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sldIdLst>
    <p:sldId id="256" r:id="rId2"/>
    <p:sldId id="257" r:id="rId3"/>
    <p:sldId id="287" r:id="rId4"/>
    <p:sldId id="288" r:id="rId5"/>
    <p:sldId id="289" r:id="rId6"/>
    <p:sldId id="280" r:id="rId7"/>
    <p:sldId id="258" r:id="rId8"/>
    <p:sldId id="281" r:id="rId9"/>
    <p:sldId id="284" r:id="rId10"/>
    <p:sldId id="282" r:id="rId11"/>
    <p:sldId id="283" r:id="rId12"/>
    <p:sldId id="262" r:id="rId13"/>
    <p:sldId id="265" r:id="rId14"/>
    <p:sldId id="286" r:id="rId15"/>
    <p:sldId id="269" r:id="rId16"/>
    <p:sldId id="285" r:id="rId17"/>
    <p:sldId id="264" r:id="rId18"/>
    <p:sldId id="266" r:id="rId19"/>
    <p:sldId id="268" r:id="rId20"/>
    <p:sldId id="270" r:id="rId21"/>
    <p:sldId id="272" r:id="rId22"/>
    <p:sldId id="279" r:id="rId23"/>
    <p:sldId id="273" r:id="rId24"/>
    <p:sldId id="271" r:id="rId25"/>
    <p:sldId id="259" r:id="rId26"/>
    <p:sldId id="274" r:id="rId27"/>
    <p:sldId id="275" r:id="rId28"/>
    <p:sldId id="276" r:id="rId29"/>
    <p:sldId id="277" r:id="rId30"/>
    <p:sldId id="278"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71" d="100"/>
          <a:sy n="71" d="100"/>
        </p:scale>
        <p:origin x="235" y="48"/>
      </p:cViewPr>
      <p:guideLst/>
    </p:cSldViewPr>
  </p:slideViewPr>
  <p:outlineViewPr>
    <p:cViewPr>
      <p:scale>
        <a:sx n="33" d="100"/>
        <a:sy n="33" d="100"/>
      </p:scale>
      <p:origin x="0" y="-115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540F9F-9384-42A5-B223-752CF50ACE59}" type="datetimeFigureOut">
              <a:rPr lang="en-US" smtClean="0"/>
              <a:t>7/17/18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8480B4-73D9-4529-AC3E-08399F003067}" type="slidenum">
              <a:rPr lang="en-US" smtClean="0"/>
              <a:t>‹#›</a:t>
            </a:fld>
            <a:endParaRPr lang="en-US"/>
          </a:p>
        </p:txBody>
      </p:sp>
    </p:spTree>
    <p:extLst>
      <p:ext uri="{BB962C8B-B14F-4D97-AF65-F5344CB8AC3E}">
        <p14:creationId xmlns:p14="http://schemas.microsoft.com/office/powerpoint/2010/main" val="2977776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480B4-73D9-4529-AC3E-08399F003067}" type="slidenum">
              <a:rPr lang="en-US" smtClean="0"/>
              <a:t>1</a:t>
            </a:fld>
            <a:endParaRPr lang="en-US"/>
          </a:p>
        </p:txBody>
      </p:sp>
    </p:spTree>
    <p:extLst>
      <p:ext uri="{BB962C8B-B14F-4D97-AF65-F5344CB8AC3E}">
        <p14:creationId xmlns:p14="http://schemas.microsoft.com/office/powerpoint/2010/main" val="1781935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480B4-73D9-4529-AC3E-08399F003067}" type="slidenum">
              <a:rPr lang="en-US" smtClean="0"/>
              <a:t>5</a:t>
            </a:fld>
            <a:endParaRPr lang="en-US"/>
          </a:p>
        </p:txBody>
      </p:sp>
    </p:spTree>
    <p:extLst>
      <p:ext uri="{BB962C8B-B14F-4D97-AF65-F5344CB8AC3E}">
        <p14:creationId xmlns:p14="http://schemas.microsoft.com/office/powerpoint/2010/main" val="232569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480B4-73D9-4529-AC3E-08399F003067}" type="slidenum">
              <a:rPr lang="en-US" smtClean="0"/>
              <a:t>20</a:t>
            </a:fld>
            <a:endParaRPr lang="en-US"/>
          </a:p>
        </p:txBody>
      </p:sp>
    </p:spTree>
    <p:extLst>
      <p:ext uri="{BB962C8B-B14F-4D97-AF65-F5344CB8AC3E}">
        <p14:creationId xmlns:p14="http://schemas.microsoft.com/office/powerpoint/2010/main" val="421899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480B4-73D9-4529-AC3E-08399F003067}" type="slidenum">
              <a:rPr lang="en-US" smtClean="0"/>
              <a:t>23</a:t>
            </a:fld>
            <a:endParaRPr lang="en-US"/>
          </a:p>
        </p:txBody>
      </p:sp>
    </p:spTree>
    <p:extLst>
      <p:ext uri="{BB962C8B-B14F-4D97-AF65-F5344CB8AC3E}">
        <p14:creationId xmlns:p14="http://schemas.microsoft.com/office/powerpoint/2010/main" val="952503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6B48F3C-025A-4102-91FA-940EC8F2308F}" type="datetimeFigureOut">
              <a:rPr lang="en-US" smtClean="0"/>
              <a:t>7/17/18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2FAAA5-1770-4847-90FA-952F60B6717F}" type="slidenum">
              <a:rPr lang="en-US" smtClean="0"/>
              <a:t>‹#›</a:t>
            </a:fld>
            <a:endParaRPr lang="en-US"/>
          </a:p>
        </p:txBody>
      </p:sp>
    </p:spTree>
    <p:extLst>
      <p:ext uri="{BB962C8B-B14F-4D97-AF65-F5344CB8AC3E}">
        <p14:creationId xmlns:p14="http://schemas.microsoft.com/office/powerpoint/2010/main" val="295539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B48F3C-025A-4102-91FA-940EC8F2308F}" type="datetimeFigureOut">
              <a:rPr lang="en-US" smtClean="0"/>
              <a:t>7/17/18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2FAAA5-1770-4847-90FA-952F60B6717F}" type="slidenum">
              <a:rPr lang="en-US" smtClean="0"/>
              <a:t>‹#›</a:t>
            </a:fld>
            <a:endParaRPr lang="en-US"/>
          </a:p>
        </p:txBody>
      </p:sp>
    </p:spTree>
    <p:extLst>
      <p:ext uri="{BB962C8B-B14F-4D97-AF65-F5344CB8AC3E}">
        <p14:creationId xmlns:p14="http://schemas.microsoft.com/office/powerpoint/2010/main" val="2445769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B48F3C-025A-4102-91FA-940EC8F2308F}" type="datetimeFigureOut">
              <a:rPr lang="en-US" smtClean="0"/>
              <a:t>7/17/18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2FAAA5-1770-4847-90FA-952F60B6717F}" type="slidenum">
              <a:rPr lang="en-US" smtClean="0"/>
              <a:t>‹#›</a:t>
            </a:fld>
            <a:endParaRPr lang="en-US"/>
          </a:p>
        </p:txBody>
      </p:sp>
    </p:spTree>
    <p:extLst>
      <p:ext uri="{BB962C8B-B14F-4D97-AF65-F5344CB8AC3E}">
        <p14:creationId xmlns:p14="http://schemas.microsoft.com/office/powerpoint/2010/main" val="3498639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B48F3C-025A-4102-91FA-940EC8F2308F}" type="datetimeFigureOut">
              <a:rPr lang="en-US" smtClean="0"/>
              <a:t>7/17/18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2FAAA5-1770-4847-90FA-952F60B6717F}" type="slidenum">
              <a:rPr lang="en-US" smtClean="0"/>
              <a:t>‹#›</a:t>
            </a:fld>
            <a:endParaRPr lang="en-US"/>
          </a:p>
        </p:txBody>
      </p:sp>
    </p:spTree>
    <p:extLst>
      <p:ext uri="{BB962C8B-B14F-4D97-AF65-F5344CB8AC3E}">
        <p14:creationId xmlns:p14="http://schemas.microsoft.com/office/powerpoint/2010/main" val="2201742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B48F3C-025A-4102-91FA-940EC8F2308F}" type="datetimeFigureOut">
              <a:rPr lang="en-US" smtClean="0"/>
              <a:t>7/17/18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2FAAA5-1770-4847-90FA-952F60B6717F}" type="slidenum">
              <a:rPr lang="en-US" smtClean="0"/>
              <a:t>‹#›</a:t>
            </a:fld>
            <a:endParaRPr lang="en-US"/>
          </a:p>
        </p:txBody>
      </p:sp>
    </p:spTree>
    <p:extLst>
      <p:ext uri="{BB962C8B-B14F-4D97-AF65-F5344CB8AC3E}">
        <p14:creationId xmlns:p14="http://schemas.microsoft.com/office/powerpoint/2010/main" val="1715342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B48F3C-025A-4102-91FA-940EC8F2308F}" type="datetimeFigureOut">
              <a:rPr lang="en-US" smtClean="0"/>
              <a:t>7/17/18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2FAAA5-1770-4847-90FA-952F60B6717F}" type="slidenum">
              <a:rPr lang="en-US" smtClean="0"/>
              <a:t>‹#›</a:t>
            </a:fld>
            <a:endParaRPr lang="en-US"/>
          </a:p>
        </p:txBody>
      </p:sp>
    </p:spTree>
    <p:extLst>
      <p:ext uri="{BB962C8B-B14F-4D97-AF65-F5344CB8AC3E}">
        <p14:creationId xmlns:p14="http://schemas.microsoft.com/office/powerpoint/2010/main" val="2881189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B48F3C-025A-4102-91FA-940EC8F2308F}" type="datetimeFigureOut">
              <a:rPr lang="en-US" smtClean="0"/>
              <a:t>7/17/18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2FAAA5-1770-4847-90FA-952F60B6717F}" type="slidenum">
              <a:rPr lang="en-US" smtClean="0"/>
              <a:t>‹#›</a:t>
            </a:fld>
            <a:endParaRPr lang="en-US"/>
          </a:p>
        </p:txBody>
      </p:sp>
    </p:spTree>
    <p:extLst>
      <p:ext uri="{BB962C8B-B14F-4D97-AF65-F5344CB8AC3E}">
        <p14:creationId xmlns:p14="http://schemas.microsoft.com/office/powerpoint/2010/main" val="567379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B48F3C-025A-4102-91FA-940EC8F2308F}" type="datetimeFigureOut">
              <a:rPr lang="en-US" smtClean="0"/>
              <a:t>7/17/18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2FAAA5-1770-4847-90FA-952F60B6717F}" type="slidenum">
              <a:rPr lang="en-US" smtClean="0"/>
              <a:t>‹#›</a:t>
            </a:fld>
            <a:endParaRPr lang="en-US"/>
          </a:p>
        </p:txBody>
      </p:sp>
    </p:spTree>
    <p:extLst>
      <p:ext uri="{BB962C8B-B14F-4D97-AF65-F5344CB8AC3E}">
        <p14:creationId xmlns:p14="http://schemas.microsoft.com/office/powerpoint/2010/main" val="130507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B48F3C-025A-4102-91FA-940EC8F2308F}" type="datetimeFigureOut">
              <a:rPr lang="en-US" smtClean="0"/>
              <a:t>7/17/18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2FAAA5-1770-4847-90FA-952F60B6717F}" type="slidenum">
              <a:rPr lang="en-US" smtClean="0"/>
              <a:t>‹#›</a:t>
            </a:fld>
            <a:endParaRPr lang="en-US"/>
          </a:p>
        </p:txBody>
      </p:sp>
    </p:spTree>
    <p:extLst>
      <p:ext uri="{BB962C8B-B14F-4D97-AF65-F5344CB8AC3E}">
        <p14:creationId xmlns:p14="http://schemas.microsoft.com/office/powerpoint/2010/main" val="3732657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B48F3C-025A-4102-91FA-940EC8F2308F}" type="datetimeFigureOut">
              <a:rPr lang="en-US" smtClean="0"/>
              <a:t>7/17/18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2FAAA5-1770-4847-90FA-952F60B6717F}" type="slidenum">
              <a:rPr lang="en-US" smtClean="0"/>
              <a:t>‹#›</a:t>
            </a:fld>
            <a:endParaRPr lang="en-US"/>
          </a:p>
        </p:txBody>
      </p:sp>
    </p:spTree>
    <p:extLst>
      <p:ext uri="{BB962C8B-B14F-4D97-AF65-F5344CB8AC3E}">
        <p14:creationId xmlns:p14="http://schemas.microsoft.com/office/powerpoint/2010/main" val="433764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B48F3C-025A-4102-91FA-940EC8F2308F}" type="datetimeFigureOut">
              <a:rPr lang="en-US" smtClean="0"/>
              <a:t>7/17/18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2FAAA5-1770-4847-90FA-952F60B6717F}" type="slidenum">
              <a:rPr lang="en-US" smtClean="0"/>
              <a:t>‹#›</a:t>
            </a:fld>
            <a:endParaRPr lang="en-US"/>
          </a:p>
        </p:txBody>
      </p:sp>
    </p:spTree>
    <p:extLst>
      <p:ext uri="{BB962C8B-B14F-4D97-AF65-F5344CB8AC3E}">
        <p14:creationId xmlns:p14="http://schemas.microsoft.com/office/powerpoint/2010/main" val="233426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B48F3C-025A-4102-91FA-940EC8F2308F}" type="datetimeFigureOut">
              <a:rPr lang="en-US" smtClean="0"/>
              <a:t>7/17/18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2FAAA5-1770-4847-90FA-952F60B6717F}" type="slidenum">
              <a:rPr lang="en-US" smtClean="0"/>
              <a:t>‹#›</a:t>
            </a:fld>
            <a:endParaRPr lang="en-US"/>
          </a:p>
        </p:txBody>
      </p:sp>
    </p:spTree>
    <p:extLst>
      <p:ext uri="{BB962C8B-B14F-4D97-AF65-F5344CB8AC3E}">
        <p14:creationId xmlns:p14="http://schemas.microsoft.com/office/powerpoint/2010/main" val="792985415"/>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DN5gqfsxtHM" TargetMode="External"/><Relationship Id="rId2" Type="http://schemas.openxmlformats.org/officeDocument/2006/relationships/hyperlink" Target="History%20of%20Street%20Gangs%20in%20the%20United%20States.pdf" TargetMode="External"/><Relationship Id="rId1" Type="http://schemas.openxmlformats.org/officeDocument/2006/relationships/slideLayout" Target="../slideLayouts/slideLayout2.xml"/><Relationship Id="rId4" Type="http://schemas.openxmlformats.org/officeDocument/2006/relationships/hyperlink" Target="https://www.youtube.com/watch?v=0wNdsiwmx-8"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bls.gov/opub/reports/race-and-ethnicity/archive/labor-force-characteristics-by-race-and-ethnicity-2014.pdf" TargetMode="External"/><Relationship Id="rId2" Type="http://schemas.openxmlformats.org/officeDocument/2006/relationships/hyperlink" Target="http://www2.census.gov/programs-surveys/demo/visualizations/p60/256/figure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ideo" Target="https://www.youtube.com/embed/1Evwgu369Jw" TargetMode="External"/><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nbcnews.com/video/oprah-s-rule-of-empowerment-717620803824"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9.xml"/><Relationship Id="rId1" Type="http://schemas.openxmlformats.org/officeDocument/2006/relationships/video" Target="https://www.youtube.com/embed/lYPOZ0EfaJo"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olgaphoenix.com/wp-content/uploads/2015/05/Self-Care-Wheel-English.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mWR4kpwsHws" TargetMode="External"/><Relationship Id="rId2" Type="http://schemas.openxmlformats.org/officeDocument/2006/relationships/hyperlink" Target="https://www.youtube.com/watch?v=R9ay3RJhavI"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careforgangs.com/" TargetMode="External"/><Relationship Id="rId2" Type="http://schemas.openxmlformats.org/officeDocument/2006/relationships/hyperlink" Target="mailto:careforgangs@gmail.com" TargetMode="External"/><Relationship Id="rId1" Type="http://schemas.openxmlformats.org/officeDocument/2006/relationships/slideLayout" Target="../slideLayouts/slideLayout8.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jicYbi-8ZN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IfYRzxeMdG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youtube.com/watch?v=BpoFdI2vOw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6406" y="-434340"/>
            <a:ext cx="7114515" cy="452517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5" name="TextBox 4"/>
          <p:cNvSpPr txBox="1"/>
          <p:nvPr/>
        </p:nvSpPr>
        <p:spPr>
          <a:xfrm>
            <a:off x="478391" y="1382753"/>
            <a:ext cx="10676684" cy="4893647"/>
          </a:xfrm>
          <a:prstGeom prst="rect">
            <a:avLst/>
          </a:prstGeom>
          <a:noFill/>
        </p:spPr>
        <p:txBody>
          <a:bodyPr wrap="square" rtlCol="0">
            <a:spAutoFit/>
          </a:bodyPr>
          <a:lstStyle/>
          <a:p>
            <a:r>
              <a:rPr lang="en-US" sz="7800" b="1" dirty="0">
                <a:solidFill>
                  <a:srgbClr val="FF0000"/>
                </a:solidFill>
                <a:latin typeface="Informal Roman" panose="030604020304060B0204" pitchFamily="66" charset="0"/>
                <a:cs typeface="Arabic Typesetting" panose="03020402040406030203" pitchFamily="66" charset="-78"/>
              </a:rPr>
              <a:t>#Black</a:t>
            </a:r>
            <a:r>
              <a:rPr lang="en-US" sz="7800" b="1" dirty="0">
                <a:solidFill>
                  <a:srgbClr val="00B050"/>
                </a:solidFill>
                <a:latin typeface="Informal Roman" panose="030604020304060B0204" pitchFamily="66" charset="0"/>
                <a:cs typeface="Arabic Typesetting" panose="03020402040406030203" pitchFamily="66" charset="-78"/>
              </a:rPr>
              <a:t>Health</a:t>
            </a:r>
            <a:r>
              <a:rPr lang="en-US" sz="7800" b="1" dirty="0">
                <a:solidFill>
                  <a:schemeClr val="bg1"/>
                </a:solidFill>
                <a:latin typeface="Informal Roman" panose="030604020304060B0204" pitchFamily="66" charset="0"/>
                <a:cs typeface="Arabic Typesetting" panose="03020402040406030203" pitchFamily="66" charset="-78"/>
              </a:rPr>
              <a:t>Matters</a:t>
            </a:r>
          </a:p>
          <a:p>
            <a:r>
              <a:rPr lang="en-US" sz="6600" b="1" dirty="0">
                <a:solidFill>
                  <a:schemeClr val="tx2">
                    <a:lumMod val="75000"/>
                  </a:schemeClr>
                </a:solidFill>
                <a:latin typeface="Arabic Typesetting" panose="03020402040406030203" pitchFamily="66" charset="-78"/>
                <a:cs typeface="Arabic Typesetting" panose="03020402040406030203" pitchFamily="66" charset="-78"/>
              </a:rPr>
              <a:t>A Pastoral Care Approach for </a:t>
            </a:r>
          </a:p>
          <a:p>
            <a:r>
              <a:rPr lang="en-US" sz="7200" b="1" dirty="0">
                <a:solidFill>
                  <a:schemeClr val="tx2">
                    <a:lumMod val="75000"/>
                  </a:schemeClr>
                </a:solidFill>
                <a:latin typeface="Chiller" panose="04020404031007020602" pitchFamily="82" charset="0"/>
                <a:cs typeface="Arabic Typesetting" panose="03020402040406030203" pitchFamily="66" charset="-78"/>
              </a:rPr>
              <a:t>African Americans Living with </a:t>
            </a:r>
          </a:p>
          <a:p>
            <a:r>
              <a:rPr lang="en-US" sz="7200" b="1" dirty="0">
                <a:solidFill>
                  <a:schemeClr val="tx2">
                    <a:lumMod val="75000"/>
                  </a:schemeClr>
                </a:solidFill>
                <a:latin typeface="Chiller" panose="04020404031007020602" pitchFamily="82" charset="0"/>
                <a:cs typeface="Arabic Typesetting" panose="03020402040406030203" pitchFamily="66" charset="-78"/>
              </a:rPr>
              <a:t>Chronic Illnesses </a:t>
            </a:r>
            <a:r>
              <a:rPr lang="en-US" sz="2400" b="1" dirty="0">
                <a:latin typeface="Aharoni" panose="02010803020104030203" pitchFamily="2" charset="-79"/>
                <a:cs typeface="Aharoni" panose="02010803020104030203" pitchFamily="2" charset="-79"/>
              </a:rPr>
              <a:t>Rev. Danielle J. Buhuro, D.Min., BCC </a:t>
            </a:r>
          </a:p>
          <a:p>
            <a:r>
              <a:rPr lang="en-US" sz="2400" b="1" dirty="0">
                <a:latin typeface="Aharoni" panose="02010803020104030203" pitchFamily="2" charset="-79"/>
                <a:cs typeface="Aharoni" panose="02010803020104030203" pitchFamily="2" charset="-79"/>
              </a:rPr>
              <a:t>			</a:t>
            </a:r>
            <a:r>
              <a:rPr lang="en-US" sz="2400" b="1">
                <a:latin typeface="Aharoni" panose="02010803020104030203" pitchFamily="2" charset="-79"/>
                <a:cs typeface="Aharoni" panose="02010803020104030203" pitchFamily="2" charset="-79"/>
              </a:rPr>
              <a:t>   ACPE Certified Educator </a:t>
            </a:r>
            <a:r>
              <a:rPr lang="en-US" sz="2400" b="1" dirty="0">
                <a:latin typeface="Aharoni" panose="02010803020104030203" pitchFamily="2" charset="-79"/>
                <a:cs typeface="Aharoni" panose="02010803020104030203" pitchFamily="2" charset="-79"/>
              </a:rPr>
              <a:t>&amp; UCC Ordained Pastor</a:t>
            </a:r>
          </a:p>
        </p:txBody>
      </p:sp>
    </p:spTree>
    <p:extLst>
      <p:ext uri="{BB962C8B-B14F-4D97-AF65-F5344CB8AC3E}">
        <p14:creationId xmlns:p14="http://schemas.microsoft.com/office/powerpoint/2010/main" val="1981791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0725"/>
            <a:ext cx="10515600" cy="1325563"/>
          </a:xfrm>
        </p:spPr>
        <p:txBody>
          <a:bodyPr>
            <a:noAutofit/>
          </a:bodyPr>
          <a:lstStyle/>
          <a:p>
            <a:r>
              <a:rPr lang="en-US" sz="4800" b="1" dirty="0">
                <a:solidFill>
                  <a:srgbClr val="FF0000"/>
                </a:solidFill>
                <a:latin typeface="Britannic Bold" panose="020B0903060703020204" pitchFamily="34" charset="0"/>
                <a:cs typeface="Aharoni" panose="02010803020104030203" pitchFamily="2" charset="-79"/>
              </a:rPr>
              <a:t>A Pastoral Care Approach for Ministering to Persons with a Chronic Illness cont.…</a:t>
            </a:r>
            <a:endParaRPr lang="en-US" sz="4800" dirty="0">
              <a:solidFill>
                <a:srgbClr val="FF0000"/>
              </a:solidFill>
            </a:endParaRPr>
          </a:p>
        </p:txBody>
      </p:sp>
      <p:sp>
        <p:nvSpPr>
          <p:cNvPr id="3" name="Content Placeholder 2"/>
          <p:cNvSpPr>
            <a:spLocks noGrp="1"/>
          </p:cNvSpPr>
          <p:nvPr>
            <p:ph idx="1"/>
          </p:nvPr>
        </p:nvSpPr>
        <p:spPr>
          <a:xfrm>
            <a:off x="838200" y="2791913"/>
            <a:ext cx="10515600" cy="4511675"/>
          </a:xfrm>
        </p:spPr>
        <p:txBody>
          <a:bodyPr>
            <a:normAutofit/>
          </a:bodyPr>
          <a:lstStyle/>
          <a:p>
            <a:r>
              <a:rPr lang="en-US" sz="4400" b="1" dirty="0">
                <a:solidFill>
                  <a:srgbClr val="00B050"/>
                </a:solidFill>
              </a:rPr>
              <a:t>Address Existential/Experiential Needs: </a:t>
            </a:r>
          </a:p>
          <a:p>
            <a:pPr lvl="1"/>
            <a:r>
              <a:rPr lang="en-US" sz="4000" dirty="0"/>
              <a:t>ASSESS &amp; FACILITATE NEW IDENTITY: </a:t>
            </a:r>
          </a:p>
          <a:p>
            <a:pPr lvl="2"/>
            <a:r>
              <a:rPr lang="en-US" sz="3600" dirty="0"/>
              <a:t>What are your gifts, skills and talents? What do you do well? What are your hobbies? What do you like to do for fun? How can these gifts become your new identity or profession?</a:t>
            </a:r>
          </a:p>
        </p:txBody>
      </p:sp>
    </p:spTree>
    <p:extLst>
      <p:ext uri="{BB962C8B-B14F-4D97-AF65-F5344CB8AC3E}">
        <p14:creationId xmlns:p14="http://schemas.microsoft.com/office/powerpoint/2010/main" val="407256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0725"/>
            <a:ext cx="10515600" cy="1325563"/>
          </a:xfrm>
        </p:spPr>
        <p:txBody>
          <a:bodyPr>
            <a:noAutofit/>
          </a:bodyPr>
          <a:lstStyle/>
          <a:p>
            <a:r>
              <a:rPr lang="en-US" sz="4800" b="1" dirty="0">
                <a:solidFill>
                  <a:srgbClr val="FF0000"/>
                </a:solidFill>
                <a:latin typeface="Britannic Bold" panose="020B0903060703020204" pitchFamily="34" charset="0"/>
                <a:cs typeface="Aharoni" panose="02010803020104030203" pitchFamily="2" charset="-79"/>
              </a:rPr>
              <a:t>A Pastoral Care Approach for Ministering to Persons with a Chronic Illness cont.…</a:t>
            </a:r>
            <a:endParaRPr lang="en-US" sz="4800" dirty="0">
              <a:solidFill>
                <a:srgbClr val="FF0000"/>
              </a:solidFill>
            </a:endParaRPr>
          </a:p>
        </p:txBody>
      </p:sp>
      <p:sp>
        <p:nvSpPr>
          <p:cNvPr id="3" name="Content Placeholder 2"/>
          <p:cNvSpPr>
            <a:spLocks noGrp="1"/>
          </p:cNvSpPr>
          <p:nvPr>
            <p:ph idx="1"/>
          </p:nvPr>
        </p:nvSpPr>
        <p:spPr>
          <a:xfrm>
            <a:off x="838200" y="2752725"/>
            <a:ext cx="10515600" cy="4511675"/>
          </a:xfrm>
        </p:spPr>
        <p:txBody>
          <a:bodyPr>
            <a:normAutofit/>
          </a:bodyPr>
          <a:lstStyle/>
          <a:p>
            <a:r>
              <a:rPr lang="en-US" sz="4400" b="1" dirty="0">
                <a:solidFill>
                  <a:srgbClr val="00B050"/>
                </a:solidFill>
              </a:rPr>
              <a:t>Address Religious Needs </a:t>
            </a:r>
            <a:r>
              <a:rPr lang="en-US" sz="4000" b="1" dirty="0">
                <a:solidFill>
                  <a:srgbClr val="00B050"/>
                </a:solidFill>
              </a:rPr>
              <a:t>(ONLY after social, emotional, existential and experiential needs): </a:t>
            </a:r>
          </a:p>
          <a:p>
            <a:pPr lvl="1"/>
            <a:r>
              <a:rPr lang="en-US" sz="4000" dirty="0"/>
              <a:t>ASSESS &amp; FACILITATE RELIGIOUS RESOURCES: </a:t>
            </a:r>
          </a:p>
          <a:p>
            <a:pPr lvl="2"/>
            <a:r>
              <a:rPr lang="en-US" sz="3600" dirty="0"/>
              <a:t>Koran? Torah? Bible? Prayer? Muslim Prayer Rugs? Catholic Rosaries? Communion? A visit from Jewish Rabbi, Muslim Imam, Catholic Priest or Protestant Pastor? </a:t>
            </a:r>
          </a:p>
        </p:txBody>
      </p:sp>
    </p:spTree>
    <p:extLst>
      <p:ext uri="{BB962C8B-B14F-4D97-AF65-F5344CB8AC3E}">
        <p14:creationId xmlns:p14="http://schemas.microsoft.com/office/powerpoint/2010/main" val="2994952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9788" y="104775"/>
            <a:ext cx="10515600" cy="1325563"/>
          </a:xfrm>
        </p:spPr>
        <p:txBody>
          <a:bodyPr>
            <a:normAutofit/>
          </a:bodyPr>
          <a:lstStyle/>
          <a:p>
            <a:r>
              <a:rPr lang="en-US" sz="6000" b="1" dirty="0">
                <a:solidFill>
                  <a:srgbClr val="FF0000"/>
                </a:solidFill>
                <a:latin typeface="Britannic Bold" panose="020B0903060703020204" pitchFamily="34" charset="0"/>
                <a:cs typeface="Aharoni" panose="02010803020104030203" pitchFamily="2" charset="-79"/>
              </a:rPr>
              <a:t>When death occurs….</a:t>
            </a:r>
            <a:endParaRPr lang="en-US" sz="6000" dirty="0">
              <a:solidFill>
                <a:srgbClr val="FF0000"/>
              </a:solidFill>
            </a:endParaRPr>
          </a:p>
        </p:txBody>
      </p:sp>
      <p:sp>
        <p:nvSpPr>
          <p:cNvPr id="5" name="Text Placeholder 4"/>
          <p:cNvSpPr>
            <a:spLocks noGrp="1"/>
          </p:cNvSpPr>
          <p:nvPr>
            <p:ph type="body" idx="1"/>
          </p:nvPr>
        </p:nvSpPr>
        <p:spPr>
          <a:xfrm>
            <a:off x="694315" y="933251"/>
            <a:ext cx="5841567" cy="823912"/>
          </a:xfrm>
        </p:spPr>
        <p:txBody>
          <a:bodyPr>
            <a:normAutofit/>
          </a:bodyPr>
          <a:lstStyle/>
          <a:p>
            <a:pPr algn="ctr"/>
            <a:r>
              <a:rPr lang="en-US" sz="3600" dirty="0">
                <a:solidFill>
                  <a:srgbClr val="00B050"/>
                </a:solidFill>
              </a:rPr>
              <a:t>What We Think Grief Is…. vs.</a:t>
            </a:r>
          </a:p>
        </p:txBody>
      </p:sp>
      <p:sp>
        <p:nvSpPr>
          <p:cNvPr id="7" name="Text Placeholder 6"/>
          <p:cNvSpPr>
            <a:spLocks noGrp="1"/>
          </p:cNvSpPr>
          <p:nvPr>
            <p:ph type="body" sz="quarter" idx="3"/>
          </p:nvPr>
        </p:nvSpPr>
        <p:spPr>
          <a:xfrm>
            <a:off x="6172200" y="937817"/>
            <a:ext cx="5183188" cy="823912"/>
          </a:xfrm>
        </p:spPr>
        <p:txBody>
          <a:bodyPr>
            <a:normAutofit/>
          </a:bodyPr>
          <a:lstStyle/>
          <a:p>
            <a:pPr algn="ctr"/>
            <a:r>
              <a:rPr lang="en-US" sz="4000" dirty="0">
                <a:solidFill>
                  <a:srgbClr val="00B050"/>
                </a:solidFill>
              </a:rPr>
              <a:t>What Grief </a:t>
            </a:r>
            <a:r>
              <a:rPr lang="en-US" sz="4000" i="1" dirty="0">
                <a:solidFill>
                  <a:srgbClr val="00B050"/>
                </a:solidFill>
              </a:rPr>
              <a:t>REALLY</a:t>
            </a:r>
            <a:r>
              <a:rPr lang="en-US" sz="4000" dirty="0">
                <a:solidFill>
                  <a:srgbClr val="00B050"/>
                </a:solidFill>
              </a:rPr>
              <a:t> is!</a:t>
            </a:r>
          </a:p>
        </p:txBody>
      </p:sp>
      <p:pic>
        <p:nvPicPr>
          <p:cNvPr id="10" name="Picture 9"/>
          <p:cNvPicPr>
            <a:picLocks noChangeAspect="1"/>
          </p:cNvPicPr>
          <p:nvPr/>
        </p:nvPicPr>
        <p:blipFill rotWithShape="1">
          <a:blip r:embed="rId2">
            <a:extLst>
              <a:ext uri="{28A0092B-C50C-407E-A947-70E740481C1C}">
                <a14:useLocalDpi xmlns:a14="http://schemas.microsoft.com/office/drawing/2010/main" val="0"/>
              </a:ext>
            </a:extLst>
          </a:blip>
          <a:srcRect b="12635"/>
          <a:stretch/>
        </p:blipFill>
        <p:spPr>
          <a:xfrm>
            <a:off x="2144434" y="1590912"/>
            <a:ext cx="7906308" cy="5267088"/>
          </a:xfrm>
          <a:prstGeom prst="rect">
            <a:avLst/>
          </a:prstGeom>
          <a:ln>
            <a:noFill/>
          </a:ln>
          <a:effectLst>
            <a:softEdge rad="112500"/>
          </a:effectLst>
        </p:spPr>
      </p:pic>
    </p:spTree>
    <p:extLst>
      <p:ext uri="{BB962C8B-B14F-4D97-AF65-F5344CB8AC3E}">
        <p14:creationId xmlns:p14="http://schemas.microsoft.com/office/powerpoint/2010/main" val="1762178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a:solidFill>
                  <a:srgbClr val="FF0000"/>
                </a:solidFill>
                <a:latin typeface="Britannic Bold" panose="020B0903060703020204" pitchFamily="34" charset="0"/>
                <a:cs typeface="Aharoni" panose="02010803020104030203" pitchFamily="2" charset="-79"/>
              </a:rPr>
              <a:t>When death occurs…. </a:t>
            </a:r>
            <a:br>
              <a:rPr lang="en-US" sz="4800" b="1" dirty="0">
                <a:solidFill>
                  <a:srgbClr val="FF0000"/>
                </a:solidFill>
                <a:latin typeface="Britannic Bold" panose="020B0903060703020204" pitchFamily="34" charset="0"/>
                <a:cs typeface="Aharoni" panose="02010803020104030203" pitchFamily="2" charset="-79"/>
              </a:rPr>
            </a:br>
            <a:r>
              <a:rPr lang="en-US" sz="4800" b="1" dirty="0">
                <a:solidFill>
                  <a:srgbClr val="00B050"/>
                </a:solidFill>
                <a:latin typeface="Britannic Bold" panose="020B0903060703020204" pitchFamily="34" charset="0"/>
                <a:cs typeface="Aharoni" panose="02010803020104030203" pitchFamily="2" charset="-79"/>
              </a:rPr>
              <a:t>How to be Pastoral to Family</a:t>
            </a:r>
            <a:endParaRPr lang="en-US" sz="4800" dirty="0">
              <a:solidFill>
                <a:srgbClr val="00B050"/>
              </a:solidFill>
            </a:endParaRPr>
          </a:p>
        </p:txBody>
      </p:sp>
      <p:sp>
        <p:nvSpPr>
          <p:cNvPr id="3" name="Content Placeholder 2"/>
          <p:cNvSpPr>
            <a:spLocks noGrp="1"/>
          </p:cNvSpPr>
          <p:nvPr>
            <p:ph idx="1"/>
          </p:nvPr>
        </p:nvSpPr>
        <p:spPr/>
        <p:txBody>
          <a:bodyPr>
            <a:normAutofit fontScale="92500" lnSpcReduction="20000"/>
          </a:bodyPr>
          <a:lstStyle/>
          <a:p>
            <a:r>
              <a:rPr lang="en-US" b="1" dirty="0"/>
              <a:t>Address Social Needs: </a:t>
            </a:r>
          </a:p>
          <a:p>
            <a:pPr lvl="1"/>
            <a:r>
              <a:rPr lang="en-US" sz="2800" dirty="0"/>
              <a:t>Who is the families’ community support? Who can the family lean on during this time? Can this person or people come to the hospital and be present with the family now?</a:t>
            </a:r>
          </a:p>
          <a:p>
            <a:r>
              <a:rPr lang="en-US" b="1" dirty="0"/>
              <a:t>Address Emotional &amp; Existential Needs Via The Life Review Process:</a:t>
            </a:r>
          </a:p>
          <a:p>
            <a:pPr lvl="1"/>
            <a:r>
              <a:rPr lang="en-US" sz="2800" dirty="0"/>
              <a:t>What was your loved one’s strengths? How would your loved one want to be remembered? What is your loved one’s legacy? What lesson do you take away from your loved one’s life? How can you incorporate his or her strengths? What’s your new mission/purpose? What are you inspired to do now?</a:t>
            </a:r>
          </a:p>
          <a:p>
            <a:r>
              <a:rPr lang="en-US" b="1" dirty="0"/>
              <a:t>Address Spiritual Needs:	</a:t>
            </a:r>
          </a:p>
          <a:p>
            <a:pPr lvl="1"/>
            <a:r>
              <a:rPr lang="en-US" sz="2800" dirty="0"/>
              <a:t>Do you have any religious, spiritual needs? Would you like a visit from a priest, imam, or elder? Rosary or prayer rug? Prayer? Meditation?</a:t>
            </a:r>
          </a:p>
          <a:p>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3788055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a:solidFill>
                  <a:srgbClr val="FF0000"/>
                </a:solidFill>
                <a:latin typeface="Britannic Bold" panose="020B0903060703020204" pitchFamily="34" charset="0"/>
                <a:cs typeface="Aharoni" panose="02010803020104030203" pitchFamily="2" charset="-79"/>
              </a:rPr>
              <a:t>What can the church do to combat the </a:t>
            </a:r>
            <a:r>
              <a:rPr lang="en-US" sz="4800" b="1" dirty="0">
                <a:solidFill>
                  <a:schemeClr val="tx2">
                    <a:lumMod val="75000"/>
                  </a:schemeClr>
                </a:solidFill>
                <a:latin typeface="Britannic Bold" panose="020B0903060703020204" pitchFamily="34" charset="0"/>
                <a:cs typeface="Aharoni" panose="02010803020104030203" pitchFamily="2" charset="-79"/>
              </a:rPr>
              <a:t>“Invisible Fight” </a:t>
            </a:r>
            <a:r>
              <a:rPr lang="en-US" sz="4800" b="1" dirty="0">
                <a:solidFill>
                  <a:srgbClr val="FF0000"/>
                </a:solidFill>
                <a:latin typeface="Britannic Bold" panose="020B0903060703020204" pitchFamily="34" charset="0"/>
                <a:cs typeface="Aharoni" panose="02010803020104030203" pitchFamily="2" charset="-79"/>
              </a:rPr>
              <a:t>(Chronic Illness)?</a:t>
            </a:r>
            <a:endParaRPr lang="en-US" sz="4800" dirty="0">
              <a:solidFill>
                <a:srgbClr val="FF0000"/>
              </a:solidFill>
            </a:endParaRPr>
          </a:p>
        </p:txBody>
      </p:sp>
      <p:sp>
        <p:nvSpPr>
          <p:cNvPr id="3" name="Content Placeholder 2"/>
          <p:cNvSpPr>
            <a:spLocks noGrp="1"/>
          </p:cNvSpPr>
          <p:nvPr>
            <p:ph idx="1"/>
          </p:nvPr>
        </p:nvSpPr>
        <p:spPr>
          <a:xfrm>
            <a:off x="838200" y="1825624"/>
            <a:ext cx="10515600" cy="5032375"/>
          </a:xfrm>
        </p:spPr>
        <p:txBody>
          <a:bodyPr>
            <a:normAutofit/>
          </a:bodyPr>
          <a:lstStyle/>
          <a:p>
            <a:r>
              <a:rPr lang="en-US" b="1" dirty="0"/>
              <a:t>Fight Drug and Alcohol Abuse: </a:t>
            </a:r>
          </a:p>
          <a:p>
            <a:pPr lvl="1"/>
            <a:r>
              <a:rPr lang="en-US" sz="2800" dirty="0"/>
              <a:t>Create and facilitate drug and alcohol recovery programs in community with support of local political officials</a:t>
            </a:r>
          </a:p>
          <a:p>
            <a:r>
              <a:rPr lang="en-US" b="1" dirty="0"/>
              <a:t>Support Healthy Nutrition:</a:t>
            </a:r>
          </a:p>
          <a:p>
            <a:pPr lvl="1"/>
            <a:r>
              <a:rPr lang="en-US" sz="2800" dirty="0"/>
              <a:t>Create healthy community “hotspots”, support community fruit and vegetable gardens and markets, resist supporting fast food restaurants. </a:t>
            </a:r>
          </a:p>
          <a:p>
            <a:r>
              <a:rPr lang="en-US" b="1" dirty="0"/>
              <a:t>Support Physical Activity:	</a:t>
            </a:r>
          </a:p>
          <a:p>
            <a:pPr lvl="1"/>
            <a:r>
              <a:rPr lang="en-US" sz="2800" dirty="0"/>
              <a:t>Create and facilitate exercise programs, partner with YMCA and local gyms</a:t>
            </a:r>
          </a:p>
          <a:p>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990741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b="1" dirty="0">
                <a:solidFill>
                  <a:srgbClr val="FFC000"/>
                </a:solidFill>
                <a:latin typeface="Britannic Bold" panose="020B0903060703020204" pitchFamily="34" charset="0"/>
                <a:cs typeface="Aharoni" panose="02010803020104030203" pitchFamily="2" charset="-79"/>
              </a:rPr>
              <a:t>GANG VIOLENCE: A new chronic illness phenomenon </a:t>
            </a:r>
            <a:endParaRPr lang="en-US" sz="6000" dirty="0">
              <a:solidFill>
                <a:srgbClr val="FFC000"/>
              </a:solidFill>
            </a:endParaRPr>
          </a:p>
        </p:txBody>
      </p:sp>
      <p:sp>
        <p:nvSpPr>
          <p:cNvPr id="3" name="Content Placeholder 2"/>
          <p:cNvSpPr>
            <a:spLocks noGrp="1"/>
          </p:cNvSpPr>
          <p:nvPr>
            <p:ph idx="1"/>
          </p:nvPr>
        </p:nvSpPr>
        <p:spPr>
          <a:xfrm>
            <a:off x="838200" y="1690688"/>
            <a:ext cx="10496896" cy="4351338"/>
          </a:xfrm>
        </p:spPr>
        <p:txBody>
          <a:bodyPr>
            <a:noAutofit/>
          </a:bodyPr>
          <a:lstStyle/>
          <a:p>
            <a:r>
              <a:rPr lang="en-US" sz="2300" b="1" dirty="0"/>
              <a:t>According to the National Gang Intelligence Center (NGIC),</a:t>
            </a:r>
            <a:r>
              <a:rPr lang="en-US" sz="2300" dirty="0"/>
              <a:t> </a:t>
            </a:r>
            <a:r>
              <a:rPr lang="en-US" sz="2300" b="1" dirty="0"/>
              <a:t>a gang is defined as a group of persons, primarily youth,</a:t>
            </a:r>
            <a:r>
              <a:rPr lang="en-US" sz="2300" dirty="0"/>
              <a:t> </a:t>
            </a:r>
            <a:r>
              <a:rPr lang="en-US" sz="2300" b="1" dirty="0"/>
              <a:t>who engage in criminal activity, primarily drug trafficking. There are three types of gangs: Prison Gangs, Motorcycle Gangs, and Street Gangs.</a:t>
            </a:r>
          </a:p>
          <a:p>
            <a:r>
              <a:rPr lang="en-US" sz="2300" b="1" dirty="0"/>
              <a:t>The oldest, first-recognized gangs formed in the 17th century and are primarily of:</a:t>
            </a:r>
          </a:p>
          <a:p>
            <a:pPr lvl="1"/>
            <a:r>
              <a:rPr lang="en-US" sz="2300" b="1" dirty="0"/>
              <a:t>Irish descent (The Irish Mafia)</a:t>
            </a:r>
          </a:p>
          <a:p>
            <a:pPr lvl="1"/>
            <a:r>
              <a:rPr lang="en-US" sz="2300" b="1" dirty="0"/>
              <a:t>Italian descent (The Cosa Nostra gang) </a:t>
            </a:r>
          </a:p>
          <a:p>
            <a:pPr lvl="1"/>
            <a:r>
              <a:rPr lang="en-US" sz="2300" b="1" dirty="0"/>
              <a:t>Japanese descent (The Yakuza gang)</a:t>
            </a:r>
          </a:p>
          <a:p>
            <a:pPr lvl="1"/>
            <a:r>
              <a:rPr lang="en-US" sz="2300" b="1" dirty="0"/>
              <a:t>The Aryan Brotherhood (racist Skinheads).</a:t>
            </a:r>
          </a:p>
          <a:p>
            <a:pPr lvl="2"/>
            <a:r>
              <a:rPr lang="en-US" sz="2300" b="1" dirty="0">
                <a:hlinkClick r:id="rId2" action="ppaction://hlinkfile"/>
              </a:rPr>
              <a:t>History of Street Gangs in the United States (pdf)</a:t>
            </a:r>
            <a:endParaRPr lang="en-US" sz="2300" b="1" dirty="0"/>
          </a:p>
          <a:p>
            <a:pPr lvl="1"/>
            <a:r>
              <a:rPr lang="en-US" sz="2300" b="1" dirty="0"/>
              <a:t>Videos</a:t>
            </a:r>
          </a:p>
          <a:p>
            <a:pPr lvl="3"/>
            <a:r>
              <a:rPr lang="en-US" sz="2300" b="1" dirty="0">
                <a:hlinkClick r:id="rId3"/>
              </a:rPr>
              <a:t>History of Gangs - Part 1</a:t>
            </a:r>
            <a:endParaRPr lang="en-US" sz="2300" b="1" dirty="0"/>
          </a:p>
          <a:p>
            <a:pPr lvl="3"/>
            <a:r>
              <a:rPr lang="en-US" sz="2300" b="1" dirty="0">
                <a:hlinkClick r:id="rId4"/>
              </a:rPr>
              <a:t>History of Gangs - Part 2</a:t>
            </a:r>
            <a:endParaRPr lang="en-US" sz="2300" b="1" dirty="0"/>
          </a:p>
        </p:txBody>
      </p:sp>
    </p:spTree>
    <p:extLst>
      <p:ext uri="{BB962C8B-B14F-4D97-AF65-F5344CB8AC3E}">
        <p14:creationId xmlns:p14="http://schemas.microsoft.com/office/powerpoint/2010/main" val="194465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33425"/>
            <a:ext cx="10515600" cy="1325563"/>
          </a:xfrm>
        </p:spPr>
        <p:txBody>
          <a:bodyPr>
            <a:noAutofit/>
          </a:bodyPr>
          <a:lstStyle/>
          <a:p>
            <a:r>
              <a:rPr lang="en-US" sz="4800" b="1" dirty="0">
                <a:solidFill>
                  <a:srgbClr val="FFC000"/>
                </a:solidFill>
                <a:latin typeface="Britannic Bold" panose="020B0903060703020204" pitchFamily="34" charset="0"/>
                <a:cs typeface="Aharoni" panose="02010803020104030203" pitchFamily="2" charset="-79"/>
              </a:rPr>
              <a:t>When victim of gang violence dies…. </a:t>
            </a:r>
            <a:br>
              <a:rPr lang="en-US" sz="4800" b="1" dirty="0">
                <a:solidFill>
                  <a:srgbClr val="FFC000"/>
                </a:solidFill>
                <a:latin typeface="Britannic Bold" panose="020B0903060703020204" pitchFamily="34" charset="0"/>
                <a:cs typeface="Aharoni" panose="02010803020104030203" pitchFamily="2" charset="-79"/>
              </a:rPr>
            </a:br>
            <a:r>
              <a:rPr lang="en-US" sz="4800" b="1" dirty="0">
                <a:solidFill>
                  <a:srgbClr val="FFC000"/>
                </a:solidFill>
                <a:latin typeface="Britannic Bold" panose="020B0903060703020204" pitchFamily="34" charset="0"/>
                <a:cs typeface="Aharoni" panose="02010803020104030203" pitchFamily="2" charset="-79"/>
              </a:rPr>
              <a:t>How to be Pastoral to Family</a:t>
            </a:r>
            <a:endParaRPr lang="en-US" sz="4800" dirty="0">
              <a:solidFill>
                <a:srgbClr val="FFC000"/>
              </a:solidFill>
            </a:endParaRPr>
          </a:p>
        </p:txBody>
      </p:sp>
      <p:sp>
        <p:nvSpPr>
          <p:cNvPr id="3" name="Content Placeholder 2"/>
          <p:cNvSpPr>
            <a:spLocks noGrp="1"/>
          </p:cNvSpPr>
          <p:nvPr>
            <p:ph idx="1"/>
          </p:nvPr>
        </p:nvSpPr>
        <p:spPr>
          <a:xfrm>
            <a:off x="838200" y="2320925"/>
            <a:ext cx="10515600" cy="4351338"/>
          </a:xfrm>
        </p:spPr>
        <p:txBody>
          <a:bodyPr>
            <a:normAutofit fontScale="92500" lnSpcReduction="20000"/>
          </a:bodyPr>
          <a:lstStyle/>
          <a:p>
            <a:r>
              <a:rPr lang="en-US" b="1" dirty="0"/>
              <a:t>Address Social Needs: </a:t>
            </a:r>
          </a:p>
          <a:p>
            <a:pPr lvl="1"/>
            <a:r>
              <a:rPr lang="en-US" sz="2800" dirty="0"/>
              <a:t>Who is the families’ community support? Who can the family lean on during this time? Can this person or people come to the hospital and be present with the family now?</a:t>
            </a:r>
          </a:p>
          <a:p>
            <a:r>
              <a:rPr lang="en-US" b="1" dirty="0"/>
              <a:t>Address Emotional &amp; Existential Needs Via The Life Review Process:</a:t>
            </a:r>
          </a:p>
          <a:p>
            <a:pPr lvl="1"/>
            <a:r>
              <a:rPr lang="en-US" sz="2800" dirty="0"/>
              <a:t>What was your loved one’s strengths? How would your loved one want to be remembered? What is your loved one’s legacy? What lesson do you take away from your loved one’s life? How can you incorporate his or her strengths? What’s your new mission/purpose? What are you inspired to do now?</a:t>
            </a:r>
          </a:p>
          <a:p>
            <a:r>
              <a:rPr lang="en-US" b="1" dirty="0"/>
              <a:t>Address Spiritual Needs:	</a:t>
            </a:r>
          </a:p>
          <a:p>
            <a:pPr lvl="1"/>
            <a:r>
              <a:rPr lang="en-US" sz="2800" dirty="0"/>
              <a:t>Do you have any religious, spiritual needs? Would you like a visit from a priest, imam, or elder? Rosary or prayer rug? Prayer? Meditation?</a:t>
            </a:r>
          </a:p>
          <a:p>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4144572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300" y="784225"/>
            <a:ext cx="10515600" cy="1325563"/>
          </a:xfrm>
        </p:spPr>
        <p:txBody>
          <a:bodyPr>
            <a:noAutofit/>
          </a:bodyPr>
          <a:lstStyle/>
          <a:p>
            <a:r>
              <a:rPr lang="en-US" sz="4800" b="1" dirty="0">
                <a:solidFill>
                  <a:srgbClr val="FFC000"/>
                </a:solidFill>
                <a:latin typeface="Britannic Bold" panose="020B0903060703020204" pitchFamily="34" charset="0"/>
                <a:cs typeface="Aharoni" panose="02010803020104030203" pitchFamily="2" charset="-79"/>
              </a:rPr>
              <a:t>When victim of gang violence dies…. </a:t>
            </a:r>
            <a:br>
              <a:rPr lang="en-US" sz="4800" b="1" dirty="0">
                <a:solidFill>
                  <a:srgbClr val="FFC000"/>
                </a:solidFill>
                <a:latin typeface="Britannic Bold" panose="020B0903060703020204" pitchFamily="34" charset="0"/>
                <a:cs typeface="Aharoni" panose="02010803020104030203" pitchFamily="2" charset="-79"/>
              </a:rPr>
            </a:br>
            <a:r>
              <a:rPr lang="en-US" sz="4800" b="1" dirty="0">
                <a:solidFill>
                  <a:srgbClr val="FFC000"/>
                </a:solidFill>
                <a:latin typeface="Britannic Bold" panose="020B0903060703020204" pitchFamily="34" charset="0"/>
                <a:cs typeface="Aharoni" panose="02010803020104030203" pitchFamily="2" charset="-79"/>
              </a:rPr>
              <a:t>How to be Pastoral to Family </a:t>
            </a:r>
            <a:r>
              <a:rPr lang="en-US" sz="4800" b="1" dirty="0" err="1">
                <a:solidFill>
                  <a:srgbClr val="FFC000"/>
                </a:solidFill>
                <a:latin typeface="Britannic Bold" panose="020B0903060703020204" pitchFamily="34" charset="0"/>
                <a:cs typeface="Aharoni" panose="02010803020104030203" pitchFamily="2" charset="-79"/>
              </a:rPr>
              <a:t>cont</a:t>
            </a:r>
            <a:r>
              <a:rPr lang="en-US" sz="4800" b="1" dirty="0">
                <a:solidFill>
                  <a:srgbClr val="FFC000"/>
                </a:solidFill>
                <a:latin typeface="Britannic Bold" panose="020B0903060703020204" pitchFamily="34" charset="0"/>
                <a:cs typeface="Aharoni" panose="02010803020104030203" pitchFamily="2" charset="-79"/>
              </a:rPr>
              <a:t>….</a:t>
            </a:r>
            <a:endParaRPr lang="en-US" sz="4800" dirty="0">
              <a:solidFill>
                <a:srgbClr val="FFC000"/>
              </a:solidFill>
            </a:endParaRPr>
          </a:p>
        </p:txBody>
      </p:sp>
      <p:sp>
        <p:nvSpPr>
          <p:cNvPr id="3" name="Content Placeholder 2"/>
          <p:cNvSpPr>
            <a:spLocks noGrp="1"/>
          </p:cNvSpPr>
          <p:nvPr>
            <p:ph idx="1"/>
          </p:nvPr>
        </p:nvSpPr>
        <p:spPr>
          <a:xfrm>
            <a:off x="749300" y="2359025"/>
            <a:ext cx="10515600" cy="4351338"/>
          </a:xfrm>
        </p:spPr>
        <p:txBody>
          <a:bodyPr>
            <a:normAutofit/>
          </a:bodyPr>
          <a:lstStyle/>
          <a:p>
            <a:r>
              <a:rPr lang="en-US" sz="3200" b="1" dirty="0"/>
              <a:t>Address Self Care Needs</a:t>
            </a:r>
          </a:p>
          <a:p>
            <a:pPr lvl="1"/>
            <a:r>
              <a:rPr lang="en-US" sz="2800" dirty="0"/>
              <a:t>Professional Counseling (Visit a professional, licensed therapist)</a:t>
            </a:r>
          </a:p>
          <a:p>
            <a:pPr lvl="1"/>
            <a:r>
              <a:rPr lang="en-US" sz="2800" dirty="0"/>
              <a:t>Exercise (Yoga, Swimming, Walking, Running, etc.)</a:t>
            </a:r>
          </a:p>
          <a:p>
            <a:pPr lvl="1"/>
            <a:r>
              <a:rPr lang="en-US" sz="2800" dirty="0"/>
              <a:t>Travel</a:t>
            </a:r>
          </a:p>
          <a:p>
            <a:pPr lvl="1"/>
            <a:r>
              <a:rPr lang="en-US" sz="2800" dirty="0"/>
              <a:t>Join a Social Service Organization/Volunteer</a:t>
            </a:r>
          </a:p>
          <a:p>
            <a:pPr lvl="1"/>
            <a:r>
              <a:rPr lang="en-US" sz="2800" dirty="0"/>
              <a:t>Adopt a Pet</a:t>
            </a:r>
          </a:p>
          <a:p>
            <a:pPr lvl="1"/>
            <a:r>
              <a:rPr lang="en-US" sz="2800" dirty="0"/>
              <a:t>Gain a Hobby (Journal, Sew, Knit, etc.)</a:t>
            </a:r>
          </a:p>
          <a:p>
            <a:pPr lvl="1"/>
            <a:r>
              <a:rPr lang="en-US" sz="2800" dirty="0"/>
              <a:t>Cry (Let the emotions out!)</a:t>
            </a:r>
          </a:p>
          <a:p>
            <a:pPr lvl="1"/>
            <a:r>
              <a:rPr lang="en-US" sz="2800" dirty="0"/>
              <a:t>Prayer/Meditation</a:t>
            </a:r>
          </a:p>
        </p:txBody>
      </p:sp>
    </p:spTree>
    <p:extLst>
      <p:ext uri="{BB962C8B-B14F-4D97-AF65-F5344CB8AC3E}">
        <p14:creationId xmlns:p14="http://schemas.microsoft.com/office/powerpoint/2010/main" val="3341642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latin typeface="Britannic Bold" panose="020B0903060703020204" pitchFamily="34" charset="0"/>
                <a:cs typeface="Aharoni" panose="02010803020104030203" pitchFamily="2" charset="-79"/>
              </a:rPr>
              <a:t>When the victim Survives…. </a:t>
            </a:r>
            <a:br>
              <a:rPr lang="en-US" b="1" dirty="0">
                <a:solidFill>
                  <a:srgbClr val="FFC000"/>
                </a:solidFill>
                <a:latin typeface="Britannic Bold" panose="020B0903060703020204" pitchFamily="34" charset="0"/>
                <a:cs typeface="Aharoni" panose="02010803020104030203" pitchFamily="2" charset="-79"/>
              </a:rPr>
            </a:br>
            <a:r>
              <a:rPr lang="en-US" b="1" dirty="0">
                <a:solidFill>
                  <a:srgbClr val="FFC000"/>
                </a:solidFill>
                <a:latin typeface="Britannic Bold" panose="020B0903060703020204" pitchFamily="34" charset="0"/>
                <a:cs typeface="Aharoni" panose="02010803020104030203" pitchFamily="2" charset="-79"/>
              </a:rPr>
              <a:t>Connection is KEY! Methods to Connect:</a:t>
            </a:r>
            <a:endParaRPr lang="en-US" dirty="0">
              <a:solidFill>
                <a:srgbClr val="FFC000"/>
              </a:solidFill>
            </a:endParaRPr>
          </a:p>
        </p:txBody>
      </p:sp>
      <p:sp>
        <p:nvSpPr>
          <p:cNvPr id="3" name="Content Placeholder 2"/>
          <p:cNvSpPr>
            <a:spLocks noGrp="1"/>
          </p:cNvSpPr>
          <p:nvPr>
            <p:ph idx="1"/>
          </p:nvPr>
        </p:nvSpPr>
        <p:spPr/>
        <p:txBody>
          <a:bodyPr>
            <a:normAutofit fontScale="92500" lnSpcReduction="10000"/>
          </a:bodyPr>
          <a:lstStyle/>
          <a:p>
            <a:r>
              <a:rPr lang="en-US" sz="4000" dirty="0"/>
              <a:t>Understanding Why Some Persons of Color            Join Gangs</a:t>
            </a:r>
          </a:p>
          <a:p>
            <a:pPr lvl="1"/>
            <a:r>
              <a:rPr lang="en-US" sz="3500" dirty="0"/>
              <a:t>Psychological Effects</a:t>
            </a:r>
          </a:p>
          <a:p>
            <a:pPr lvl="2"/>
            <a:r>
              <a:rPr lang="en-US" sz="3000" dirty="0"/>
              <a:t>African Enslavement (1619 – 1865)</a:t>
            </a:r>
          </a:p>
          <a:p>
            <a:pPr lvl="2"/>
            <a:r>
              <a:rPr lang="en-US" sz="3000" dirty="0"/>
              <a:t>Segregation (1865 – 1954)</a:t>
            </a:r>
          </a:p>
          <a:p>
            <a:pPr lvl="2"/>
            <a:endParaRPr lang="en-US" sz="3000" dirty="0"/>
          </a:p>
          <a:p>
            <a:pPr lvl="1"/>
            <a:r>
              <a:rPr lang="en-US" sz="3500" dirty="0"/>
              <a:t>Sociological Effects</a:t>
            </a:r>
          </a:p>
          <a:p>
            <a:pPr lvl="2"/>
            <a:r>
              <a:rPr lang="en-US" sz="3000" dirty="0">
                <a:hlinkClick r:id="rId2"/>
              </a:rPr>
              <a:t>2015 Survey on Average Family Income based on Ethnicity</a:t>
            </a:r>
            <a:endParaRPr lang="en-US" sz="3000" dirty="0"/>
          </a:p>
          <a:p>
            <a:pPr lvl="2"/>
            <a:r>
              <a:rPr lang="en-US" sz="3000" dirty="0">
                <a:hlinkClick r:id="rId3"/>
              </a:rPr>
              <a:t>Impact of Unemployment and Poverty on Race</a:t>
            </a:r>
            <a:endParaRPr lang="en-US" sz="3000" dirty="0"/>
          </a:p>
          <a:p>
            <a:pPr lvl="2"/>
            <a:r>
              <a:rPr lang="en-US" sz="3000" dirty="0"/>
              <a:t>Mass Incarceration (1954 – present) </a:t>
            </a:r>
          </a:p>
          <a:p>
            <a:pPr lvl="1"/>
            <a:endParaRPr lang="en-US" sz="2000" dirty="0"/>
          </a:p>
        </p:txBody>
      </p:sp>
    </p:spTree>
    <p:extLst>
      <p:ext uri="{BB962C8B-B14F-4D97-AF65-F5344CB8AC3E}">
        <p14:creationId xmlns:p14="http://schemas.microsoft.com/office/powerpoint/2010/main" val="2581444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latin typeface="Britannic Bold" panose="020B0903060703020204" pitchFamily="34" charset="0"/>
                <a:cs typeface="Aharoni" panose="02010803020104030203" pitchFamily="2" charset="-79"/>
              </a:rPr>
              <a:t>When the victim Survives…. </a:t>
            </a:r>
            <a:br>
              <a:rPr lang="en-US" b="1" dirty="0">
                <a:solidFill>
                  <a:srgbClr val="FFC000"/>
                </a:solidFill>
                <a:latin typeface="Britannic Bold" panose="020B0903060703020204" pitchFamily="34" charset="0"/>
                <a:cs typeface="Aharoni" panose="02010803020104030203" pitchFamily="2" charset="-79"/>
              </a:rPr>
            </a:br>
            <a:r>
              <a:rPr lang="en-US" b="1" dirty="0">
                <a:solidFill>
                  <a:srgbClr val="FFC000"/>
                </a:solidFill>
                <a:latin typeface="Britannic Bold" panose="020B0903060703020204" pitchFamily="34" charset="0"/>
                <a:cs typeface="Aharoni" panose="02010803020104030203" pitchFamily="2" charset="-79"/>
              </a:rPr>
              <a:t>Methods to Connect </a:t>
            </a:r>
            <a:r>
              <a:rPr lang="en-US" b="1" dirty="0" err="1">
                <a:solidFill>
                  <a:srgbClr val="FFC000"/>
                </a:solidFill>
                <a:latin typeface="Britannic Bold" panose="020B0903060703020204" pitchFamily="34" charset="0"/>
                <a:cs typeface="Aharoni" panose="02010803020104030203" pitchFamily="2" charset="-79"/>
              </a:rPr>
              <a:t>cont</a:t>
            </a:r>
            <a:r>
              <a:rPr lang="en-US" b="1" dirty="0">
                <a:solidFill>
                  <a:srgbClr val="FFC000"/>
                </a:solidFill>
                <a:latin typeface="Britannic Bold" panose="020B0903060703020204" pitchFamily="34" charset="0"/>
                <a:cs typeface="Aharoni" panose="02010803020104030203" pitchFamily="2" charset="-79"/>
              </a:rPr>
              <a:t>….</a:t>
            </a:r>
            <a:endParaRPr lang="en-US" dirty="0">
              <a:solidFill>
                <a:srgbClr val="FFC000"/>
              </a:solidFill>
            </a:endParaRPr>
          </a:p>
        </p:txBody>
      </p:sp>
      <p:sp>
        <p:nvSpPr>
          <p:cNvPr id="3" name="Content Placeholder 2"/>
          <p:cNvSpPr>
            <a:spLocks noGrp="1"/>
          </p:cNvSpPr>
          <p:nvPr>
            <p:ph idx="1"/>
          </p:nvPr>
        </p:nvSpPr>
        <p:spPr/>
        <p:txBody>
          <a:bodyPr>
            <a:normAutofit/>
          </a:bodyPr>
          <a:lstStyle/>
          <a:p>
            <a:r>
              <a:rPr lang="en-US" sz="4000" dirty="0"/>
              <a:t>Understanding Why All Persons Join Gangs</a:t>
            </a:r>
          </a:p>
          <a:p>
            <a:pPr lvl="1"/>
            <a:r>
              <a:rPr lang="en-US" sz="3500" dirty="0"/>
              <a:t>Culture of Violence</a:t>
            </a:r>
          </a:p>
          <a:p>
            <a:pPr lvl="2"/>
            <a:r>
              <a:rPr lang="en-US" sz="3000" dirty="0"/>
              <a:t>Movies</a:t>
            </a:r>
          </a:p>
          <a:p>
            <a:pPr lvl="2"/>
            <a:r>
              <a:rPr lang="en-US" sz="3000" dirty="0"/>
              <a:t>Music</a:t>
            </a:r>
          </a:p>
          <a:p>
            <a:pPr lvl="2"/>
            <a:r>
              <a:rPr lang="en-US" sz="3000" dirty="0"/>
              <a:t>Never-ending War</a:t>
            </a:r>
          </a:p>
          <a:p>
            <a:pPr lvl="2"/>
            <a:r>
              <a:rPr lang="en-US" sz="3000" dirty="0"/>
              <a:t>Video Games</a:t>
            </a:r>
          </a:p>
          <a:p>
            <a:pPr lvl="2"/>
            <a:r>
              <a:rPr lang="en-US" sz="3000" dirty="0"/>
              <a:t>Police Brutality &amp; Black Lives Matter Movement</a:t>
            </a:r>
          </a:p>
          <a:p>
            <a:pPr lvl="2"/>
            <a:r>
              <a:rPr lang="en-US" sz="3000" dirty="0"/>
              <a:t>Religion</a:t>
            </a:r>
            <a:endParaRPr lang="en-US" sz="2000" dirty="0"/>
          </a:p>
        </p:txBody>
      </p:sp>
    </p:spTree>
    <p:extLst>
      <p:ext uri="{BB962C8B-B14F-4D97-AF65-F5344CB8AC3E}">
        <p14:creationId xmlns:p14="http://schemas.microsoft.com/office/powerpoint/2010/main" val="561753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rgbClr val="FF0000"/>
                </a:solidFill>
                <a:latin typeface="Britannic Bold" panose="020B0903060703020204" pitchFamily="34" charset="0"/>
                <a:cs typeface="Aharoni" panose="02010803020104030203" pitchFamily="2" charset="-79"/>
              </a:rPr>
              <a:t>Intro: </a:t>
            </a:r>
            <a:r>
              <a:rPr lang="en-US" sz="5400" b="1" dirty="0">
                <a:solidFill>
                  <a:srgbClr val="00B050"/>
                </a:solidFill>
                <a:latin typeface="Britannic Bold" panose="020B0903060703020204" pitchFamily="34" charset="0"/>
                <a:cs typeface="Aharoni" panose="02010803020104030203" pitchFamily="2" charset="-79"/>
              </a:rPr>
              <a:t>What is a Chronic Illness?</a:t>
            </a:r>
          </a:p>
        </p:txBody>
      </p:sp>
      <p:sp>
        <p:nvSpPr>
          <p:cNvPr id="3" name="Content Placeholder 2"/>
          <p:cNvSpPr>
            <a:spLocks noGrp="1"/>
          </p:cNvSpPr>
          <p:nvPr>
            <p:ph idx="1"/>
          </p:nvPr>
        </p:nvSpPr>
        <p:spPr/>
        <p:txBody>
          <a:bodyPr>
            <a:normAutofit fontScale="92500"/>
          </a:bodyPr>
          <a:lstStyle/>
          <a:p>
            <a:r>
              <a:rPr lang="en-US" sz="4400" b="1" dirty="0"/>
              <a:t>A Long-Term, Permanent Health Condition </a:t>
            </a:r>
          </a:p>
          <a:p>
            <a:pPr lvl="1"/>
            <a:r>
              <a:rPr lang="en-US" sz="4400" b="1" dirty="0"/>
              <a:t>Cancer, Diabetes, Obesity, Heart Disease, Mental Illness, Drug and Alcohol Addictions &amp; Violence </a:t>
            </a:r>
            <a:r>
              <a:rPr lang="en-US" sz="3900" b="1" dirty="0"/>
              <a:t>(A new chronic illness phenomenon)</a:t>
            </a:r>
          </a:p>
          <a:p>
            <a:r>
              <a:rPr lang="en-US" sz="4400" b="1" dirty="0"/>
              <a:t>Causes:</a:t>
            </a:r>
          </a:p>
          <a:p>
            <a:pPr lvl="1"/>
            <a:r>
              <a:rPr lang="en-US" sz="4400" b="1" dirty="0"/>
              <a:t>Tobacco/Alcohol Use, Poor Nutrition, Lack of Physical Activity, PTSD</a:t>
            </a:r>
          </a:p>
        </p:txBody>
      </p:sp>
    </p:spTree>
    <p:extLst>
      <p:ext uri="{BB962C8B-B14F-4D97-AF65-F5344CB8AC3E}">
        <p14:creationId xmlns:p14="http://schemas.microsoft.com/office/powerpoint/2010/main" val="39129181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latin typeface="Britannic Bold" panose="020B0903060703020204" pitchFamily="34" charset="0"/>
                <a:cs typeface="Aharoni" panose="02010803020104030203" pitchFamily="2" charset="-79"/>
              </a:rPr>
              <a:t>A Pastoral Care Approach to </a:t>
            </a:r>
            <a:br>
              <a:rPr lang="en-US" b="1" dirty="0">
                <a:solidFill>
                  <a:srgbClr val="FFC000"/>
                </a:solidFill>
                <a:latin typeface="Britannic Bold" panose="020B0903060703020204" pitchFamily="34" charset="0"/>
                <a:cs typeface="Aharoni" panose="02010803020104030203" pitchFamily="2" charset="-79"/>
              </a:rPr>
            </a:br>
            <a:r>
              <a:rPr lang="en-US" b="1" dirty="0">
                <a:solidFill>
                  <a:srgbClr val="FFC000"/>
                </a:solidFill>
                <a:latin typeface="Britannic Bold" panose="020B0903060703020204" pitchFamily="34" charset="0"/>
                <a:cs typeface="Aharoni" panose="02010803020104030203" pitchFamily="2" charset="-79"/>
              </a:rPr>
              <a:t>Gang Violence </a:t>
            </a:r>
            <a:endParaRPr lang="en-US" dirty="0">
              <a:solidFill>
                <a:srgbClr val="FFC000"/>
              </a:solidFill>
            </a:endParaRPr>
          </a:p>
        </p:txBody>
      </p:sp>
      <p:sp>
        <p:nvSpPr>
          <p:cNvPr id="3" name="Content Placeholder 2"/>
          <p:cNvSpPr>
            <a:spLocks noGrp="1"/>
          </p:cNvSpPr>
          <p:nvPr>
            <p:ph idx="1"/>
          </p:nvPr>
        </p:nvSpPr>
        <p:spPr>
          <a:xfrm>
            <a:off x="521208" y="1813433"/>
            <a:ext cx="6464808" cy="4351338"/>
          </a:xfrm>
        </p:spPr>
        <p:txBody>
          <a:bodyPr>
            <a:normAutofit fontScale="85000" lnSpcReduction="20000"/>
          </a:bodyPr>
          <a:lstStyle/>
          <a:p>
            <a:r>
              <a:rPr lang="en-US" sz="3600" b="1" dirty="0"/>
              <a:t>Step #1: Provide EMPATHY!</a:t>
            </a:r>
          </a:p>
          <a:p>
            <a:pPr lvl="1"/>
            <a:r>
              <a:rPr lang="en-US" sz="3200" dirty="0"/>
              <a:t>Empathy = to “connect with”;                                              not Sympathy = to “feel sorry for”</a:t>
            </a:r>
          </a:p>
          <a:p>
            <a:pPr marL="457200" lvl="1" indent="0">
              <a:buNone/>
            </a:pPr>
            <a:endParaRPr lang="en-US" sz="3200" dirty="0"/>
          </a:p>
          <a:p>
            <a:pPr lvl="1"/>
            <a:r>
              <a:rPr lang="en-US" sz="3200" b="1" dirty="0"/>
              <a:t>We demonstrate empathy through Listening</a:t>
            </a:r>
          </a:p>
          <a:p>
            <a:pPr lvl="2"/>
            <a:r>
              <a:rPr lang="en-US" sz="3200" dirty="0"/>
              <a:t>Listening is a “Holy Art” </a:t>
            </a:r>
          </a:p>
          <a:p>
            <a:pPr marL="914400" lvl="2" indent="0">
              <a:buNone/>
            </a:pPr>
            <a:r>
              <a:rPr lang="en-US" sz="3200" dirty="0"/>
              <a:t>   (</a:t>
            </a:r>
            <a:r>
              <a:rPr lang="en-US" sz="3200" dirty="0" err="1"/>
              <a:t>Cari</a:t>
            </a:r>
            <a:r>
              <a:rPr lang="en-US" sz="3200" dirty="0"/>
              <a:t> Jackson)</a:t>
            </a:r>
          </a:p>
          <a:p>
            <a:pPr lvl="2"/>
            <a:r>
              <a:rPr lang="en-US" sz="3200" dirty="0"/>
              <a:t>Clergy/Chaplains/Pastors = Representatives of God</a:t>
            </a:r>
          </a:p>
          <a:p>
            <a:pPr lvl="2"/>
            <a:r>
              <a:rPr lang="en-US" sz="3200" dirty="0"/>
              <a:t>Thus, when clergy/chaplains/pastors take time to listen, the speaker feels as if God has heard them.</a:t>
            </a:r>
          </a:p>
        </p:txBody>
      </p:sp>
      <p:pic>
        <p:nvPicPr>
          <p:cNvPr id="4" name="1Evwgu369Jw"/>
          <p:cNvPicPr>
            <a:picLocks noRot="1" noChangeAspect="1"/>
          </p:cNvPicPr>
          <p:nvPr>
            <a:videoFile r:link="rId1"/>
          </p:nvPr>
        </p:nvPicPr>
        <p:blipFill>
          <a:blip r:embed="rId4"/>
          <a:stretch>
            <a:fillRect/>
          </a:stretch>
        </p:blipFill>
        <p:spPr>
          <a:xfrm>
            <a:off x="6986016" y="1690688"/>
            <a:ext cx="4572000" cy="2571750"/>
          </a:xfrm>
          <a:prstGeom prst="rect">
            <a:avLst/>
          </a:prstGeom>
        </p:spPr>
      </p:pic>
    </p:spTree>
    <p:extLst>
      <p:ext uri="{BB962C8B-B14F-4D97-AF65-F5344CB8AC3E}">
        <p14:creationId xmlns:p14="http://schemas.microsoft.com/office/powerpoint/2010/main" val="361047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latin typeface="Britannic Bold" panose="020B0903060703020204" pitchFamily="34" charset="0"/>
                <a:cs typeface="Aharoni" panose="02010803020104030203" pitchFamily="2" charset="-79"/>
              </a:rPr>
              <a:t>A Pastoral Care Approach to </a:t>
            </a:r>
            <a:br>
              <a:rPr lang="en-US" b="1" dirty="0">
                <a:solidFill>
                  <a:srgbClr val="FFC000"/>
                </a:solidFill>
                <a:latin typeface="Britannic Bold" panose="020B0903060703020204" pitchFamily="34" charset="0"/>
                <a:cs typeface="Aharoni" panose="02010803020104030203" pitchFamily="2" charset="-79"/>
              </a:rPr>
            </a:br>
            <a:r>
              <a:rPr lang="en-US" b="1" dirty="0">
                <a:solidFill>
                  <a:srgbClr val="FFC000"/>
                </a:solidFill>
                <a:latin typeface="Britannic Bold" panose="020B0903060703020204" pitchFamily="34" charset="0"/>
                <a:cs typeface="Aharoni" panose="02010803020104030203" pitchFamily="2" charset="-79"/>
              </a:rPr>
              <a:t>Gang Violence </a:t>
            </a:r>
            <a:r>
              <a:rPr lang="en-US" b="1" dirty="0" err="1">
                <a:solidFill>
                  <a:srgbClr val="FFC000"/>
                </a:solidFill>
                <a:latin typeface="Britannic Bold" panose="020B0903060703020204" pitchFamily="34" charset="0"/>
                <a:cs typeface="Aharoni" panose="02010803020104030203" pitchFamily="2" charset="-79"/>
              </a:rPr>
              <a:t>cont</a:t>
            </a:r>
            <a:r>
              <a:rPr lang="en-US" b="1" dirty="0">
                <a:solidFill>
                  <a:srgbClr val="FFC000"/>
                </a:solidFill>
                <a:latin typeface="Britannic Bold" panose="020B0903060703020204" pitchFamily="34" charset="0"/>
                <a:cs typeface="Aharoni" panose="02010803020104030203" pitchFamily="2" charset="-79"/>
              </a:rPr>
              <a:t>….</a:t>
            </a:r>
            <a:endParaRPr lang="en-US" dirty="0">
              <a:solidFill>
                <a:srgbClr val="FFC000"/>
              </a:solidFill>
            </a:endParaRPr>
          </a:p>
        </p:txBody>
      </p:sp>
      <p:sp>
        <p:nvSpPr>
          <p:cNvPr id="3" name="Content Placeholder 2"/>
          <p:cNvSpPr>
            <a:spLocks noGrp="1"/>
          </p:cNvSpPr>
          <p:nvPr>
            <p:ph idx="1"/>
          </p:nvPr>
        </p:nvSpPr>
        <p:spPr/>
        <p:txBody>
          <a:bodyPr>
            <a:normAutofit/>
          </a:bodyPr>
          <a:lstStyle/>
          <a:p>
            <a:r>
              <a:rPr lang="en-US" sz="3600" b="1" dirty="0"/>
              <a:t>Step #2: Provide EDUCATION!</a:t>
            </a:r>
          </a:p>
          <a:p>
            <a:pPr lvl="1"/>
            <a:r>
              <a:rPr lang="en-US" sz="3200" dirty="0"/>
              <a:t>Empathize with feelings of Alienation</a:t>
            </a:r>
          </a:p>
          <a:p>
            <a:pPr lvl="2"/>
            <a:r>
              <a:rPr lang="en-US" sz="2800" dirty="0"/>
              <a:t>Cite stories from person’s cultural history of oppressed persons who experienced feelings of alienation </a:t>
            </a:r>
          </a:p>
          <a:p>
            <a:pPr lvl="2"/>
            <a:r>
              <a:rPr lang="en-US" sz="2800" dirty="0"/>
              <a:t>Cite stories from religious sacred texts of oppressed persons who experienced feelings of alienation</a:t>
            </a:r>
          </a:p>
        </p:txBody>
      </p:sp>
    </p:spTree>
    <p:extLst>
      <p:ext uri="{BB962C8B-B14F-4D97-AF65-F5344CB8AC3E}">
        <p14:creationId xmlns:p14="http://schemas.microsoft.com/office/powerpoint/2010/main" val="1015914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latin typeface="Britannic Bold" panose="020B0903060703020204" pitchFamily="34" charset="0"/>
                <a:cs typeface="Aharoni" panose="02010803020104030203" pitchFamily="2" charset="-79"/>
              </a:rPr>
              <a:t>                                                                   </a:t>
            </a:r>
            <a:endParaRPr lang="en-US" dirty="0">
              <a:solidFill>
                <a:srgbClr val="FFC000"/>
              </a:solidFill>
            </a:endParaRPr>
          </a:p>
        </p:txBody>
      </p:sp>
      <p:sp>
        <p:nvSpPr>
          <p:cNvPr id="3" name="Content Placeholder 2"/>
          <p:cNvSpPr>
            <a:spLocks noGrp="1"/>
          </p:cNvSpPr>
          <p:nvPr>
            <p:ph idx="1"/>
          </p:nvPr>
        </p:nvSpPr>
        <p:spPr/>
        <p:txBody>
          <a:bodyPr>
            <a:normAutofit lnSpcReduction="10000"/>
          </a:bodyPr>
          <a:lstStyle/>
          <a:p>
            <a:r>
              <a:rPr lang="en-US" sz="3600" b="1" dirty="0"/>
              <a:t>Step #2: Provide EDUCATION </a:t>
            </a:r>
            <a:r>
              <a:rPr lang="en-US" sz="3600" b="1" dirty="0" err="1"/>
              <a:t>cont</a:t>
            </a:r>
            <a:r>
              <a:rPr lang="en-US" sz="3600" b="1" dirty="0"/>
              <a:t>….</a:t>
            </a:r>
            <a:endParaRPr lang="en-US" sz="2800" dirty="0"/>
          </a:p>
          <a:p>
            <a:pPr lvl="1"/>
            <a:r>
              <a:rPr lang="en-US" sz="3200" dirty="0"/>
              <a:t>Facilitate Accountability</a:t>
            </a:r>
          </a:p>
          <a:p>
            <a:pPr lvl="2"/>
            <a:r>
              <a:rPr lang="en-US" sz="2800" dirty="0"/>
              <a:t>Pivotal Question: Who is accountable to whom and for what?</a:t>
            </a:r>
          </a:p>
          <a:p>
            <a:pPr lvl="3"/>
            <a:r>
              <a:rPr lang="en-US" sz="2600" dirty="0"/>
              <a:t>Being responsible to others</a:t>
            </a:r>
          </a:p>
          <a:p>
            <a:pPr lvl="3"/>
            <a:r>
              <a:rPr lang="en-US" sz="2600" dirty="0"/>
              <a:t>Being responsible for oneself</a:t>
            </a:r>
          </a:p>
          <a:p>
            <a:pPr lvl="3"/>
            <a:r>
              <a:rPr lang="en-US" sz="2600" dirty="0"/>
              <a:t>Sharing responsibilities with others</a:t>
            </a:r>
          </a:p>
          <a:p>
            <a:pPr lvl="4"/>
            <a:r>
              <a:rPr lang="en-US" sz="2600" dirty="0"/>
              <a:t>Highlight the person’s community of support who love the person and depend on the person for stability</a:t>
            </a:r>
          </a:p>
          <a:p>
            <a:pPr lvl="2"/>
            <a:r>
              <a:rPr lang="en-US" sz="2800" dirty="0"/>
              <a:t>Highlight the importance of Self-Differentiation  (Family Systems Theory)</a:t>
            </a:r>
          </a:p>
          <a:p>
            <a:endParaRPr lang="en-US" dirty="0"/>
          </a:p>
        </p:txBody>
      </p:sp>
      <p:sp>
        <p:nvSpPr>
          <p:cNvPr id="4"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C000"/>
                </a:solidFill>
                <a:latin typeface="Britannic Bold" panose="020B0903060703020204" pitchFamily="34" charset="0"/>
                <a:cs typeface="Aharoni" panose="02010803020104030203" pitchFamily="2" charset="-79"/>
              </a:rPr>
              <a:t>A Pastoral Care Approach to </a:t>
            </a:r>
            <a:br>
              <a:rPr lang="en-US" b="1" dirty="0">
                <a:solidFill>
                  <a:srgbClr val="FFC000"/>
                </a:solidFill>
                <a:latin typeface="Britannic Bold" panose="020B0903060703020204" pitchFamily="34" charset="0"/>
                <a:cs typeface="Aharoni" panose="02010803020104030203" pitchFamily="2" charset="-79"/>
              </a:rPr>
            </a:br>
            <a:r>
              <a:rPr lang="en-US" b="1" dirty="0">
                <a:solidFill>
                  <a:srgbClr val="FFC000"/>
                </a:solidFill>
                <a:latin typeface="Britannic Bold" panose="020B0903060703020204" pitchFamily="34" charset="0"/>
                <a:cs typeface="Aharoni" panose="02010803020104030203" pitchFamily="2" charset="-79"/>
              </a:rPr>
              <a:t>Gang Violence </a:t>
            </a:r>
            <a:r>
              <a:rPr lang="en-US" b="1" dirty="0" err="1">
                <a:solidFill>
                  <a:srgbClr val="FFC000"/>
                </a:solidFill>
                <a:latin typeface="Britannic Bold" panose="020B0903060703020204" pitchFamily="34" charset="0"/>
                <a:cs typeface="Aharoni" panose="02010803020104030203" pitchFamily="2" charset="-79"/>
              </a:rPr>
              <a:t>cont</a:t>
            </a:r>
            <a:r>
              <a:rPr lang="en-US" b="1" dirty="0">
                <a:solidFill>
                  <a:srgbClr val="FFC000"/>
                </a:solidFill>
                <a:latin typeface="Britannic Bold" panose="020B0903060703020204" pitchFamily="34" charset="0"/>
                <a:cs typeface="Aharoni" panose="02010803020104030203" pitchFamily="2" charset="-79"/>
              </a:rPr>
              <a:t>….</a:t>
            </a:r>
            <a:endParaRPr lang="en-US" dirty="0">
              <a:solidFill>
                <a:srgbClr val="FFC000"/>
              </a:solidFill>
            </a:endParaRPr>
          </a:p>
        </p:txBody>
      </p:sp>
    </p:spTree>
    <p:extLst>
      <p:ext uri="{BB962C8B-B14F-4D97-AF65-F5344CB8AC3E}">
        <p14:creationId xmlns:p14="http://schemas.microsoft.com/office/powerpoint/2010/main" val="714931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latin typeface="Britannic Bold" panose="020B0903060703020204" pitchFamily="34" charset="0"/>
                <a:cs typeface="Aharoni" panose="02010803020104030203" pitchFamily="2" charset="-79"/>
              </a:rPr>
              <a:t>A Pastoral Care Approach to </a:t>
            </a:r>
            <a:br>
              <a:rPr lang="en-US" b="1" dirty="0">
                <a:solidFill>
                  <a:srgbClr val="FFC000"/>
                </a:solidFill>
                <a:latin typeface="Britannic Bold" panose="020B0903060703020204" pitchFamily="34" charset="0"/>
                <a:cs typeface="Aharoni" panose="02010803020104030203" pitchFamily="2" charset="-79"/>
              </a:rPr>
            </a:br>
            <a:r>
              <a:rPr lang="en-US" b="1" dirty="0">
                <a:solidFill>
                  <a:srgbClr val="FFC000"/>
                </a:solidFill>
                <a:latin typeface="Britannic Bold" panose="020B0903060703020204" pitchFamily="34" charset="0"/>
                <a:cs typeface="Aharoni" panose="02010803020104030203" pitchFamily="2" charset="-79"/>
              </a:rPr>
              <a:t>Gang Violence </a:t>
            </a:r>
            <a:r>
              <a:rPr lang="en-US" b="1" dirty="0" err="1">
                <a:solidFill>
                  <a:srgbClr val="FFC000"/>
                </a:solidFill>
                <a:latin typeface="Britannic Bold" panose="020B0903060703020204" pitchFamily="34" charset="0"/>
                <a:cs typeface="Aharoni" panose="02010803020104030203" pitchFamily="2" charset="-79"/>
              </a:rPr>
              <a:t>cont</a:t>
            </a:r>
            <a:r>
              <a:rPr lang="en-US" b="1" dirty="0">
                <a:solidFill>
                  <a:srgbClr val="FFC000"/>
                </a:solidFill>
                <a:latin typeface="Britannic Bold" panose="020B0903060703020204" pitchFamily="34" charset="0"/>
                <a:cs typeface="Aharoni" panose="02010803020104030203" pitchFamily="2" charset="-79"/>
              </a:rPr>
              <a:t>….</a:t>
            </a:r>
            <a:endParaRPr lang="en-US" dirty="0">
              <a:solidFill>
                <a:srgbClr val="FFC000"/>
              </a:solidFill>
            </a:endParaRPr>
          </a:p>
        </p:txBody>
      </p:sp>
      <p:sp>
        <p:nvSpPr>
          <p:cNvPr id="3" name="Content Placeholder 2"/>
          <p:cNvSpPr>
            <a:spLocks noGrp="1"/>
          </p:cNvSpPr>
          <p:nvPr>
            <p:ph idx="1"/>
          </p:nvPr>
        </p:nvSpPr>
        <p:spPr>
          <a:xfrm>
            <a:off x="457200" y="1690688"/>
            <a:ext cx="10896600" cy="4351338"/>
          </a:xfrm>
        </p:spPr>
        <p:txBody>
          <a:bodyPr>
            <a:normAutofit/>
          </a:bodyPr>
          <a:lstStyle/>
          <a:p>
            <a:r>
              <a:rPr lang="en-US" sz="3600" b="1" dirty="0"/>
              <a:t>Step #3: Provide EMPOWERMENT!</a:t>
            </a:r>
          </a:p>
          <a:p>
            <a:pPr lvl="1"/>
            <a:r>
              <a:rPr lang="en-US" sz="3200" b="1" dirty="0"/>
              <a:t>What Do I Do Next?</a:t>
            </a:r>
          </a:p>
          <a:p>
            <a:pPr lvl="2"/>
            <a:r>
              <a:rPr lang="en-US" sz="2800" b="1" dirty="0">
                <a:hlinkClick r:id="rId3"/>
              </a:rPr>
              <a:t>What Do I Do Next? (Video)</a:t>
            </a:r>
            <a:r>
              <a:rPr lang="en-US" sz="2800" b="1" dirty="0"/>
              <a:t> </a:t>
            </a:r>
          </a:p>
          <a:p>
            <a:pPr lvl="1"/>
            <a:r>
              <a:rPr lang="en-US" sz="3200" dirty="0"/>
              <a:t>Invite person to reflect on their gifts, skills and talents</a:t>
            </a:r>
          </a:p>
          <a:p>
            <a:pPr lvl="1"/>
            <a:r>
              <a:rPr lang="en-US" sz="3200" dirty="0"/>
              <a:t>Invite person to write or journal on their hopes and dreams –life aspirations and goals</a:t>
            </a:r>
          </a:p>
          <a:p>
            <a:pPr lvl="1"/>
            <a:r>
              <a:rPr lang="en-US" sz="3200" dirty="0"/>
              <a:t>Brainstorm methods to accomplish aspirations and goals </a:t>
            </a:r>
          </a:p>
          <a:p>
            <a:pPr lvl="1"/>
            <a:r>
              <a:rPr lang="en-US" sz="3200" dirty="0"/>
              <a:t>Affirm person’s gifts, skills and talents</a:t>
            </a:r>
          </a:p>
        </p:txBody>
      </p:sp>
    </p:spTree>
    <p:extLst>
      <p:ext uri="{BB962C8B-B14F-4D97-AF65-F5344CB8AC3E}">
        <p14:creationId xmlns:p14="http://schemas.microsoft.com/office/powerpoint/2010/main" val="15336225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latin typeface="Britannic Bold" panose="020B0903060703020204" pitchFamily="34" charset="0"/>
                <a:cs typeface="Aharoni" panose="02010803020104030203" pitchFamily="2" charset="-79"/>
              </a:rPr>
              <a:t>BASIC PASTORAL CARE DO’s &amp; DON’TS:</a:t>
            </a:r>
            <a:endParaRPr lang="en-US" dirty="0">
              <a:solidFill>
                <a:srgbClr val="FFC000"/>
              </a:solidFill>
            </a:endParaRPr>
          </a:p>
        </p:txBody>
      </p:sp>
      <p:sp>
        <p:nvSpPr>
          <p:cNvPr id="3" name="Content Placeholder 2"/>
          <p:cNvSpPr>
            <a:spLocks noGrp="1"/>
          </p:cNvSpPr>
          <p:nvPr>
            <p:ph idx="1"/>
          </p:nvPr>
        </p:nvSpPr>
        <p:spPr>
          <a:xfrm>
            <a:off x="838200" y="1368425"/>
            <a:ext cx="10515600" cy="4351338"/>
          </a:xfrm>
        </p:spPr>
        <p:txBody>
          <a:bodyPr>
            <a:normAutofit fontScale="92500"/>
          </a:bodyPr>
          <a:lstStyle/>
          <a:p>
            <a:pPr marL="914400" lvl="2" indent="0">
              <a:buNone/>
            </a:pPr>
            <a:r>
              <a:rPr lang="en-US" sz="2400" b="1" dirty="0"/>
              <a:t> </a:t>
            </a:r>
            <a:endParaRPr lang="en-US" sz="2800" b="1" dirty="0"/>
          </a:p>
          <a:p>
            <a:pPr lvl="3"/>
            <a:r>
              <a:rPr lang="en-US" sz="2800" b="1" dirty="0"/>
              <a:t>Don’t talk so much</a:t>
            </a:r>
          </a:p>
          <a:p>
            <a:pPr lvl="3"/>
            <a:r>
              <a:rPr lang="en-US" sz="2800" b="1" dirty="0"/>
              <a:t>Don’t transfer or project meanings and feelings</a:t>
            </a:r>
          </a:p>
          <a:p>
            <a:pPr lvl="3"/>
            <a:r>
              <a:rPr lang="en-US" sz="2800" b="1" dirty="0"/>
              <a:t>Reiterate that the Divine is “with them” in this current situation</a:t>
            </a:r>
          </a:p>
          <a:p>
            <a:pPr lvl="3"/>
            <a:r>
              <a:rPr lang="en-US" sz="2800" b="1" dirty="0"/>
              <a:t>Invite persons to reflect on former experiences that they “survived and passed”</a:t>
            </a:r>
          </a:p>
          <a:p>
            <a:pPr lvl="3"/>
            <a:r>
              <a:rPr lang="en-US" sz="2800" b="1" dirty="0"/>
              <a:t>Help them draw connections from former situation to new situation (the same way they survived and passed before they can survive and pass again)</a:t>
            </a:r>
          </a:p>
          <a:p>
            <a:pPr lvl="3"/>
            <a:r>
              <a:rPr lang="en-US" sz="2800" b="1" dirty="0"/>
              <a:t>Help them understand and recognize their human agency in current situation</a:t>
            </a:r>
          </a:p>
          <a:p>
            <a:endParaRPr lang="en-US" dirty="0"/>
          </a:p>
        </p:txBody>
      </p:sp>
    </p:spTree>
    <p:extLst>
      <p:ext uri="{BB962C8B-B14F-4D97-AF65-F5344CB8AC3E}">
        <p14:creationId xmlns:p14="http://schemas.microsoft.com/office/powerpoint/2010/main" val="3231402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7" y="457200"/>
            <a:ext cx="10829204" cy="1007918"/>
          </a:xfrm>
        </p:spPr>
        <p:txBody>
          <a:bodyPr>
            <a:normAutofit/>
          </a:bodyPr>
          <a:lstStyle/>
          <a:p>
            <a:r>
              <a:rPr lang="en-US" sz="4400" b="1" dirty="0">
                <a:solidFill>
                  <a:srgbClr val="FFC000"/>
                </a:solidFill>
                <a:latin typeface="Britannic Bold" panose="020B0903060703020204" pitchFamily="34" charset="0"/>
                <a:cs typeface="Aharoni" panose="02010803020104030203" pitchFamily="2" charset="-79"/>
              </a:rPr>
              <a:t>“Pastoring” the Family’s Church Pastor</a:t>
            </a:r>
            <a:endParaRPr lang="en-US" sz="4400" dirty="0">
              <a:solidFill>
                <a:srgbClr val="FFC000"/>
              </a:solidFill>
            </a:endParaRPr>
          </a:p>
        </p:txBody>
      </p:sp>
      <p:sp>
        <p:nvSpPr>
          <p:cNvPr id="4" name="Text Placeholder 3"/>
          <p:cNvSpPr>
            <a:spLocks noGrp="1"/>
          </p:cNvSpPr>
          <p:nvPr>
            <p:ph type="body" sz="half" idx="2"/>
          </p:nvPr>
        </p:nvSpPr>
        <p:spPr>
          <a:xfrm>
            <a:off x="864071" y="1579418"/>
            <a:ext cx="4693522" cy="3811588"/>
          </a:xfrm>
        </p:spPr>
        <p:txBody>
          <a:bodyPr>
            <a:noAutofit/>
          </a:bodyPr>
          <a:lstStyle/>
          <a:p>
            <a:r>
              <a:rPr lang="en-US" sz="3200" b="1" dirty="0"/>
              <a:t>Help the church pastor to:</a:t>
            </a:r>
          </a:p>
          <a:p>
            <a:pPr marL="285750" indent="-285750">
              <a:buFont typeface="Arial" panose="020B0604020202020204" pitchFamily="34" charset="0"/>
              <a:buChar char="•"/>
            </a:pPr>
            <a:r>
              <a:rPr lang="en-US" sz="2600" b="1" dirty="0"/>
              <a:t>Resist clichés</a:t>
            </a:r>
          </a:p>
          <a:p>
            <a:pPr marL="285750" indent="-285750">
              <a:buFont typeface="Arial" panose="020B0604020202020204" pitchFamily="34" charset="0"/>
              <a:buChar char="•"/>
            </a:pPr>
            <a:r>
              <a:rPr lang="en-US" sz="2600" b="1" dirty="0"/>
              <a:t>Avoid inappropriate theological statements</a:t>
            </a:r>
          </a:p>
          <a:p>
            <a:pPr marL="285750" indent="-285750">
              <a:buFont typeface="Arial" panose="020B0604020202020204" pitchFamily="34" charset="0"/>
              <a:buChar char="•"/>
            </a:pPr>
            <a:r>
              <a:rPr lang="en-US" sz="2600" b="1" dirty="0"/>
              <a:t>Allow family to express emotions</a:t>
            </a:r>
          </a:p>
          <a:p>
            <a:pPr marL="285750" indent="-285750">
              <a:buFont typeface="Arial" panose="020B0604020202020204" pitchFamily="34" charset="0"/>
              <a:buChar char="•"/>
            </a:pPr>
            <a:r>
              <a:rPr lang="en-US" sz="2600" b="1" dirty="0"/>
              <a:t>Create an Anti-Gang Violence Prevention Program at Church</a:t>
            </a:r>
          </a:p>
          <a:p>
            <a:pPr marL="285750" indent="-285750">
              <a:buFont typeface="Arial" panose="020B0604020202020204" pitchFamily="34" charset="0"/>
              <a:buChar char="•"/>
            </a:pPr>
            <a:r>
              <a:rPr lang="en-US" sz="2600" b="1" dirty="0"/>
              <a:t>Build partnerships with community organizations</a:t>
            </a:r>
          </a:p>
          <a:p>
            <a:pPr marL="285750" indent="-285750">
              <a:buFont typeface="Arial" panose="020B0604020202020204" pitchFamily="34" charset="0"/>
              <a:buChar char="•"/>
            </a:pPr>
            <a:r>
              <a:rPr lang="en-US" sz="2600" b="1" dirty="0"/>
              <a:t>Work with </a:t>
            </a:r>
            <a:r>
              <a:rPr lang="en-US" sz="2600" b="1" dirty="0" err="1"/>
              <a:t>CeaseFire</a:t>
            </a:r>
            <a:endParaRPr lang="en-US" sz="2600" b="1" dirty="0"/>
          </a:p>
        </p:txBody>
      </p:sp>
      <p:pic>
        <p:nvPicPr>
          <p:cNvPr id="5" name="lYPOZ0EfaJo"/>
          <p:cNvPicPr>
            <a:picLocks noRot="1" noChangeAspect="1"/>
          </p:cNvPicPr>
          <p:nvPr>
            <a:videoFile r:link="rId1"/>
          </p:nvPr>
        </p:nvPicPr>
        <p:blipFill>
          <a:blip r:embed="rId3"/>
          <a:stretch>
            <a:fillRect/>
          </a:stretch>
        </p:blipFill>
        <p:spPr>
          <a:xfrm>
            <a:off x="5630445" y="1766454"/>
            <a:ext cx="5484210" cy="3084868"/>
          </a:xfrm>
          <a:prstGeom prst="rect">
            <a:avLst/>
          </a:prstGeom>
        </p:spPr>
      </p:pic>
      <p:sp>
        <p:nvSpPr>
          <p:cNvPr id="6" name="TextBox 5"/>
          <p:cNvSpPr txBox="1"/>
          <p:nvPr/>
        </p:nvSpPr>
        <p:spPr>
          <a:xfrm>
            <a:off x="5630445" y="4851322"/>
            <a:ext cx="5581346" cy="1661993"/>
          </a:xfrm>
          <a:prstGeom prst="rect">
            <a:avLst/>
          </a:prstGeom>
          <a:noFill/>
        </p:spPr>
        <p:txBody>
          <a:bodyPr wrap="square" rtlCol="0">
            <a:spAutoFit/>
          </a:bodyPr>
          <a:lstStyle/>
          <a:p>
            <a:r>
              <a:rPr lang="en-US" sz="3600" b="1" dirty="0">
                <a:solidFill>
                  <a:srgbClr val="FFC000"/>
                </a:solidFill>
                <a:latin typeface="Britannic Bold" panose="020B0903060703020204" pitchFamily="34" charset="0"/>
                <a:cs typeface="Aharoni" panose="02010803020104030203" pitchFamily="2" charset="-79"/>
              </a:rPr>
              <a:t>Working with </a:t>
            </a:r>
            <a:r>
              <a:rPr lang="en-US" sz="3600" b="1" dirty="0" err="1">
                <a:solidFill>
                  <a:srgbClr val="FFC000"/>
                </a:solidFill>
                <a:latin typeface="Britannic Bold" panose="020B0903060703020204" pitchFamily="34" charset="0"/>
                <a:cs typeface="Aharoni" panose="02010803020104030203" pitchFamily="2" charset="-79"/>
              </a:rPr>
              <a:t>CeaseFire</a:t>
            </a:r>
            <a:endParaRPr lang="en-US" sz="3600" b="1" dirty="0">
              <a:solidFill>
                <a:srgbClr val="FFC000"/>
              </a:solidFill>
              <a:latin typeface="Britannic Bold" panose="020B0903060703020204" pitchFamily="34" charset="0"/>
              <a:cs typeface="Aharoni" panose="02010803020104030203" pitchFamily="2" charset="-79"/>
            </a:endParaRPr>
          </a:p>
          <a:p>
            <a:r>
              <a:rPr lang="en-US" sz="2400" b="1" dirty="0"/>
              <a:t>What if we treat violence like a </a:t>
            </a:r>
          </a:p>
          <a:p>
            <a:r>
              <a:rPr lang="en-US" sz="2400" b="1" dirty="0"/>
              <a:t>contagious disease?</a:t>
            </a:r>
          </a:p>
          <a:p>
            <a:endParaRPr lang="en-US" dirty="0"/>
          </a:p>
        </p:txBody>
      </p:sp>
    </p:spTree>
    <p:extLst>
      <p:ext uri="{BB962C8B-B14F-4D97-AF65-F5344CB8AC3E}">
        <p14:creationId xmlns:p14="http://schemas.microsoft.com/office/powerpoint/2010/main" val="367683895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remove" display="0">
                  <p:stCondLst>
                    <p:cond delay="indefinite"/>
                  </p:stCondLst>
                </p:cTn>
                <p:tgtEl>
                  <p:spTgt spid="5"/>
                </p:tgtEl>
              </p:cMediaNode>
            </p:video>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a:solidFill>
                  <a:srgbClr val="FFC000"/>
                </a:solidFill>
                <a:latin typeface="Britannic Bold" panose="020B0903060703020204" pitchFamily="34" charset="0"/>
                <a:cs typeface="Aharoni" panose="02010803020104030203" pitchFamily="2" charset="-79"/>
              </a:rPr>
              <a:t>How Chaplains Can Practice </a:t>
            </a:r>
            <a:br>
              <a:rPr lang="en-US" sz="5400" b="1" dirty="0">
                <a:solidFill>
                  <a:srgbClr val="FFC000"/>
                </a:solidFill>
                <a:latin typeface="Britannic Bold" panose="020B0903060703020204" pitchFamily="34" charset="0"/>
                <a:cs typeface="Aharoni" panose="02010803020104030203" pitchFamily="2" charset="-79"/>
              </a:rPr>
            </a:br>
            <a:r>
              <a:rPr lang="en-US" sz="5400" b="1" dirty="0">
                <a:solidFill>
                  <a:srgbClr val="FFC000"/>
                </a:solidFill>
                <a:latin typeface="Britannic Bold" panose="020B0903060703020204" pitchFamily="34" charset="0"/>
                <a:cs typeface="Aharoni" panose="02010803020104030203" pitchFamily="2" charset="-79"/>
              </a:rPr>
              <a:t>Good Self Care in this ministry….</a:t>
            </a:r>
            <a:endParaRPr lang="en-US" sz="5400" dirty="0">
              <a:solidFill>
                <a:srgbClr val="FFC000"/>
              </a:solidFill>
            </a:endParaRPr>
          </a:p>
        </p:txBody>
      </p:sp>
      <p:sp>
        <p:nvSpPr>
          <p:cNvPr id="3" name="Content Placeholder 2"/>
          <p:cNvSpPr>
            <a:spLocks noGrp="1"/>
          </p:cNvSpPr>
          <p:nvPr>
            <p:ph idx="1"/>
          </p:nvPr>
        </p:nvSpPr>
        <p:spPr/>
        <p:txBody>
          <a:bodyPr>
            <a:normAutofit/>
          </a:bodyPr>
          <a:lstStyle/>
          <a:p>
            <a:r>
              <a:rPr lang="en-US" sz="4400" b="1" dirty="0"/>
              <a:t>Physical Self Care</a:t>
            </a:r>
          </a:p>
          <a:p>
            <a:pPr lvl="1"/>
            <a:r>
              <a:rPr lang="en-US" sz="3600" dirty="0"/>
              <a:t>Quilting, Knitting, Crocheting</a:t>
            </a:r>
          </a:p>
          <a:p>
            <a:pPr lvl="1"/>
            <a:r>
              <a:rPr lang="en-US" sz="3600" dirty="0"/>
              <a:t>Journaling/Writing in a Diary</a:t>
            </a:r>
          </a:p>
          <a:p>
            <a:pPr lvl="1"/>
            <a:r>
              <a:rPr lang="en-US" sz="3600" dirty="0"/>
              <a:t>Eating a Healthy, Delicious Meal</a:t>
            </a:r>
          </a:p>
          <a:p>
            <a:pPr lvl="1"/>
            <a:r>
              <a:rPr lang="en-US" sz="3600" dirty="0"/>
              <a:t>People Watching/Meeting Someone New</a:t>
            </a:r>
          </a:p>
          <a:p>
            <a:pPr lvl="1"/>
            <a:r>
              <a:rPr lang="en-US" sz="3600" dirty="0"/>
              <a:t>Walking through a Park/Observing Nature</a:t>
            </a:r>
          </a:p>
          <a:p>
            <a:pPr lvl="1"/>
            <a:r>
              <a:rPr lang="en-US" sz="3600" dirty="0"/>
              <a:t>Adopting/Playing with a Pet Animal</a:t>
            </a:r>
          </a:p>
        </p:txBody>
      </p:sp>
    </p:spTree>
    <p:extLst>
      <p:ext uri="{BB962C8B-B14F-4D97-AF65-F5344CB8AC3E}">
        <p14:creationId xmlns:p14="http://schemas.microsoft.com/office/powerpoint/2010/main" val="23075389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latin typeface="Britannic Bold" panose="020B0903060703020204" pitchFamily="34" charset="0"/>
                <a:cs typeface="Aharoni" panose="02010803020104030203" pitchFamily="2" charset="-79"/>
              </a:rPr>
              <a:t>Practicing Good Self Care </a:t>
            </a:r>
            <a:r>
              <a:rPr lang="en-US" b="1" dirty="0" err="1">
                <a:solidFill>
                  <a:srgbClr val="FFC000"/>
                </a:solidFill>
                <a:latin typeface="Britannic Bold" panose="020B0903060703020204" pitchFamily="34" charset="0"/>
                <a:cs typeface="Aharoni" panose="02010803020104030203" pitchFamily="2" charset="-79"/>
              </a:rPr>
              <a:t>cont</a:t>
            </a:r>
            <a:r>
              <a:rPr lang="en-US" b="1" dirty="0">
                <a:solidFill>
                  <a:srgbClr val="FFC000"/>
                </a:solidFill>
                <a:latin typeface="Britannic Bold" panose="020B0903060703020204" pitchFamily="34" charset="0"/>
                <a:cs typeface="Aharoni" panose="02010803020104030203" pitchFamily="2" charset="-79"/>
              </a:rPr>
              <a:t>….</a:t>
            </a:r>
            <a:endParaRPr lang="en-US" dirty="0">
              <a:solidFill>
                <a:srgbClr val="FFC000"/>
              </a:solidFill>
            </a:endParaRPr>
          </a:p>
        </p:txBody>
      </p:sp>
      <p:sp>
        <p:nvSpPr>
          <p:cNvPr id="3" name="Content Placeholder 2"/>
          <p:cNvSpPr>
            <a:spLocks noGrp="1"/>
          </p:cNvSpPr>
          <p:nvPr>
            <p:ph idx="1"/>
          </p:nvPr>
        </p:nvSpPr>
        <p:spPr/>
        <p:txBody>
          <a:bodyPr>
            <a:normAutofit fontScale="92500" lnSpcReduction="10000"/>
          </a:bodyPr>
          <a:lstStyle/>
          <a:p>
            <a:r>
              <a:rPr lang="en-US" sz="4400" b="1" dirty="0"/>
              <a:t>More types of physical self care</a:t>
            </a:r>
          </a:p>
          <a:p>
            <a:pPr lvl="1"/>
            <a:r>
              <a:rPr lang="en-US" sz="3600" dirty="0"/>
              <a:t>Taking a Warm Bath/Shower</a:t>
            </a:r>
          </a:p>
          <a:p>
            <a:pPr lvl="1"/>
            <a:r>
              <a:rPr lang="en-US" sz="3600" dirty="0"/>
              <a:t>Meditation/Yoga</a:t>
            </a:r>
          </a:p>
          <a:p>
            <a:pPr lvl="1"/>
            <a:r>
              <a:rPr lang="en-US" sz="3600" dirty="0"/>
              <a:t>Listening to Peaceful Music</a:t>
            </a:r>
          </a:p>
          <a:p>
            <a:pPr lvl="1"/>
            <a:r>
              <a:rPr lang="en-US" sz="3600" dirty="0"/>
              <a:t>Traveling</a:t>
            </a:r>
          </a:p>
          <a:p>
            <a:pPr lvl="1"/>
            <a:r>
              <a:rPr lang="en-US" sz="3600" dirty="0"/>
              <a:t>Taking time off from work from time to time</a:t>
            </a:r>
          </a:p>
          <a:p>
            <a:pPr lvl="1"/>
            <a:r>
              <a:rPr lang="en-US" sz="3600" dirty="0"/>
              <a:t>Watching a Peaceful, Violence-free Movie</a:t>
            </a:r>
          </a:p>
          <a:p>
            <a:pPr lvl="1"/>
            <a:r>
              <a:rPr lang="en-US" sz="3600" dirty="0"/>
              <a:t>Coloring, Drawing, Arts</a:t>
            </a:r>
          </a:p>
          <a:p>
            <a:pPr lvl="1"/>
            <a:r>
              <a:rPr lang="en-US" sz="3600" dirty="0"/>
              <a:t>Attending a Spa</a:t>
            </a:r>
          </a:p>
        </p:txBody>
      </p:sp>
    </p:spTree>
    <p:extLst>
      <p:ext uri="{BB962C8B-B14F-4D97-AF65-F5344CB8AC3E}">
        <p14:creationId xmlns:p14="http://schemas.microsoft.com/office/powerpoint/2010/main" val="36998187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latin typeface="Britannic Bold" panose="020B0903060703020204" pitchFamily="34" charset="0"/>
                <a:cs typeface="Aharoni" panose="02010803020104030203" pitchFamily="2" charset="-79"/>
              </a:rPr>
              <a:t>Practicing Good Self Care </a:t>
            </a:r>
            <a:r>
              <a:rPr lang="en-US" b="1" dirty="0" err="1">
                <a:solidFill>
                  <a:srgbClr val="FFC000"/>
                </a:solidFill>
                <a:latin typeface="Britannic Bold" panose="020B0903060703020204" pitchFamily="34" charset="0"/>
                <a:cs typeface="Aharoni" panose="02010803020104030203" pitchFamily="2" charset="-79"/>
              </a:rPr>
              <a:t>cont</a:t>
            </a:r>
            <a:r>
              <a:rPr lang="en-US" b="1" dirty="0">
                <a:solidFill>
                  <a:srgbClr val="FFC000"/>
                </a:solidFill>
                <a:latin typeface="Britannic Bold" panose="020B0903060703020204" pitchFamily="34" charset="0"/>
                <a:cs typeface="Aharoni" panose="02010803020104030203" pitchFamily="2" charset="-79"/>
              </a:rPr>
              <a:t>….</a:t>
            </a:r>
            <a:endParaRPr lang="en-US" dirty="0">
              <a:solidFill>
                <a:srgbClr val="FFC000"/>
              </a:solidFill>
            </a:endParaRPr>
          </a:p>
        </p:txBody>
      </p:sp>
      <p:sp>
        <p:nvSpPr>
          <p:cNvPr id="3" name="Content Placeholder 2"/>
          <p:cNvSpPr>
            <a:spLocks noGrp="1"/>
          </p:cNvSpPr>
          <p:nvPr>
            <p:ph idx="1"/>
          </p:nvPr>
        </p:nvSpPr>
        <p:spPr/>
        <p:txBody>
          <a:bodyPr>
            <a:normAutofit lnSpcReduction="10000"/>
          </a:bodyPr>
          <a:lstStyle/>
          <a:p>
            <a:r>
              <a:rPr lang="en-US" sz="4000" b="1" dirty="0"/>
              <a:t>Emotional Self Care – Avoid the following:</a:t>
            </a:r>
          </a:p>
          <a:p>
            <a:pPr lvl="1"/>
            <a:r>
              <a:rPr lang="en-US" dirty="0"/>
              <a:t>All or nothing thinking</a:t>
            </a:r>
          </a:p>
          <a:p>
            <a:pPr lvl="1"/>
            <a:r>
              <a:rPr lang="en-US" dirty="0"/>
              <a:t>Overgeneralization</a:t>
            </a:r>
          </a:p>
          <a:p>
            <a:pPr lvl="1"/>
            <a:r>
              <a:rPr lang="en-US" dirty="0"/>
              <a:t>Mental Filter</a:t>
            </a:r>
          </a:p>
          <a:p>
            <a:pPr lvl="1"/>
            <a:r>
              <a:rPr lang="en-US" dirty="0"/>
              <a:t>Disqualifying the positive: </a:t>
            </a:r>
          </a:p>
          <a:p>
            <a:pPr lvl="1"/>
            <a:r>
              <a:rPr lang="en-US" dirty="0"/>
              <a:t>Jumping to conclusion</a:t>
            </a:r>
          </a:p>
          <a:p>
            <a:pPr lvl="1"/>
            <a:r>
              <a:rPr lang="en-US" dirty="0"/>
              <a:t>Magnification or Minimization</a:t>
            </a:r>
          </a:p>
          <a:p>
            <a:pPr lvl="1"/>
            <a:r>
              <a:rPr lang="en-US" dirty="0"/>
              <a:t>Emotional reasoning</a:t>
            </a:r>
          </a:p>
          <a:p>
            <a:pPr lvl="1"/>
            <a:r>
              <a:rPr lang="en-US" dirty="0"/>
              <a:t>“Should” and “Must” statements </a:t>
            </a:r>
          </a:p>
          <a:p>
            <a:pPr lvl="1"/>
            <a:r>
              <a:rPr lang="en-US" dirty="0"/>
              <a:t>Labeling and mislabeling</a:t>
            </a:r>
          </a:p>
          <a:p>
            <a:pPr lvl="1"/>
            <a:r>
              <a:rPr lang="en-US" dirty="0"/>
              <a:t>Personalization</a:t>
            </a:r>
            <a:endParaRPr lang="en-US" sz="6800" b="1" dirty="0"/>
          </a:p>
        </p:txBody>
      </p:sp>
    </p:spTree>
    <p:extLst>
      <p:ext uri="{BB962C8B-B14F-4D97-AF65-F5344CB8AC3E}">
        <p14:creationId xmlns:p14="http://schemas.microsoft.com/office/powerpoint/2010/main" val="40731549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latin typeface="Britannic Bold" panose="020B0903060703020204" pitchFamily="34" charset="0"/>
                <a:cs typeface="Aharoni" panose="02010803020104030203" pitchFamily="2" charset="-79"/>
              </a:rPr>
              <a:t>Practicing Good Self Care </a:t>
            </a:r>
            <a:r>
              <a:rPr lang="en-US" b="1" dirty="0" err="1">
                <a:solidFill>
                  <a:srgbClr val="FFC000"/>
                </a:solidFill>
                <a:latin typeface="Britannic Bold" panose="020B0903060703020204" pitchFamily="34" charset="0"/>
                <a:cs typeface="Aharoni" panose="02010803020104030203" pitchFamily="2" charset="-79"/>
              </a:rPr>
              <a:t>cont</a:t>
            </a:r>
            <a:r>
              <a:rPr lang="en-US" b="1" dirty="0">
                <a:solidFill>
                  <a:srgbClr val="FFC000"/>
                </a:solidFill>
                <a:latin typeface="Britannic Bold" panose="020B0903060703020204" pitchFamily="34" charset="0"/>
                <a:cs typeface="Aharoni" panose="02010803020104030203" pitchFamily="2" charset="-79"/>
              </a:rPr>
              <a:t>….</a:t>
            </a:r>
            <a:endParaRPr lang="en-US" dirty="0">
              <a:solidFill>
                <a:srgbClr val="FFC000"/>
              </a:solidFill>
            </a:endParaRPr>
          </a:p>
        </p:txBody>
      </p:sp>
      <p:sp>
        <p:nvSpPr>
          <p:cNvPr id="3" name="Content Placeholder 2"/>
          <p:cNvSpPr>
            <a:spLocks noGrp="1"/>
          </p:cNvSpPr>
          <p:nvPr>
            <p:ph idx="1"/>
          </p:nvPr>
        </p:nvSpPr>
        <p:spPr/>
        <p:txBody>
          <a:bodyPr>
            <a:normAutofit fontScale="92500" lnSpcReduction="10000"/>
          </a:bodyPr>
          <a:lstStyle/>
          <a:p>
            <a:r>
              <a:rPr lang="en-US" sz="4000" b="1" dirty="0"/>
              <a:t>Spiritual Self Care</a:t>
            </a:r>
          </a:p>
          <a:p>
            <a:pPr lvl="1"/>
            <a:r>
              <a:rPr lang="en-US" sz="4000" dirty="0"/>
              <a:t>Prayer</a:t>
            </a:r>
          </a:p>
          <a:p>
            <a:pPr lvl="1"/>
            <a:r>
              <a:rPr lang="en-US" sz="4000" dirty="0"/>
              <a:t>Meditate</a:t>
            </a:r>
          </a:p>
          <a:p>
            <a:pPr lvl="1"/>
            <a:r>
              <a:rPr lang="en-US" sz="4000" dirty="0"/>
              <a:t>Fast</a:t>
            </a:r>
          </a:p>
          <a:p>
            <a:pPr lvl="1"/>
            <a:r>
              <a:rPr lang="en-US" sz="4000" dirty="0"/>
              <a:t>Read sacred texts</a:t>
            </a:r>
          </a:p>
          <a:p>
            <a:pPr lvl="1"/>
            <a:r>
              <a:rPr lang="en-US" sz="4000" dirty="0"/>
              <a:t>Attend spiritual services</a:t>
            </a:r>
          </a:p>
          <a:p>
            <a:pPr marL="457200" lvl="1" indent="0">
              <a:buNone/>
            </a:pPr>
            <a:endParaRPr lang="en-US" sz="4000" dirty="0"/>
          </a:p>
          <a:p>
            <a:pPr lvl="1"/>
            <a:r>
              <a:rPr lang="en-US" sz="4000" dirty="0">
                <a:hlinkClick r:id="rId2"/>
              </a:rPr>
              <a:t>More Self Care Tips</a:t>
            </a:r>
            <a:endParaRPr lang="en-US" sz="4000" dirty="0"/>
          </a:p>
          <a:p>
            <a:pPr lvl="1"/>
            <a:endParaRPr lang="en-US" sz="4000" dirty="0"/>
          </a:p>
        </p:txBody>
      </p:sp>
    </p:spTree>
    <p:extLst>
      <p:ext uri="{BB962C8B-B14F-4D97-AF65-F5344CB8AC3E}">
        <p14:creationId xmlns:p14="http://schemas.microsoft.com/office/powerpoint/2010/main" val="29986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a:solidFill>
                  <a:srgbClr val="FF0000"/>
                </a:solidFill>
                <a:latin typeface="Britannic Bold" panose="020B0903060703020204" pitchFamily="34" charset="0"/>
                <a:cs typeface="Aharoni" panose="02010803020104030203" pitchFamily="2" charset="-79"/>
              </a:rPr>
              <a:t>HISTORIC HEALTHCARE OPPRESSION of African Americans in U.S.</a:t>
            </a:r>
            <a:endParaRPr lang="en-US" sz="4800" dirty="0">
              <a:solidFill>
                <a:srgbClr val="FF0000"/>
              </a:solidFill>
            </a:endParaRPr>
          </a:p>
        </p:txBody>
      </p:sp>
      <p:sp>
        <p:nvSpPr>
          <p:cNvPr id="3" name="Content Placeholder 2"/>
          <p:cNvSpPr>
            <a:spLocks noGrp="1"/>
          </p:cNvSpPr>
          <p:nvPr>
            <p:ph idx="1"/>
          </p:nvPr>
        </p:nvSpPr>
        <p:spPr>
          <a:xfrm>
            <a:off x="838200" y="1690688"/>
            <a:ext cx="10515600" cy="5032375"/>
          </a:xfrm>
        </p:spPr>
        <p:txBody>
          <a:bodyPr>
            <a:normAutofit/>
          </a:bodyPr>
          <a:lstStyle/>
          <a:p>
            <a:r>
              <a:rPr lang="en-US" sz="3600" b="1" dirty="0"/>
              <a:t>The Mental and Physical Impact of African Enslavement (1619-1865)</a:t>
            </a:r>
          </a:p>
          <a:p>
            <a:r>
              <a:rPr lang="en-US" sz="3600" b="1" dirty="0"/>
              <a:t>Jim Crow (1865-1954)</a:t>
            </a:r>
          </a:p>
          <a:p>
            <a:pPr lvl="1"/>
            <a:r>
              <a:rPr lang="en-US" sz="2800" b="1" dirty="0"/>
              <a:t>The Tuskegee Syphilis Study (1932-1972)</a:t>
            </a:r>
          </a:p>
          <a:p>
            <a:pPr lvl="2"/>
            <a:r>
              <a:rPr lang="en-US" sz="2800" b="1" dirty="0">
                <a:hlinkClick r:id="rId2"/>
              </a:rPr>
              <a:t>What happened?</a:t>
            </a:r>
            <a:endParaRPr lang="en-US" sz="2800" b="1" dirty="0"/>
          </a:p>
          <a:p>
            <a:pPr lvl="1"/>
            <a:r>
              <a:rPr lang="en-US" sz="2800" b="1" dirty="0"/>
              <a:t>The Immortal Life of Henrietta Lacks (1920-1951)</a:t>
            </a:r>
          </a:p>
          <a:p>
            <a:pPr lvl="2"/>
            <a:r>
              <a:rPr lang="en-US" sz="2800" b="1" dirty="0">
                <a:hlinkClick r:id="rId3"/>
              </a:rPr>
              <a:t>What happened?</a:t>
            </a:r>
            <a:endParaRPr lang="en-US" sz="2800" b="1" dirty="0"/>
          </a:p>
          <a:p>
            <a:r>
              <a:rPr lang="en-US" sz="3600" b="1" dirty="0"/>
              <a:t>The Mental and Physical Impact of the Civil Rights Movement and Beyond (1950’s to the Present)</a:t>
            </a:r>
          </a:p>
          <a:p>
            <a:pPr marL="0" indent="0">
              <a:buNone/>
            </a:pPr>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39464127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b="1" dirty="0">
                <a:solidFill>
                  <a:srgbClr val="FFC000"/>
                </a:solidFill>
                <a:latin typeface="Britannic Bold" panose="020B0903060703020204" pitchFamily="34" charset="0"/>
                <a:cs typeface="Aharoni" panose="02010803020104030203" pitchFamily="2" charset="-79"/>
              </a:rPr>
              <a:t>Buy The Book!</a:t>
            </a:r>
            <a:endParaRPr lang="en-US" sz="6000" dirty="0">
              <a:solidFill>
                <a:srgbClr val="FFC000"/>
              </a:solidFill>
            </a:endParaRPr>
          </a:p>
        </p:txBody>
      </p:sp>
      <p:sp>
        <p:nvSpPr>
          <p:cNvPr id="4" name="Text Placeholder 3"/>
          <p:cNvSpPr>
            <a:spLocks noGrp="1"/>
          </p:cNvSpPr>
          <p:nvPr>
            <p:ph type="body" sz="half" idx="2"/>
          </p:nvPr>
        </p:nvSpPr>
        <p:spPr/>
        <p:txBody>
          <a:bodyPr>
            <a:normAutofit lnSpcReduction="10000"/>
          </a:bodyPr>
          <a:lstStyle/>
          <a:p>
            <a:r>
              <a:rPr lang="en-US" dirty="0"/>
              <a:t>To purchase the book, feel free to contact Danielle </a:t>
            </a:r>
            <a:r>
              <a:rPr lang="en-US" dirty="0" err="1"/>
              <a:t>Buhuro</a:t>
            </a:r>
            <a:r>
              <a:rPr lang="en-US" dirty="0"/>
              <a:t> at:</a:t>
            </a:r>
            <a:br>
              <a:rPr lang="en-US" dirty="0"/>
            </a:br>
            <a:endParaRPr lang="en-US" dirty="0"/>
          </a:p>
          <a:p>
            <a:pPr algn="ctr"/>
            <a:r>
              <a:rPr lang="en-US" dirty="0">
                <a:hlinkClick r:id="rId2"/>
              </a:rPr>
              <a:t>careforgangs@gmail.com</a:t>
            </a:r>
            <a:endParaRPr lang="en-US" dirty="0"/>
          </a:p>
          <a:p>
            <a:endParaRPr lang="en-US" dirty="0"/>
          </a:p>
          <a:p>
            <a:r>
              <a:rPr lang="en-US" dirty="0"/>
              <a:t>For more information, log onto:</a:t>
            </a:r>
          </a:p>
          <a:p>
            <a:endParaRPr lang="en-US" dirty="0"/>
          </a:p>
          <a:p>
            <a:r>
              <a:rPr lang="en-US" dirty="0"/>
              <a:t>	</a:t>
            </a:r>
            <a:r>
              <a:rPr lang="en-US" dirty="0">
                <a:hlinkClick r:id="rId3"/>
              </a:rPr>
              <a:t>www.careforgangs.com</a:t>
            </a:r>
            <a:endParaRPr lang="en-US" dirty="0"/>
          </a:p>
          <a:p>
            <a:endParaRPr lang="en-US" dirty="0"/>
          </a:p>
          <a:p>
            <a:r>
              <a:rPr lang="en-US" dirty="0"/>
              <a:t>Follow the book on social media:</a:t>
            </a:r>
          </a:p>
          <a:p>
            <a:pPr algn="ctr"/>
            <a:r>
              <a:rPr lang="en-US" dirty="0"/>
              <a:t>Facebook: @</a:t>
            </a:r>
            <a:r>
              <a:rPr lang="en-US" dirty="0" err="1"/>
              <a:t>CareForGangs</a:t>
            </a:r>
            <a:endParaRPr lang="en-US" dirty="0"/>
          </a:p>
          <a:p>
            <a:pPr algn="ctr"/>
            <a:r>
              <a:rPr lang="en-US" dirty="0"/>
              <a:t>Twitter: @</a:t>
            </a:r>
            <a:r>
              <a:rPr lang="en-US" dirty="0" err="1"/>
              <a:t>CareForGangs</a:t>
            </a:r>
            <a:endParaRPr lang="en-US" dirty="0"/>
          </a:p>
          <a:p>
            <a:pPr algn="ctr"/>
            <a:endParaRPr lang="en-US"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37683" y="0"/>
            <a:ext cx="4437529" cy="6858000"/>
          </a:xfrm>
          <a:prstGeom prst="rect">
            <a:avLst/>
          </a:prstGeom>
        </p:spPr>
      </p:pic>
    </p:spTree>
    <p:extLst>
      <p:ext uri="{BB962C8B-B14F-4D97-AF65-F5344CB8AC3E}">
        <p14:creationId xmlns:p14="http://schemas.microsoft.com/office/powerpoint/2010/main" val="2367226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a:solidFill>
                  <a:srgbClr val="FF0000"/>
                </a:solidFill>
                <a:latin typeface="Britannic Bold" panose="020B0903060703020204" pitchFamily="34" charset="0"/>
                <a:cs typeface="Aharoni" panose="02010803020104030203" pitchFamily="2" charset="-79"/>
              </a:rPr>
              <a:t>THE IMPACT of FOOD OPPRESSION</a:t>
            </a:r>
            <a:endParaRPr lang="en-US" sz="4800" dirty="0">
              <a:solidFill>
                <a:srgbClr val="FF0000"/>
              </a:solidFill>
            </a:endParaRPr>
          </a:p>
        </p:txBody>
      </p:sp>
      <p:sp>
        <p:nvSpPr>
          <p:cNvPr id="3" name="Content Placeholder 2"/>
          <p:cNvSpPr>
            <a:spLocks noGrp="1"/>
          </p:cNvSpPr>
          <p:nvPr>
            <p:ph idx="1"/>
          </p:nvPr>
        </p:nvSpPr>
        <p:spPr>
          <a:xfrm>
            <a:off x="838200" y="1690688"/>
            <a:ext cx="10515600" cy="5032375"/>
          </a:xfrm>
        </p:spPr>
        <p:txBody>
          <a:bodyPr>
            <a:normAutofit/>
          </a:bodyPr>
          <a:lstStyle/>
          <a:p>
            <a:r>
              <a:rPr lang="en-US" sz="4400" b="1" dirty="0"/>
              <a:t>AFRICAN ENSLAVEMENT FOOD</a:t>
            </a:r>
          </a:p>
          <a:p>
            <a:r>
              <a:rPr lang="en-US" sz="4400" b="1" dirty="0"/>
              <a:t>FOOD DESSERTS</a:t>
            </a:r>
          </a:p>
          <a:p>
            <a:pPr lvl="1"/>
            <a:r>
              <a:rPr lang="en-US" sz="4400" b="1" dirty="0">
                <a:hlinkClick r:id="rId2"/>
              </a:rPr>
              <a:t>What Are Food Desserts?</a:t>
            </a:r>
            <a:endParaRPr lang="en-US" sz="4400" b="1" dirty="0"/>
          </a:p>
          <a:p>
            <a:pPr marL="0" indent="0">
              <a:buNone/>
            </a:pPr>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3632159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a:solidFill>
                  <a:srgbClr val="FF0000"/>
                </a:solidFill>
                <a:latin typeface="Britannic Bold" panose="020B0903060703020204" pitchFamily="34" charset="0"/>
                <a:cs typeface="Aharoni" panose="02010803020104030203" pitchFamily="2" charset="-79"/>
              </a:rPr>
              <a:t>African Americans’ </a:t>
            </a:r>
            <a:r>
              <a:rPr lang="en-US" sz="4800" b="1" dirty="0">
                <a:solidFill>
                  <a:srgbClr val="FF0000"/>
                </a:solidFill>
                <a:latin typeface="Britannic Bold" panose="020B0903060703020204" pitchFamily="34" charset="0"/>
                <a:cs typeface="Aharoni" panose="02010803020104030203" pitchFamily="2" charset="-79"/>
              </a:rPr>
              <a:t>Distrust </a:t>
            </a:r>
            <a:br>
              <a:rPr lang="en-US" sz="4800" b="1" dirty="0">
                <a:solidFill>
                  <a:srgbClr val="FF0000"/>
                </a:solidFill>
                <a:latin typeface="Britannic Bold" panose="020B0903060703020204" pitchFamily="34" charset="0"/>
                <a:cs typeface="Aharoni" panose="02010803020104030203" pitchFamily="2" charset="-79"/>
              </a:rPr>
            </a:br>
            <a:r>
              <a:rPr lang="en-US" sz="4800" b="1" dirty="0">
                <a:solidFill>
                  <a:srgbClr val="FF0000"/>
                </a:solidFill>
                <a:latin typeface="Britannic Bold" panose="020B0903060703020204" pitchFamily="34" charset="0"/>
                <a:cs typeface="Aharoni" panose="02010803020104030203" pitchFamily="2" charset="-79"/>
              </a:rPr>
              <a:t>of Health Care Institutions</a:t>
            </a:r>
            <a:endParaRPr lang="en-US" sz="4800" dirty="0">
              <a:solidFill>
                <a:srgbClr val="FF0000"/>
              </a:solidFill>
            </a:endParaRPr>
          </a:p>
        </p:txBody>
      </p:sp>
      <p:sp>
        <p:nvSpPr>
          <p:cNvPr id="3" name="Content Placeholder 2"/>
          <p:cNvSpPr>
            <a:spLocks noGrp="1"/>
          </p:cNvSpPr>
          <p:nvPr>
            <p:ph idx="1"/>
          </p:nvPr>
        </p:nvSpPr>
        <p:spPr>
          <a:xfrm>
            <a:off x="838200" y="1690688"/>
            <a:ext cx="10515600" cy="5032375"/>
          </a:xfrm>
        </p:spPr>
        <p:txBody>
          <a:bodyPr>
            <a:normAutofit/>
          </a:bodyPr>
          <a:lstStyle/>
          <a:p>
            <a:r>
              <a:rPr lang="en-US" sz="4400" dirty="0">
                <a:hlinkClick r:id="rId3"/>
              </a:rPr>
              <a:t>What History Tells Us</a:t>
            </a:r>
            <a:endParaRPr lang="en-US" sz="4400" dirty="0"/>
          </a:p>
          <a:p>
            <a:r>
              <a:rPr lang="en-US" sz="4400" dirty="0">
                <a:hlinkClick r:id="rId4"/>
              </a:rPr>
              <a:t>10 Evil Experiments Done on African Americans</a:t>
            </a:r>
            <a:endParaRPr lang="en-US" sz="4400" dirty="0"/>
          </a:p>
          <a:p>
            <a:pPr marL="0" indent="0">
              <a:buNone/>
            </a:pPr>
            <a:endParaRPr lang="en-US" dirty="0"/>
          </a:p>
          <a:p>
            <a:pPr lvl="1"/>
            <a:endParaRPr lang="en-US" dirty="0"/>
          </a:p>
          <a:p>
            <a:pPr marL="457200" lvl="1" indent="0">
              <a:buNone/>
            </a:pPr>
            <a:endParaRPr lang="en-US" dirty="0"/>
          </a:p>
        </p:txBody>
      </p:sp>
    </p:spTree>
    <p:extLst>
      <p:ext uri="{BB962C8B-B14F-4D97-AF65-F5344CB8AC3E}">
        <p14:creationId xmlns:p14="http://schemas.microsoft.com/office/powerpoint/2010/main" val="1016490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rgbClr val="FF0000"/>
                </a:solidFill>
                <a:latin typeface="Britannic Bold" panose="020B0903060703020204" pitchFamily="34" charset="0"/>
                <a:cs typeface="Aharoni" panose="02010803020104030203" pitchFamily="2" charset="-79"/>
              </a:rPr>
              <a:t>In the Beginning….</a:t>
            </a:r>
          </a:p>
        </p:txBody>
      </p:sp>
      <p:sp>
        <p:nvSpPr>
          <p:cNvPr id="3" name="Content Placeholder 2"/>
          <p:cNvSpPr>
            <a:spLocks noGrp="1"/>
          </p:cNvSpPr>
          <p:nvPr>
            <p:ph idx="1"/>
          </p:nvPr>
        </p:nvSpPr>
        <p:spPr/>
        <p:txBody>
          <a:bodyPr/>
          <a:lstStyle/>
          <a:p>
            <a:r>
              <a:rPr lang="en-US" sz="4400" b="1" dirty="0"/>
              <a:t>Managing One’s Own Anxiety</a:t>
            </a:r>
          </a:p>
          <a:p>
            <a:pPr marL="457200" lvl="1" indent="0">
              <a:buNone/>
            </a:pPr>
            <a:r>
              <a:rPr lang="en-US" sz="3200" b="1" dirty="0"/>
              <a:t>“Threats” in Pastoral Care </a:t>
            </a:r>
          </a:p>
          <a:p>
            <a:pPr lvl="2"/>
            <a:r>
              <a:rPr lang="en-US" sz="2800" b="1" dirty="0"/>
              <a:t>Absence of a pastoral care “authority” produces anxiety/threats too</a:t>
            </a:r>
          </a:p>
          <a:p>
            <a:pPr lvl="3"/>
            <a:r>
              <a:rPr lang="en-US" sz="2800" b="1" dirty="0"/>
              <a:t>External Threats = Forces beyond one’s control</a:t>
            </a:r>
          </a:p>
          <a:p>
            <a:pPr lvl="3"/>
            <a:r>
              <a:rPr lang="en-US" sz="2800" b="1" dirty="0"/>
              <a:t>Internal Threats = Am I a “Good Enough” Chaplain?</a:t>
            </a:r>
          </a:p>
        </p:txBody>
      </p:sp>
    </p:spTree>
    <p:extLst>
      <p:ext uri="{BB962C8B-B14F-4D97-AF65-F5344CB8AC3E}">
        <p14:creationId xmlns:p14="http://schemas.microsoft.com/office/powerpoint/2010/main" val="2185533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a:solidFill>
                  <a:srgbClr val="FF0000"/>
                </a:solidFill>
                <a:latin typeface="Britannic Bold" panose="020B0903060703020204" pitchFamily="34" charset="0"/>
                <a:cs typeface="Aharoni" panose="02010803020104030203" pitchFamily="2" charset="-79"/>
              </a:rPr>
              <a:t>In the Beginning </a:t>
            </a:r>
            <a:r>
              <a:rPr lang="en-US" sz="5400" b="1" dirty="0" err="1">
                <a:solidFill>
                  <a:srgbClr val="00B050"/>
                </a:solidFill>
                <a:latin typeface="Britannic Bold" panose="020B0903060703020204" pitchFamily="34" charset="0"/>
                <a:cs typeface="Aharoni" panose="02010803020104030203" pitchFamily="2" charset="-79"/>
              </a:rPr>
              <a:t>cont</a:t>
            </a:r>
            <a:r>
              <a:rPr lang="en-US" sz="5400" b="1" dirty="0">
                <a:solidFill>
                  <a:srgbClr val="00B050"/>
                </a:solidFill>
                <a:latin typeface="Britannic Bold" panose="020B0903060703020204" pitchFamily="34" charset="0"/>
                <a:cs typeface="Aharoni" panose="02010803020104030203" pitchFamily="2" charset="-79"/>
              </a:rPr>
              <a:t>…..</a:t>
            </a:r>
            <a:endParaRPr lang="en-US" sz="5400" dirty="0">
              <a:solidFill>
                <a:srgbClr val="00B050"/>
              </a:solidFill>
            </a:endParaRPr>
          </a:p>
        </p:txBody>
      </p:sp>
      <p:sp>
        <p:nvSpPr>
          <p:cNvPr id="3" name="Content Placeholder 2"/>
          <p:cNvSpPr>
            <a:spLocks noGrp="1"/>
          </p:cNvSpPr>
          <p:nvPr>
            <p:ph idx="1"/>
          </p:nvPr>
        </p:nvSpPr>
        <p:spPr/>
        <p:txBody>
          <a:bodyPr>
            <a:normAutofit fontScale="92500" lnSpcReduction="10000"/>
          </a:bodyPr>
          <a:lstStyle/>
          <a:p>
            <a:r>
              <a:rPr lang="en-US" sz="4400" b="1" dirty="0"/>
              <a:t>Be Vulnerable</a:t>
            </a:r>
          </a:p>
          <a:p>
            <a:pPr lvl="1"/>
            <a:r>
              <a:rPr lang="en-US" sz="3200" b="1" dirty="0"/>
              <a:t>You don’t have to have all the “right” answers!</a:t>
            </a:r>
          </a:p>
          <a:p>
            <a:r>
              <a:rPr lang="en-US" sz="4400" b="1" dirty="0"/>
              <a:t>Facilitate Trust</a:t>
            </a:r>
          </a:p>
          <a:p>
            <a:pPr lvl="1"/>
            <a:r>
              <a:rPr lang="en-US" sz="3200" b="1" dirty="0"/>
              <a:t>Provide safe, isolated space to grief</a:t>
            </a:r>
          </a:p>
          <a:p>
            <a:pPr lvl="1"/>
            <a:r>
              <a:rPr lang="en-US" sz="3200" b="1" dirty="0"/>
              <a:t>Meet Human Needs (i.e. water, tissue, restroom, etc…)</a:t>
            </a:r>
          </a:p>
          <a:p>
            <a:pPr lvl="1"/>
            <a:r>
              <a:rPr lang="en-US" sz="3200" b="1" dirty="0"/>
              <a:t>Make Eye Contact – Exhibit Open Body Language</a:t>
            </a:r>
          </a:p>
          <a:p>
            <a:pPr lvl="1"/>
            <a:r>
              <a:rPr lang="en-US" sz="3200" b="1" dirty="0"/>
              <a:t>Demonstrate </a:t>
            </a:r>
            <a:r>
              <a:rPr lang="en-US" sz="3200" b="1" dirty="0" err="1"/>
              <a:t>Nonjudgemental</a:t>
            </a:r>
            <a:r>
              <a:rPr lang="en-US" sz="3200" b="1" dirty="0"/>
              <a:t> Presence</a:t>
            </a:r>
          </a:p>
          <a:p>
            <a:pPr lvl="1"/>
            <a:r>
              <a:rPr lang="en-US" sz="3200" b="1" dirty="0"/>
              <a:t>Avoid “-isms” in conversation</a:t>
            </a:r>
          </a:p>
          <a:p>
            <a:pPr lvl="1"/>
            <a:r>
              <a:rPr lang="en-US" sz="3200" b="1" dirty="0"/>
              <a:t>Create Space (Silence) to share story (optional)</a:t>
            </a:r>
            <a:endParaRPr lang="en-US" sz="2800" b="1" dirty="0"/>
          </a:p>
          <a:p>
            <a:endParaRPr lang="en-US" dirty="0"/>
          </a:p>
        </p:txBody>
      </p:sp>
    </p:spTree>
    <p:extLst>
      <p:ext uri="{BB962C8B-B14F-4D97-AF65-F5344CB8AC3E}">
        <p14:creationId xmlns:p14="http://schemas.microsoft.com/office/powerpoint/2010/main" val="3858332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0725"/>
            <a:ext cx="10515600" cy="1325563"/>
          </a:xfrm>
        </p:spPr>
        <p:txBody>
          <a:bodyPr>
            <a:noAutofit/>
          </a:bodyPr>
          <a:lstStyle/>
          <a:p>
            <a:r>
              <a:rPr lang="en-US" sz="4800" b="1" dirty="0">
                <a:solidFill>
                  <a:srgbClr val="FF0000"/>
                </a:solidFill>
                <a:latin typeface="Britannic Bold" panose="020B0903060703020204" pitchFamily="34" charset="0"/>
                <a:cs typeface="Aharoni" panose="02010803020104030203" pitchFamily="2" charset="-79"/>
              </a:rPr>
              <a:t>A Pastoral Care Approach for Ministering to Persons with a Chronic Illness</a:t>
            </a:r>
            <a:endParaRPr lang="en-US" sz="4800" dirty="0">
              <a:solidFill>
                <a:srgbClr val="FF0000"/>
              </a:solidFill>
            </a:endParaRPr>
          </a:p>
        </p:txBody>
      </p:sp>
      <p:sp>
        <p:nvSpPr>
          <p:cNvPr id="3" name="Content Placeholder 2"/>
          <p:cNvSpPr>
            <a:spLocks noGrp="1"/>
          </p:cNvSpPr>
          <p:nvPr>
            <p:ph idx="1"/>
          </p:nvPr>
        </p:nvSpPr>
        <p:spPr>
          <a:xfrm>
            <a:off x="838200" y="2752725"/>
            <a:ext cx="10515600" cy="3927475"/>
          </a:xfrm>
        </p:spPr>
        <p:txBody>
          <a:bodyPr>
            <a:normAutofit/>
          </a:bodyPr>
          <a:lstStyle/>
          <a:p>
            <a:r>
              <a:rPr lang="en-US" sz="4400" b="1" dirty="0">
                <a:solidFill>
                  <a:srgbClr val="00B050"/>
                </a:solidFill>
              </a:rPr>
              <a:t>Address Social Needs: </a:t>
            </a:r>
          </a:p>
          <a:p>
            <a:pPr lvl="1"/>
            <a:r>
              <a:rPr lang="en-US" sz="4000" dirty="0"/>
              <a:t>ASSESS &amp; CREATE CONNECTION: </a:t>
            </a:r>
          </a:p>
          <a:p>
            <a:pPr lvl="2"/>
            <a:r>
              <a:rPr lang="en-US" sz="3600" dirty="0"/>
              <a:t>Who is your support team? Are you alone? Family? Friends? Religious Community? Social club? Fraternity? Sorority? Pets?</a:t>
            </a:r>
          </a:p>
        </p:txBody>
      </p:sp>
    </p:spTree>
    <p:extLst>
      <p:ext uri="{BB962C8B-B14F-4D97-AF65-F5344CB8AC3E}">
        <p14:creationId xmlns:p14="http://schemas.microsoft.com/office/powerpoint/2010/main" val="4285710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0725"/>
            <a:ext cx="10515600" cy="1325563"/>
          </a:xfrm>
        </p:spPr>
        <p:txBody>
          <a:bodyPr>
            <a:noAutofit/>
          </a:bodyPr>
          <a:lstStyle/>
          <a:p>
            <a:r>
              <a:rPr lang="en-US" sz="4800" b="1" dirty="0">
                <a:solidFill>
                  <a:srgbClr val="FF0000"/>
                </a:solidFill>
                <a:latin typeface="Britannic Bold" panose="020B0903060703020204" pitchFamily="34" charset="0"/>
                <a:cs typeface="Aharoni" panose="02010803020104030203" pitchFamily="2" charset="-79"/>
              </a:rPr>
              <a:t>A Pastoral Care Approach for Ministering to Persons with a Chronic Illness cont.…</a:t>
            </a:r>
            <a:endParaRPr lang="en-US" sz="4800" dirty="0">
              <a:solidFill>
                <a:srgbClr val="FF0000"/>
              </a:solidFill>
            </a:endParaRPr>
          </a:p>
        </p:txBody>
      </p:sp>
      <p:sp>
        <p:nvSpPr>
          <p:cNvPr id="3" name="Content Placeholder 2"/>
          <p:cNvSpPr>
            <a:spLocks noGrp="1"/>
          </p:cNvSpPr>
          <p:nvPr>
            <p:ph idx="1"/>
          </p:nvPr>
        </p:nvSpPr>
        <p:spPr>
          <a:xfrm>
            <a:off x="838200" y="2752725"/>
            <a:ext cx="10515600" cy="3927475"/>
          </a:xfrm>
        </p:spPr>
        <p:txBody>
          <a:bodyPr>
            <a:normAutofit/>
          </a:bodyPr>
          <a:lstStyle/>
          <a:p>
            <a:r>
              <a:rPr lang="en-US" sz="4400" b="1" dirty="0">
                <a:solidFill>
                  <a:srgbClr val="00B050"/>
                </a:solidFill>
              </a:rPr>
              <a:t>Address Emotional Needs: </a:t>
            </a:r>
          </a:p>
          <a:p>
            <a:pPr lvl="1"/>
            <a:r>
              <a:rPr lang="en-US" sz="4000" dirty="0"/>
              <a:t>ASSESS &amp; FACILITATE HOPE </a:t>
            </a:r>
          </a:p>
          <a:p>
            <a:pPr lvl="2"/>
            <a:r>
              <a:rPr lang="en-US" sz="3600" dirty="0"/>
              <a:t>Are you experiencing guilt, shame, sadness or depression? Are you experiencing peacefulness, powerfulness, hopefulness? Do you need support, reassurance, affirmation/empowerment or a violation addressed?</a:t>
            </a:r>
          </a:p>
        </p:txBody>
      </p:sp>
    </p:spTree>
    <p:extLst>
      <p:ext uri="{BB962C8B-B14F-4D97-AF65-F5344CB8AC3E}">
        <p14:creationId xmlns:p14="http://schemas.microsoft.com/office/powerpoint/2010/main" val="22318661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1643</Words>
  <Application>Microsoft Office PowerPoint</Application>
  <PresentationFormat>Widescreen</PresentationFormat>
  <Paragraphs>232</Paragraphs>
  <Slides>30</Slides>
  <Notes>4</Notes>
  <HiddenSlides>0</HiddenSlides>
  <MMClips>2</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PowerPoint Presentation</vt:lpstr>
      <vt:lpstr>Intro: What is a Chronic Illness?</vt:lpstr>
      <vt:lpstr>HISTORIC HEALTHCARE OPPRESSION of African Americans in U.S.</vt:lpstr>
      <vt:lpstr>THE IMPACT of FOOD OPPRESSION</vt:lpstr>
      <vt:lpstr>African Americans’ Distrust  of Health Care Institutions</vt:lpstr>
      <vt:lpstr>In the Beginning….</vt:lpstr>
      <vt:lpstr>In the Beginning cont…..</vt:lpstr>
      <vt:lpstr>A Pastoral Care Approach for Ministering to Persons with a Chronic Illness</vt:lpstr>
      <vt:lpstr>A Pastoral Care Approach for Ministering to Persons with a Chronic Illness cont.…</vt:lpstr>
      <vt:lpstr>A Pastoral Care Approach for Ministering to Persons with a Chronic Illness cont.…</vt:lpstr>
      <vt:lpstr>A Pastoral Care Approach for Ministering to Persons with a Chronic Illness cont.…</vt:lpstr>
      <vt:lpstr>When death occurs….</vt:lpstr>
      <vt:lpstr>When death occurs….  How to be Pastoral to Family</vt:lpstr>
      <vt:lpstr>What can the church do to combat the “Invisible Fight” (Chronic Illness)?</vt:lpstr>
      <vt:lpstr>GANG VIOLENCE: A new chronic illness phenomenon </vt:lpstr>
      <vt:lpstr>When victim of gang violence dies….  How to be Pastoral to Family</vt:lpstr>
      <vt:lpstr>When victim of gang violence dies….  How to be Pastoral to Family cont….</vt:lpstr>
      <vt:lpstr>When the victim Survives….  Connection is KEY! Methods to Connect:</vt:lpstr>
      <vt:lpstr>When the victim Survives….  Methods to Connect cont….</vt:lpstr>
      <vt:lpstr>A Pastoral Care Approach to  Gang Violence </vt:lpstr>
      <vt:lpstr>A Pastoral Care Approach to  Gang Violence cont….</vt:lpstr>
      <vt:lpstr>                                                                   </vt:lpstr>
      <vt:lpstr>A Pastoral Care Approach to  Gang Violence cont….</vt:lpstr>
      <vt:lpstr>BASIC PASTORAL CARE DO’s &amp; DON’TS:</vt:lpstr>
      <vt:lpstr>“Pastoring” the Family’s Church Pastor</vt:lpstr>
      <vt:lpstr>How Chaplains Can Practice  Good Self Care in this ministry….</vt:lpstr>
      <vt:lpstr>Practicing Good Self Care cont….</vt:lpstr>
      <vt:lpstr>Practicing Good Self Care cont….</vt:lpstr>
      <vt:lpstr>Practicing Good Self Care cont….</vt:lpstr>
      <vt:lpstr>Buy The Book!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Danielle Buhuro</dc:creator>
  <cp:lastModifiedBy>Danielle Buhuro</cp:lastModifiedBy>
  <cp:revision>166</cp:revision>
  <dcterms:created xsi:type="dcterms:W3CDTF">2016-11-17T19:08:29Z</dcterms:created>
  <dcterms:modified xsi:type="dcterms:W3CDTF">2018-07-17T19:01:30Z</dcterms:modified>
</cp:coreProperties>
</file>