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8" r:id="rId2"/>
    <p:sldId id="259" r:id="rId3"/>
    <p:sldId id="260" r:id="rId4"/>
    <p:sldId id="572" r:id="rId5"/>
    <p:sldId id="575" r:id="rId6"/>
    <p:sldId id="527" r:id="rId7"/>
    <p:sldId id="531" r:id="rId8"/>
    <p:sldId id="526" r:id="rId9"/>
    <p:sldId id="564" r:id="rId10"/>
    <p:sldId id="565" r:id="rId11"/>
    <p:sldId id="567" r:id="rId12"/>
    <p:sldId id="411" r:id="rId13"/>
    <p:sldId id="422" r:id="rId14"/>
    <p:sldId id="570" r:id="rId15"/>
    <p:sldId id="576" r:id="rId16"/>
    <p:sldId id="587" r:id="rId17"/>
    <p:sldId id="585" r:id="rId18"/>
    <p:sldId id="582" r:id="rId19"/>
    <p:sldId id="580" r:id="rId20"/>
    <p:sldId id="581" r:id="rId21"/>
    <p:sldId id="588" r:id="rId22"/>
    <p:sldId id="589" r:id="rId23"/>
    <p:sldId id="590" r:id="rId24"/>
    <p:sldId id="591" r:id="rId25"/>
    <p:sldId id="592" r:id="rId26"/>
    <p:sldId id="595" r:id="rId27"/>
    <p:sldId id="593" r:id="rId28"/>
    <p:sldId id="594" r:id="rId29"/>
    <p:sldId id="596" r:id="rId30"/>
    <p:sldId id="310" r:id="rId31"/>
    <p:sldId id="597" r:id="rId32"/>
    <p:sldId id="598" r:id="rId33"/>
    <p:sldId id="468" r:id="rId34"/>
    <p:sldId id="335" r:id="rId35"/>
    <p:sldId id="474" r:id="rId36"/>
    <p:sldId id="476" r:id="rId37"/>
    <p:sldId id="475" r:id="rId38"/>
    <p:sldId id="477" r:id="rId39"/>
    <p:sldId id="563" r:id="rId40"/>
    <p:sldId id="490" r:id="rId41"/>
    <p:sldId id="493" r:id="rId42"/>
    <p:sldId id="495" r:id="rId43"/>
    <p:sldId id="500" r:id="rId44"/>
    <p:sldId id="540" r:id="rId45"/>
    <p:sldId id="543" r:id="rId46"/>
    <p:sldId id="545" r:id="rId47"/>
    <p:sldId id="546" r:id="rId48"/>
    <p:sldId id="549" r:id="rId49"/>
    <p:sldId id="553" r:id="rId50"/>
    <p:sldId id="513" r:id="rId51"/>
    <p:sldId id="557" r:id="rId52"/>
    <p:sldId id="518" r:id="rId53"/>
    <p:sldId id="560" r:id="rId54"/>
    <p:sldId id="521" r:id="rId55"/>
    <p:sldId id="516" r:id="rId56"/>
    <p:sldId id="485" r:id="rId57"/>
    <p:sldId id="601" r:id="rId58"/>
    <p:sldId id="506" r:id="rId59"/>
    <p:sldId id="562" r:id="rId60"/>
    <p:sldId id="353" r:id="rId61"/>
    <p:sldId id="282" r:id="rId62"/>
    <p:sldId id="524" r:id="rId63"/>
    <p:sldId id="523" r:id="rId64"/>
    <p:sldId id="517" r:id="rId65"/>
    <p:sldId id="32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61475"/>
  </p:normalViewPr>
  <p:slideViewPr>
    <p:cSldViewPr snapToGrid="0" snapToObjects="1">
      <p:cViewPr varScale="1">
        <p:scale>
          <a:sx n="34" d="100"/>
          <a:sy n="34" d="100"/>
        </p:scale>
        <p:origin x="1848" y="176"/>
      </p:cViewPr>
      <p:guideLst/>
    </p:cSldViewPr>
  </p:slideViewPr>
  <p:outlineViewPr>
    <p:cViewPr>
      <p:scale>
        <a:sx n="33" d="100"/>
        <a:sy n="33" d="100"/>
      </p:scale>
      <p:origin x="0" y="-1033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76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F74F2-4106-5743-AFBE-96A556BD90AB}" type="datetimeFigureOut">
              <a:rPr lang="en-US" smtClean="0"/>
              <a:t>5/9/19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B4C4F-9CDB-274E-B564-79675EC9209F}" type="slidenum">
              <a:rPr lang="en-US" smtClean="0"/>
              <a:t>‹#›</a:t>
            </a:fld>
            <a:endParaRPr lang="en-US" dirty="0"/>
          </a:p>
        </p:txBody>
      </p:sp>
    </p:spTree>
    <p:extLst>
      <p:ext uri="{BB962C8B-B14F-4D97-AF65-F5344CB8AC3E}">
        <p14:creationId xmlns:p14="http://schemas.microsoft.com/office/powerpoint/2010/main" val="6476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00000"/>
              </a:lnSpc>
              <a:buFontTx/>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a:t>
            </a:fld>
            <a:endParaRPr lang="en-US" dirty="0"/>
          </a:p>
        </p:txBody>
      </p:sp>
    </p:spTree>
    <p:extLst>
      <p:ext uri="{BB962C8B-B14F-4D97-AF65-F5344CB8AC3E}">
        <p14:creationId xmlns:p14="http://schemas.microsoft.com/office/powerpoint/2010/main" val="122396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10</a:t>
            </a:fld>
            <a:endParaRPr lang="en-US" dirty="0"/>
          </a:p>
        </p:txBody>
      </p:sp>
    </p:spTree>
    <p:extLst>
      <p:ext uri="{BB962C8B-B14F-4D97-AF65-F5344CB8AC3E}">
        <p14:creationId xmlns:p14="http://schemas.microsoft.com/office/powerpoint/2010/main" val="67647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11</a:t>
            </a:fld>
            <a:endParaRPr lang="en-US" dirty="0"/>
          </a:p>
        </p:txBody>
      </p:sp>
    </p:spTree>
    <p:extLst>
      <p:ext uri="{BB962C8B-B14F-4D97-AF65-F5344CB8AC3E}">
        <p14:creationId xmlns:p14="http://schemas.microsoft.com/office/powerpoint/2010/main" val="68817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12</a:t>
            </a:fld>
            <a:endParaRPr lang="en-US" dirty="0"/>
          </a:p>
        </p:txBody>
      </p:sp>
    </p:spTree>
    <p:extLst>
      <p:ext uri="{BB962C8B-B14F-4D97-AF65-F5344CB8AC3E}">
        <p14:creationId xmlns:p14="http://schemas.microsoft.com/office/powerpoint/2010/main" val="178482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13</a:t>
            </a:fld>
            <a:endParaRPr lang="en-US" dirty="0"/>
          </a:p>
        </p:txBody>
      </p:sp>
    </p:spTree>
    <p:extLst>
      <p:ext uri="{BB962C8B-B14F-4D97-AF65-F5344CB8AC3E}">
        <p14:creationId xmlns:p14="http://schemas.microsoft.com/office/powerpoint/2010/main" val="131997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14</a:t>
            </a:fld>
            <a:endParaRPr lang="en-US" dirty="0"/>
          </a:p>
        </p:txBody>
      </p:sp>
    </p:spTree>
    <p:extLst>
      <p:ext uri="{BB962C8B-B14F-4D97-AF65-F5344CB8AC3E}">
        <p14:creationId xmlns:p14="http://schemas.microsoft.com/office/powerpoint/2010/main" val="21301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15</a:t>
            </a:fld>
            <a:endParaRPr lang="en-US" dirty="0"/>
          </a:p>
        </p:txBody>
      </p:sp>
    </p:spTree>
    <p:extLst>
      <p:ext uri="{BB962C8B-B14F-4D97-AF65-F5344CB8AC3E}">
        <p14:creationId xmlns:p14="http://schemas.microsoft.com/office/powerpoint/2010/main" val="33564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16</a:t>
            </a:fld>
            <a:endParaRPr lang="en-US" dirty="0"/>
          </a:p>
        </p:txBody>
      </p:sp>
    </p:spTree>
    <p:extLst>
      <p:ext uri="{BB962C8B-B14F-4D97-AF65-F5344CB8AC3E}">
        <p14:creationId xmlns:p14="http://schemas.microsoft.com/office/powerpoint/2010/main" val="115679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17</a:t>
            </a:fld>
            <a:endParaRPr lang="en-US" dirty="0"/>
          </a:p>
        </p:txBody>
      </p:sp>
    </p:spTree>
    <p:extLst>
      <p:ext uri="{BB962C8B-B14F-4D97-AF65-F5344CB8AC3E}">
        <p14:creationId xmlns:p14="http://schemas.microsoft.com/office/powerpoint/2010/main" val="209755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18</a:t>
            </a:fld>
            <a:endParaRPr lang="en-US" dirty="0"/>
          </a:p>
        </p:txBody>
      </p:sp>
    </p:spTree>
    <p:extLst>
      <p:ext uri="{BB962C8B-B14F-4D97-AF65-F5344CB8AC3E}">
        <p14:creationId xmlns:p14="http://schemas.microsoft.com/office/powerpoint/2010/main" val="159782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19</a:t>
            </a:fld>
            <a:endParaRPr lang="en-US" dirty="0"/>
          </a:p>
        </p:txBody>
      </p:sp>
    </p:spTree>
    <p:extLst>
      <p:ext uri="{BB962C8B-B14F-4D97-AF65-F5344CB8AC3E}">
        <p14:creationId xmlns:p14="http://schemas.microsoft.com/office/powerpoint/2010/main" val="149616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2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a:t>
            </a:fld>
            <a:endParaRPr lang="en-US" dirty="0"/>
          </a:p>
        </p:txBody>
      </p:sp>
    </p:spTree>
    <p:extLst>
      <p:ext uri="{BB962C8B-B14F-4D97-AF65-F5344CB8AC3E}">
        <p14:creationId xmlns:p14="http://schemas.microsoft.com/office/powerpoint/2010/main" val="172696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20</a:t>
            </a:fld>
            <a:endParaRPr lang="en-US" dirty="0"/>
          </a:p>
        </p:txBody>
      </p:sp>
    </p:spTree>
    <p:extLst>
      <p:ext uri="{BB962C8B-B14F-4D97-AF65-F5344CB8AC3E}">
        <p14:creationId xmlns:p14="http://schemas.microsoft.com/office/powerpoint/2010/main" val="157954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21</a:t>
            </a:fld>
            <a:endParaRPr lang="en-US" dirty="0"/>
          </a:p>
        </p:txBody>
      </p:sp>
    </p:spTree>
    <p:extLst>
      <p:ext uri="{BB962C8B-B14F-4D97-AF65-F5344CB8AC3E}">
        <p14:creationId xmlns:p14="http://schemas.microsoft.com/office/powerpoint/2010/main" val="136740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22</a:t>
            </a:fld>
            <a:endParaRPr lang="en-US" dirty="0"/>
          </a:p>
        </p:txBody>
      </p:sp>
    </p:spTree>
    <p:extLst>
      <p:ext uri="{BB962C8B-B14F-4D97-AF65-F5344CB8AC3E}">
        <p14:creationId xmlns:p14="http://schemas.microsoft.com/office/powerpoint/2010/main" val="150149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23</a:t>
            </a:fld>
            <a:endParaRPr lang="en-US" dirty="0"/>
          </a:p>
        </p:txBody>
      </p:sp>
    </p:spTree>
    <p:extLst>
      <p:ext uri="{BB962C8B-B14F-4D97-AF65-F5344CB8AC3E}">
        <p14:creationId xmlns:p14="http://schemas.microsoft.com/office/powerpoint/2010/main" val="1140962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24</a:t>
            </a:fld>
            <a:endParaRPr lang="en-US" dirty="0"/>
          </a:p>
        </p:txBody>
      </p:sp>
    </p:spTree>
    <p:extLst>
      <p:ext uri="{BB962C8B-B14F-4D97-AF65-F5344CB8AC3E}">
        <p14:creationId xmlns:p14="http://schemas.microsoft.com/office/powerpoint/2010/main" val="930101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25</a:t>
            </a:fld>
            <a:endParaRPr lang="en-US" dirty="0"/>
          </a:p>
        </p:txBody>
      </p:sp>
    </p:spTree>
    <p:extLst>
      <p:ext uri="{BB962C8B-B14F-4D97-AF65-F5344CB8AC3E}">
        <p14:creationId xmlns:p14="http://schemas.microsoft.com/office/powerpoint/2010/main" val="1911029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26</a:t>
            </a:fld>
            <a:endParaRPr lang="en-US" dirty="0"/>
          </a:p>
        </p:txBody>
      </p:sp>
    </p:spTree>
    <p:extLst>
      <p:ext uri="{BB962C8B-B14F-4D97-AF65-F5344CB8AC3E}">
        <p14:creationId xmlns:p14="http://schemas.microsoft.com/office/powerpoint/2010/main" val="810506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27</a:t>
            </a:fld>
            <a:endParaRPr lang="en-US" dirty="0"/>
          </a:p>
        </p:txBody>
      </p:sp>
    </p:spTree>
    <p:extLst>
      <p:ext uri="{BB962C8B-B14F-4D97-AF65-F5344CB8AC3E}">
        <p14:creationId xmlns:p14="http://schemas.microsoft.com/office/powerpoint/2010/main" val="892216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28</a:t>
            </a:fld>
            <a:endParaRPr lang="en-US" dirty="0"/>
          </a:p>
        </p:txBody>
      </p:sp>
    </p:spTree>
    <p:extLst>
      <p:ext uri="{BB962C8B-B14F-4D97-AF65-F5344CB8AC3E}">
        <p14:creationId xmlns:p14="http://schemas.microsoft.com/office/powerpoint/2010/main" val="2132792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29</a:t>
            </a:fld>
            <a:endParaRPr lang="en-US" dirty="0"/>
          </a:p>
        </p:txBody>
      </p:sp>
    </p:spTree>
    <p:extLst>
      <p:ext uri="{BB962C8B-B14F-4D97-AF65-F5344CB8AC3E}">
        <p14:creationId xmlns:p14="http://schemas.microsoft.com/office/powerpoint/2010/main" val="124442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3</a:t>
            </a:fld>
            <a:endParaRPr lang="en-US" dirty="0"/>
          </a:p>
        </p:txBody>
      </p:sp>
    </p:spTree>
    <p:extLst>
      <p:ext uri="{BB962C8B-B14F-4D97-AF65-F5344CB8AC3E}">
        <p14:creationId xmlns:p14="http://schemas.microsoft.com/office/powerpoint/2010/main" val="1213253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30</a:t>
            </a:fld>
            <a:endParaRPr lang="en-US" dirty="0"/>
          </a:p>
        </p:txBody>
      </p:sp>
    </p:spTree>
    <p:extLst>
      <p:ext uri="{BB962C8B-B14F-4D97-AF65-F5344CB8AC3E}">
        <p14:creationId xmlns:p14="http://schemas.microsoft.com/office/powerpoint/2010/main" val="92948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31</a:t>
            </a:fld>
            <a:endParaRPr lang="en-US" dirty="0"/>
          </a:p>
        </p:txBody>
      </p:sp>
    </p:spTree>
    <p:extLst>
      <p:ext uri="{BB962C8B-B14F-4D97-AF65-F5344CB8AC3E}">
        <p14:creationId xmlns:p14="http://schemas.microsoft.com/office/powerpoint/2010/main" val="1468912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aseline="0" dirty="0" smtClean="0">
              <a:solidFill>
                <a:schemeClr val="bg1"/>
              </a:solidFill>
              <a:latin typeface="Apple Chancery" charset="0"/>
              <a:ea typeface="Apple Chancery" charset="0"/>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32</a:t>
            </a:fld>
            <a:endParaRPr lang="en-US" dirty="0"/>
          </a:p>
        </p:txBody>
      </p:sp>
    </p:spTree>
    <p:extLst>
      <p:ext uri="{BB962C8B-B14F-4D97-AF65-F5344CB8AC3E}">
        <p14:creationId xmlns:p14="http://schemas.microsoft.com/office/powerpoint/2010/main" val="71861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en-US" sz="1200" b="0" kern="1200" dirty="0" smtClean="0">
              <a:solidFill>
                <a:schemeClr val="bg1"/>
              </a:solidFill>
              <a:effectLst/>
              <a:latin typeface="Apple Chancery" charset="0"/>
              <a:ea typeface="+mn-ea"/>
              <a:cs typeface="Apple Chancery" charset="0"/>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33</a:t>
            </a:fld>
            <a:endParaRPr lang="en-US" dirty="0"/>
          </a:p>
        </p:txBody>
      </p:sp>
    </p:spTree>
    <p:extLst>
      <p:ext uri="{BB962C8B-B14F-4D97-AF65-F5344CB8AC3E}">
        <p14:creationId xmlns:p14="http://schemas.microsoft.com/office/powerpoint/2010/main" val="948100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34</a:t>
            </a:fld>
            <a:endParaRPr lang="en-US" dirty="0"/>
          </a:p>
        </p:txBody>
      </p:sp>
    </p:spTree>
    <p:extLst>
      <p:ext uri="{BB962C8B-B14F-4D97-AF65-F5344CB8AC3E}">
        <p14:creationId xmlns:p14="http://schemas.microsoft.com/office/powerpoint/2010/main" val="432139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35</a:t>
            </a:fld>
            <a:endParaRPr lang="en-US" dirty="0"/>
          </a:p>
        </p:txBody>
      </p:sp>
    </p:spTree>
    <p:extLst>
      <p:ext uri="{BB962C8B-B14F-4D97-AF65-F5344CB8AC3E}">
        <p14:creationId xmlns:p14="http://schemas.microsoft.com/office/powerpoint/2010/main" val="1599065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36</a:t>
            </a:fld>
            <a:endParaRPr lang="en-US" dirty="0"/>
          </a:p>
        </p:txBody>
      </p:sp>
    </p:spTree>
    <p:extLst>
      <p:ext uri="{BB962C8B-B14F-4D97-AF65-F5344CB8AC3E}">
        <p14:creationId xmlns:p14="http://schemas.microsoft.com/office/powerpoint/2010/main" val="2082080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37</a:t>
            </a:fld>
            <a:endParaRPr lang="en-US" dirty="0"/>
          </a:p>
        </p:txBody>
      </p:sp>
    </p:spTree>
    <p:extLst>
      <p:ext uri="{BB962C8B-B14F-4D97-AF65-F5344CB8AC3E}">
        <p14:creationId xmlns:p14="http://schemas.microsoft.com/office/powerpoint/2010/main" val="233342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38</a:t>
            </a:fld>
            <a:endParaRPr lang="en-US" dirty="0"/>
          </a:p>
        </p:txBody>
      </p:sp>
    </p:spTree>
    <p:extLst>
      <p:ext uri="{BB962C8B-B14F-4D97-AF65-F5344CB8AC3E}">
        <p14:creationId xmlns:p14="http://schemas.microsoft.com/office/powerpoint/2010/main" val="2047720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39</a:t>
            </a:fld>
            <a:endParaRPr lang="en-US" dirty="0"/>
          </a:p>
        </p:txBody>
      </p:sp>
    </p:spTree>
    <p:extLst>
      <p:ext uri="{BB962C8B-B14F-4D97-AF65-F5344CB8AC3E}">
        <p14:creationId xmlns:p14="http://schemas.microsoft.com/office/powerpoint/2010/main" val="175301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4</a:t>
            </a:fld>
            <a:endParaRPr lang="en-US" dirty="0"/>
          </a:p>
        </p:txBody>
      </p:sp>
    </p:spTree>
    <p:extLst>
      <p:ext uri="{BB962C8B-B14F-4D97-AF65-F5344CB8AC3E}">
        <p14:creationId xmlns:p14="http://schemas.microsoft.com/office/powerpoint/2010/main" val="163515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40</a:t>
            </a:fld>
            <a:endParaRPr lang="en-US" dirty="0"/>
          </a:p>
        </p:txBody>
      </p:sp>
    </p:spTree>
    <p:extLst>
      <p:ext uri="{BB962C8B-B14F-4D97-AF65-F5344CB8AC3E}">
        <p14:creationId xmlns:p14="http://schemas.microsoft.com/office/powerpoint/2010/main" val="1715173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41</a:t>
            </a:fld>
            <a:endParaRPr lang="en-US" dirty="0"/>
          </a:p>
        </p:txBody>
      </p:sp>
    </p:spTree>
    <p:extLst>
      <p:ext uri="{BB962C8B-B14F-4D97-AF65-F5344CB8AC3E}">
        <p14:creationId xmlns:p14="http://schemas.microsoft.com/office/powerpoint/2010/main" val="1789579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42</a:t>
            </a:fld>
            <a:endParaRPr lang="en-US" dirty="0"/>
          </a:p>
        </p:txBody>
      </p:sp>
    </p:spTree>
    <p:extLst>
      <p:ext uri="{BB962C8B-B14F-4D97-AF65-F5344CB8AC3E}">
        <p14:creationId xmlns:p14="http://schemas.microsoft.com/office/powerpoint/2010/main" val="66554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43</a:t>
            </a:fld>
            <a:endParaRPr lang="en-US" dirty="0"/>
          </a:p>
        </p:txBody>
      </p:sp>
    </p:spTree>
    <p:extLst>
      <p:ext uri="{BB962C8B-B14F-4D97-AF65-F5344CB8AC3E}">
        <p14:creationId xmlns:p14="http://schemas.microsoft.com/office/powerpoint/2010/main" val="681270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44</a:t>
            </a:fld>
            <a:endParaRPr lang="en-US" dirty="0"/>
          </a:p>
        </p:txBody>
      </p:sp>
    </p:spTree>
    <p:extLst>
      <p:ext uri="{BB962C8B-B14F-4D97-AF65-F5344CB8AC3E}">
        <p14:creationId xmlns:p14="http://schemas.microsoft.com/office/powerpoint/2010/main" val="1331122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45</a:t>
            </a:fld>
            <a:endParaRPr lang="en-US" dirty="0"/>
          </a:p>
        </p:txBody>
      </p:sp>
    </p:spTree>
    <p:extLst>
      <p:ext uri="{BB962C8B-B14F-4D97-AF65-F5344CB8AC3E}">
        <p14:creationId xmlns:p14="http://schemas.microsoft.com/office/powerpoint/2010/main" val="99928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46</a:t>
            </a:fld>
            <a:endParaRPr lang="en-US" dirty="0"/>
          </a:p>
        </p:txBody>
      </p:sp>
    </p:spTree>
    <p:extLst>
      <p:ext uri="{BB962C8B-B14F-4D97-AF65-F5344CB8AC3E}">
        <p14:creationId xmlns:p14="http://schemas.microsoft.com/office/powerpoint/2010/main" val="148702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47</a:t>
            </a:fld>
            <a:endParaRPr lang="en-US" dirty="0"/>
          </a:p>
        </p:txBody>
      </p:sp>
    </p:spTree>
    <p:extLst>
      <p:ext uri="{BB962C8B-B14F-4D97-AF65-F5344CB8AC3E}">
        <p14:creationId xmlns:p14="http://schemas.microsoft.com/office/powerpoint/2010/main" val="1245592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48</a:t>
            </a:fld>
            <a:endParaRPr lang="en-US" dirty="0"/>
          </a:p>
        </p:txBody>
      </p:sp>
    </p:spTree>
    <p:extLst>
      <p:ext uri="{BB962C8B-B14F-4D97-AF65-F5344CB8AC3E}">
        <p14:creationId xmlns:p14="http://schemas.microsoft.com/office/powerpoint/2010/main" val="728564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49</a:t>
            </a:fld>
            <a:endParaRPr lang="en-US" dirty="0"/>
          </a:p>
        </p:txBody>
      </p:sp>
    </p:spTree>
    <p:extLst>
      <p:ext uri="{BB962C8B-B14F-4D97-AF65-F5344CB8AC3E}">
        <p14:creationId xmlns:p14="http://schemas.microsoft.com/office/powerpoint/2010/main" val="189703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5</a:t>
            </a:fld>
            <a:endParaRPr lang="en-US" dirty="0"/>
          </a:p>
        </p:txBody>
      </p:sp>
    </p:spTree>
    <p:extLst>
      <p:ext uri="{BB962C8B-B14F-4D97-AF65-F5344CB8AC3E}">
        <p14:creationId xmlns:p14="http://schemas.microsoft.com/office/powerpoint/2010/main" val="61685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50</a:t>
            </a:fld>
            <a:endParaRPr lang="en-US" dirty="0"/>
          </a:p>
        </p:txBody>
      </p:sp>
    </p:spTree>
    <p:extLst>
      <p:ext uri="{BB962C8B-B14F-4D97-AF65-F5344CB8AC3E}">
        <p14:creationId xmlns:p14="http://schemas.microsoft.com/office/powerpoint/2010/main" val="1562878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51</a:t>
            </a:fld>
            <a:endParaRPr lang="en-US" dirty="0"/>
          </a:p>
        </p:txBody>
      </p:sp>
    </p:spTree>
    <p:extLst>
      <p:ext uri="{BB962C8B-B14F-4D97-AF65-F5344CB8AC3E}">
        <p14:creationId xmlns:p14="http://schemas.microsoft.com/office/powerpoint/2010/main" val="1484898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endParaRPr>
          </a:p>
          <a:p>
            <a:endParaRPr lang="en-US" sz="1200" dirty="0"/>
          </a:p>
        </p:txBody>
      </p:sp>
      <p:sp>
        <p:nvSpPr>
          <p:cNvPr id="4" name="Slide Number Placeholder 3"/>
          <p:cNvSpPr>
            <a:spLocks noGrp="1"/>
          </p:cNvSpPr>
          <p:nvPr>
            <p:ph type="sldNum" sz="quarter" idx="10"/>
          </p:nvPr>
        </p:nvSpPr>
        <p:spPr/>
        <p:txBody>
          <a:bodyPr/>
          <a:lstStyle/>
          <a:p>
            <a:fld id="{2A9B4C4F-9CDB-274E-B564-79675EC9209F}" type="slidenum">
              <a:rPr lang="en-US" smtClean="0"/>
              <a:t>52</a:t>
            </a:fld>
            <a:endParaRPr lang="en-US" dirty="0"/>
          </a:p>
        </p:txBody>
      </p:sp>
    </p:spTree>
    <p:extLst>
      <p:ext uri="{BB962C8B-B14F-4D97-AF65-F5344CB8AC3E}">
        <p14:creationId xmlns:p14="http://schemas.microsoft.com/office/powerpoint/2010/main" val="483248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endParaRPr>
          </a:p>
          <a:p>
            <a:endParaRPr lang="en-US" sz="1200" dirty="0"/>
          </a:p>
        </p:txBody>
      </p:sp>
      <p:sp>
        <p:nvSpPr>
          <p:cNvPr id="4" name="Slide Number Placeholder 3"/>
          <p:cNvSpPr>
            <a:spLocks noGrp="1"/>
          </p:cNvSpPr>
          <p:nvPr>
            <p:ph type="sldNum" sz="quarter" idx="10"/>
          </p:nvPr>
        </p:nvSpPr>
        <p:spPr/>
        <p:txBody>
          <a:bodyPr/>
          <a:lstStyle/>
          <a:p>
            <a:fld id="{2A9B4C4F-9CDB-274E-B564-79675EC9209F}" type="slidenum">
              <a:rPr lang="en-US" smtClean="0"/>
              <a:t>53</a:t>
            </a:fld>
            <a:endParaRPr lang="en-US" dirty="0"/>
          </a:p>
        </p:txBody>
      </p:sp>
    </p:spTree>
    <p:extLst>
      <p:ext uri="{BB962C8B-B14F-4D97-AF65-F5344CB8AC3E}">
        <p14:creationId xmlns:p14="http://schemas.microsoft.com/office/powerpoint/2010/main" val="858185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endParaRPr>
          </a:p>
          <a:p>
            <a:endParaRPr lang="en-US" sz="1200" dirty="0"/>
          </a:p>
        </p:txBody>
      </p:sp>
      <p:sp>
        <p:nvSpPr>
          <p:cNvPr id="4" name="Slide Number Placeholder 3"/>
          <p:cNvSpPr>
            <a:spLocks noGrp="1"/>
          </p:cNvSpPr>
          <p:nvPr>
            <p:ph type="sldNum" sz="quarter" idx="10"/>
          </p:nvPr>
        </p:nvSpPr>
        <p:spPr/>
        <p:txBody>
          <a:bodyPr/>
          <a:lstStyle/>
          <a:p>
            <a:fld id="{2A9B4C4F-9CDB-274E-B564-79675EC9209F}" type="slidenum">
              <a:rPr lang="en-US" smtClean="0"/>
              <a:t>54</a:t>
            </a:fld>
            <a:endParaRPr lang="en-US" dirty="0"/>
          </a:p>
        </p:txBody>
      </p:sp>
    </p:spTree>
    <p:extLst>
      <p:ext uri="{BB962C8B-B14F-4D97-AF65-F5344CB8AC3E}">
        <p14:creationId xmlns:p14="http://schemas.microsoft.com/office/powerpoint/2010/main" val="307085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55</a:t>
            </a:fld>
            <a:endParaRPr lang="en-US" dirty="0"/>
          </a:p>
        </p:txBody>
      </p:sp>
    </p:spTree>
    <p:extLst>
      <p:ext uri="{BB962C8B-B14F-4D97-AF65-F5344CB8AC3E}">
        <p14:creationId xmlns:p14="http://schemas.microsoft.com/office/powerpoint/2010/main" val="1622211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56</a:t>
            </a:fld>
            <a:endParaRPr lang="en-US" dirty="0"/>
          </a:p>
        </p:txBody>
      </p:sp>
    </p:spTree>
    <p:extLst>
      <p:ext uri="{BB962C8B-B14F-4D97-AF65-F5344CB8AC3E}">
        <p14:creationId xmlns:p14="http://schemas.microsoft.com/office/powerpoint/2010/main" val="14611121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57</a:t>
            </a:fld>
            <a:endParaRPr lang="en-US" dirty="0"/>
          </a:p>
        </p:txBody>
      </p:sp>
    </p:spTree>
    <p:extLst>
      <p:ext uri="{BB962C8B-B14F-4D97-AF65-F5344CB8AC3E}">
        <p14:creationId xmlns:p14="http://schemas.microsoft.com/office/powerpoint/2010/main" val="323583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58</a:t>
            </a:fld>
            <a:endParaRPr lang="en-US" dirty="0"/>
          </a:p>
        </p:txBody>
      </p:sp>
    </p:spTree>
    <p:extLst>
      <p:ext uri="{BB962C8B-B14F-4D97-AF65-F5344CB8AC3E}">
        <p14:creationId xmlns:p14="http://schemas.microsoft.com/office/powerpoint/2010/main" val="1273824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long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59</a:t>
            </a:fld>
            <a:endParaRPr lang="en-US" dirty="0"/>
          </a:p>
        </p:txBody>
      </p:sp>
    </p:spTree>
    <p:extLst>
      <p:ext uri="{BB962C8B-B14F-4D97-AF65-F5344CB8AC3E}">
        <p14:creationId xmlns:p14="http://schemas.microsoft.com/office/powerpoint/2010/main" val="48819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6</a:t>
            </a:fld>
            <a:endParaRPr lang="en-US" dirty="0"/>
          </a:p>
        </p:txBody>
      </p:sp>
    </p:spTree>
    <p:extLst>
      <p:ext uri="{BB962C8B-B14F-4D97-AF65-F5344CB8AC3E}">
        <p14:creationId xmlns:p14="http://schemas.microsoft.com/office/powerpoint/2010/main" val="1140287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60</a:t>
            </a:fld>
            <a:endParaRPr lang="en-US" dirty="0"/>
          </a:p>
        </p:txBody>
      </p:sp>
    </p:spTree>
    <p:extLst>
      <p:ext uri="{BB962C8B-B14F-4D97-AF65-F5344CB8AC3E}">
        <p14:creationId xmlns:p14="http://schemas.microsoft.com/office/powerpoint/2010/main" val="1229610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61</a:t>
            </a:fld>
            <a:endParaRPr lang="en-US" dirty="0"/>
          </a:p>
        </p:txBody>
      </p:sp>
    </p:spTree>
    <p:extLst>
      <p:ext uri="{BB962C8B-B14F-4D97-AF65-F5344CB8AC3E}">
        <p14:creationId xmlns:p14="http://schemas.microsoft.com/office/powerpoint/2010/main" val="898276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62</a:t>
            </a:fld>
            <a:endParaRPr lang="en-US" dirty="0"/>
          </a:p>
        </p:txBody>
      </p:sp>
    </p:spTree>
    <p:extLst>
      <p:ext uri="{BB962C8B-B14F-4D97-AF65-F5344CB8AC3E}">
        <p14:creationId xmlns:p14="http://schemas.microsoft.com/office/powerpoint/2010/main" val="158743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63</a:t>
            </a:fld>
            <a:endParaRPr lang="en-US" dirty="0"/>
          </a:p>
        </p:txBody>
      </p:sp>
    </p:spTree>
    <p:extLst>
      <p:ext uri="{BB962C8B-B14F-4D97-AF65-F5344CB8AC3E}">
        <p14:creationId xmlns:p14="http://schemas.microsoft.com/office/powerpoint/2010/main" val="20823743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64</a:t>
            </a:fld>
            <a:endParaRPr lang="en-US" dirty="0"/>
          </a:p>
        </p:txBody>
      </p:sp>
    </p:spTree>
    <p:extLst>
      <p:ext uri="{BB962C8B-B14F-4D97-AF65-F5344CB8AC3E}">
        <p14:creationId xmlns:p14="http://schemas.microsoft.com/office/powerpoint/2010/main" val="8348967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65</a:t>
            </a:fld>
            <a:endParaRPr lang="en-US" dirty="0"/>
          </a:p>
        </p:txBody>
      </p:sp>
    </p:spTree>
    <p:extLst>
      <p:ext uri="{BB962C8B-B14F-4D97-AF65-F5344CB8AC3E}">
        <p14:creationId xmlns:p14="http://schemas.microsoft.com/office/powerpoint/2010/main" val="184583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B4C4F-9CDB-274E-B564-79675EC9209F}" type="slidenum">
              <a:rPr lang="en-US" smtClean="0"/>
              <a:t>7</a:t>
            </a:fld>
            <a:endParaRPr lang="en-US" dirty="0"/>
          </a:p>
        </p:txBody>
      </p:sp>
    </p:spTree>
    <p:extLst>
      <p:ext uri="{BB962C8B-B14F-4D97-AF65-F5344CB8AC3E}">
        <p14:creationId xmlns:p14="http://schemas.microsoft.com/office/powerpoint/2010/main" val="98350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8</a:t>
            </a:fld>
            <a:endParaRPr lang="en-US" dirty="0"/>
          </a:p>
        </p:txBody>
      </p:sp>
    </p:spTree>
    <p:extLst>
      <p:ext uri="{BB962C8B-B14F-4D97-AF65-F5344CB8AC3E}">
        <p14:creationId xmlns:p14="http://schemas.microsoft.com/office/powerpoint/2010/main" val="126931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9B4C4F-9CDB-274E-B564-79675EC9209F}" type="slidenum">
              <a:rPr lang="en-US" smtClean="0"/>
              <a:t>9</a:t>
            </a:fld>
            <a:endParaRPr lang="en-US" dirty="0"/>
          </a:p>
        </p:txBody>
      </p:sp>
    </p:spTree>
    <p:extLst>
      <p:ext uri="{BB962C8B-B14F-4D97-AF65-F5344CB8AC3E}">
        <p14:creationId xmlns:p14="http://schemas.microsoft.com/office/powerpoint/2010/main" val="207469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ACD5DC-9F48-104D-8850-D9D8DAAB246D}" type="datetime1">
              <a:rPr lang="en-US" smtClean="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34157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B5BAF-7153-C148-9A15-890AEB726684}" type="datetime1">
              <a:rPr lang="en-US" smtClean="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62148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BA153-05F8-4245-A967-3B7F1424491E}" type="datetime1">
              <a:rPr lang="en-US" smtClean="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208541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7A642-7981-7840-ABB4-846292F35381}" type="datetime1">
              <a:rPr lang="en-US" smtClean="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39754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EFA7F1-1B80-0D4A-BD28-CC7AB11FA2F6}" type="datetime1">
              <a:rPr lang="en-US" smtClean="0"/>
              <a:t>5/9/19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46821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9CBAE6-F35D-E24E-9BD5-091B3E145D8C}" type="datetime1">
              <a:rPr lang="en-US" smtClean="0"/>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74423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BA172C-ED2D-4948-96DD-8BF6A167FF86}" type="datetime1">
              <a:rPr lang="en-US" smtClean="0"/>
              <a:t>5/9/19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3473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DD805-A4D5-1E4C-A480-A36A746AE9A7}" type="datetime1">
              <a:rPr lang="en-US" smtClean="0"/>
              <a:t>5/9/19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77860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45373-C546-0A45-818F-7AFCFD4A5CD2}" type="datetime1">
              <a:rPr lang="en-US" smtClean="0"/>
              <a:t>5/9/19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475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C973C-2BAE-1F49-AA30-8D0C26806603}" type="datetime1">
              <a:rPr lang="en-US" smtClean="0"/>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14839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15ABDA-13B8-0A4A-B656-19F2DAF93516}" type="datetime1">
              <a:rPr lang="en-US" smtClean="0"/>
              <a:t>5/9/19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97D85-CEC1-FC42-9149-673544589544}" type="slidenum">
              <a:rPr lang="en-US" smtClean="0"/>
              <a:t>‹#›</a:t>
            </a:fld>
            <a:endParaRPr lang="en-US" dirty="0"/>
          </a:p>
        </p:txBody>
      </p:sp>
    </p:spTree>
    <p:extLst>
      <p:ext uri="{BB962C8B-B14F-4D97-AF65-F5344CB8AC3E}">
        <p14:creationId xmlns:p14="http://schemas.microsoft.com/office/powerpoint/2010/main" val="15979682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801B7-E53C-1949-858A-6FEFED50C5BE}" type="datetime1">
              <a:rPr lang="en-US" smtClean="0"/>
              <a:t>5/9/19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97D85-CEC1-FC42-9149-673544589544}" type="slidenum">
              <a:rPr lang="en-US" smtClean="0"/>
              <a:t>‹#›</a:t>
            </a:fld>
            <a:endParaRPr lang="en-US" dirty="0"/>
          </a:p>
        </p:txBody>
      </p:sp>
    </p:spTree>
    <p:extLst>
      <p:ext uri="{BB962C8B-B14F-4D97-AF65-F5344CB8AC3E}">
        <p14:creationId xmlns:p14="http://schemas.microsoft.com/office/powerpoint/2010/main" val="40192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operationwearehere.com/OtherCHurchIdeas.html" TargetMode="External"/><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hyperlink" Target="https://www.google.com/search?client=safari&amp;rls=en&amp;q=National+Resource+Directory&amp;ie=UTF-8&amp;oe=UTF-8" TargetMode="External"/><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ilitaryomesource.com/" TargetMode="External"/><Relationship Id="rId5" Type="http://schemas.openxmlformats.org/officeDocument/2006/relationships/hyperlink" Target="http://www.vetcenter.va.gov/" TargetMode="External"/><Relationship Id="rId6" Type="http://schemas.openxmlformats.org/officeDocument/2006/relationships/hyperlink" Target="http://www.girightshotline.org/" TargetMode="External"/><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ve.gove/uso" TargetMode="External"/><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HabitatsbyGR@gmail.com" TargetMode="External"/><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36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467833" y="1661160"/>
            <a:ext cx="11064410" cy="4328160"/>
          </a:xfrm>
        </p:spPr>
        <p:txBody>
          <a:bodyPr>
            <a:normAutofit lnSpcReduction="10000"/>
          </a:bodyPr>
          <a:lstStyle/>
          <a:p>
            <a:endParaRPr lang="en-US" sz="3200" dirty="0">
              <a:solidFill>
                <a:schemeClr val="bg1"/>
              </a:solidFill>
              <a:latin typeface="Apple Chancery" charset="0"/>
              <a:ea typeface="Apple Chancery" charset="0"/>
              <a:cs typeface="Apple Chancery" charset="0"/>
            </a:endParaRPr>
          </a:p>
          <a:p>
            <a:r>
              <a:rPr lang="en-US" sz="3200" dirty="0" smtClean="0">
                <a:solidFill>
                  <a:schemeClr val="bg1"/>
                </a:solidFill>
                <a:ea typeface="Apple Chancery" charset="0"/>
                <a:cs typeface="Apple Chancery" charset="0"/>
              </a:rPr>
              <a:t>Healthcare Chaplaincy Network Conference</a:t>
            </a:r>
            <a:endParaRPr lang="en-US" sz="3200" dirty="0">
              <a:solidFill>
                <a:schemeClr val="bg1"/>
              </a:solidFill>
              <a:ea typeface="Apple Chancery" charset="0"/>
              <a:cs typeface="Apple Chancery" charset="0"/>
            </a:endParaRPr>
          </a:p>
          <a:p>
            <a:r>
              <a:rPr lang="en-US" sz="3200" smtClean="0">
                <a:solidFill>
                  <a:schemeClr val="bg1"/>
                </a:solidFill>
                <a:ea typeface="Apple Chancery" charset="0"/>
                <a:cs typeface="Apple Chancery" charset="0"/>
              </a:rPr>
              <a:t>“Caring </a:t>
            </a:r>
            <a:r>
              <a:rPr lang="en-US" sz="3200" dirty="0" smtClean="0">
                <a:solidFill>
                  <a:schemeClr val="bg1"/>
                </a:solidFill>
                <a:ea typeface="Apple Chancery" charset="0"/>
                <a:cs typeface="Apple Chancery" charset="0"/>
              </a:rPr>
              <a:t>for the </a:t>
            </a:r>
            <a:r>
              <a:rPr lang="en-US" sz="3200" smtClean="0">
                <a:solidFill>
                  <a:schemeClr val="bg1"/>
                </a:solidFill>
                <a:ea typeface="Apple Chancery" charset="0"/>
                <a:cs typeface="Apple Chancery" charset="0"/>
              </a:rPr>
              <a:t>Human Soul”</a:t>
            </a:r>
            <a:endParaRPr lang="en-US" sz="3200" dirty="0" smtClean="0">
              <a:solidFill>
                <a:schemeClr val="bg1"/>
              </a:solidFill>
              <a:ea typeface="Apple Chancery" charset="0"/>
              <a:cs typeface="Apple Chancery" charset="0"/>
            </a:endParaRPr>
          </a:p>
          <a:p>
            <a:r>
              <a:rPr lang="en-US" sz="3200" dirty="0" smtClean="0">
                <a:solidFill>
                  <a:schemeClr val="bg1"/>
                </a:solidFill>
                <a:ea typeface="Apple Chancery" charset="0"/>
                <a:cs typeface="Apple Chancery" charset="0"/>
              </a:rPr>
              <a:t>Myrtle Beach, NC</a:t>
            </a:r>
            <a:endParaRPr lang="en-US" sz="3200" dirty="0">
              <a:solidFill>
                <a:schemeClr val="bg1"/>
              </a:solidFill>
              <a:ea typeface="Apple Chancery" charset="0"/>
              <a:cs typeface="Apple Chancery" charset="0"/>
            </a:endParaRPr>
          </a:p>
          <a:p>
            <a:endParaRPr lang="en-US" sz="3200" dirty="0">
              <a:solidFill>
                <a:schemeClr val="bg1"/>
              </a:solidFill>
              <a:ea typeface="Apple Chancery" charset="0"/>
              <a:cs typeface="Apple Chancery" charset="0"/>
            </a:endParaRPr>
          </a:p>
          <a:p>
            <a:r>
              <a:rPr lang="en-US" sz="3200" dirty="0" smtClean="0">
                <a:solidFill>
                  <a:schemeClr val="bg1"/>
                </a:solidFill>
                <a:ea typeface="Apple Chancery" charset="0"/>
                <a:cs typeface="Apple Chancery" charset="0"/>
              </a:rPr>
              <a:t>20 May 2019</a:t>
            </a:r>
            <a:endParaRPr lang="en-US" sz="3200" dirty="0">
              <a:solidFill>
                <a:schemeClr val="bg1"/>
              </a:solidFill>
              <a:ea typeface="Apple Chancery" charset="0"/>
              <a:cs typeface="Apple Chancery" charset="0"/>
            </a:endParaRPr>
          </a:p>
          <a:p>
            <a:endParaRPr lang="en-US" sz="2800" dirty="0">
              <a:solidFill>
                <a:schemeClr val="bg1"/>
              </a:solidFill>
              <a:ea typeface="Apple Chancery" charset="0"/>
              <a:cs typeface="Apple Chancery" charset="0"/>
            </a:endParaRPr>
          </a:p>
          <a:p>
            <a:r>
              <a:rPr lang="en-US" sz="2800" dirty="0">
                <a:solidFill>
                  <a:schemeClr val="bg1"/>
                </a:solidFill>
                <a:ea typeface="Apple Chancery" charset="0"/>
                <a:cs typeface="Apple Chancery" charset="0"/>
              </a:rPr>
              <a:t>Presented by Dr. Gordon D. </a:t>
            </a:r>
            <a:r>
              <a:rPr lang="en-US" sz="2800" dirty="0" smtClean="0">
                <a:solidFill>
                  <a:schemeClr val="bg1"/>
                </a:solidFill>
                <a:ea typeface="Apple Chancery" charset="0"/>
                <a:cs typeface="Apple Chancery" charset="0"/>
              </a:rPr>
              <a:t>Ritchie</a:t>
            </a:r>
            <a:endParaRPr lang="en-US" sz="3200"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a:t>
            </a:fld>
            <a:endParaRPr lang="en-US" dirty="0"/>
          </a:p>
        </p:txBody>
      </p:sp>
    </p:spTree>
    <p:extLst>
      <p:ext uri="{BB962C8B-B14F-4D97-AF65-F5344CB8AC3E}">
        <p14:creationId xmlns:p14="http://schemas.microsoft.com/office/powerpoint/2010/main" val="49021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2407298" y="1965991"/>
            <a:ext cx="6597223" cy="4098823"/>
          </a:xfrm>
        </p:spPr>
        <p:txBody>
          <a:bodyPr>
            <a:normAutofit/>
          </a:bodyPr>
          <a:lstStyle/>
          <a:p>
            <a:endParaRPr lang="en-US" sz="105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Advances </a:t>
            </a:r>
            <a:r>
              <a:rPr lang="en-US" sz="2800" dirty="0">
                <a:solidFill>
                  <a:schemeClr val="bg1"/>
                </a:solidFill>
                <a:ea typeface="Apple Chancery" charset="0"/>
                <a:cs typeface="Apple Chancery" charset="0"/>
              </a:rPr>
              <a:t>in </a:t>
            </a:r>
            <a:r>
              <a:rPr lang="en-US" sz="2800" dirty="0" smtClean="0">
                <a:solidFill>
                  <a:schemeClr val="bg1"/>
                </a:solidFill>
                <a:ea typeface="Apple Chancery" charset="0"/>
                <a:cs typeface="Apple Chancery" charset="0"/>
              </a:rPr>
              <a:t>technology </a:t>
            </a:r>
            <a:r>
              <a:rPr lang="en-US" sz="2800" dirty="0">
                <a:solidFill>
                  <a:schemeClr val="bg1"/>
                </a:solidFill>
                <a:ea typeface="Apple Chancery" charset="0"/>
                <a:cs typeface="Apple Chancery" charset="0"/>
              </a:rPr>
              <a:t>and medicine.  </a:t>
            </a:r>
          </a:p>
          <a:p>
            <a:pPr>
              <a:lnSpc>
                <a:spcPct val="100000"/>
              </a:lnSpc>
            </a:pPr>
            <a:r>
              <a:rPr lang="en-US" dirty="0" smtClean="0">
                <a:solidFill>
                  <a:schemeClr val="bg1"/>
                </a:solidFill>
                <a:ea typeface="Apple Chancery" charset="0"/>
                <a:cs typeface="Apple Chancery" charset="0"/>
              </a:rPr>
              <a:t>“</a:t>
            </a:r>
            <a:r>
              <a:rPr lang="en-US" dirty="0">
                <a:solidFill>
                  <a:schemeClr val="tx1">
                    <a:lumMod val="50000"/>
                    <a:lumOff val="50000"/>
                  </a:schemeClr>
                </a:solidFill>
                <a:ea typeface="Apple Chancery" charset="0"/>
                <a:cs typeface="Apple Chancery" charset="0"/>
              </a:rPr>
              <a:t>The good, </a:t>
            </a:r>
            <a:r>
              <a:rPr lang="en-US" dirty="0">
                <a:solidFill>
                  <a:schemeClr val="bg1"/>
                </a:solidFill>
                <a:ea typeface="Apple Chancery" charset="0"/>
                <a:cs typeface="Apple Chancery" charset="0"/>
              </a:rPr>
              <a:t>the bad, </a:t>
            </a:r>
            <a:r>
              <a:rPr lang="en-US" dirty="0">
                <a:solidFill>
                  <a:schemeClr val="tx1">
                    <a:lumMod val="50000"/>
                    <a:lumOff val="50000"/>
                  </a:schemeClr>
                </a:solidFill>
                <a:ea typeface="Apple Chancery" charset="0"/>
                <a:cs typeface="Apple Chancery" charset="0"/>
              </a:rPr>
              <a:t>and the ugly</a:t>
            </a:r>
            <a:r>
              <a:rPr lang="en-US" dirty="0">
                <a:solidFill>
                  <a:schemeClr val="bg1"/>
                </a:solidFill>
                <a:ea typeface="Apple Chancery" charset="0"/>
                <a:cs typeface="Apple Chancery" charset="0"/>
              </a:rPr>
              <a:t>.”</a:t>
            </a:r>
          </a:p>
          <a:p>
            <a:pPr>
              <a:lnSpc>
                <a:spcPct val="100000"/>
              </a:lnSpc>
            </a:pPr>
            <a:endParaRPr lang="en-US" sz="1000" dirty="0">
              <a:solidFill>
                <a:schemeClr val="bg1"/>
              </a:solidFill>
              <a:ea typeface="Apple Chancery" charset="0"/>
              <a:cs typeface="Apple Chancery" charset="0"/>
            </a:endParaRPr>
          </a:p>
          <a:p>
            <a:pPr>
              <a:lnSpc>
                <a:spcPct val="100000"/>
              </a:lnSpc>
            </a:pPr>
            <a:r>
              <a:rPr lang="en-US" sz="2200" dirty="0" smtClean="0">
                <a:solidFill>
                  <a:schemeClr val="bg1"/>
                </a:solidFill>
                <a:ea typeface="Apple Chancery" charset="0"/>
                <a:cs typeface="Apple Chancery" charset="0"/>
              </a:rPr>
              <a:t>Record high of ill, injured, and wounded.</a:t>
            </a:r>
            <a:endParaRPr lang="en-US" sz="2200" dirty="0">
              <a:solidFill>
                <a:schemeClr val="bg1"/>
              </a:solidFill>
              <a:ea typeface="Apple Chancery" charset="0"/>
              <a:cs typeface="Apple Chancery" charset="0"/>
            </a:endParaRPr>
          </a:p>
          <a:p>
            <a:pPr algn="l">
              <a:lnSpc>
                <a:spcPct val="100000"/>
              </a:lnSpc>
            </a:pP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10</a:t>
            </a:fld>
            <a:endParaRPr lang="en-US" dirty="0"/>
          </a:p>
        </p:txBody>
      </p:sp>
    </p:spTree>
    <p:extLst>
      <p:ext uri="{BB962C8B-B14F-4D97-AF65-F5344CB8AC3E}">
        <p14:creationId xmlns:p14="http://schemas.microsoft.com/office/powerpoint/2010/main" val="123369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2407298" y="1965991"/>
            <a:ext cx="6597223" cy="4098823"/>
          </a:xfrm>
        </p:spPr>
        <p:txBody>
          <a:bodyPr>
            <a:normAutofit/>
          </a:bodyPr>
          <a:lstStyle/>
          <a:p>
            <a:endParaRPr lang="en-US" sz="105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Advances </a:t>
            </a:r>
            <a:r>
              <a:rPr lang="en-US" sz="2800" dirty="0">
                <a:solidFill>
                  <a:schemeClr val="bg1"/>
                </a:solidFill>
                <a:ea typeface="Apple Chancery" charset="0"/>
                <a:cs typeface="Apple Chancery" charset="0"/>
              </a:rPr>
              <a:t>in </a:t>
            </a:r>
            <a:r>
              <a:rPr lang="en-US" sz="2800" dirty="0" smtClean="0">
                <a:solidFill>
                  <a:schemeClr val="bg1"/>
                </a:solidFill>
                <a:ea typeface="Apple Chancery" charset="0"/>
                <a:cs typeface="Apple Chancery" charset="0"/>
              </a:rPr>
              <a:t>technology </a:t>
            </a:r>
            <a:r>
              <a:rPr lang="en-US" sz="2800" dirty="0">
                <a:solidFill>
                  <a:schemeClr val="bg1"/>
                </a:solidFill>
                <a:ea typeface="Apple Chancery" charset="0"/>
                <a:cs typeface="Apple Chancery" charset="0"/>
              </a:rPr>
              <a:t>and medicine.  </a:t>
            </a:r>
          </a:p>
          <a:p>
            <a:pPr>
              <a:lnSpc>
                <a:spcPct val="100000"/>
              </a:lnSpc>
            </a:pPr>
            <a:r>
              <a:rPr lang="en-US" dirty="0" smtClean="0">
                <a:solidFill>
                  <a:schemeClr val="bg1"/>
                </a:solidFill>
                <a:ea typeface="Apple Chancery" charset="0"/>
                <a:cs typeface="Apple Chancery" charset="0"/>
              </a:rPr>
              <a:t>“</a:t>
            </a:r>
            <a:r>
              <a:rPr lang="en-US" dirty="0">
                <a:solidFill>
                  <a:schemeClr val="tx1">
                    <a:lumMod val="50000"/>
                    <a:lumOff val="50000"/>
                  </a:schemeClr>
                </a:solidFill>
                <a:ea typeface="Apple Chancery" charset="0"/>
                <a:cs typeface="Apple Chancery" charset="0"/>
              </a:rPr>
              <a:t>The good, the bad, </a:t>
            </a:r>
            <a:r>
              <a:rPr lang="en-US" dirty="0">
                <a:solidFill>
                  <a:schemeClr val="bg1"/>
                </a:solidFill>
                <a:ea typeface="Apple Chancery" charset="0"/>
                <a:cs typeface="Apple Chancery" charset="0"/>
              </a:rPr>
              <a:t>and the ugly.”</a:t>
            </a:r>
          </a:p>
          <a:p>
            <a:pPr>
              <a:lnSpc>
                <a:spcPct val="100000"/>
              </a:lnSpc>
            </a:pPr>
            <a:endParaRPr lang="en-US" sz="1000" dirty="0">
              <a:solidFill>
                <a:schemeClr val="bg1"/>
              </a:solidFill>
              <a:ea typeface="Apple Chancery" charset="0"/>
              <a:cs typeface="Apple Chancery" charset="0"/>
            </a:endParaRPr>
          </a:p>
          <a:p>
            <a:pPr>
              <a:lnSpc>
                <a:spcPct val="100000"/>
              </a:lnSpc>
            </a:pPr>
            <a:r>
              <a:rPr lang="en-US" sz="2200" dirty="0" smtClean="0">
                <a:solidFill>
                  <a:schemeClr val="bg1"/>
                </a:solidFill>
                <a:ea typeface="Apple Chancery" charset="0"/>
                <a:cs typeface="Apple Chancery" charset="0"/>
              </a:rPr>
              <a:t>This </a:t>
            </a:r>
            <a:r>
              <a:rPr lang="en-US" sz="2200" dirty="0">
                <a:solidFill>
                  <a:schemeClr val="bg1"/>
                </a:solidFill>
                <a:ea typeface="Apple Chancery" charset="0"/>
                <a:cs typeface="Apple Chancery" charset="0"/>
              </a:rPr>
              <a:t>leads to </a:t>
            </a:r>
            <a:r>
              <a:rPr lang="en-US" sz="2200" dirty="0" smtClean="0">
                <a:solidFill>
                  <a:schemeClr val="bg1"/>
                </a:solidFill>
                <a:ea typeface="Apple Chancery" charset="0"/>
                <a:cs typeface="Apple Chancery" charset="0"/>
              </a:rPr>
              <a:t>an increase of personnel with </a:t>
            </a:r>
            <a:r>
              <a:rPr lang="en-US" sz="2200" dirty="0">
                <a:solidFill>
                  <a:schemeClr val="bg1"/>
                </a:solidFill>
                <a:ea typeface="Apple Chancery" charset="0"/>
                <a:cs typeface="Apple Chancery" charset="0"/>
              </a:rPr>
              <a:t>emotional, </a:t>
            </a:r>
            <a:r>
              <a:rPr lang="en-US" sz="2200" dirty="0" smtClean="0">
                <a:solidFill>
                  <a:schemeClr val="bg1"/>
                </a:solidFill>
                <a:ea typeface="Apple Chancery" charset="0"/>
                <a:cs typeface="Apple Chancery" charset="0"/>
              </a:rPr>
              <a:t>social, cognitive, and spiritual wounds taxing an already overloaded system.</a:t>
            </a:r>
            <a:endParaRPr lang="en-US" sz="2200" dirty="0">
              <a:solidFill>
                <a:schemeClr val="bg1"/>
              </a:solidFill>
              <a:ea typeface="Apple Chancery" charset="0"/>
              <a:cs typeface="Apple Chancery" charset="0"/>
            </a:endParaRPr>
          </a:p>
          <a:p>
            <a:pPr algn="l">
              <a:lnSpc>
                <a:spcPct val="100000"/>
              </a:lnSpc>
            </a:pP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11</a:t>
            </a:fld>
            <a:endParaRPr lang="en-US" dirty="0"/>
          </a:p>
        </p:txBody>
      </p:sp>
    </p:spTree>
    <p:extLst>
      <p:ext uri="{BB962C8B-B14F-4D97-AF65-F5344CB8AC3E}">
        <p14:creationId xmlns:p14="http://schemas.microsoft.com/office/powerpoint/2010/main" val="161304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endParaRPr lang="en-US" sz="320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The Deployment Cycle</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8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Three types </a:t>
            </a:r>
            <a:r>
              <a:rPr lang="en-US" sz="2200" dirty="0">
                <a:solidFill>
                  <a:schemeClr val="bg1"/>
                </a:solidFill>
                <a:ea typeface="Apple Chancery" charset="0"/>
                <a:cs typeface="Apple Chancery" charset="0"/>
              </a:rPr>
              <a:t>of </a:t>
            </a:r>
            <a:r>
              <a:rPr lang="en-US" sz="2200" dirty="0" smtClean="0">
                <a:solidFill>
                  <a:schemeClr val="bg1"/>
                </a:solidFill>
                <a:ea typeface="Apple Chancery" charset="0"/>
                <a:cs typeface="Apple Chancery" charset="0"/>
              </a:rPr>
              <a:t>deployments</a:t>
            </a: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Traditional Deployment  </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Geographical separation </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Unaccompanied tour</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12</a:t>
            </a:fld>
            <a:endParaRPr lang="en-US" dirty="0"/>
          </a:p>
        </p:txBody>
      </p:sp>
    </p:spTree>
    <p:extLst>
      <p:ext uri="{BB962C8B-B14F-4D97-AF65-F5344CB8AC3E}">
        <p14:creationId xmlns:p14="http://schemas.microsoft.com/office/powerpoint/2010/main" val="89490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endParaRPr lang="en-US" sz="320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The Deployment Cycle</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Pre-Deployment</a:t>
            </a:r>
          </a:p>
          <a:p>
            <a:pPr algn="l">
              <a:lnSpc>
                <a:spcPct val="100000"/>
              </a:lnSpc>
            </a:pPr>
            <a:r>
              <a:rPr lang="en-US" sz="2200" dirty="0" smtClean="0">
                <a:solidFill>
                  <a:schemeClr val="bg1"/>
                </a:solidFill>
                <a:ea typeface="Apple Chancery" charset="0"/>
                <a:cs typeface="Apple Chancery" charset="0"/>
              </a:rPr>
              <a:t>		Pre-deployment training</a:t>
            </a: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a:t>
            </a:r>
          </a:p>
          <a:p>
            <a:pPr algn="l">
              <a:lnSpc>
                <a:spcPct val="100000"/>
              </a:lnSpc>
            </a:pPr>
            <a:r>
              <a:rPr lang="en-US" sz="2200" dirty="0" smtClean="0">
                <a:solidFill>
                  <a:schemeClr val="bg1"/>
                </a:solidFill>
                <a:ea typeface="Apple Chancery" charset="0"/>
                <a:cs typeface="Apple Chancery" charset="0"/>
              </a:rPr>
              <a:t>		Levels </a:t>
            </a:r>
            <a:r>
              <a:rPr lang="en-US" sz="2200" dirty="0">
                <a:solidFill>
                  <a:schemeClr val="bg1"/>
                </a:solidFill>
                <a:ea typeface="Apple Chancery" charset="0"/>
                <a:cs typeface="Apple Chancery" charset="0"/>
              </a:rPr>
              <a:t>of apprehension and stress</a:t>
            </a:r>
          </a:p>
          <a:p>
            <a:pPr algn="l">
              <a:lnSpc>
                <a:spcPct val="100000"/>
              </a:lnSpc>
            </a:pPr>
            <a:r>
              <a:rPr lang="en-US" sz="2200" dirty="0" smtClean="0">
                <a:solidFill>
                  <a:schemeClr val="bg1"/>
                </a:solidFill>
                <a:ea typeface="Apple Chancery" charset="0"/>
                <a:cs typeface="Apple Chancery" charset="0"/>
              </a:rPr>
              <a:t>		More </a:t>
            </a:r>
            <a:r>
              <a:rPr lang="en-US" sz="2200" dirty="0">
                <a:solidFill>
                  <a:schemeClr val="bg1"/>
                </a:solidFill>
                <a:ea typeface="Apple Chancery" charset="0"/>
                <a:cs typeface="Apple Chancery" charset="0"/>
              </a:rPr>
              <a:t>time away from home</a:t>
            </a:r>
          </a:p>
          <a:p>
            <a:pPr algn="l">
              <a:lnSpc>
                <a:spcPct val="100000"/>
              </a:lnSpc>
            </a:pPr>
            <a:r>
              <a:rPr lang="en-US" sz="2200" dirty="0">
                <a:solidFill>
                  <a:schemeClr val="bg1"/>
                </a:solidFill>
                <a:ea typeface="Apple Chancery" charset="0"/>
                <a:cs typeface="Apple Chancery" charset="0"/>
              </a:rPr>
              <a:t>		Coping mechanisms</a:t>
            </a:r>
          </a:p>
          <a:p>
            <a:pPr algn="l">
              <a:lnSpc>
                <a:spcPct val="100000"/>
              </a:lnSpc>
            </a:pPr>
            <a:endParaRPr lang="en-US" sz="2200" dirty="0" smtClean="0">
              <a:solidFill>
                <a:schemeClr val="bg1"/>
              </a:solidFill>
              <a:ea typeface="Apple Chancery" charset="0"/>
              <a:cs typeface="Apple Chancery" charset="0"/>
            </a:endParaRP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13</a:t>
            </a:fld>
            <a:endParaRPr lang="en-US" dirty="0"/>
          </a:p>
        </p:txBody>
      </p:sp>
    </p:spTree>
    <p:extLst>
      <p:ext uri="{BB962C8B-B14F-4D97-AF65-F5344CB8AC3E}">
        <p14:creationId xmlns:p14="http://schemas.microsoft.com/office/powerpoint/2010/main" val="131652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endParaRPr lang="en-US" sz="320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The Deployment Cycle</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Deployment</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Levels of apprehension and stress (At home and away)</a:t>
            </a:r>
          </a:p>
          <a:p>
            <a:pPr algn="l">
              <a:lnSpc>
                <a:spcPct val="100000"/>
              </a:lnSpc>
            </a:pPr>
            <a:r>
              <a:rPr lang="en-US" sz="2200" dirty="0" smtClean="0">
                <a:solidFill>
                  <a:schemeClr val="bg1"/>
                </a:solidFill>
                <a:ea typeface="Apple Chancery" charset="0"/>
                <a:cs typeface="Apple Chancery" charset="0"/>
              </a:rPr>
              <a:t>		Communication</a:t>
            </a:r>
          </a:p>
          <a:p>
            <a:pPr algn="l">
              <a:lnSpc>
                <a:spcPct val="100000"/>
              </a:lnSpc>
            </a:pPr>
            <a:r>
              <a:rPr lang="en-US" sz="2200" dirty="0" smtClean="0">
                <a:solidFill>
                  <a:schemeClr val="bg1"/>
                </a:solidFill>
                <a:ea typeface="Apple Chancery" charset="0"/>
                <a:cs typeface="Apple Chancery" charset="0"/>
              </a:rPr>
              <a:t>		Mid-deployment</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14</a:t>
            </a:fld>
            <a:endParaRPr lang="en-US" dirty="0"/>
          </a:p>
        </p:txBody>
      </p:sp>
    </p:spTree>
    <p:extLst>
      <p:ext uri="{BB962C8B-B14F-4D97-AF65-F5344CB8AC3E}">
        <p14:creationId xmlns:p14="http://schemas.microsoft.com/office/powerpoint/2010/main" val="82312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endParaRPr lang="en-US" sz="320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The Deployment Cycle</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Return , Reunion, AND Reintegration</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Homecoming</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Reunion </a:t>
            </a:r>
            <a:r>
              <a:rPr lang="mr-IN" sz="2200" dirty="0" smtClean="0">
                <a:solidFill>
                  <a:schemeClr val="bg1"/>
                </a:solidFill>
                <a:ea typeface="Apple Chancery" charset="0"/>
                <a:cs typeface="Apple Chancery" charset="0"/>
              </a:rPr>
              <a:t>–</a:t>
            </a:r>
            <a:r>
              <a:rPr lang="en-US" sz="2200" dirty="0" smtClean="0">
                <a:solidFill>
                  <a:schemeClr val="bg1"/>
                </a:solidFill>
                <a:ea typeface="Apple Chancery" charset="0"/>
                <a:cs typeface="Apple Chancery" charset="0"/>
              </a:rPr>
              <a:t> Band of Brothers</a:t>
            </a:r>
          </a:p>
          <a:p>
            <a:pPr algn="l">
              <a:lnSpc>
                <a:spcPct val="100000"/>
              </a:lnSpc>
            </a:pP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Reintegration</a:t>
            </a:r>
            <a:endParaRPr lang="en-US" sz="2000" dirty="0" smtClean="0">
              <a:solidFill>
                <a:srgbClr val="C00000"/>
              </a:solidFill>
              <a:ea typeface="Apple Chancery" charset="0"/>
              <a:cs typeface="Apple Chancery" charset="0"/>
            </a:endParaRPr>
          </a:p>
          <a:p>
            <a:pPr algn="l">
              <a:lnSpc>
                <a:spcPct val="100000"/>
              </a:lnSpc>
            </a:pPr>
            <a:endParaRPr lang="en-US" sz="2200" dirty="0" smtClean="0">
              <a:solidFill>
                <a:schemeClr val="bg1"/>
              </a:solidFill>
              <a:ea typeface="Apple Chancery" charset="0"/>
              <a:cs typeface="Apple Chancery" charset="0"/>
            </a:endParaRP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15</a:t>
            </a:fld>
            <a:endParaRPr lang="en-US" dirty="0"/>
          </a:p>
        </p:txBody>
      </p:sp>
    </p:spTree>
    <p:extLst>
      <p:ext uri="{BB962C8B-B14F-4D97-AF65-F5344CB8AC3E}">
        <p14:creationId xmlns:p14="http://schemas.microsoft.com/office/powerpoint/2010/main" val="142686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gn="l">
              <a:lnSpc>
                <a:spcPct val="100000"/>
              </a:lnSpc>
            </a:pPr>
            <a:endParaRPr lang="en-US" sz="22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Challenges </a:t>
            </a:r>
            <a:r>
              <a:rPr lang="en-US" sz="2200" dirty="0">
                <a:solidFill>
                  <a:schemeClr val="bg1"/>
                </a:solidFill>
                <a:ea typeface="Apple Chancery" charset="0"/>
                <a:cs typeface="Apple Chancery" charset="0"/>
              </a:rPr>
              <a:t>for Returning Warriors</a:t>
            </a:r>
          </a:p>
          <a:p>
            <a:pPr algn="l">
              <a:lnSpc>
                <a:spcPct val="100000"/>
              </a:lnSpc>
            </a:pPr>
            <a:r>
              <a:rPr lang="en-US" sz="2200" dirty="0">
                <a:solidFill>
                  <a:schemeClr val="bg1"/>
                </a:solidFill>
                <a:ea typeface="Apple Chancery" charset="0"/>
                <a:cs typeface="Apple Chancery" charset="0"/>
              </a:rPr>
              <a:t>		Isolation</a:t>
            </a:r>
          </a:p>
          <a:p>
            <a:pPr algn="l">
              <a:lnSpc>
                <a:spcPct val="100000"/>
              </a:lnSpc>
            </a:pPr>
            <a:r>
              <a:rPr lang="en-US" sz="2200" dirty="0">
                <a:solidFill>
                  <a:schemeClr val="bg1"/>
                </a:solidFill>
                <a:ea typeface="Apple Chancery" charset="0"/>
                <a:cs typeface="Apple Chancery" charset="0"/>
              </a:rPr>
              <a:t>		Emotionally Numb vs. Adrenaline  Rush/Risk Taking</a:t>
            </a:r>
          </a:p>
          <a:p>
            <a:pPr algn="l">
              <a:lnSpc>
                <a:spcPct val="100000"/>
              </a:lnSpc>
            </a:pPr>
            <a:r>
              <a:rPr lang="en-US" sz="2200" dirty="0">
                <a:solidFill>
                  <a:schemeClr val="bg1"/>
                </a:solidFill>
                <a:latin typeface="Apple Chancery" charset="0"/>
                <a:ea typeface="Apple Chancery" charset="0"/>
                <a:cs typeface="Apple Chancery" charset="0"/>
              </a:rPr>
              <a:t>		</a:t>
            </a:r>
            <a:r>
              <a:rPr lang="en-US" sz="2200" dirty="0">
                <a:solidFill>
                  <a:schemeClr val="bg1"/>
                </a:solidFill>
                <a:ea typeface="Apple Chancery" charset="0"/>
                <a:cs typeface="Apple Chancery" charset="0"/>
              </a:rPr>
              <a:t>Extreme Emotions: Anger, Joy, Sadness, Fear</a:t>
            </a:r>
          </a:p>
          <a:p>
            <a:pPr algn="l">
              <a:lnSpc>
                <a:spcPct val="100000"/>
              </a:lnSpc>
            </a:pPr>
            <a:r>
              <a:rPr lang="en-US" sz="2200" dirty="0">
                <a:solidFill>
                  <a:schemeClr val="bg1"/>
                </a:solidFill>
                <a:latin typeface="Apple Chancery" charset="0"/>
                <a:ea typeface="Apple Chancery" charset="0"/>
                <a:cs typeface="Apple Chancery" charset="0"/>
              </a:rPr>
              <a:t>		</a:t>
            </a:r>
            <a:r>
              <a:rPr lang="en-US" sz="2200" dirty="0">
                <a:solidFill>
                  <a:schemeClr val="bg1"/>
                </a:solidFill>
                <a:ea typeface="Apple Chancery" charset="0"/>
                <a:cs typeface="Apple Chancery" charset="0"/>
              </a:rPr>
              <a:t>Self  Condemnation and Societal Judgement (cont.)</a:t>
            </a:r>
            <a:endParaRPr lang="en-US" sz="2200" dirty="0">
              <a:solidFill>
                <a:srgbClr val="FF0000"/>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16</a:t>
            </a:fld>
            <a:endParaRPr lang="en-US" dirty="0"/>
          </a:p>
        </p:txBody>
      </p:sp>
    </p:spTree>
    <p:extLst>
      <p:ext uri="{BB962C8B-B14F-4D97-AF65-F5344CB8AC3E}">
        <p14:creationId xmlns:p14="http://schemas.microsoft.com/office/powerpoint/2010/main" val="56546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gn="l">
              <a:lnSpc>
                <a:spcPct val="100000"/>
              </a:lnSpc>
            </a:pPr>
            <a:endParaRPr lang="en-US" sz="2200" dirty="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Challenges </a:t>
            </a:r>
            <a:r>
              <a:rPr lang="en-US" sz="2200" dirty="0">
                <a:solidFill>
                  <a:schemeClr val="bg1"/>
                </a:solidFill>
                <a:ea typeface="Apple Chancery" charset="0"/>
                <a:cs typeface="Apple Chancery" charset="0"/>
              </a:rPr>
              <a:t>for Returning Warriors (continued)</a:t>
            </a:r>
          </a:p>
          <a:p>
            <a:pPr algn="l">
              <a:lnSpc>
                <a:spcPct val="100000"/>
              </a:lnSpc>
            </a:pPr>
            <a:r>
              <a:rPr lang="en-US" sz="2200" dirty="0">
                <a:solidFill>
                  <a:schemeClr val="bg1"/>
                </a:solidFill>
                <a:ea typeface="Apple Chancery" charset="0"/>
                <a:cs typeface="Apple Chancery" charset="0"/>
              </a:rPr>
              <a:t>		Hyper-vigilance</a:t>
            </a:r>
          </a:p>
          <a:p>
            <a:pPr algn="l">
              <a:lnSpc>
                <a:spcPct val="100000"/>
              </a:lnSpc>
            </a:pPr>
            <a:r>
              <a:rPr lang="en-US" sz="2200" dirty="0">
                <a:solidFill>
                  <a:schemeClr val="bg1"/>
                </a:solidFill>
                <a:ea typeface="Apple Chancery" charset="0"/>
                <a:cs typeface="Apple Chancery" charset="0"/>
              </a:rPr>
              <a:t>		Fight or Flight</a:t>
            </a:r>
            <a:endParaRPr lang="en-US" sz="2200" dirty="0">
              <a:solidFill>
                <a:schemeClr val="bg1"/>
              </a:solidFill>
            </a:endParaRPr>
          </a:p>
          <a:p>
            <a:pPr algn="l">
              <a:lnSpc>
                <a:spcPct val="100000"/>
              </a:lnSpc>
            </a:pPr>
            <a:r>
              <a:rPr lang="en-US" sz="2200" dirty="0">
                <a:solidFill>
                  <a:schemeClr val="bg1"/>
                </a:solidFill>
                <a:ea typeface="Apple Chancery" charset="0"/>
                <a:cs typeface="Apple Chancery" charset="0"/>
              </a:rPr>
              <a:t>	</a:t>
            </a:r>
            <a:r>
              <a:rPr lang="en-US" sz="2200" dirty="0">
                <a:solidFill>
                  <a:schemeClr val="bg1"/>
                </a:solidFill>
                <a:latin typeface="Apple Chancery" charset="0"/>
                <a:ea typeface="Apple Chancery" charset="0"/>
                <a:cs typeface="Apple Chancery" charset="0"/>
              </a:rPr>
              <a:t>	</a:t>
            </a:r>
            <a:r>
              <a:rPr lang="en-US" sz="2200" dirty="0">
                <a:solidFill>
                  <a:schemeClr val="bg1"/>
                </a:solidFill>
                <a:ea typeface="Apple Chancery" charset="0"/>
                <a:cs typeface="Apple Chancery" charset="0"/>
              </a:rPr>
              <a:t>Domestic Violence/Self-medication/Suicide</a:t>
            </a:r>
            <a:endParaRPr lang="en-US" sz="1800" dirty="0">
              <a:solidFill>
                <a:srgbClr val="FF0000"/>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17</a:t>
            </a:fld>
            <a:endParaRPr lang="en-US" dirty="0"/>
          </a:p>
        </p:txBody>
      </p:sp>
    </p:spTree>
    <p:extLst>
      <p:ext uri="{BB962C8B-B14F-4D97-AF65-F5344CB8AC3E}">
        <p14:creationId xmlns:p14="http://schemas.microsoft.com/office/powerpoint/2010/main" val="156138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a:solidFill>
                  <a:schemeClr val="bg1"/>
                </a:solidFill>
                <a:ea typeface="Apple Chancery" charset="0"/>
                <a:cs typeface="Apple Chancery" charset="0"/>
              </a:rPr>
              <a:t>	</a:t>
            </a:r>
            <a:r>
              <a:rPr lang="en-US" sz="2200" dirty="0">
                <a:solidFill>
                  <a:schemeClr val="bg1"/>
                </a:solidFill>
                <a:ea typeface="Apple Chancery" charset="0"/>
                <a:cs typeface="Apple Chancery" charset="0"/>
              </a:rPr>
              <a:t>Isolation</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18</a:t>
            </a:fld>
            <a:endParaRPr lang="en-US" dirty="0"/>
          </a:p>
        </p:txBody>
      </p:sp>
      <p:sp>
        <p:nvSpPr>
          <p:cNvPr id="6" name="Rectangle 5"/>
          <p:cNvSpPr/>
          <p:nvPr/>
        </p:nvSpPr>
        <p:spPr>
          <a:xfrm>
            <a:off x="2530171" y="3644438"/>
            <a:ext cx="7101177" cy="2369880"/>
          </a:xfrm>
          <a:prstGeom prst="rect">
            <a:avLst/>
          </a:prstGeom>
        </p:spPr>
        <p:txBody>
          <a:bodyPr wrap="square">
            <a:spAutoFit/>
          </a:bodyPr>
          <a:lstStyle/>
          <a:p>
            <a:pPr>
              <a:defRPr sz="1800" b="0" i="0" u="none" strike="noStrike" kern="0" cap="none" spc="0" baseline="0">
                <a:solidFill>
                  <a:srgbClr val="000000"/>
                </a:solidFill>
                <a:uFillTx/>
              </a:defRPr>
            </a:pPr>
            <a:r>
              <a:rPr lang="en-US" i="1" dirty="0">
                <a:solidFill>
                  <a:srgbClr val="FFFFFF"/>
                </a:solidFill>
              </a:rPr>
              <a:t>“PTSD devours our peace as it wounds our souls.  PTSD sucks away our relationships.  We must nourish several types of relationships if we hope to have peace.  This right relationship of peace can help us stay alive and heal from our PTSD.”</a:t>
            </a:r>
          </a:p>
          <a:p>
            <a:pPr>
              <a:defRPr sz="1800" b="0" i="0" u="none" strike="noStrike" kern="0" cap="none" spc="0" baseline="0">
                <a:solidFill>
                  <a:srgbClr val="000000"/>
                </a:solidFill>
                <a:uFillTx/>
              </a:defRPr>
            </a:pPr>
            <a:endParaRPr lang="en-US" dirty="0">
              <a:solidFill>
                <a:srgbClr val="FFFFFF"/>
              </a:solidFill>
            </a:endParaRPr>
          </a:p>
          <a:p>
            <a:pPr algn="r">
              <a:defRPr sz="1800" b="0" i="0" u="none" strike="noStrike" kern="0" cap="none" spc="0" baseline="0">
                <a:solidFill>
                  <a:srgbClr val="000000"/>
                </a:solidFill>
                <a:uFillTx/>
              </a:defRPr>
            </a:pPr>
            <a:r>
              <a:rPr lang="en-US" dirty="0">
                <a:solidFill>
                  <a:srgbClr val="FFFFFF"/>
                </a:solidFill>
              </a:rPr>
              <a:t>   Dr. John Zemler</a:t>
            </a:r>
            <a:r>
              <a:rPr lang="en-US" kern="0" dirty="0">
                <a:solidFill>
                  <a:srgbClr val="FFFFFF"/>
                </a:solidFill>
              </a:rPr>
              <a:t>, </a:t>
            </a:r>
            <a:r>
              <a:rPr lang="en-US" dirty="0">
                <a:solidFill>
                  <a:srgbClr val="FFFFFF"/>
                </a:solidFill>
              </a:rPr>
              <a:t>PTSD Spirituality: </a:t>
            </a:r>
          </a:p>
          <a:p>
            <a:pPr algn="r">
              <a:defRPr sz="1800" b="0" i="0" u="none" strike="noStrike" kern="0" cap="none" spc="0" baseline="0">
                <a:solidFill>
                  <a:srgbClr val="000000"/>
                </a:solidFill>
                <a:uFillTx/>
              </a:defRPr>
            </a:pPr>
            <a:r>
              <a:rPr lang="en-US" dirty="0">
                <a:solidFill>
                  <a:srgbClr val="FFFFFF"/>
                </a:solidFill>
              </a:rPr>
              <a:t>How Community Heals PTSD Souls Wounds</a:t>
            </a:r>
            <a:r>
              <a:rPr lang="en-US" sz="2000" dirty="0">
                <a:solidFill>
                  <a:srgbClr val="FFFFFF"/>
                </a:solidFill>
              </a:rPr>
              <a:t>.</a:t>
            </a:r>
          </a:p>
          <a:p>
            <a:pPr>
              <a:defRPr sz="1800" b="0" i="0" u="none" strike="noStrike" kern="0" cap="none" spc="0" baseline="0">
                <a:solidFill>
                  <a:srgbClr val="000000"/>
                </a:solidFill>
                <a:uFillTx/>
              </a:defRPr>
            </a:pPr>
            <a:r>
              <a:rPr lang="en-US" sz="2000" dirty="0">
                <a:solidFill>
                  <a:srgbClr val="FFFFFF"/>
                </a:solidFill>
              </a:rPr>
              <a:t> </a:t>
            </a:r>
          </a:p>
        </p:txBody>
      </p:sp>
    </p:spTree>
    <p:extLst>
      <p:ext uri="{BB962C8B-B14F-4D97-AF65-F5344CB8AC3E}">
        <p14:creationId xmlns:p14="http://schemas.microsoft.com/office/powerpoint/2010/main" val="72622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Emotional Numbness vs. Adrenaline Rush/Risk Taking</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19</a:t>
            </a:fld>
            <a:endParaRPr lang="en-US" dirty="0"/>
          </a:p>
        </p:txBody>
      </p:sp>
    </p:spTree>
    <p:extLst>
      <p:ext uri="{BB962C8B-B14F-4D97-AF65-F5344CB8AC3E}">
        <p14:creationId xmlns:p14="http://schemas.microsoft.com/office/powerpoint/2010/main" val="95391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914399" y="1661160"/>
            <a:ext cx="10296939" cy="4328160"/>
          </a:xfrm>
        </p:spPr>
        <p:txBody>
          <a:bodyPr>
            <a:normAutofit fontScale="92500" lnSpcReduction="10000"/>
          </a:bodyPr>
          <a:lstStyle/>
          <a:p>
            <a:endParaRPr lang="en-US" sz="3200" dirty="0">
              <a:solidFill>
                <a:schemeClr val="bg1"/>
              </a:solidFill>
              <a:latin typeface="Apple Chancery" charset="0"/>
              <a:ea typeface="Apple Chancery" charset="0"/>
              <a:cs typeface="Apple Chancery" charset="0"/>
            </a:endParaRPr>
          </a:p>
          <a:p>
            <a:r>
              <a:rPr lang="en-US" sz="3000" dirty="0" smtClean="0">
                <a:solidFill>
                  <a:schemeClr val="bg1"/>
                </a:solidFill>
                <a:ea typeface="Apple Chancery" charset="0"/>
                <a:cs typeface="Apple Chancery" charset="0"/>
              </a:rPr>
              <a:t>Objectives</a:t>
            </a:r>
          </a:p>
          <a:p>
            <a:endParaRPr lang="en-US" sz="3200" dirty="0">
              <a:solidFill>
                <a:schemeClr val="bg1"/>
              </a:solidFill>
              <a:latin typeface="Apple Chancery" charset="0"/>
              <a:ea typeface="Apple Chancery" charset="0"/>
              <a:cs typeface="Apple Chancery" charset="0"/>
            </a:endParaRPr>
          </a:p>
          <a:p>
            <a:pPr marL="285750" indent="-285750">
              <a:buFont typeface="Wingdings" charset="2"/>
              <a:buChar char="Ø"/>
            </a:pPr>
            <a:r>
              <a:rPr lang="en-US" sz="2800" dirty="0">
                <a:solidFill>
                  <a:schemeClr val="bg1"/>
                </a:solidFill>
                <a:ea typeface="Apple Chancery" charset="0"/>
                <a:cs typeface="Apple Chancery" charset="0"/>
              </a:rPr>
              <a:t>U</a:t>
            </a:r>
            <a:r>
              <a:rPr lang="en-US" sz="2800" dirty="0" smtClean="0">
                <a:solidFill>
                  <a:schemeClr val="bg1"/>
                </a:solidFill>
                <a:ea typeface="Apple Chancery" charset="0"/>
                <a:cs typeface="Apple Chancery" charset="0"/>
              </a:rPr>
              <a:t>nderstand </a:t>
            </a:r>
            <a:r>
              <a:rPr lang="en-US" sz="2800" dirty="0">
                <a:solidFill>
                  <a:schemeClr val="bg1"/>
                </a:solidFill>
                <a:ea typeface="Apple Chancery" charset="0"/>
                <a:cs typeface="Apple Chancery" charset="0"/>
              </a:rPr>
              <a:t>the unique challenges veterans and their families face.</a:t>
            </a:r>
          </a:p>
          <a:p>
            <a:pPr marL="285750" indent="-285750">
              <a:buFont typeface="Wingdings" charset="2"/>
              <a:buChar char="Ø"/>
            </a:pPr>
            <a:endParaRPr lang="en-US" sz="2800" dirty="0">
              <a:solidFill>
                <a:schemeClr val="bg1"/>
              </a:solidFill>
              <a:effectLst/>
              <a:ea typeface="Apple Chancery" charset="0"/>
              <a:cs typeface="Apple Chancery" charset="0"/>
            </a:endParaRPr>
          </a:p>
          <a:p>
            <a:pPr marL="285750" indent="-285750">
              <a:buFont typeface="Wingdings" charset="2"/>
              <a:buChar char="Ø"/>
            </a:pPr>
            <a:r>
              <a:rPr lang="en-US" sz="2800" dirty="0">
                <a:solidFill>
                  <a:schemeClr val="bg1"/>
                </a:solidFill>
                <a:ea typeface="Apple Chancery" charset="0"/>
                <a:cs typeface="Apple Chancery" charset="0"/>
              </a:rPr>
              <a:t>L</a:t>
            </a:r>
            <a:r>
              <a:rPr lang="en-US" sz="2800" dirty="0" smtClean="0">
                <a:solidFill>
                  <a:schemeClr val="bg1"/>
                </a:solidFill>
                <a:ea typeface="Apple Chancery" charset="0"/>
                <a:cs typeface="Apple Chancery" charset="0"/>
              </a:rPr>
              <a:t>earn </a:t>
            </a:r>
            <a:r>
              <a:rPr lang="en-US" sz="2800" dirty="0">
                <a:solidFill>
                  <a:schemeClr val="bg1"/>
                </a:solidFill>
                <a:ea typeface="Apple Chancery" charset="0"/>
                <a:cs typeface="Apple Chancery" charset="0"/>
              </a:rPr>
              <a:t>ways to reintegrate service members into our communities.</a:t>
            </a:r>
            <a:r>
              <a:rPr lang="en-US" sz="2800" dirty="0">
                <a:solidFill>
                  <a:schemeClr val="bg1"/>
                </a:solidFill>
                <a:effectLst/>
                <a:ea typeface="Apple Chancery" charset="0"/>
                <a:cs typeface="Apple Chancery" charset="0"/>
              </a:rPr>
              <a:t> </a:t>
            </a:r>
          </a:p>
          <a:p>
            <a:pPr marL="285750" indent="-285750">
              <a:buFont typeface="Wingdings" charset="2"/>
              <a:buChar char="Ø"/>
            </a:pPr>
            <a:endParaRPr lang="en-US" sz="2800" dirty="0">
              <a:solidFill>
                <a:schemeClr val="bg1"/>
              </a:solidFill>
              <a:ea typeface="Apple Chancery" charset="0"/>
              <a:cs typeface="Apple Chancery" charset="0"/>
            </a:endParaRPr>
          </a:p>
          <a:p>
            <a:pPr marL="285750" indent="-285750">
              <a:buFont typeface="Wingdings" charset="2"/>
              <a:buChar char="Ø"/>
            </a:pPr>
            <a:r>
              <a:rPr lang="en-US" sz="2800" dirty="0">
                <a:solidFill>
                  <a:schemeClr val="bg1"/>
                </a:solidFill>
                <a:ea typeface="Apple Chancery" charset="0"/>
                <a:cs typeface="Apple Chancery" charset="0"/>
              </a:rPr>
              <a:t>S</a:t>
            </a:r>
            <a:r>
              <a:rPr lang="en-US" sz="2800" dirty="0" smtClean="0">
                <a:solidFill>
                  <a:schemeClr val="bg1"/>
                </a:solidFill>
                <a:ea typeface="Apple Chancery" charset="0"/>
                <a:cs typeface="Apple Chancery" charset="0"/>
              </a:rPr>
              <a:t>hare </a:t>
            </a:r>
            <a:r>
              <a:rPr lang="en-US" sz="2800" dirty="0">
                <a:solidFill>
                  <a:schemeClr val="bg1"/>
                </a:solidFill>
                <a:ea typeface="Apple Chancery" charset="0"/>
                <a:cs typeface="Apple Chancery" charset="0"/>
              </a:rPr>
              <a:t>approaches and resources in support of troop reintegration </a:t>
            </a:r>
          </a:p>
          <a:p>
            <a:r>
              <a:rPr lang="en-US" sz="2800" dirty="0">
                <a:solidFill>
                  <a:schemeClr val="bg1"/>
                </a:solidFill>
                <a:ea typeface="Apple Chancery" charset="0"/>
                <a:cs typeface="Apple Chancery" charset="0"/>
              </a:rPr>
              <a:t>when dealing with PTSD and moral injury.</a:t>
            </a:r>
            <a:r>
              <a:rPr lang="en-US" sz="2800" dirty="0">
                <a:solidFill>
                  <a:schemeClr val="bg1"/>
                </a:solidFill>
                <a:effectLst/>
                <a:ea typeface="Apple Chancery" charset="0"/>
                <a:cs typeface="Apple Chancery" charset="0"/>
              </a:rPr>
              <a:t> </a:t>
            </a:r>
            <a:endParaRPr lang="en-US" sz="2800" dirty="0">
              <a:solidFill>
                <a:schemeClr val="bg1"/>
              </a:solidFill>
              <a:ea typeface="Apple Chancery" charset="0"/>
              <a:cs typeface="Apple Chancery" charset="0"/>
            </a:endParaRPr>
          </a:p>
          <a:p>
            <a:pPr algn="l"/>
            <a:endParaRPr lang="en-US"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a:t>
            </a:fld>
            <a:endParaRPr lang="en-US" dirty="0"/>
          </a:p>
        </p:txBody>
      </p:sp>
    </p:spTree>
    <p:extLst>
      <p:ext uri="{BB962C8B-B14F-4D97-AF65-F5344CB8AC3E}">
        <p14:creationId xmlns:p14="http://schemas.microsoft.com/office/powerpoint/2010/main" val="131565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Extreme Emotions: Anger, Joy, Sadness, Fear, Grief . . . </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20</a:t>
            </a:fld>
            <a:endParaRPr lang="en-US" dirty="0"/>
          </a:p>
        </p:txBody>
      </p:sp>
    </p:spTree>
    <p:extLst>
      <p:ext uri="{BB962C8B-B14F-4D97-AF65-F5344CB8AC3E}">
        <p14:creationId xmlns:p14="http://schemas.microsoft.com/office/powerpoint/2010/main" val="116282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Self Condemnation and Societal Judgement</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21</a:t>
            </a:fld>
            <a:endParaRPr lang="en-US" dirty="0"/>
          </a:p>
        </p:txBody>
      </p:sp>
    </p:spTree>
    <p:extLst>
      <p:ext uri="{BB962C8B-B14F-4D97-AF65-F5344CB8AC3E}">
        <p14:creationId xmlns:p14="http://schemas.microsoft.com/office/powerpoint/2010/main" val="157552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Hyper-vigilance</a:t>
            </a:r>
          </a:p>
          <a:p>
            <a:pPr algn="l">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000" dirty="0">
                <a:solidFill>
                  <a:schemeClr val="bg1"/>
                </a:solidFill>
              </a:rPr>
              <a:t>“If you weren't watching and checking everything all the time, you could end up dead. And so after six months of that, your system has been turned up and turned on to the point where you've always got your antenna out and you're always scanning and monitoring for the enemy, and so little things can really irritate you because you're just at [a] peak emotional state.”</a:t>
            </a:r>
          </a:p>
          <a:p>
            <a:pPr algn="l">
              <a:lnSpc>
                <a:spcPct val="100000"/>
              </a:lnSpc>
            </a:pPr>
            <a:r>
              <a:rPr lang="en-US" sz="2800" dirty="0">
                <a:solidFill>
                  <a:schemeClr val="bg1"/>
                </a:solidFill>
                <a:ea typeface="Apple Chancery" charset="0"/>
                <a:cs typeface="Apple Chancery" charset="0"/>
              </a:rPr>
              <a:t>	</a:t>
            </a:r>
          </a:p>
          <a:p>
            <a:pPr algn="l">
              <a:lnSpc>
                <a:spcPct val="100000"/>
              </a:lnSpc>
            </a:pP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22</a:t>
            </a:fld>
            <a:endParaRPr lang="en-US" dirty="0"/>
          </a:p>
        </p:txBody>
      </p:sp>
    </p:spTree>
    <p:extLst>
      <p:ext uri="{BB962C8B-B14F-4D97-AF65-F5344CB8AC3E}">
        <p14:creationId xmlns:p14="http://schemas.microsoft.com/office/powerpoint/2010/main" val="66923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Fight or Flight</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23</a:t>
            </a:fld>
            <a:endParaRPr lang="en-US" dirty="0"/>
          </a:p>
        </p:txBody>
      </p:sp>
    </p:spTree>
    <p:extLst>
      <p:ext uri="{BB962C8B-B14F-4D97-AF65-F5344CB8AC3E}">
        <p14:creationId xmlns:p14="http://schemas.microsoft.com/office/powerpoint/2010/main" val="200355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Domestic Violence/Self-medication/Suicide</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24</a:t>
            </a:fld>
            <a:endParaRPr lang="en-US" dirty="0"/>
          </a:p>
        </p:txBody>
      </p:sp>
    </p:spTree>
    <p:extLst>
      <p:ext uri="{BB962C8B-B14F-4D97-AF65-F5344CB8AC3E}">
        <p14:creationId xmlns:p14="http://schemas.microsoft.com/office/powerpoint/2010/main" val="1206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a:solidFill>
                  <a:schemeClr val="bg1"/>
                </a:solidFill>
                <a:ea typeface="Apple Chancery" charset="0"/>
                <a:cs typeface="Apple Chancery" charset="0"/>
              </a:rPr>
              <a:t>Terminology of Traumatology</a:t>
            </a:r>
          </a:p>
          <a:p>
            <a:pPr algn="l">
              <a:lnSpc>
                <a:spcPct val="100000"/>
              </a:lnSpc>
            </a:pPr>
            <a:r>
              <a:rPr lang="en-US" sz="2200" dirty="0">
                <a:solidFill>
                  <a:schemeClr val="bg1"/>
                </a:solidFill>
                <a:ea typeface="Apple Chancery" charset="0"/>
                <a:cs typeface="Apple Chancery" charset="0"/>
              </a:rPr>
              <a:t>		PTSD -  Post Traumatic Stress Disorder</a:t>
            </a:r>
          </a:p>
          <a:p>
            <a:pPr algn="l">
              <a:lnSpc>
                <a:spcPct val="100000"/>
              </a:lnSpc>
            </a:pPr>
            <a:r>
              <a:rPr lang="en-US" sz="2200" dirty="0">
                <a:solidFill>
                  <a:schemeClr val="bg1"/>
                </a:solidFill>
                <a:ea typeface="Apple Chancery" charset="0"/>
                <a:cs typeface="Apple Chancery" charset="0"/>
              </a:rPr>
              <a:t>		PTS – Post Traumatic Stress</a:t>
            </a:r>
            <a:endParaRPr lang="en-US" sz="2200" dirty="0">
              <a:solidFill>
                <a:schemeClr val="bg1"/>
              </a:solidFill>
            </a:endParaRPr>
          </a:p>
          <a:p>
            <a:pPr algn="l">
              <a:lnSpc>
                <a:spcPct val="100000"/>
              </a:lnSpc>
            </a:pPr>
            <a:r>
              <a:rPr lang="en-US" sz="2200" dirty="0">
                <a:solidFill>
                  <a:schemeClr val="bg1"/>
                </a:solidFill>
                <a:ea typeface="Apple Chancery" charset="0"/>
                <a:cs typeface="Apple Chancery" charset="0"/>
              </a:rPr>
              <a:t>		Moral Injury</a:t>
            </a:r>
          </a:p>
          <a:p>
            <a:pPr algn="l">
              <a:lnSpc>
                <a:spcPct val="100000"/>
              </a:lnSpc>
            </a:pPr>
            <a:r>
              <a:rPr lang="en-US" sz="2200" dirty="0">
                <a:solidFill>
                  <a:schemeClr val="bg1"/>
                </a:solidFill>
                <a:latin typeface="Apple Chancery" charset="0"/>
                <a:ea typeface="Apple Chancery" charset="0"/>
                <a:cs typeface="Apple Chancery" charset="0"/>
              </a:rPr>
              <a:t>		</a:t>
            </a:r>
            <a:r>
              <a:rPr lang="en-US" sz="2200" dirty="0">
                <a:solidFill>
                  <a:schemeClr val="bg1"/>
                </a:solidFill>
                <a:ea typeface="Apple Chancery" charset="0"/>
                <a:cs typeface="Apple Chancery" charset="0"/>
              </a:rPr>
              <a:t>TBI – Traumatic Brain Injury</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25</a:t>
            </a:fld>
            <a:endParaRPr lang="en-US" dirty="0"/>
          </a:p>
        </p:txBody>
      </p:sp>
    </p:spTree>
    <p:extLst>
      <p:ext uri="{BB962C8B-B14F-4D97-AF65-F5344CB8AC3E}">
        <p14:creationId xmlns:p14="http://schemas.microsoft.com/office/powerpoint/2010/main" val="119019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Terminology </a:t>
            </a:r>
            <a:r>
              <a:rPr lang="en-US" sz="2200" dirty="0">
                <a:solidFill>
                  <a:schemeClr val="bg1"/>
                </a:solidFill>
                <a:ea typeface="Apple Chancery" charset="0"/>
                <a:cs typeface="Apple Chancery" charset="0"/>
              </a:rPr>
              <a:t>of </a:t>
            </a:r>
            <a:r>
              <a:rPr lang="en-US" sz="2200" dirty="0" smtClean="0">
                <a:solidFill>
                  <a:schemeClr val="bg1"/>
                </a:solidFill>
                <a:ea typeface="Apple Chancery" charset="0"/>
                <a:cs typeface="Apple Chancery" charset="0"/>
              </a:rPr>
              <a:t>Traumatology</a:t>
            </a:r>
          </a:p>
          <a:p>
            <a:pPr algn="l">
              <a:lnSpc>
                <a:spcPct val="100000"/>
              </a:lnSpc>
            </a:pPr>
            <a:r>
              <a:rPr lang="en-US" sz="2200" dirty="0">
                <a:solidFill>
                  <a:schemeClr val="bg1"/>
                </a:solidFill>
              </a:rPr>
              <a:t>A </a:t>
            </a:r>
            <a:r>
              <a:rPr lang="en-US" sz="2200" i="1" dirty="0">
                <a:solidFill>
                  <a:schemeClr val="bg1"/>
                </a:solidFill>
              </a:rPr>
              <a:t>disease </a:t>
            </a:r>
            <a:r>
              <a:rPr lang="en-US" sz="2200" dirty="0">
                <a:solidFill>
                  <a:schemeClr val="bg1"/>
                </a:solidFill>
              </a:rPr>
              <a:t>is a pathophysiological response to internal or external factors. </a:t>
            </a:r>
            <a:endParaRPr lang="en-US" sz="2200" dirty="0" smtClean="0">
              <a:solidFill>
                <a:schemeClr val="bg1"/>
              </a:solidFill>
            </a:endParaRPr>
          </a:p>
          <a:p>
            <a:pPr algn="l">
              <a:lnSpc>
                <a:spcPct val="100000"/>
              </a:lnSpc>
            </a:pPr>
            <a:r>
              <a:rPr lang="en-US" sz="2200" dirty="0" smtClean="0">
                <a:solidFill>
                  <a:schemeClr val="bg1"/>
                </a:solidFill>
              </a:rPr>
              <a:t>A</a:t>
            </a:r>
            <a:r>
              <a:rPr lang="en-US" sz="2200" dirty="0">
                <a:solidFill>
                  <a:schemeClr val="bg1"/>
                </a:solidFill>
              </a:rPr>
              <a:t> </a:t>
            </a:r>
            <a:r>
              <a:rPr lang="en-US" sz="2200" i="1" dirty="0">
                <a:solidFill>
                  <a:schemeClr val="bg1"/>
                </a:solidFill>
              </a:rPr>
              <a:t>disorder</a:t>
            </a:r>
            <a:r>
              <a:rPr lang="en-US" sz="2200" dirty="0">
                <a:solidFill>
                  <a:schemeClr val="bg1"/>
                </a:solidFill>
              </a:rPr>
              <a:t> is a disruption to regular bodily structure and function. A syndrome is a collection of signs and symptoms associated with a specific health-related cause.</a:t>
            </a:r>
          </a:p>
          <a:p>
            <a:pPr algn="l">
              <a:lnSpc>
                <a:spcPct val="100000"/>
              </a:lnSpc>
            </a:pPr>
            <a:endParaRPr lang="en-US" sz="2200" dirty="0">
              <a:solidFill>
                <a:schemeClr val="bg1"/>
              </a:solidFill>
              <a:ea typeface="Apple Chancery" charset="0"/>
              <a:cs typeface="Apple Chancery" charset="0"/>
            </a:endParaRPr>
          </a:p>
          <a:p>
            <a:pPr algn="l">
              <a:lnSpc>
                <a:spcPct val="100000"/>
              </a:lnSpc>
            </a:pPr>
            <a:r>
              <a:rPr lang="en-US" sz="2200" dirty="0">
                <a:solidFill>
                  <a:schemeClr val="bg1"/>
                </a:solidFill>
                <a:ea typeface="Apple Chancery" charset="0"/>
                <a:cs typeface="Apple Chancery" charset="0"/>
              </a:rPr>
              <a:t>		</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26</a:t>
            </a:fld>
            <a:endParaRPr lang="en-US" dirty="0"/>
          </a:p>
        </p:txBody>
      </p:sp>
    </p:spTree>
    <p:extLst>
      <p:ext uri="{BB962C8B-B14F-4D97-AF65-F5344CB8AC3E}">
        <p14:creationId xmlns:p14="http://schemas.microsoft.com/office/powerpoint/2010/main" val="210562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lnSpcReduction="10000"/>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Terminology </a:t>
            </a:r>
            <a:r>
              <a:rPr lang="en-US" sz="2200" dirty="0">
                <a:solidFill>
                  <a:schemeClr val="bg1"/>
                </a:solidFill>
                <a:ea typeface="Apple Chancery" charset="0"/>
                <a:cs typeface="Apple Chancery" charset="0"/>
              </a:rPr>
              <a:t>of Traumatology</a:t>
            </a:r>
          </a:p>
          <a:p>
            <a:pPr algn="l">
              <a:lnSpc>
                <a:spcPct val="100000"/>
              </a:lnSpc>
            </a:pPr>
            <a:r>
              <a:rPr lang="en-US" sz="2200" dirty="0">
                <a:solidFill>
                  <a:schemeClr val="bg1"/>
                </a:solidFill>
                <a:ea typeface="Apple Chancery" charset="0"/>
                <a:cs typeface="Apple Chancery" charset="0"/>
              </a:rPr>
              <a:t>		PTSD -  Post Traumatic Stress </a:t>
            </a:r>
            <a:r>
              <a:rPr lang="en-US" sz="2200" dirty="0" smtClean="0">
                <a:solidFill>
                  <a:schemeClr val="bg1"/>
                </a:solidFill>
                <a:ea typeface="Apple Chancery" charset="0"/>
                <a:cs typeface="Apple Chancery" charset="0"/>
              </a:rPr>
              <a:t>Disorder</a:t>
            </a:r>
            <a:r>
              <a:rPr lang="en-US" sz="3200" dirty="0">
                <a:solidFill>
                  <a:schemeClr val="bg1"/>
                </a:solidFill>
                <a:latin typeface="Apple Chancery" charset="0"/>
                <a:ea typeface="Apple Chancery" charset="0"/>
                <a:cs typeface="Apple Chancery" charset="0"/>
              </a:rPr>
              <a:t>		</a:t>
            </a:r>
            <a:endParaRPr lang="en-US" sz="2000" dirty="0">
              <a:solidFill>
                <a:srgbClr val="FF0000"/>
              </a:solidFill>
              <a:latin typeface="Apple Chancery" charset="0"/>
              <a:ea typeface="Apple Chancery" charset="0"/>
              <a:cs typeface="Apple Chancery" charset="0"/>
            </a:endParaRPr>
          </a:p>
          <a:p>
            <a:pPr marL="137160" lvl="0" algn="l">
              <a:lnSpc>
                <a:spcPct val="100000"/>
              </a:lnSpc>
              <a:spcBef>
                <a:spcPts val="600"/>
              </a:spcBef>
              <a:defRPr sz="1800" b="0" i="0" u="none" strike="noStrike" kern="0" cap="none" spc="0" baseline="0">
                <a:solidFill>
                  <a:srgbClr val="000000"/>
                </a:solidFill>
                <a:uFillTx/>
              </a:defRPr>
            </a:pPr>
            <a:r>
              <a:rPr lang="en-US" sz="2000" dirty="0" smtClean="0">
                <a:solidFill>
                  <a:srgbClr val="FFFFFF"/>
                </a:solidFill>
              </a:rPr>
              <a:t>			“The </a:t>
            </a:r>
            <a:r>
              <a:rPr lang="en-US" sz="2000" dirty="0">
                <a:solidFill>
                  <a:srgbClr val="FFFFFF"/>
                </a:solidFill>
              </a:rPr>
              <a:t>person was exposed to: </a:t>
            </a:r>
            <a:r>
              <a:rPr lang="en-US" sz="2000" dirty="0" smtClean="0">
                <a:solidFill>
                  <a:srgbClr val="FFFFFF"/>
                </a:solidFill>
              </a:rPr>
              <a:t>death,</a:t>
            </a:r>
          </a:p>
          <a:p>
            <a:pPr marL="137160" lvl="0" algn="l">
              <a:lnSpc>
                <a:spcPct val="100000"/>
              </a:lnSpc>
              <a:spcBef>
                <a:spcPts val="600"/>
              </a:spcBef>
              <a:defRPr sz="1800" b="0" i="0" u="none" strike="noStrike" kern="0" cap="none" spc="0" baseline="0">
                <a:solidFill>
                  <a:srgbClr val="000000"/>
                </a:solidFill>
                <a:uFillTx/>
              </a:defRPr>
            </a:pPr>
            <a:r>
              <a:rPr lang="en-US" sz="2000" dirty="0" smtClean="0">
                <a:solidFill>
                  <a:srgbClr val="FFFFFF"/>
                </a:solidFill>
              </a:rPr>
              <a:t>			     threatened </a:t>
            </a:r>
            <a:r>
              <a:rPr lang="en-US" sz="2000" dirty="0">
                <a:solidFill>
                  <a:srgbClr val="FFFFFF"/>
                </a:solidFill>
              </a:rPr>
              <a:t>death, </a:t>
            </a:r>
            <a:endParaRPr lang="en-US" sz="2000" dirty="0" smtClean="0">
              <a:solidFill>
                <a:srgbClr val="FFFFFF"/>
              </a:solidFill>
            </a:endParaRPr>
          </a:p>
          <a:p>
            <a:pPr marL="137160" lvl="0" algn="l">
              <a:lnSpc>
                <a:spcPct val="100000"/>
              </a:lnSpc>
              <a:spcBef>
                <a:spcPts val="600"/>
              </a:spcBef>
              <a:defRPr sz="1800" b="0" i="0" u="none" strike="noStrike" kern="0" cap="none" spc="0" baseline="0">
                <a:solidFill>
                  <a:srgbClr val="000000"/>
                </a:solidFill>
                <a:uFillTx/>
              </a:defRPr>
            </a:pPr>
            <a:r>
              <a:rPr lang="en-US" sz="2000" dirty="0" smtClean="0">
                <a:solidFill>
                  <a:srgbClr val="FFFFFF"/>
                </a:solidFill>
              </a:rPr>
              <a:t>			</a:t>
            </a:r>
            <a:r>
              <a:rPr lang="en-US" sz="2000" dirty="0">
                <a:solidFill>
                  <a:srgbClr val="FFFFFF"/>
                </a:solidFill>
              </a:rPr>
              <a:t> </a:t>
            </a:r>
            <a:r>
              <a:rPr lang="en-US" sz="2000" dirty="0" smtClean="0">
                <a:solidFill>
                  <a:srgbClr val="FFFFFF"/>
                </a:solidFill>
              </a:rPr>
              <a:t>         actual </a:t>
            </a:r>
            <a:r>
              <a:rPr lang="en-US" sz="2000" dirty="0">
                <a:solidFill>
                  <a:srgbClr val="FFFFFF"/>
                </a:solidFill>
              </a:rPr>
              <a:t>or threatened serious injury</a:t>
            </a:r>
            <a:r>
              <a:rPr lang="en-US" sz="2000" dirty="0" smtClean="0">
                <a:solidFill>
                  <a:srgbClr val="FFFFFF"/>
                </a:solidFill>
              </a:rPr>
              <a:t>,</a:t>
            </a:r>
          </a:p>
          <a:p>
            <a:pPr marL="137160" lvl="0" algn="l">
              <a:lnSpc>
                <a:spcPct val="100000"/>
              </a:lnSpc>
              <a:spcBef>
                <a:spcPts val="600"/>
              </a:spcBef>
              <a:defRPr sz="1800" b="0" i="0" u="none" strike="noStrike" kern="0" cap="none" spc="0" baseline="0">
                <a:solidFill>
                  <a:srgbClr val="000000"/>
                </a:solidFill>
                <a:uFillTx/>
              </a:defRPr>
            </a:pPr>
            <a:r>
              <a:rPr lang="en-US" sz="2000" dirty="0" smtClean="0">
                <a:solidFill>
                  <a:srgbClr val="FFFFFF"/>
                </a:solidFill>
              </a:rPr>
              <a:t>			</a:t>
            </a:r>
            <a:r>
              <a:rPr lang="en-US" sz="2000" dirty="0">
                <a:solidFill>
                  <a:srgbClr val="FFFFFF"/>
                </a:solidFill>
              </a:rPr>
              <a:t> </a:t>
            </a:r>
            <a:r>
              <a:rPr lang="en-US" sz="2000" dirty="0" smtClean="0">
                <a:solidFill>
                  <a:srgbClr val="FFFFFF"/>
                </a:solidFill>
              </a:rPr>
              <a:t>              or </a:t>
            </a:r>
            <a:r>
              <a:rPr lang="en-US" sz="2000" dirty="0">
                <a:solidFill>
                  <a:srgbClr val="FFFFFF"/>
                </a:solidFill>
              </a:rPr>
              <a:t>actual or threatened sexual violence. </a:t>
            </a:r>
            <a:r>
              <a:rPr lang="en-US" sz="2000" dirty="0" smtClean="0">
                <a:solidFill>
                  <a:srgbClr val="FFFFFF"/>
                </a:solidFill>
              </a:rPr>
              <a:t>“</a:t>
            </a:r>
            <a:endParaRPr lang="en-US" sz="2000" dirty="0">
              <a:solidFill>
                <a:srgbClr val="FFFFFF"/>
              </a:solidFill>
            </a:endParaRPr>
          </a:p>
          <a:p>
            <a:pPr marL="137160" lvl="0" algn="l">
              <a:lnSpc>
                <a:spcPct val="100000"/>
              </a:lnSpc>
              <a:spcBef>
                <a:spcPts val="600"/>
              </a:spcBef>
              <a:defRPr sz="1800" b="0" i="0" u="none" strike="noStrike" kern="0" cap="none" spc="0" baseline="0">
                <a:solidFill>
                  <a:srgbClr val="000000"/>
                </a:solidFill>
                <a:uFillTx/>
              </a:defRPr>
            </a:pPr>
            <a:endParaRPr lang="en-US" sz="1800" dirty="0">
              <a:solidFill>
                <a:srgbClr val="FFFFFF"/>
              </a:solidFill>
            </a:endParaRPr>
          </a:p>
          <a:p>
            <a:pPr marL="137160" lvl="0" algn="r">
              <a:lnSpc>
                <a:spcPct val="100000"/>
              </a:lnSpc>
              <a:spcBef>
                <a:spcPts val="600"/>
              </a:spcBef>
              <a:defRPr sz="1800" b="0" i="0" u="none" strike="noStrike" kern="0" cap="none" spc="0" baseline="0">
                <a:solidFill>
                  <a:srgbClr val="000000"/>
                </a:solidFill>
                <a:uFillTx/>
              </a:defRPr>
            </a:pPr>
            <a:r>
              <a:rPr lang="en-US" sz="1800" dirty="0">
                <a:solidFill>
                  <a:srgbClr val="FFFFFF"/>
                </a:solidFill>
              </a:rPr>
              <a:t>Diagnostic and Statistical Manual of Mental Disorders, Fifth Edition. (</a:t>
            </a:r>
            <a:r>
              <a:rPr lang="en-US" sz="1800" dirty="0" smtClean="0">
                <a:solidFill>
                  <a:srgbClr val="FFFFFF"/>
                </a:solidFill>
              </a:rPr>
              <a:t>DSM-5)</a:t>
            </a:r>
            <a:endParaRPr lang="en-US" sz="18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27</a:t>
            </a:fld>
            <a:endParaRPr lang="en-US" dirty="0"/>
          </a:p>
        </p:txBody>
      </p:sp>
    </p:spTree>
    <p:extLst>
      <p:ext uri="{BB962C8B-B14F-4D97-AF65-F5344CB8AC3E}">
        <p14:creationId xmlns:p14="http://schemas.microsoft.com/office/powerpoint/2010/main" val="114196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24224"/>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Terminology </a:t>
            </a:r>
            <a:r>
              <a:rPr lang="en-US" sz="2200" dirty="0">
                <a:solidFill>
                  <a:schemeClr val="bg1"/>
                </a:solidFill>
                <a:ea typeface="Apple Chancery" charset="0"/>
                <a:cs typeface="Apple Chancery" charset="0"/>
              </a:rPr>
              <a:t>of Traumatology</a:t>
            </a:r>
          </a:p>
          <a:p>
            <a:pPr algn="l">
              <a:lnSpc>
                <a:spcPct val="100000"/>
              </a:lnSpc>
            </a:pPr>
            <a:r>
              <a:rPr lang="en-US" sz="2200" dirty="0">
                <a:solidFill>
                  <a:schemeClr val="bg1"/>
                </a:solidFill>
                <a:ea typeface="Apple Chancery" charset="0"/>
                <a:cs typeface="Apple Chancery" charset="0"/>
              </a:rPr>
              <a:t>		PTSD -  </a:t>
            </a:r>
            <a:r>
              <a:rPr lang="en-US" sz="2200" dirty="0" smtClean="0">
                <a:solidFill>
                  <a:schemeClr val="bg1"/>
                </a:solidFill>
                <a:ea typeface="Apple Chancery" charset="0"/>
                <a:cs typeface="Apple Chancery" charset="0"/>
              </a:rPr>
              <a:t>Symptoms:</a:t>
            </a:r>
          </a:p>
          <a:p>
            <a:pPr marL="2628900" lvl="5" indent="-342900" algn="l">
              <a:spcBef>
                <a:spcPts val="600"/>
              </a:spcBef>
              <a:buFont typeface="Wingdings" pitchFamily="2"/>
              <a:buChar char="ü"/>
            </a:pPr>
            <a:r>
              <a:rPr lang="en-US" sz="2200" dirty="0">
                <a:solidFill>
                  <a:schemeClr val="bg1"/>
                </a:solidFill>
              </a:rPr>
              <a:t>Reliving the event or flashbacks</a:t>
            </a:r>
          </a:p>
          <a:p>
            <a:pPr marL="2628900" lvl="5" indent="-342900" algn="l">
              <a:spcBef>
                <a:spcPts val="600"/>
              </a:spcBef>
              <a:buFont typeface="Wingdings" pitchFamily="2"/>
              <a:buChar char="ü"/>
            </a:pPr>
            <a:r>
              <a:rPr lang="en-US" sz="2200" dirty="0">
                <a:solidFill>
                  <a:schemeClr val="bg1"/>
                </a:solidFill>
              </a:rPr>
              <a:t>Nightmares</a:t>
            </a:r>
          </a:p>
          <a:p>
            <a:pPr marL="2628900" lvl="5" indent="-342900" algn="l">
              <a:spcBef>
                <a:spcPts val="600"/>
              </a:spcBef>
              <a:buFont typeface="Wingdings" pitchFamily="2"/>
              <a:buChar char="ü"/>
            </a:pPr>
            <a:r>
              <a:rPr lang="en-US" sz="2200" dirty="0">
                <a:solidFill>
                  <a:schemeClr val="bg1"/>
                </a:solidFill>
              </a:rPr>
              <a:t>May see, hear, or smell something that causes them to </a:t>
            </a:r>
            <a:r>
              <a:rPr lang="en-US" sz="2200" dirty="0" smtClean="0">
                <a:solidFill>
                  <a:schemeClr val="bg1"/>
                </a:solidFill>
              </a:rPr>
              <a:t>relive the event. “Trigger” (cont.)</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28</a:t>
            </a:fld>
            <a:endParaRPr lang="en-US" dirty="0"/>
          </a:p>
        </p:txBody>
      </p:sp>
    </p:spTree>
    <p:extLst>
      <p:ext uri="{BB962C8B-B14F-4D97-AF65-F5344CB8AC3E}">
        <p14:creationId xmlns:p14="http://schemas.microsoft.com/office/powerpoint/2010/main" val="164175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a:t>
            </a:r>
            <a:r>
              <a:rPr lang="en-US" sz="2800" dirty="0">
                <a:solidFill>
                  <a:schemeClr val="bg1"/>
                </a:solidFill>
                <a:ea typeface="Apple Chancery" charset="0"/>
                <a:cs typeface="Apple Chancery" charset="0"/>
              </a:rPr>
              <a:t>the Dragon</a:t>
            </a:r>
          </a:p>
          <a:p>
            <a:pPr>
              <a:lnSpc>
                <a:spcPct val="100000"/>
              </a:lnSpc>
            </a:pPr>
            <a:endParaRPr lang="en-US" sz="2800" dirty="0">
              <a:solidFill>
                <a:schemeClr val="bg1"/>
              </a:solidFill>
              <a:ea typeface="Apple Chancery" charset="0"/>
              <a:cs typeface="Apple Chancery" charset="0"/>
            </a:endParaRPr>
          </a:p>
          <a:p>
            <a:pPr algn="l">
              <a:lnSpc>
                <a:spcPct val="100000"/>
              </a:lnSpc>
            </a:pPr>
            <a:r>
              <a:rPr lang="en-US" sz="2800" dirty="0" smtClean="0">
                <a:solidFill>
                  <a:schemeClr val="bg1"/>
                </a:solidFill>
                <a:ea typeface="Apple Chancery" charset="0"/>
                <a:cs typeface="Apple Chancery" charset="0"/>
              </a:rPr>
              <a:t>	</a:t>
            </a:r>
            <a:r>
              <a:rPr lang="en-US" sz="2200" dirty="0">
                <a:solidFill>
                  <a:schemeClr val="bg1"/>
                </a:solidFill>
                <a:ea typeface="Apple Chancery" charset="0"/>
                <a:cs typeface="Apple Chancery" charset="0"/>
              </a:rPr>
              <a:t>Terminology of Traumatology</a:t>
            </a:r>
          </a:p>
          <a:p>
            <a:pPr algn="l">
              <a:lnSpc>
                <a:spcPct val="100000"/>
              </a:lnSpc>
            </a:pPr>
            <a:r>
              <a:rPr lang="en-US" sz="2200" dirty="0">
                <a:solidFill>
                  <a:schemeClr val="bg1"/>
                </a:solidFill>
                <a:ea typeface="Apple Chancery" charset="0"/>
                <a:cs typeface="Apple Chancery" charset="0"/>
              </a:rPr>
              <a:t>		PTSD -  </a:t>
            </a:r>
            <a:r>
              <a:rPr lang="en-US" sz="2200" dirty="0" smtClean="0">
                <a:solidFill>
                  <a:schemeClr val="bg1"/>
                </a:solidFill>
                <a:ea typeface="Apple Chancery" charset="0"/>
                <a:cs typeface="Apple Chancery" charset="0"/>
              </a:rPr>
              <a:t>Symptoms: (continued)</a:t>
            </a:r>
          </a:p>
          <a:p>
            <a:pPr marL="2628900" lvl="5" indent="-342900" algn="l">
              <a:lnSpc>
                <a:spcPct val="100000"/>
              </a:lnSpc>
              <a:buFont typeface="Wingdings" charset="2"/>
              <a:buChar char="ü"/>
            </a:pPr>
            <a:r>
              <a:rPr lang="en-US" sz="2200" dirty="0" smtClean="0">
                <a:solidFill>
                  <a:schemeClr val="bg1"/>
                </a:solidFill>
              </a:rPr>
              <a:t>Avoiding </a:t>
            </a:r>
            <a:r>
              <a:rPr lang="en-US" sz="2200" dirty="0">
                <a:solidFill>
                  <a:schemeClr val="bg1"/>
                </a:solidFill>
              </a:rPr>
              <a:t>situations that remind them of the </a:t>
            </a:r>
            <a:r>
              <a:rPr lang="en-US" sz="2200" dirty="0" smtClean="0">
                <a:solidFill>
                  <a:schemeClr val="bg1"/>
                </a:solidFill>
              </a:rPr>
              <a:t>event</a:t>
            </a:r>
          </a:p>
          <a:p>
            <a:pPr marL="2628900" lvl="5" indent="-342900" algn="l">
              <a:spcBef>
                <a:spcPts val="600"/>
              </a:spcBef>
              <a:buFont typeface="Wingdings" charset="2"/>
              <a:buChar char="ü"/>
            </a:pPr>
            <a:r>
              <a:rPr lang="en-US" sz="2200" dirty="0" smtClean="0">
                <a:solidFill>
                  <a:schemeClr val="bg1"/>
                </a:solidFill>
              </a:rPr>
              <a:t>Feeling </a:t>
            </a:r>
            <a:r>
              <a:rPr lang="en-US" sz="2200" dirty="0">
                <a:solidFill>
                  <a:schemeClr val="bg1"/>
                </a:solidFill>
              </a:rPr>
              <a:t>numb</a:t>
            </a:r>
          </a:p>
          <a:p>
            <a:pPr marL="2628900" lvl="5" indent="-342900" algn="l">
              <a:spcBef>
                <a:spcPts val="600"/>
              </a:spcBef>
              <a:buFont typeface="Wingdings" charset="2"/>
              <a:buChar char="ü"/>
            </a:pPr>
            <a:r>
              <a:rPr lang="en-US" sz="2200" dirty="0">
                <a:solidFill>
                  <a:schemeClr val="bg1"/>
                </a:solidFill>
              </a:rPr>
              <a:t>Hyperarousal</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29</a:t>
            </a:fld>
            <a:endParaRPr lang="en-US" dirty="0"/>
          </a:p>
        </p:txBody>
      </p:sp>
    </p:spTree>
    <p:extLst>
      <p:ext uri="{BB962C8B-B14F-4D97-AF65-F5344CB8AC3E}">
        <p14:creationId xmlns:p14="http://schemas.microsoft.com/office/powerpoint/2010/main" val="198234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08760" y="1686158"/>
            <a:ext cx="9144000" cy="4517820"/>
          </a:xfrm>
        </p:spPr>
        <p:txBody>
          <a:bodyPr>
            <a:normAutofit fontScale="92500" lnSpcReduction="20000"/>
          </a:bodyPr>
          <a:lstStyle/>
          <a:p>
            <a:endParaRPr lang="en-US" dirty="0">
              <a:solidFill>
                <a:schemeClr val="bg1"/>
              </a:solidFill>
              <a:latin typeface="Apple Chancery" charset="0"/>
              <a:ea typeface="Apple Chancery" charset="0"/>
              <a:cs typeface="Apple Chancery" charset="0"/>
            </a:endParaRPr>
          </a:p>
          <a:p>
            <a:r>
              <a:rPr lang="en-US" sz="3000" dirty="0" smtClean="0">
                <a:solidFill>
                  <a:schemeClr val="bg1"/>
                </a:solidFill>
                <a:ea typeface="Apple Chancery" charset="0"/>
                <a:cs typeface="Apple Chancery" charset="0"/>
              </a:rPr>
              <a:t>Outline</a:t>
            </a:r>
          </a:p>
          <a:p>
            <a:pPr marL="457200" indent="-457200">
              <a:buFont typeface="+mj-lt"/>
              <a:buAutoNum type="arabicPeriod"/>
            </a:pPr>
            <a:endParaRPr lang="en-US" sz="1000" dirty="0">
              <a:solidFill>
                <a:schemeClr val="bg1"/>
              </a:solidFill>
              <a:latin typeface="Apple Chancery" charset="0"/>
              <a:ea typeface="Apple Chancery" charset="0"/>
              <a:cs typeface="Apple Chancery" charset="0"/>
            </a:endParaRP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Know Your Audience</a:t>
            </a: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A Warrior’s Mindset</a:t>
            </a: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Nature of </a:t>
            </a:r>
            <a:r>
              <a:rPr lang="en-US" sz="2400" dirty="0" smtClean="0">
                <a:solidFill>
                  <a:schemeClr val="bg1"/>
                </a:solidFill>
                <a:ea typeface="Apple Chancery" charset="0"/>
                <a:cs typeface="Apple Chancery" charset="0"/>
              </a:rPr>
              <a:t>War</a:t>
            </a:r>
          </a:p>
          <a:p>
            <a:pPr marL="3543300" lvl="7" indent="-342900" algn="l">
              <a:lnSpc>
                <a:spcPct val="100000"/>
              </a:lnSpc>
              <a:buFont typeface="+mj-lt"/>
              <a:buAutoNum type="arabicPeriod"/>
            </a:pPr>
            <a:r>
              <a:rPr lang="en-US" sz="2400" dirty="0" smtClean="0">
                <a:solidFill>
                  <a:schemeClr val="bg1"/>
                </a:solidFill>
                <a:ea typeface="Apple Chancery" charset="0"/>
                <a:cs typeface="Apple Chancery" charset="0"/>
              </a:rPr>
              <a:t>Deployment Cycle</a:t>
            </a:r>
            <a:endParaRPr lang="en-US" sz="2400" dirty="0">
              <a:solidFill>
                <a:schemeClr val="bg1"/>
              </a:solidFill>
              <a:ea typeface="Apple Chancery" charset="0"/>
              <a:cs typeface="Apple Chancery" charset="0"/>
            </a:endParaRP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Facing the Dragon</a:t>
            </a: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Interventions </a:t>
            </a:r>
            <a:r>
              <a:rPr lang="en-US" sz="2400" dirty="0" smtClean="0">
                <a:solidFill>
                  <a:schemeClr val="bg1"/>
                </a:solidFill>
                <a:ea typeface="Apple Chancery" charset="0"/>
                <a:cs typeface="Apple Chancery" charset="0"/>
              </a:rPr>
              <a:t>and Support: Employers, Educators, Worship Centers, Communities</a:t>
            </a:r>
            <a:endParaRPr lang="en-US" sz="2400" dirty="0">
              <a:solidFill>
                <a:schemeClr val="bg1"/>
              </a:solidFill>
              <a:ea typeface="Apple Chancery" charset="0"/>
              <a:cs typeface="Apple Chancery" charset="0"/>
            </a:endParaRP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What They Give</a:t>
            </a: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Resources</a:t>
            </a:r>
          </a:p>
          <a:p>
            <a:pPr marL="3543300" lvl="7" indent="-342900" algn="l">
              <a:lnSpc>
                <a:spcPct val="100000"/>
              </a:lnSpc>
              <a:buFont typeface="+mj-lt"/>
              <a:buAutoNum type="arabicPeriod"/>
            </a:pPr>
            <a:r>
              <a:rPr lang="en-US" sz="2400" dirty="0">
                <a:solidFill>
                  <a:schemeClr val="bg1"/>
                </a:solidFill>
                <a:ea typeface="Apple Chancery" charset="0"/>
                <a:cs typeface="Apple Chancery" charset="0"/>
              </a:rPr>
              <a:t>Q &amp; A</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a:t>
            </a:fld>
            <a:endParaRPr lang="en-US" dirty="0"/>
          </a:p>
        </p:txBody>
      </p:sp>
    </p:spTree>
    <p:extLst>
      <p:ext uri="{BB962C8B-B14F-4D97-AF65-F5344CB8AC3E}">
        <p14:creationId xmlns:p14="http://schemas.microsoft.com/office/powerpoint/2010/main" val="1156036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lstStyle/>
          <a:p>
            <a:endParaRPr lang="en-US" dirty="0">
              <a:solidFill>
                <a:schemeClr val="bg1"/>
              </a:solidFill>
              <a:latin typeface="Apple Chancery" charset="0"/>
              <a:ea typeface="Apple Chancery" charset="0"/>
              <a:cs typeface="Apple Chancery" charset="0"/>
            </a:endParaRPr>
          </a:p>
          <a:p>
            <a:pPr marL="800100" lvl="1" indent="-342900" algn="l">
              <a:buFont typeface="Wingdings" charset="2"/>
              <a:buChar char="Ø"/>
            </a:pPr>
            <a:endParaRPr lang="en-US" sz="1400"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30</a:t>
            </a:fld>
            <a:endParaRPr lang="en-US" dirty="0"/>
          </a:p>
        </p:txBody>
      </p:sp>
      <p:sp>
        <p:nvSpPr>
          <p:cNvPr id="4" name="Rectangle 3"/>
          <p:cNvSpPr/>
          <p:nvPr/>
        </p:nvSpPr>
        <p:spPr>
          <a:xfrm>
            <a:off x="1524000" y="2551837"/>
            <a:ext cx="9128760" cy="3016210"/>
          </a:xfrm>
          <a:prstGeom prst="rect">
            <a:avLst/>
          </a:prstGeom>
        </p:spPr>
        <p:txBody>
          <a:bodyPr wrap="square">
            <a:spAutoFit/>
          </a:bodyPr>
          <a:lstStyle/>
          <a:p>
            <a:pPr>
              <a:defRPr/>
            </a:pPr>
            <a:r>
              <a:rPr lang="en-US" sz="2200" dirty="0">
                <a:solidFill>
                  <a:schemeClr val="bg1"/>
                </a:solidFill>
              </a:rPr>
              <a:t>“Whenever Robert Reiter is asked when he left Vietnam, he answers, </a:t>
            </a:r>
            <a:r>
              <a:rPr lang="en-US" sz="2200" i="1" dirty="0">
                <a:solidFill>
                  <a:schemeClr val="bg1"/>
                </a:solidFill>
              </a:rPr>
              <a:t>‘Last night. It will be that way till my soul leave this old body.’  </a:t>
            </a:r>
            <a:r>
              <a:rPr lang="en-US" sz="2200" dirty="0">
                <a:solidFill>
                  <a:schemeClr val="bg1"/>
                </a:solidFill>
              </a:rPr>
              <a:t>When the survivor cannot leave war’s expectation, values, and losses behind, it becomes the eternal present.  This frozen war consciousness is the condition we call Post-traumatic stress disorder.” </a:t>
            </a:r>
          </a:p>
          <a:p>
            <a:pPr>
              <a:defRPr/>
            </a:pPr>
            <a:endParaRPr lang="en-US" sz="2000" dirty="0">
              <a:solidFill>
                <a:schemeClr val="bg1"/>
              </a:solidFill>
            </a:endParaRPr>
          </a:p>
          <a:p>
            <a:r>
              <a:rPr lang="en-US" sz="2000" dirty="0">
                <a:solidFill>
                  <a:schemeClr val="bg1"/>
                </a:solidFill>
              </a:rPr>
              <a:t>						</a:t>
            </a:r>
          </a:p>
          <a:p>
            <a:pPr algn="r"/>
            <a:r>
              <a:rPr lang="en-US" sz="2000" dirty="0" smtClean="0">
                <a:solidFill>
                  <a:schemeClr val="bg1"/>
                </a:solidFill>
              </a:rPr>
              <a:t> Quoted from </a:t>
            </a:r>
            <a:r>
              <a:rPr lang="en-US" sz="2000" i="1" dirty="0" smtClean="0">
                <a:solidFill>
                  <a:schemeClr val="bg1"/>
                </a:solidFill>
              </a:rPr>
              <a:t>War </a:t>
            </a:r>
            <a:r>
              <a:rPr lang="en-US" sz="2000" i="1" dirty="0">
                <a:solidFill>
                  <a:schemeClr val="bg1"/>
                </a:solidFill>
              </a:rPr>
              <a:t>and the Soul: </a:t>
            </a:r>
            <a:r>
              <a:rPr lang="en-US" sz="2000" dirty="0">
                <a:solidFill>
                  <a:schemeClr val="bg1"/>
                </a:solidFill>
              </a:rPr>
              <a:t>Healing Our Nation’s Veterans.</a:t>
            </a:r>
            <a:r>
              <a:rPr lang="en-US" sz="2000" i="1" dirty="0">
                <a:solidFill>
                  <a:schemeClr val="bg1"/>
                </a:solidFill>
              </a:rPr>
              <a:t> </a:t>
            </a:r>
          </a:p>
          <a:p>
            <a:pPr algn="r"/>
            <a:r>
              <a:rPr lang="en-US" sz="2000" dirty="0" smtClean="0">
                <a:solidFill>
                  <a:schemeClr val="bg1"/>
                </a:solidFill>
              </a:rPr>
              <a:t> By Dr</a:t>
            </a:r>
            <a:r>
              <a:rPr lang="en-US" sz="2000" dirty="0">
                <a:solidFill>
                  <a:schemeClr val="bg1"/>
                </a:solidFill>
              </a:rPr>
              <a:t>. Edward </a:t>
            </a:r>
            <a:r>
              <a:rPr lang="en-US" sz="2000" dirty="0" smtClean="0">
                <a:solidFill>
                  <a:schemeClr val="bg1"/>
                </a:solidFill>
              </a:rPr>
              <a:t>Tick (Wheaton</a:t>
            </a:r>
            <a:r>
              <a:rPr lang="en-US" sz="2000" dirty="0">
                <a:solidFill>
                  <a:schemeClr val="bg1"/>
                </a:solidFill>
              </a:rPr>
              <a:t>, IL:</a:t>
            </a:r>
            <a:r>
              <a:rPr lang="en-US" sz="2000" i="1" dirty="0">
                <a:solidFill>
                  <a:schemeClr val="bg1"/>
                </a:solidFill>
              </a:rPr>
              <a:t> </a:t>
            </a:r>
            <a:r>
              <a:rPr lang="en-US" sz="2000" dirty="0">
                <a:solidFill>
                  <a:schemeClr val="bg1"/>
                </a:solidFill>
              </a:rPr>
              <a:t>Quest Books, 2005</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574267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Moral Injury</a:t>
            </a:r>
            <a:endParaRPr lang="en-US" sz="2800" dirty="0">
              <a:solidFill>
                <a:schemeClr val="bg1"/>
              </a:solidFill>
              <a:ea typeface="Apple Chancery" charset="0"/>
              <a:cs typeface="Apple Chancery" charset="0"/>
            </a:endParaRPr>
          </a:p>
          <a:p>
            <a:pPr>
              <a:lnSpc>
                <a:spcPct val="100000"/>
              </a:lnSpc>
            </a:pPr>
            <a:endParaRPr lang="en-US" sz="2800" dirty="0">
              <a:solidFill>
                <a:schemeClr val="bg1"/>
              </a:solidFill>
              <a:ea typeface="Apple Chancery" charset="0"/>
              <a:cs typeface="Apple Chancery" charset="0"/>
            </a:endParaRPr>
          </a:p>
          <a:p>
            <a:pPr marL="137160" lvl="0" algn="l">
              <a:spcBef>
                <a:spcPts val="600"/>
              </a:spcBef>
              <a:defRPr sz="1800" b="0" i="0" u="none" strike="noStrike" kern="0" cap="none" spc="0" baseline="0">
                <a:solidFill>
                  <a:srgbClr val="000000"/>
                </a:solidFill>
                <a:uFillTx/>
              </a:defRPr>
            </a:pPr>
            <a:endParaRPr lang="en-US" sz="2800" dirty="0">
              <a:solidFill>
                <a:schemeClr val="bg1"/>
              </a:solidFill>
              <a:ea typeface="Apple Chancery" charset="0"/>
              <a:cs typeface="Apple Chancery" charset="0"/>
            </a:endParaRPr>
          </a:p>
          <a:p>
            <a:pPr marL="137160" lvl="0" algn="l">
              <a:spcBef>
                <a:spcPts val="600"/>
              </a:spcBef>
              <a:defRPr sz="1800" b="0" i="0" u="none" strike="noStrike" kern="0" cap="none" spc="0" baseline="0">
                <a:solidFill>
                  <a:srgbClr val="000000"/>
                </a:solidFill>
                <a:uFillTx/>
              </a:defRPr>
            </a:pPr>
            <a:r>
              <a:rPr lang="en-US" sz="2200" dirty="0" smtClean="0">
                <a:solidFill>
                  <a:srgbClr val="FFFFFF"/>
                </a:solidFill>
                <a:ea typeface="Apple Chancery" charset="0"/>
                <a:cs typeface="Apple Chancery" charset="0"/>
              </a:rPr>
              <a:t>“Perpetrating</a:t>
            </a:r>
            <a:r>
              <a:rPr lang="en-US" sz="2200" dirty="0">
                <a:solidFill>
                  <a:srgbClr val="FFFFFF"/>
                </a:solidFill>
                <a:ea typeface="Apple Chancery" charset="0"/>
                <a:cs typeface="Apple Chancery" charset="0"/>
              </a:rPr>
              <a:t>, failing to prevent, bearing witness to or learning about acts that transgress deeply held moral beliefs and expectation</a:t>
            </a:r>
            <a:r>
              <a:rPr lang="en-US" sz="2200" dirty="0" smtClean="0">
                <a:solidFill>
                  <a:srgbClr val="FFFFFF"/>
                </a:solidFill>
                <a:ea typeface="Apple Chancery" charset="0"/>
                <a:cs typeface="Apple Chancery" charset="0"/>
              </a:rPr>
              <a:t>.”</a:t>
            </a:r>
          </a:p>
          <a:p>
            <a:pPr marL="137160" lvl="0" algn="l">
              <a:spcBef>
                <a:spcPts val="600"/>
              </a:spcBef>
              <a:defRPr sz="1800" b="0" i="0" u="none" strike="noStrike" kern="0" cap="none" spc="0" baseline="0">
                <a:solidFill>
                  <a:srgbClr val="000000"/>
                </a:solidFill>
                <a:uFillTx/>
              </a:defRPr>
            </a:pPr>
            <a:endParaRPr lang="en-US" sz="2200" dirty="0">
              <a:solidFill>
                <a:srgbClr val="FFFFFF"/>
              </a:solidFill>
              <a:ea typeface="Apple Chancery" charset="0"/>
              <a:cs typeface="Apple Chancery" charset="0"/>
            </a:endParaRPr>
          </a:p>
          <a:p>
            <a:pPr lvl="0">
              <a:spcBef>
                <a:spcPts val="400"/>
              </a:spcBef>
              <a:defRPr sz="1800" b="0" i="0" u="none" strike="noStrike" kern="0" cap="none" spc="0" baseline="0">
                <a:solidFill>
                  <a:srgbClr val="000000"/>
                </a:solidFill>
                <a:uFillTx/>
              </a:defRPr>
            </a:pPr>
            <a:endParaRPr lang="en-US" sz="1800" dirty="0">
              <a:solidFill>
                <a:srgbClr val="FFFFFF"/>
              </a:solidFill>
              <a:ea typeface="Apple Chancery" charset="0"/>
              <a:cs typeface="Apple Chancery" charset="0"/>
            </a:endParaRPr>
          </a:p>
          <a:p>
            <a:pPr lvl="0" algn="r">
              <a:spcBef>
                <a:spcPts val="400"/>
              </a:spcBef>
              <a:defRPr sz="1800" b="0" i="0" u="none" strike="noStrike" kern="0" cap="none" spc="0" baseline="0">
                <a:solidFill>
                  <a:srgbClr val="000000"/>
                </a:solidFill>
                <a:uFillTx/>
              </a:defRPr>
            </a:pPr>
            <a:r>
              <a:rPr lang="en-US" sz="1800" dirty="0">
                <a:solidFill>
                  <a:srgbClr val="FFFFFF"/>
                </a:solidFill>
                <a:ea typeface="Apple Chancery" charset="0"/>
                <a:cs typeface="Apple Chancery" charset="0"/>
              </a:rPr>
              <a:t>Brett Litz as quoted in A. Ehlers, A. Hackmann, and T. Michael, “Combat Guilt and Its Relationship to PTSD Symptoms,” </a:t>
            </a:r>
            <a:r>
              <a:rPr lang="en-US" sz="1800" i="1" dirty="0">
                <a:solidFill>
                  <a:srgbClr val="FFFFFF"/>
                </a:solidFill>
                <a:ea typeface="Apple Chancery" charset="0"/>
                <a:cs typeface="Apple Chancery" charset="0"/>
              </a:rPr>
              <a:t>Journal of Clinical Psychology </a:t>
            </a:r>
            <a:r>
              <a:rPr lang="en-US" sz="1800" dirty="0">
                <a:solidFill>
                  <a:srgbClr val="FFFFFF"/>
                </a:solidFill>
                <a:ea typeface="Apple Chancery" charset="0"/>
                <a:cs typeface="Apple Chancery" charset="0"/>
              </a:rPr>
              <a:t>53, no. 8 (August 1997).</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31</a:t>
            </a:fld>
            <a:endParaRPr lang="en-US" dirty="0"/>
          </a:p>
        </p:txBody>
      </p:sp>
    </p:spTree>
    <p:extLst>
      <p:ext uri="{BB962C8B-B14F-4D97-AF65-F5344CB8AC3E}">
        <p14:creationId xmlns:p14="http://schemas.microsoft.com/office/powerpoint/2010/main" val="606754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739990"/>
            <a:ext cx="9144000" cy="4328160"/>
          </a:xfrm>
        </p:spPr>
        <p:txBody>
          <a:bodyPr>
            <a:normAutofit lnSpcReduction="10000"/>
          </a:bodyPr>
          <a:lstStyle/>
          <a:p>
            <a:pPr>
              <a:lnSpc>
                <a:spcPct val="100000"/>
              </a:lnSpc>
            </a:pPr>
            <a:r>
              <a:rPr lang="en-US" sz="2800" dirty="0" smtClean="0">
                <a:solidFill>
                  <a:schemeClr val="bg1"/>
                </a:solidFill>
                <a:ea typeface="Apple Chancery" charset="0"/>
                <a:cs typeface="Apple Chancery" charset="0"/>
              </a:rPr>
              <a:t>Moral Injury</a:t>
            </a:r>
          </a:p>
          <a:p>
            <a:pPr>
              <a:lnSpc>
                <a:spcPct val="100000"/>
              </a:lnSpc>
            </a:pPr>
            <a:endParaRPr lang="en-US" sz="2800" dirty="0">
              <a:solidFill>
                <a:schemeClr val="bg1"/>
              </a:solidFill>
              <a:ea typeface="Apple Chancery" charset="0"/>
              <a:cs typeface="Apple Chancery" charset="0"/>
            </a:endParaRPr>
          </a:p>
          <a:p>
            <a:pPr marL="800100" lvl="1" indent="-342900" algn="l">
              <a:buFont typeface="Wingdings" charset="2"/>
              <a:buChar char="Ø"/>
            </a:pPr>
            <a:r>
              <a:rPr lang="en-US" sz="2200" dirty="0">
                <a:solidFill>
                  <a:schemeClr val="bg1"/>
                </a:solidFill>
                <a:ea typeface="Apple Chancery" charset="0"/>
                <a:cs typeface="Apple Chancery" charset="0"/>
              </a:rPr>
              <a:t>An ethical or moral dilemma which can’t be easily resolved.</a:t>
            </a:r>
          </a:p>
          <a:p>
            <a:pPr marL="628650" lvl="1" indent="-171450" algn="l">
              <a:buFont typeface="Wingdings" charset="2"/>
              <a:buChar char="Ø"/>
            </a:pPr>
            <a:endParaRPr lang="en-US" sz="2200" dirty="0">
              <a:solidFill>
                <a:schemeClr val="bg1"/>
              </a:solidFill>
              <a:ea typeface="Apple Chancery" charset="0"/>
              <a:cs typeface="Apple Chancery" charset="0"/>
            </a:endParaRPr>
          </a:p>
          <a:p>
            <a:pPr marL="800100" lvl="1" indent="-342900" algn="l">
              <a:buFont typeface="Wingdings" charset="2"/>
              <a:buChar char="Ø"/>
            </a:pPr>
            <a:r>
              <a:rPr lang="en-US" sz="2200" dirty="0">
                <a:solidFill>
                  <a:schemeClr val="bg1"/>
                </a:solidFill>
                <a:ea typeface="Apple Chancery" charset="0"/>
                <a:cs typeface="Apple Chancery" charset="0"/>
              </a:rPr>
              <a:t>A field survey in theatre revealed that 27% of soldiers faced ethical situations during deployment in which they did not know how to respond (MHAT-V, 2008). </a:t>
            </a:r>
          </a:p>
          <a:p>
            <a:pPr marL="628650" lvl="1" indent="-171450" algn="l">
              <a:buFont typeface="Wingdings" charset="2"/>
              <a:buChar char="Ø"/>
            </a:pPr>
            <a:endParaRPr lang="en-US" sz="2200" dirty="0">
              <a:solidFill>
                <a:schemeClr val="bg1"/>
              </a:solidFill>
              <a:ea typeface="Apple Chancery" charset="0"/>
              <a:cs typeface="Apple Chancery" charset="0"/>
            </a:endParaRPr>
          </a:p>
          <a:p>
            <a:pPr marL="800100" lvl="1" indent="-342900" algn="l">
              <a:buFont typeface="Wingdings" charset="2"/>
              <a:buChar char="Ø"/>
            </a:pPr>
            <a:r>
              <a:rPr lang="en-US" sz="2200" dirty="0">
                <a:solidFill>
                  <a:schemeClr val="bg1"/>
                </a:solidFill>
                <a:ea typeface="Apple Chancery" charset="0"/>
                <a:cs typeface="Apple Chancery" charset="0"/>
              </a:rPr>
              <a:t>Further research has shown that for those who are unaccustomed or unprepared, exposure to human remains is one of the most consistent predictors of long-term distress (e.g., McCarroll, Ursano, &amp; Fullerton, 1995). </a:t>
            </a:r>
          </a:p>
          <a:p>
            <a:pPr algn="l">
              <a:lnSpc>
                <a:spcPct val="100000"/>
              </a:lnSpc>
            </a:pPr>
            <a:endParaRPr lang="en-US" sz="2200" dirty="0">
              <a:solidFill>
                <a:schemeClr val="bg1"/>
              </a:solidFill>
              <a:ea typeface="Apple Chancery" charset="0"/>
              <a:cs typeface="Apple Chancery" charset="0"/>
            </a:endParaRPr>
          </a:p>
          <a:p>
            <a:pPr marL="137160" lvl="0" algn="l">
              <a:spcBef>
                <a:spcPts val="600"/>
              </a:spcBef>
              <a:defRPr sz="1800" b="0" i="0" u="none" strike="noStrike" kern="0" cap="none" spc="0" baseline="0">
                <a:solidFill>
                  <a:srgbClr val="000000"/>
                </a:solidFill>
                <a:uFillTx/>
              </a:defRPr>
            </a:pPr>
            <a:endParaRPr lang="en-US" sz="28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32</a:t>
            </a:fld>
            <a:endParaRPr lang="en-US" dirty="0"/>
          </a:p>
        </p:txBody>
      </p:sp>
    </p:spTree>
    <p:extLst>
      <p:ext uri="{BB962C8B-B14F-4D97-AF65-F5344CB8AC3E}">
        <p14:creationId xmlns:p14="http://schemas.microsoft.com/office/powerpoint/2010/main" val="749176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Contributors to Moral Injury</a:t>
            </a:r>
          </a:p>
          <a:p>
            <a:pPr>
              <a:lnSpc>
                <a:spcPct val="100000"/>
              </a:lnSpc>
            </a:pPr>
            <a:endParaRPr lang="en-US" sz="800" dirty="0" smtClean="0">
              <a:solidFill>
                <a:schemeClr val="bg1"/>
              </a:solidFill>
              <a:ea typeface="Apple Chancery" charset="0"/>
              <a:cs typeface="Apple Chancery" charset="0"/>
            </a:endParaRPr>
          </a:p>
          <a:p>
            <a:pPr marL="342900" indent="-342900" algn="l">
              <a:buFont typeface="Wingdings" charset="2"/>
              <a:buChar char="Ø"/>
            </a:pPr>
            <a:r>
              <a:rPr lang="en-US" sz="2200" dirty="0">
                <a:solidFill>
                  <a:schemeClr val="bg1"/>
                </a:solidFill>
                <a:ea typeface="Apple Chancery" charset="0"/>
                <a:cs typeface="Apple Chancery" charset="0"/>
              </a:rPr>
              <a:t>Research has shown that for those who are unaccustomed or unprepared, exposure to human remains is one of the most consistent predictors of long-term distress   (e.g., McCarroll, Ursano, &amp; Fullerton, 1995). </a:t>
            </a:r>
          </a:p>
          <a:p>
            <a:pPr marL="342900" indent="-342900" algn="l">
              <a:buFont typeface="Wingdings" charset="2"/>
              <a:buChar char="Ø"/>
            </a:pPr>
            <a:r>
              <a:rPr lang="en-US" sz="2200" dirty="0">
                <a:solidFill>
                  <a:schemeClr val="bg1"/>
                </a:solidFill>
                <a:ea typeface="Apple Chancery" charset="0"/>
                <a:cs typeface="Apple Chancery" charset="0"/>
              </a:rPr>
              <a:t>Counter-insurgency and guerilla warfare now in urban settings, IEDs </a:t>
            </a:r>
          </a:p>
          <a:p>
            <a:pPr marL="342900" indent="-342900" algn="l">
              <a:buFont typeface="Wingdings" charset="2"/>
              <a:buChar char="Ø"/>
            </a:pPr>
            <a:r>
              <a:rPr lang="en-US" sz="2200" dirty="0">
                <a:solidFill>
                  <a:schemeClr val="bg1"/>
                </a:solidFill>
                <a:ea typeface="Apple Chancery" charset="0"/>
                <a:cs typeface="Apple Chancery" charset="0"/>
              </a:rPr>
              <a:t>Collateral Damage</a:t>
            </a:r>
          </a:p>
          <a:p>
            <a:pPr marL="342900" indent="-342900" algn="l">
              <a:buFont typeface="Wingdings" charset="2"/>
              <a:buChar char="Ø"/>
            </a:pPr>
            <a:r>
              <a:rPr lang="en-US" sz="2200" dirty="0">
                <a:solidFill>
                  <a:schemeClr val="bg1"/>
                </a:solidFill>
                <a:ea typeface="Apple Chancery" charset="0"/>
                <a:cs typeface="Apple Chancery" charset="0"/>
              </a:rPr>
              <a:t>Direct, indirect combat (door to door in people’s homes), friendly fire, etc.</a:t>
            </a:r>
          </a:p>
          <a:p>
            <a:pPr marL="342900" indent="-342900" algn="l">
              <a:buFont typeface="Wingdings" charset="2"/>
              <a:buChar char="Ø"/>
            </a:pPr>
            <a:r>
              <a:rPr lang="en-US" sz="2200" dirty="0">
                <a:solidFill>
                  <a:schemeClr val="bg1"/>
                </a:solidFill>
                <a:ea typeface="Apple Chancery" charset="0"/>
                <a:cs typeface="Apple Chancery" charset="0"/>
              </a:rPr>
              <a:t>Perceived mistreatment by government and society. </a:t>
            </a:r>
          </a:p>
          <a:p>
            <a:pPr marL="342900" indent="-342900" algn="l">
              <a:buFont typeface="Wingdings" charset="2"/>
              <a:buChar char="Ø"/>
            </a:pPr>
            <a:r>
              <a:rPr lang="en-US" sz="2200" dirty="0">
                <a:solidFill>
                  <a:schemeClr val="bg1"/>
                </a:solidFill>
                <a:ea typeface="Apple Chancery" charset="0"/>
                <a:cs typeface="Apple Chancery" charset="0"/>
              </a:rPr>
              <a:t>Poor leadership decisions.</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33</a:t>
            </a:fld>
            <a:endParaRPr lang="en-US" dirty="0"/>
          </a:p>
        </p:txBody>
      </p:sp>
      <p:sp>
        <p:nvSpPr>
          <p:cNvPr id="7" name="Rectangle 6"/>
          <p:cNvSpPr/>
          <p:nvPr/>
        </p:nvSpPr>
        <p:spPr>
          <a:xfrm>
            <a:off x="976745" y="2925115"/>
            <a:ext cx="9081655" cy="1908215"/>
          </a:xfrm>
          <a:prstGeom prst="rect">
            <a:avLst/>
          </a:prstGeom>
        </p:spPr>
        <p:txBody>
          <a:bodyPr wrap="square">
            <a:spAutoFit/>
          </a:bodyPr>
          <a:lstStyle/>
          <a:p>
            <a:pPr marL="171450" indent="-171450">
              <a:buFont typeface="Wingdings" charset="2"/>
              <a:buChar char="Ø"/>
            </a:pPr>
            <a:endParaRPr lang="en-US" sz="2200" dirty="0">
              <a:solidFill>
                <a:schemeClr val="bg1"/>
              </a:solidFill>
              <a:ea typeface="Apple Chancery" charset="0"/>
              <a:cs typeface="Apple Chancery" charset="0"/>
            </a:endParaRPr>
          </a:p>
          <a:p>
            <a:pPr lvl="1"/>
            <a:endParaRPr lang="en-US" sz="2400" dirty="0">
              <a:solidFill>
                <a:schemeClr val="bg1"/>
              </a:solidFill>
              <a:ea typeface="Apple Chancery" charset="0"/>
              <a:cs typeface="Apple Chancery" charset="0"/>
            </a:endParaRPr>
          </a:p>
          <a:p>
            <a:pPr marL="285750" indent="-285750">
              <a:buFont typeface="Wingdings" charset="2"/>
              <a:buChar char="Ø"/>
            </a:pPr>
            <a:endParaRPr lang="en-US" sz="2400" dirty="0">
              <a:solidFill>
                <a:schemeClr val="bg1"/>
              </a:solidFill>
              <a:latin typeface="Apple Chancery" charset="0"/>
              <a:ea typeface="Apple Chancery" charset="0"/>
              <a:cs typeface="Apple Chancery" charset="0"/>
            </a:endParaRPr>
          </a:p>
          <a:p>
            <a:pPr marL="285750" indent="-285750">
              <a:buFont typeface="Wingdings" charset="2"/>
              <a:buChar char="Ø"/>
            </a:pPr>
            <a:endParaRPr lang="en-US" sz="2400" dirty="0">
              <a:solidFill>
                <a:schemeClr val="bg1"/>
              </a:solidFill>
              <a:latin typeface="Apple Chancery" charset="0"/>
              <a:ea typeface="Apple Chancery" charset="0"/>
              <a:cs typeface="Apple Chancery" charset="0"/>
            </a:endParaRPr>
          </a:p>
          <a:p>
            <a:pPr marL="285750" indent="-285750">
              <a:buFont typeface="Wingdings" charset="2"/>
              <a:buChar char="Ø"/>
            </a:pPr>
            <a:endParaRPr lang="en-US" sz="2400" dirty="0">
              <a:solidFill>
                <a:schemeClr val="bg1"/>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126079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841247" y="1661160"/>
            <a:ext cx="10690995" cy="4328160"/>
          </a:xfrm>
        </p:spPr>
        <p:txBody>
          <a:bodyPr>
            <a:normAutofit/>
          </a:bodyPr>
          <a:lstStyle/>
          <a:p>
            <a:pPr algn="l"/>
            <a:endParaRPr lang="en-US" sz="3200" dirty="0">
              <a:solidFill>
                <a:schemeClr val="bg1"/>
              </a:solidFill>
              <a:latin typeface="Apple Chancery" charset="0"/>
              <a:ea typeface="Apple Chancery" charset="0"/>
              <a:cs typeface="Apple Chancery" charset="0"/>
            </a:endParaRPr>
          </a:p>
          <a:p>
            <a:pPr algn="l">
              <a:lnSpc>
                <a:spcPct val="100000"/>
              </a:lnSpc>
              <a:spcBef>
                <a:spcPts val="0"/>
              </a:spcBef>
              <a:defRPr/>
            </a:pPr>
            <a:endParaRPr lang="en-US" dirty="0">
              <a:solidFill>
                <a:schemeClr val="bg1"/>
              </a:solidFill>
              <a:ea typeface="Apple Chancery" charset="0"/>
              <a:cs typeface="Apple Chancery" charset="0"/>
            </a:endParaRPr>
          </a:p>
          <a:p>
            <a:pPr algn="l">
              <a:lnSpc>
                <a:spcPct val="100000"/>
              </a:lnSpc>
              <a:spcBef>
                <a:spcPts val="0"/>
              </a:spcBef>
              <a:defRPr/>
            </a:pPr>
            <a:r>
              <a:rPr lang="en-US" sz="2200" dirty="0">
                <a:solidFill>
                  <a:schemeClr val="bg1"/>
                </a:solidFill>
                <a:ea typeface="Apple Chancery" charset="0"/>
                <a:cs typeface="Apple Chancery" charset="0"/>
              </a:rPr>
              <a:t>We are doing a disservice to our service members and veterans if we fail to conceptualize and address the lasting psychological, biological, spiritual, behavioral, and social impact of perpetrating, failing to prevent, or bearing witness to acts that transgress deeply held moral beliefs and expectations, that is, moral injury</a:t>
            </a:r>
            <a:r>
              <a:rPr lang="en-US" sz="2200" dirty="0" smtClean="0">
                <a:solidFill>
                  <a:schemeClr val="bg1"/>
                </a:solidFill>
                <a:ea typeface="Apple Chancery" charset="0"/>
                <a:cs typeface="Apple Chancery" charset="0"/>
              </a:rPr>
              <a:t>.</a:t>
            </a:r>
          </a:p>
          <a:p>
            <a:pPr algn="l">
              <a:lnSpc>
                <a:spcPct val="100000"/>
              </a:lnSpc>
              <a:spcBef>
                <a:spcPts val="0"/>
              </a:spcBef>
              <a:defRPr/>
            </a:pPr>
            <a:endParaRPr lang="en-US" sz="2200" dirty="0">
              <a:solidFill>
                <a:schemeClr val="bg1"/>
              </a:solidFill>
              <a:ea typeface="Apple Chancery" charset="0"/>
              <a:cs typeface="Apple Chancery" charset="0"/>
            </a:endParaRPr>
          </a:p>
          <a:p>
            <a:pPr algn="l">
              <a:lnSpc>
                <a:spcPct val="100000"/>
              </a:lnSpc>
              <a:spcBef>
                <a:spcPts val="0"/>
              </a:spcBef>
              <a:defRPr/>
            </a:pPr>
            <a:endParaRPr lang="en-US" sz="2200" dirty="0" smtClean="0">
              <a:solidFill>
                <a:schemeClr val="bg1"/>
              </a:solidFill>
              <a:ea typeface="Apple Chancery" charset="0"/>
              <a:cs typeface="Apple Chancery" charset="0"/>
            </a:endParaRPr>
          </a:p>
          <a:p>
            <a:pPr algn="r">
              <a:lnSpc>
                <a:spcPct val="100000"/>
              </a:lnSpc>
              <a:spcBef>
                <a:spcPts val="0"/>
              </a:spcBef>
              <a:defRPr/>
            </a:pPr>
            <a:r>
              <a:rPr lang="en-US" sz="1800" dirty="0" smtClean="0">
                <a:solidFill>
                  <a:schemeClr val="bg1"/>
                </a:solidFill>
                <a:ea typeface="Apple Chancery" charset="0"/>
                <a:cs typeface="Apple Chancery" charset="0"/>
              </a:rPr>
              <a:t> Moral </a:t>
            </a:r>
            <a:r>
              <a:rPr lang="en-US" sz="1800" dirty="0">
                <a:solidFill>
                  <a:schemeClr val="bg1"/>
                </a:solidFill>
                <a:ea typeface="Apple Chancery" charset="0"/>
                <a:cs typeface="Apple Chancery" charset="0"/>
              </a:rPr>
              <a:t>Injury And Moral Repair In War Veterans: </a:t>
            </a:r>
            <a:endParaRPr lang="en-US" sz="1800" dirty="0" smtClean="0">
              <a:solidFill>
                <a:schemeClr val="bg1"/>
              </a:solidFill>
              <a:ea typeface="Apple Chancery" charset="0"/>
              <a:cs typeface="Apple Chancery" charset="0"/>
            </a:endParaRPr>
          </a:p>
          <a:p>
            <a:pPr algn="r">
              <a:lnSpc>
                <a:spcPct val="100000"/>
              </a:lnSpc>
              <a:spcBef>
                <a:spcPts val="0"/>
              </a:spcBef>
              <a:defRPr/>
            </a:pPr>
            <a:r>
              <a:rPr lang="en-US" sz="1800" dirty="0" smtClean="0">
                <a:solidFill>
                  <a:schemeClr val="bg1"/>
                </a:solidFill>
                <a:ea typeface="Apple Chancery" charset="0"/>
                <a:cs typeface="Apple Chancery" charset="0"/>
              </a:rPr>
              <a:t>A </a:t>
            </a:r>
            <a:r>
              <a:rPr lang="en-US" sz="1800" dirty="0">
                <a:solidFill>
                  <a:schemeClr val="bg1"/>
                </a:solidFill>
                <a:ea typeface="Apple Chancery" charset="0"/>
                <a:cs typeface="Apple Chancery" charset="0"/>
              </a:rPr>
              <a:t>Preliminary Model And Intervention Strategy </a:t>
            </a:r>
          </a:p>
          <a:p>
            <a:pPr algn="r"/>
            <a:r>
              <a:rPr lang="en-US" sz="1800" dirty="0">
                <a:solidFill>
                  <a:schemeClr val="bg1"/>
                </a:solidFill>
                <a:ea typeface="Apple Chancery" charset="0"/>
                <a:cs typeface="Apple Chancery" charset="0"/>
              </a:rPr>
              <a:t>(Litz, Stein, Delaney, Lebowitz, Nash, Silva, Maguen)  </a:t>
            </a:r>
          </a:p>
          <a:p>
            <a:pPr algn="l"/>
            <a:endParaRPr lang="en-US" sz="1800" dirty="0">
              <a:solidFill>
                <a:schemeClr val="bg1"/>
              </a:solidFill>
            </a:endParaRPr>
          </a:p>
          <a:p>
            <a:pPr marL="342900" indent="-342900" algn="l">
              <a:buFont typeface="Wingdings" charset="2"/>
              <a:buChar char="Ø"/>
            </a:pPr>
            <a:endParaRPr lang="en-US" sz="18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34</a:t>
            </a:fld>
            <a:endParaRPr lang="en-US" dirty="0"/>
          </a:p>
        </p:txBody>
      </p:sp>
    </p:spTree>
    <p:extLst>
      <p:ext uri="{BB962C8B-B14F-4D97-AF65-F5344CB8AC3E}">
        <p14:creationId xmlns:p14="http://schemas.microsoft.com/office/powerpoint/2010/main" val="603626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fontScale="70000" lnSpcReduction="20000"/>
          </a:bodyPr>
          <a:lstStyle/>
          <a:p>
            <a:pPr>
              <a:lnSpc>
                <a:spcPct val="100000"/>
              </a:lnSpc>
            </a:pPr>
            <a:r>
              <a:rPr lang="en-US" sz="3600" dirty="0" smtClean="0">
                <a:solidFill>
                  <a:schemeClr val="bg1"/>
                </a:solidFill>
                <a:ea typeface="Apple Chancery" charset="0"/>
                <a:cs typeface="Apple Chancery" charset="0"/>
              </a:rPr>
              <a:t>Facing the Dragon</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600" dirty="0" smtClean="0">
                <a:solidFill>
                  <a:schemeClr val="bg1"/>
                </a:solidFill>
                <a:ea typeface="Apple Chancery" charset="0"/>
                <a:cs typeface="Apple Chancery" charset="0"/>
              </a:rPr>
              <a:t>	</a:t>
            </a:r>
            <a:r>
              <a:rPr lang="en-US" sz="3100" dirty="0" smtClean="0">
                <a:solidFill>
                  <a:schemeClr val="bg1"/>
                </a:solidFill>
                <a:ea typeface="Apple Chancery" charset="0"/>
                <a:cs typeface="Apple Chancery" charset="0"/>
              </a:rPr>
              <a:t>Suicide and depression</a:t>
            </a:r>
          </a:p>
          <a:p>
            <a:pPr algn="l">
              <a:lnSpc>
                <a:spcPct val="100000"/>
              </a:lnSpc>
            </a:pPr>
            <a:endParaRPr lang="en-US" sz="1800" dirty="0">
              <a:solidFill>
                <a:srgbClr val="FF0000"/>
              </a:solidFill>
              <a:latin typeface="Apple Chancery" charset="0"/>
              <a:ea typeface="Apple Chancery" charset="0"/>
              <a:cs typeface="Apple Chancery" charset="0"/>
            </a:endParaRPr>
          </a:p>
          <a:p>
            <a:pPr marL="285750" indent="-285750" algn="l">
              <a:buFont typeface="Wingdings" charset="2"/>
              <a:buChar char="Ø"/>
            </a:pPr>
            <a:r>
              <a:rPr lang="en-US" sz="2800" dirty="0">
                <a:solidFill>
                  <a:schemeClr val="bg1"/>
                </a:solidFill>
                <a:ea typeface="Apple Chancery" charset="0"/>
                <a:cs typeface="Apple Chancery" charset="0"/>
              </a:rPr>
              <a:t>Rate of suicide is 2 time higher than general public.</a:t>
            </a:r>
          </a:p>
          <a:p>
            <a:pPr marL="285750" indent="-285750" algn="l">
              <a:buFont typeface="Wingdings" charset="2"/>
              <a:buChar char="Ø"/>
            </a:pPr>
            <a:endParaRPr lang="en-US" sz="2800" dirty="0">
              <a:solidFill>
                <a:schemeClr val="bg1"/>
              </a:solidFill>
              <a:ea typeface="Apple Chancery" charset="0"/>
              <a:cs typeface="Apple Chancery" charset="0"/>
            </a:endParaRPr>
          </a:p>
          <a:p>
            <a:pPr marL="285750" indent="-285750" algn="l">
              <a:buFont typeface="Wingdings" charset="2"/>
              <a:buChar char="Ø"/>
            </a:pPr>
            <a:r>
              <a:rPr lang="en-US" sz="2800" dirty="0">
                <a:solidFill>
                  <a:schemeClr val="bg1"/>
                </a:solidFill>
                <a:ea typeface="Apple Chancery" charset="0"/>
                <a:cs typeface="Apple Chancery" charset="0"/>
              </a:rPr>
              <a:t>It is 4x for vets in 18-24 age range.</a:t>
            </a:r>
          </a:p>
          <a:p>
            <a:pPr marL="285750" indent="-285750" algn="l">
              <a:buFont typeface="Wingdings" charset="2"/>
              <a:buChar char="Ø"/>
            </a:pPr>
            <a:endParaRPr lang="en-US" sz="2800" dirty="0">
              <a:solidFill>
                <a:schemeClr val="bg1"/>
              </a:solidFill>
              <a:ea typeface="Apple Chancery" charset="0"/>
              <a:cs typeface="Apple Chancery" charset="0"/>
            </a:endParaRPr>
          </a:p>
          <a:p>
            <a:pPr marL="285750" indent="-285750" algn="l">
              <a:buFont typeface="Wingdings" charset="2"/>
              <a:buChar char="Ø"/>
            </a:pPr>
            <a:r>
              <a:rPr lang="en-US" sz="2800" dirty="0">
                <a:solidFill>
                  <a:schemeClr val="bg1"/>
                </a:solidFill>
                <a:ea typeface="Apple Chancery" charset="0"/>
                <a:cs typeface="Apple Chancery" charset="0"/>
              </a:rPr>
              <a:t>22 Suicides a day = 50% over 60 years of age. Who are they? </a:t>
            </a:r>
          </a:p>
          <a:p>
            <a:pPr algn="l"/>
            <a:r>
              <a:rPr lang="en-US" sz="2800" dirty="0">
                <a:solidFill>
                  <a:schemeClr val="bg1"/>
                </a:solidFill>
                <a:ea typeface="Apple Chancery" charset="0"/>
                <a:cs typeface="Apple Chancery" charset="0"/>
              </a:rPr>
              <a:t>    WWII and Vietnam Vets</a:t>
            </a:r>
          </a:p>
          <a:p>
            <a:pPr marL="285750" indent="-285750" algn="l">
              <a:buFont typeface="Wingdings" charset="2"/>
              <a:buChar char="Ø"/>
            </a:pPr>
            <a:endParaRPr lang="en-US" sz="2800" dirty="0">
              <a:solidFill>
                <a:schemeClr val="bg1"/>
              </a:solidFill>
              <a:ea typeface="Apple Chancery" charset="0"/>
              <a:cs typeface="Apple Chancery" charset="0"/>
            </a:endParaRPr>
          </a:p>
          <a:p>
            <a:pPr marL="285750" indent="-285750" algn="l">
              <a:buFont typeface="Wingdings" charset="2"/>
              <a:buChar char="Ø"/>
            </a:pPr>
            <a:r>
              <a:rPr lang="en-US" sz="2800" dirty="0">
                <a:solidFill>
                  <a:schemeClr val="bg1"/>
                </a:solidFill>
                <a:ea typeface="Apple Chancery" charset="0"/>
                <a:cs typeface="Apple Chancery" charset="0"/>
              </a:rPr>
              <a:t>Also high in reserves – lack of support, encouragement.  From active duty back to the cornfields of Iowa  = Isolation </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35</a:t>
            </a:fld>
            <a:endParaRPr lang="en-US" dirty="0"/>
          </a:p>
        </p:txBody>
      </p:sp>
    </p:spTree>
    <p:extLst>
      <p:ext uri="{BB962C8B-B14F-4D97-AF65-F5344CB8AC3E}">
        <p14:creationId xmlns:p14="http://schemas.microsoft.com/office/powerpoint/2010/main" val="1984156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the Dragon</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a:t>
            </a:r>
            <a:r>
              <a:rPr lang="en-US" dirty="0" smtClean="0">
                <a:solidFill>
                  <a:schemeClr val="bg1"/>
                </a:solidFill>
                <a:ea typeface="Apple Chancery" charset="0"/>
                <a:cs typeface="Apple Chancery" charset="0"/>
              </a:rPr>
              <a:t>Suicide and Depression: Contributors</a:t>
            </a:r>
          </a:p>
          <a:p>
            <a:r>
              <a:rPr lang="en-US" sz="2200" dirty="0">
                <a:solidFill>
                  <a:schemeClr val="bg1"/>
                </a:solidFill>
                <a:ea typeface="Apple Chancery" charset="0"/>
                <a:cs typeface="Apple Chancery" charset="0"/>
              </a:rPr>
              <a:t>	</a:t>
            </a:r>
            <a:endParaRPr lang="en-US" sz="2000" dirty="0">
              <a:solidFill>
                <a:schemeClr val="bg1"/>
              </a:solidFill>
              <a:latin typeface="Apple Chancery" charset="0"/>
              <a:ea typeface="Apple Chancery" charset="0"/>
              <a:cs typeface="Apple Chancery" charset="0"/>
            </a:endParaRPr>
          </a:p>
          <a:p>
            <a:pPr marL="1657350" lvl="3" indent="-285750" algn="l">
              <a:buFont typeface="Wingdings" charset="2"/>
              <a:buChar char="Ø"/>
            </a:pPr>
            <a:r>
              <a:rPr lang="en-US" sz="2200" dirty="0">
                <a:solidFill>
                  <a:schemeClr val="bg1"/>
                </a:solidFill>
                <a:ea typeface="Apple Chancery" charset="0"/>
                <a:cs typeface="Apple Chancery" charset="0"/>
              </a:rPr>
              <a:t>Breakup of relationship</a:t>
            </a:r>
          </a:p>
          <a:p>
            <a:pPr marL="1657350" lvl="3" indent="-285750" algn="l">
              <a:buFont typeface="Wingdings" charset="2"/>
              <a:buChar char="Ø"/>
            </a:pPr>
            <a:r>
              <a:rPr lang="en-US" sz="2200" dirty="0">
                <a:solidFill>
                  <a:schemeClr val="bg1"/>
                </a:solidFill>
                <a:ea typeface="Apple Chancery" charset="0"/>
                <a:cs typeface="Apple Chancery" charset="0"/>
              </a:rPr>
              <a:t>Alcohol</a:t>
            </a:r>
          </a:p>
          <a:p>
            <a:pPr marL="1657350" lvl="3" indent="-285750" algn="l">
              <a:buFont typeface="Wingdings" charset="2"/>
              <a:buChar char="Ø"/>
            </a:pPr>
            <a:r>
              <a:rPr lang="en-US" sz="2200" dirty="0" smtClean="0">
                <a:solidFill>
                  <a:schemeClr val="bg1"/>
                </a:solidFill>
                <a:ea typeface="Apple Chancery" charset="0"/>
                <a:cs typeface="Apple Chancery" charset="0"/>
              </a:rPr>
              <a:t>Lethal means</a:t>
            </a:r>
            <a:endParaRPr lang="en-US" sz="2200" dirty="0">
              <a:solidFill>
                <a:schemeClr val="bg1"/>
              </a:solidFill>
              <a:ea typeface="Apple Chancery" charset="0"/>
              <a:cs typeface="Apple Chancery" charset="0"/>
            </a:endParaRPr>
          </a:p>
          <a:p>
            <a:pPr marL="1657350" lvl="3" indent="-285750" algn="l">
              <a:buFont typeface="Wingdings" charset="2"/>
              <a:buChar char="Ø"/>
            </a:pPr>
            <a:r>
              <a:rPr lang="en-US" sz="2200" dirty="0">
                <a:solidFill>
                  <a:schemeClr val="bg1"/>
                </a:solidFill>
                <a:ea typeface="Apple Chancery" charset="0"/>
                <a:cs typeface="Apple Chancery" charset="0"/>
              </a:rPr>
              <a:t>History of sexual or physical abuse. </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36</a:t>
            </a:fld>
            <a:endParaRPr lang="en-US" dirty="0"/>
          </a:p>
        </p:txBody>
      </p:sp>
    </p:spTree>
    <p:extLst>
      <p:ext uri="{BB962C8B-B14F-4D97-AF65-F5344CB8AC3E}">
        <p14:creationId xmlns:p14="http://schemas.microsoft.com/office/powerpoint/2010/main" val="1915315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the Dragon</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a:t>
            </a:r>
            <a:r>
              <a:rPr lang="en-US" dirty="0" smtClean="0">
                <a:solidFill>
                  <a:schemeClr val="bg1"/>
                </a:solidFill>
                <a:ea typeface="Apple Chancery" charset="0"/>
                <a:cs typeface="Apple Chancery" charset="0"/>
              </a:rPr>
              <a:t>Sexual Assault</a:t>
            </a:r>
          </a:p>
          <a:p>
            <a:pPr marL="1714500" lvl="3" indent="-342900" algn="l">
              <a:lnSpc>
                <a:spcPct val="100000"/>
              </a:lnSpc>
              <a:buFont typeface="Wingdings" charset="2"/>
              <a:buChar char="Ø"/>
            </a:pPr>
            <a:r>
              <a:rPr lang="en-US" sz="2200" dirty="0" smtClean="0">
                <a:solidFill>
                  <a:schemeClr val="bg1"/>
                </a:solidFill>
              </a:rPr>
              <a:t>Women </a:t>
            </a:r>
            <a:r>
              <a:rPr lang="en-US" sz="2200" dirty="0">
                <a:solidFill>
                  <a:schemeClr val="bg1"/>
                </a:solidFill>
              </a:rPr>
              <a:t>1/3 report rape or attempted rape.  </a:t>
            </a:r>
            <a:endParaRPr lang="en-US" sz="2200" dirty="0" smtClean="0">
              <a:solidFill>
                <a:schemeClr val="bg1"/>
              </a:solidFill>
            </a:endParaRPr>
          </a:p>
          <a:p>
            <a:pPr marL="1714500" lvl="3" indent="-342900" algn="l">
              <a:lnSpc>
                <a:spcPct val="100000"/>
              </a:lnSpc>
              <a:buFont typeface="Wingdings" charset="2"/>
              <a:buChar char="Ø"/>
            </a:pPr>
            <a:r>
              <a:rPr lang="en-US" sz="2200" dirty="0">
                <a:solidFill>
                  <a:schemeClr val="bg1"/>
                </a:solidFill>
              </a:rPr>
              <a:t>Often by another service members.  </a:t>
            </a:r>
            <a:endParaRPr lang="en-US" sz="2200" dirty="0" smtClean="0">
              <a:solidFill>
                <a:schemeClr val="bg1"/>
              </a:solidFill>
            </a:endParaRPr>
          </a:p>
          <a:p>
            <a:pPr marL="1714500" lvl="3" indent="-342900" algn="l">
              <a:lnSpc>
                <a:spcPct val="100000"/>
              </a:lnSpc>
              <a:buFont typeface="Wingdings" charset="2"/>
              <a:buChar char="Ø"/>
            </a:pPr>
            <a:r>
              <a:rPr lang="en-US" sz="2200" dirty="0" smtClean="0">
                <a:solidFill>
                  <a:schemeClr val="bg1"/>
                </a:solidFill>
              </a:rPr>
              <a:t>1</a:t>
            </a:r>
            <a:r>
              <a:rPr lang="en-US" sz="2200" dirty="0">
                <a:solidFill>
                  <a:schemeClr val="bg1"/>
                </a:solidFill>
              </a:rPr>
              <a:t>% of those reported get convicted. </a:t>
            </a:r>
            <a:endParaRPr lang="en-US" sz="2200" dirty="0" smtClean="0">
              <a:solidFill>
                <a:schemeClr val="bg1"/>
              </a:solidFill>
            </a:endParaRPr>
          </a:p>
          <a:p>
            <a:pPr marL="1714500" lvl="3" indent="-342900" algn="l">
              <a:lnSpc>
                <a:spcPct val="100000"/>
              </a:lnSpc>
              <a:buFont typeface="Wingdings" charset="2"/>
              <a:buChar char="Ø"/>
            </a:pPr>
            <a:r>
              <a:rPr lang="en-US" sz="2200" dirty="0" smtClean="0">
                <a:solidFill>
                  <a:schemeClr val="bg1"/>
                </a:solidFill>
              </a:rPr>
              <a:t> </a:t>
            </a:r>
            <a:r>
              <a:rPr lang="en-US" sz="2200" dirty="0">
                <a:solidFill>
                  <a:schemeClr val="bg1"/>
                </a:solidFill>
              </a:rPr>
              <a:t>Problem of cover-up or minimizing.  </a:t>
            </a:r>
            <a:endParaRPr lang="en-US" sz="2200" dirty="0" smtClean="0">
              <a:solidFill>
                <a:schemeClr val="bg1"/>
              </a:solidFill>
            </a:endParaRPr>
          </a:p>
          <a:p>
            <a:pPr marL="1714500" lvl="3" indent="-342900" algn="l">
              <a:lnSpc>
                <a:spcPct val="100000"/>
              </a:lnSpc>
              <a:buFont typeface="Wingdings" charset="2"/>
              <a:buChar char="Ø"/>
            </a:pPr>
            <a:r>
              <a:rPr lang="en-US" sz="2200" dirty="0" smtClean="0">
                <a:solidFill>
                  <a:schemeClr val="bg1"/>
                </a:solidFill>
              </a:rPr>
              <a:t>Misnomer </a:t>
            </a:r>
            <a:r>
              <a:rPr lang="en-US" sz="2200" dirty="0">
                <a:solidFill>
                  <a:schemeClr val="bg1"/>
                </a:solidFill>
              </a:rPr>
              <a:t>of “safe to get </a:t>
            </a:r>
            <a:r>
              <a:rPr lang="en-US" sz="2200" dirty="0" smtClean="0">
                <a:solidFill>
                  <a:schemeClr val="bg1"/>
                </a:solidFill>
              </a:rPr>
              <a:t>help.”</a:t>
            </a:r>
          </a:p>
          <a:p>
            <a:pPr marL="1714500" lvl="3" indent="-342900" algn="l">
              <a:lnSpc>
                <a:spcPct val="100000"/>
              </a:lnSpc>
              <a:buFont typeface="Wingdings" charset="2"/>
              <a:buChar char="Ø"/>
            </a:pPr>
            <a:r>
              <a:rPr lang="en-US" sz="2200" dirty="0" smtClean="0">
                <a:solidFill>
                  <a:schemeClr val="bg1"/>
                </a:solidFill>
              </a:rPr>
              <a:t>Dependent </a:t>
            </a:r>
            <a:r>
              <a:rPr lang="en-US" sz="2200" dirty="0">
                <a:solidFill>
                  <a:schemeClr val="bg1"/>
                </a:solidFill>
              </a:rPr>
              <a:t>on the leadership.</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37</a:t>
            </a:fld>
            <a:endParaRPr lang="en-US" dirty="0"/>
          </a:p>
        </p:txBody>
      </p:sp>
    </p:spTree>
    <p:extLst>
      <p:ext uri="{BB962C8B-B14F-4D97-AF65-F5344CB8AC3E}">
        <p14:creationId xmlns:p14="http://schemas.microsoft.com/office/powerpoint/2010/main" val="1910733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the Dragon</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Domestic Violence</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38</a:t>
            </a:fld>
            <a:endParaRPr lang="en-US" dirty="0"/>
          </a:p>
        </p:txBody>
      </p:sp>
    </p:spTree>
    <p:extLst>
      <p:ext uri="{BB962C8B-B14F-4D97-AF65-F5344CB8AC3E}">
        <p14:creationId xmlns:p14="http://schemas.microsoft.com/office/powerpoint/2010/main" val="111923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pPr>
              <a:lnSpc>
                <a:spcPct val="100000"/>
              </a:lnSpc>
            </a:pPr>
            <a:r>
              <a:rPr lang="en-US" sz="2800" dirty="0" smtClean="0">
                <a:solidFill>
                  <a:schemeClr val="bg1"/>
                </a:solidFill>
                <a:ea typeface="Apple Chancery" charset="0"/>
                <a:cs typeface="Apple Chancery" charset="0"/>
              </a:rPr>
              <a:t>Facing the Dragon</a:t>
            </a:r>
          </a:p>
          <a:p>
            <a:pPr>
              <a:lnSpc>
                <a:spcPct val="100000"/>
              </a:lnSpc>
            </a:pPr>
            <a:endParaRPr lang="en-US" sz="800" dirty="0" smtClean="0">
              <a:solidFill>
                <a:schemeClr val="bg1"/>
              </a:solidFill>
              <a:ea typeface="Apple Chancery" charset="0"/>
              <a:cs typeface="Apple Chancery" charset="0"/>
            </a:endParaRPr>
          </a:p>
          <a:p>
            <a:pPr algn="l">
              <a:lnSpc>
                <a:spcPct val="100000"/>
              </a:lnSpc>
            </a:pPr>
            <a:r>
              <a:rPr lang="en-US" sz="2200" dirty="0" smtClean="0">
                <a:solidFill>
                  <a:schemeClr val="bg1"/>
                </a:solidFill>
                <a:ea typeface="Apple Chancery" charset="0"/>
                <a:cs typeface="Apple Chancery" charset="0"/>
              </a:rPr>
              <a:t>	Substance Abuse</a:t>
            </a:r>
          </a:p>
          <a:p>
            <a:pPr algn="l">
              <a:lnSpc>
                <a:spcPct val="100000"/>
              </a:lnSpc>
            </a:pPr>
            <a:endParaRPr lang="en-US" sz="2200" dirty="0" smtClean="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39</a:t>
            </a:fld>
            <a:endParaRPr lang="en-US" dirty="0"/>
          </a:p>
        </p:txBody>
      </p:sp>
    </p:spTree>
    <p:extLst>
      <p:ext uri="{BB962C8B-B14F-4D97-AF65-F5344CB8AC3E}">
        <p14:creationId xmlns:p14="http://schemas.microsoft.com/office/powerpoint/2010/main" val="110291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914399" y="1661160"/>
            <a:ext cx="10296939" cy="4328160"/>
          </a:xfrm>
        </p:spPr>
        <p:txBody>
          <a:bodyPr>
            <a:normAutofit/>
          </a:bodyPr>
          <a:lstStyle/>
          <a:p>
            <a:endParaRPr lang="en-US" sz="3200" dirty="0">
              <a:solidFill>
                <a:schemeClr val="bg1"/>
              </a:solidFill>
              <a:ea typeface="Apple Chancery" charset="0"/>
              <a:cs typeface="Apple Chancery" charset="0"/>
            </a:endParaRPr>
          </a:p>
          <a:p>
            <a:r>
              <a:rPr lang="en-US" sz="2800" dirty="0" smtClean="0">
                <a:solidFill>
                  <a:schemeClr val="bg1"/>
                </a:solidFill>
                <a:ea typeface="Apple Chancery" charset="0"/>
                <a:cs typeface="Apple Chancery" charset="0"/>
              </a:rPr>
              <a:t>Know your audience!</a:t>
            </a:r>
          </a:p>
          <a:p>
            <a:pPr algn="l"/>
            <a:r>
              <a:rPr lang="en-US" sz="2800" dirty="0" smtClean="0">
                <a:solidFill>
                  <a:schemeClr val="bg1"/>
                </a:solidFill>
                <a:ea typeface="Apple Chancery" charset="0"/>
                <a:cs typeface="Apple Chancery" charset="0"/>
              </a:rPr>
              <a:t>		</a:t>
            </a:r>
          </a:p>
          <a:p>
            <a:pPr algn="l"/>
            <a:r>
              <a:rPr lang="en-US" sz="2800" dirty="0">
                <a:solidFill>
                  <a:schemeClr val="bg1"/>
                </a:solidFill>
                <a:ea typeface="Apple Chancery" charset="0"/>
                <a:cs typeface="Apple Chancery" charset="0"/>
              </a:rPr>
              <a:t>	</a:t>
            </a:r>
            <a:r>
              <a:rPr lang="en-US" sz="2800" dirty="0" smtClean="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Active </a:t>
            </a:r>
            <a:r>
              <a:rPr lang="en-US" sz="2200" dirty="0">
                <a:solidFill>
                  <a:schemeClr val="bg1"/>
                </a:solidFill>
                <a:ea typeface="Apple Chancery" charset="0"/>
                <a:cs typeface="Apple Chancery" charset="0"/>
              </a:rPr>
              <a:t>Duty</a:t>
            </a:r>
          </a:p>
          <a:p>
            <a:pPr algn="l"/>
            <a:endParaRPr lang="en-US" sz="2200" dirty="0">
              <a:solidFill>
                <a:schemeClr val="bg1"/>
              </a:solidFill>
              <a:ea typeface="Apple Chancery" charset="0"/>
              <a:cs typeface="Apple Chancery" charset="0"/>
            </a:endParaRPr>
          </a:p>
          <a:p>
            <a:pPr algn="l"/>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Reserves/National </a:t>
            </a:r>
            <a:r>
              <a:rPr lang="en-US" sz="2200" dirty="0">
                <a:solidFill>
                  <a:schemeClr val="bg1"/>
                </a:solidFill>
                <a:ea typeface="Apple Chancery" charset="0"/>
                <a:cs typeface="Apple Chancery" charset="0"/>
              </a:rPr>
              <a:t>Guard</a:t>
            </a:r>
          </a:p>
          <a:p>
            <a:pPr algn="l"/>
            <a:endParaRPr lang="en-US" sz="2200" dirty="0">
              <a:solidFill>
                <a:schemeClr val="bg1"/>
              </a:solidFill>
              <a:ea typeface="Apple Chancery" charset="0"/>
              <a:cs typeface="Apple Chancery" charset="0"/>
            </a:endParaRPr>
          </a:p>
          <a:p>
            <a:pPr algn="l"/>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	Active Reserves</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a:t>
            </a:fld>
            <a:endParaRPr lang="en-US" dirty="0"/>
          </a:p>
        </p:txBody>
      </p:sp>
    </p:spTree>
    <p:extLst>
      <p:ext uri="{BB962C8B-B14F-4D97-AF65-F5344CB8AC3E}">
        <p14:creationId xmlns:p14="http://schemas.microsoft.com/office/powerpoint/2010/main" val="545217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820188"/>
            <a:ext cx="9144000" cy="4328160"/>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Employers need to know that </a:t>
            </a:r>
            <a:r>
              <a:rPr lang="en-US" dirty="0" smtClean="0">
                <a:solidFill>
                  <a:schemeClr val="bg1"/>
                </a:solidFill>
                <a:ea typeface="Apple Chancery" charset="0"/>
                <a:cs typeface="Apple Chancery" charset="0"/>
              </a:rPr>
              <a:t>Veterans . . .</a:t>
            </a:r>
            <a:endParaRPr lang="en-US" dirty="0">
              <a:solidFill>
                <a:schemeClr val="bg1"/>
              </a:solidFill>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40</a:t>
            </a:fld>
            <a:endParaRPr lang="en-US" dirty="0"/>
          </a:p>
        </p:txBody>
      </p:sp>
      <p:sp>
        <p:nvSpPr>
          <p:cNvPr id="6" name="TextBox 5"/>
          <p:cNvSpPr txBox="1"/>
          <p:nvPr/>
        </p:nvSpPr>
        <p:spPr>
          <a:xfrm>
            <a:off x="1524000" y="2708795"/>
            <a:ext cx="10008243" cy="2789674"/>
          </a:xfrm>
          <a:prstGeom prst="rect">
            <a:avLst/>
          </a:prstGeom>
          <a:noFill/>
        </p:spPr>
        <p:txBody>
          <a:bodyPr wrap="square" rtlCol="0">
            <a:spAutoFit/>
          </a:bodyPr>
          <a:lstStyle/>
          <a:p>
            <a:pPr marL="800100" lvl="1" indent="-342900">
              <a:lnSpc>
                <a:spcPct val="150000"/>
              </a:lnSpc>
              <a:buFont typeface="Wingdings" pitchFamily="2" charset="2"/>
              <a:buChar char="ü"/>
            </a:pPr>
            <a:r>
              <a:rPr lang="en-US" sz="2200" dirty="0">
                <a:solidFill>
                  <a:schemeClr val="bg1"/>
                </a:solidFill>
                <a:ea typeface="Apple Chancery" charset="0"/>
                <a:cs typeface="Apple Chancery" charset="0"/>
              </a:rPr>
              <a:t>Are used to </a:t>
            </a:r>
            <a:r>
              <a:rPr lang="en-US" sz="2200" dirty="0" smtClean="0">
                <a:solidFill>
                  <a:schemeClr val="bg1"/>
                </a:solidFill>
                <a:ea typeface="Apple Chancery" charset="0"/>
                <a:cs typeface="Apple Chancery" charset="0"/>
              </a:rPr>
              <a:t>giving and taking  </a:t>
            </a:r>
            <a:r>
              <a:rPr lang="en-US" sz="2200" dirty="0">
                <a:solidFill>
                  <a:schemeClr val="bg1"/>
                </a:solidFill>
                <a:ea typeface="Apple Chancery" charset="0"/>
                <a:cs typeface="Apple Chancery" charset="0"/>
              </a:rPr>
              <a:t>orders</a:t>
            </a:r>
          </a:p>
          <a:p>
            <a:pPr marL="800100" lvl="1" indent="-342900">
              <a:buFont typeface="Wingdings" pitchFamily="2" charset="2"/>
              <a:buChar char="ü"/>
            </a:pPr>
            <a:r>
              <a:rPr lang="en-US" sz="2200" dirty="0">
                <a:solidFill>
                  <a:schemeClr val="bg1"/>
                </a:solidFill>
                <a:ea typeface="Apple Chancery" charset="0"/>
                <a:cs typeface="Apple Chancery" charset="0"/>
              </a:rPr>
              <a:t>50% report colleagues make false assumptions such as politically conservatism or have PTSD</a:t>
            </a:r>
          </a:p>
          <a:p>
            <a:pPr marL="800100" lvl="1" indent="-342900">
              <a:lnSpc>
                <a:spcPct val="150000"/>
              </a:lnSpc>
              <a:buFont typeface="Wingdings" pitchFamily="2" charset="2"/>
              <a:buChar char="ü"/>
            </a:pPr>
            <a:r>
              <a:rPr lang="en-US" sz="2200" dirty="0">
                <a:solidFill>
                  <a:schemeClr val="bg1"/>
                </a:solidFill>
                <a:ea typeface="Apple Chancery" charset="0"/>
                <a:cs typeface="Apple Chancery" charset="0"/>
              </a:rPr>
              <a:t>Over 25% downplay their military experience with colleagues</a:t>
            </a:r>
          </a:p>
          <a:p>
            <a:pPr marL="800100" lvl="1" indent="-342900">
              <a:lnSpc>
                <a:spcPct val="150000"/>
              </a:lnSpc>
              <a:buFont typeface="Wingdings" pitchFamily="2" charset="2"/>
              <a:buChar char="ü"/>
            </a:pPr>
            <a:r>
              <a:rPr lang="en-US" sz="2200" dirty="0">
                <a:solidFill>
                  <a:schemeClr val="bg1"/>
                </a:solidFill>
                <a:ea typeface="Apple Chancery" charset="0"/>
                <a:cs typeface="Apple Chancery" charset="0"/>
              </a:rPr>
              <a:t>33% have a service related injury or disability that they hide from </a:t>
            </a:r>
            <a:r>
              <a:rPr lang="en-US" sz="2200" dirty="0" smtClean="0">
                <a:solidFill>
                  <a:schemeClr val="bg1"/>
                </a:solidFill>
                <a:ea typeface="Apple Chancery" charset="0"/>
                <a:cs typeface="Apple Chancery" charset="0"/>
              </a:rPr>
              <a:t>colleagues</a:t>
            </a:r>
          </a:p>
          <a:p>
            <a:pPr marL="342900" indent="-342900">
              <a:lnSpc>
                <a:spcPct val="150000"/>
              </a:lnSpc>
              <a:buFont typeface="Wingdings" pitchFamily="2" charset="2"/>
              <a:buChar char="ü"/>
            </a:pPr>
            <a:endParaRPr lang="en-US" sz="2400" dirty="0">
              <a:solidFill>
                <a:schemeClr val="bg1"/>
              </a:solidFill>
              <a:ea typeface="Apple Chancery" charset="0"/>
              <a:cs typeface="Apple Chancery" charset="0"/>
            </a:endParaRPr>
          </a:p>
        </p:txBody>
      </p:sp>
    </p:spTree>
    <p:extLst>
      <p:ext uri="{BB962C8B-B14F-4D97-AF65-F5344CB8AC3E}">
        <p14:creationId xmlns:p14="http://schemas.microsoft.com/office/powerpoint/2010/main" val="537643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820188"/>
            <a:ext cx="9144000" cy="4328160"/>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Employers need to know that </a:t>
            </a:r>
            <a:r>
              <a:rPr lang="en-US" dirty="0" smtClean="0">
                <a:solidFill>
                  <a:schemeClr val="bg1"/>
                </a:solidFill>
                <a:ea typeface="Apple Chancery" charset="0"/>
                <a:cs typeface="Apple Chancery" charset="0"/>
              </a:rPr>
              <a:t>Veterans . . .</a:t>
            </a:r>
            <a:endParaRPr lang="en-US" dirty="0">
              <a:solidFill>
                <a:schemeClr val="bg1"/>
              </a:solidFill>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41</a:t>
            </a:fld>
            <a:endParaRPr lang="en-US" dirty="0"/>
          </a:p>
        </p:txBody>
      </p:sp>
      <p:sp>
        <p:nvSpPr>
          <p:cNvPr id="6" name="TextBox 5"/>
          <p:cNvSpPr txBox="1"/>
          <p:nvPr/>
        </p:nvSpPr>
        <p:spPr>
          <a:xfrm>
            <a:off x="1524000" y="2866455"/>
            <a:ext cx="10008243" cy="2846933"/>
          </a:xfrm>
          <a:prstGeom prst="rect">
            <a:avLst/>
          </a:prstGeom>
          <a:noFill/>
        </p:spPr>
        <p:txBody>
          <a:bodyPr wrap="square" rtlCol="0">
            <a:spAutoFit/>
          </a:bodyPr>
          <a:lstStyle/>
          <a:p>
            <a:pPr marL="800100" lvl="1" indent="-342900">
              <a:buFont typeface="Wingdings" pitchFamily="2" charset="2"/>
              <a:buChar char="ü"/>
            </a:pPr>
            <a:r>
              <a:rPr lang="en-US" sz="2200" dirty="0" smtClean="0">
                <a:solidFill>
                  <a:schemeClr val="bg1"/>
                </a:solidFill>
                <a:ea typeface="Apple Chancery" charset="0"/>
                <a:cs typeface="Apple Chancery" charset="0"/>
              </a:rPr>
              <a:t>Many do </a:t>
            </a:r>
            <a:r>
              <a:rPr lang="en-US" sz="2200" dirty="0">
                <a:solidFill>
                  <a:schemeClr val="bg1"/>
                </a:solidFill>
                <a:ea typeface="Apple Chancery" charset="0"/>
                <a:cs typeface="Apple Chancery" charset="0"/>
              </a:rPr>
              <a:t>not like special advantages, such as a company going out of their way to hire </a:t>
            </a:r>
            <a:r>
              <a:rPr lang="en-US" sz="2200" dirty="0" smtClean="0">
                <a:solidFill>
                  <a:schemeClr val="bg1"/>
                </a:solidFill>
                <a:ea typeface="Apple Chancery" charset="0"/>
                <a:cs typeface="Apple Chancery" charset="0"/>
              </a:rPr>
              <a:t>veterans</a:t>
            </a:r>
          </a:p>
          <a:p>
            <a:pPr marL="800100" lvl="1" indent="-342900">
              <a:lnSpc>
                <a:spcPct val="150000"/>
              </a:lnSpc>
              <a:buFont typeface="Wingdings" pitchFamily="2" charset="2"/>
              <a:buChar char="ü"/>
            </a:pPr>
            <a:r>
              <a:rPr lang="en-US" sz="2200" dirty="0" smtClean="0">
                <a:solidFill>
                  <a:schemeClr val="bg1"/>
                </a:solidFill>
                <a:ea typeface="Apple Chancery" charset="0"/>
                <a:cs typeface="Apple Chancery" charset="0"/>
              </a:rPr>
              <a:t>66% say they feel more purpose in the military than in corporate jobs</a:t>
            </a:r>
          </a:p>
          <a:p>
            <a:pPr marL="800100" lvl="1" indent="-342900">
              <a:lnSpc>
                <a:spcPct val="150000"/>
              </a:lnSpc>
              <a:buFont typeface="Wingdings" pitchFamily="2" charset="2"/>
              <a:buChar char="ü"/>
            </a:pPr>
            <a:r>
              <a:rPr lang="en-US" sz="2200" dirty="0" smtClean="0">
                <a:solidFill>
                  <a:schemeClr val="bg1"/>
                </a:solidFill>
                <a:ea typeface="Apple Chancery" charset="0"/>
                <a:cs typeface="Apple Chancery" charset="0"/>
              </a:rPr>
              <a:t>Many cited far less camaraderie with their co-works than in the military</a:t>
            </a:r>
          </a:p>
          <a:p>
            <a:pPr marL="800100" lvl="1" indent="-342900">
              <a:lnSpc>
                <a:spcPct val="150000"/>
              </a:lnSpc>
              <a:buFont typeface="Wingdings" pitchFamily="2" charset="2"/>
              <a:buChar char="ü"/>
            </a:pPr>
            <a:r>
              <a:rPr lang="en-US" sz="2200" dirty="0" smtClean="0">
                <a:solidFill>
                  <a:schemeClr val="bg1"/>
                </a:solidFill>
                <a:ea typeface="Apple Chancery" charset="0"/>
                <a:cs typeface="Apple Chancery" charset="0"/>
              </a:rPr>
              <a:t>Miss leading other people as they once did in the military </a:t>
            </a:r>
          </a:p>
          <a:p>
            <a:pPr marL="342900" indent="-342900">
              <a:lnSpc>
                <a:spcPct val="150000"/>
              </a:lnSpc>
              <a:buFont typeface="Wingdings" pitchFamily="2" charset="2"/>
              <a:buChar char="ü"/>
            </a:pPr>
            <a:endParaRPr lang="en-US" sz="2400" dirty="0">
              <a:solidFill>
                <a:schemeClr val="bg1"/>
              </a:solidFill>
              <a:ea typeface="Apple Chancery" charset="0"/>
              <a:cs typeface="Apple Chancery" charset="0"/>
            </a:endParaRPr>
          </a:p>
        </p:txBody>
      </p:sp>
    </p:spTree>
    <p:extLst>
      <p:ext uri="{BB962C8B-B14F-4D97-AF65-F5344CB8AC3E}">
        <p14:creationId xmlns:p14="http://schemas.microsoft.com/office/powerpoint/2010/main" val="2030038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820188"/>
            <a:ext cx="9144000" cy="4328160"/>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Employers need to know that </a:t>
            </a:r>
            <a:r>
              <a:rPr lang="en-US" dirty="0" smtClean="0">
                <a:solidFill>
                  <a:schemeClr val="bg1"/>
                </a:solidFill>
                <a:ea typeface="Apple Chancery" charset="0"/>
                <a:cs typeface="Apple Chancery" charset="0"/>
              </a:rPr>
              <a:t>Veterans . . .</a:t>
            </a:r>
            <a:endParaRPr lang="en-US" dirty="0">
              <a:solidFill>
                <a:schemeClr val="bg1"/>
              </a:solidFill>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42</a:t>
            </a:fld>
            <a:endParaRPr lang="en-US" dirty="0"/>
          </a:p>
        </p:txBody>
      </p:sp>
      <p:sp>
        <p:nvSpPr>
          <p:cNvPr id="6" name="TextBox 5"/>
          <p:cNvSpPr txBox="1"/>
          <p:nvPr/>
        </p:nvSpPr>
        <p:spPr>
          <a:xfrm>
            <a:off x="1524000" y="2787625"/>
            <a:ext cx="10008243" cy="3297506"/>
          </a:xfrm>
          <a:prstGeom prst="rect">
            <a:avLst/>
          </a:prstGeom>
          <a:noFill/>
        </p:spPr>
        <p:txBody>
          <a:bodyPr wrap="square" rtlCol="0">
            <a:spAutoFit/>
          </a:bodyPr>
          <a:lstStyle/>
          <a:p>
            <a:pPr marL="800100" lvl="1" indent="-342900">
              <a:buFont typeface="Wingdings" pitchFamily="2" charset="2"/>
              <a:buChar char="ü"/>
            </a:pPr>
            <a:r>
              <a:rPr lang="en-US" sz="2200" dirty="0">
                <a:solidFill>
                  <a:schemeClr val="bg1"/>
                </a:solidFill>
                <a:ea typeface="Apple Chancery" charset="0"/>
                <a:cs typeface="Apple Chancery" charset="0"/>
              </a:rPr>
              <a:t>56% of </a:t>
            </a:r>
            <a:r>
              <a:rPr lang="en-US" sz="2200" dirty="0" smtClean="0">
                <a:solidFill>
                  <a:schemeClr val="bg1"/>
                </a:solidFill>
                <a:ea typeface="Apple Chancery" charset="0"/>
                <a:cs typeface="Apple Chancery" charset="0"/>
              </a:rPr>
              <a:t>female </a:t>
            </a:r>
            <a:r>
              <a:rPr lang="en-US" sz="2200" dirty="0">
                <a:solidFill>
                  <a:schemeClr val="bg1"/>
                </a:solidFill>
                <a:ea typeface="Apple Chancery" charset="0"/>
                <a:cs typeface="Apple Chancery" charset="0"/>
              </a:rPr>
              <a:t>v</a:t>
            </a:r>
            <a:r>
              <a:rPr lang="en-US" sz="2200" dirty="0" smtClean="0">
                <a:solidFill>
                  <a:schemeClr val="bg1"/>
                </a:solidFill>
                <a:ea typeface="Apple Chancery" charset="0"/>
                <a:cs typeface="Apple Chancery" charset="0"/>
              </a:rPr>
              <a:t>eterans </a:t>
            </a:r>
            <a:r>
              <a:rPr lang="en-US" sz="2200" dirty="0">
                <a:solidFill>
                  <a:schemeClr val="bg1"/>
                </a:solidFill>
                <a:ea typeface="Apple Chancery" charset="0"/>
                <a:cs typeface="Apple Chancery" charset="0"/>
              </a:rPr>
              <a:t>and 47% </a:t>
            </a:r>
            <a:r>
              <a:rPr lang="en-US" sz="2200" dirty="0" smtClean="0">
                <a:solidFill>
                  <a:schemeClr val="bg1"/>
                </a:solidFill>
                <a:ea typeface="Apple Chancery" charset="0"/>
                <a:cs typeface="Apple Chancery" charset="0"/>
              </a:rPr>
              <a:t>male veterans</a:t>
            </a:r>
            <a:r>
              <a:rPr lang="en-US" sz="2200" dirty="0">
                <a:solidFill>
                  <a:schemeClr val="bg1"/>
                </a:solidFill>
                <a:ea typeface="Apple Chancery" charset="0"/>
                <a:cs typeface="Apple Chancery" charset="0"/>
              </a:rPr>
              <a:t>, </a:t>
            </a:r>
            <a:r>
              <a:rPr lang="en-US" sz="2200" dirty="0" smtClean="0">
                <a:solidFill>
                  <a:schemeClr val="bg1"/>
                </a:solidFill>
                <a:ea typeface="Apple Chancery" charset="0"/>
                <a:cs typeface="Apple Chancery" charset="0"/>
              </a:rPr>
              <a:t>say </a:t>
            </a:r>
            <a:r>
              <a:rPr lang="en-US" sz="2200" dirty="0">
                <a:solidFill>
                  <a:schemeClr val="bg1"/>
                </a:solidFill>
                <a:ea typeface="Apple Chancery" charset="0"/>
                <a:cs typeface="Apple Chancery" charset="0"/>
              </a:rPr>
              <a:t>their corporate careers aren’t meeting their goal of meaningful work</a:t>
            </a:r>
            <a:r>
              <a:rPr lang="en-US" sz="2200" dirty="0" smtClean="0">
                <a:solidFill>
                  <a:schemeClr val="bg1"/>
                </a:solidFill>
                <a:ea typeface="Apple Chancery" charset="0"/>
                <a:cs typeface="Apple Chancery" charset="0"/>
              </a:rPr>
              <a:t>.</a:t>
            </a:r>
          </a:p>
          <a:p>
            <a:pPr marL="800100" lvl="1" indent="-342900">
              <a:buFont typeface="Wingdings" pitchFamily="2" charset="2"/>
              <a:buChar char="ü"/>
            </a:pPr>
            <a:endParaRPr lang="en-US" sz="2200" dirty="0">
              <a:solidFill>
                <a:schemeClr val="bg1"/>
              </a:solidFill>
              <a:ea typeface="Apple Chancery" charset="0"/>
              <a:cs typeface="Apple Chancery" charset="0"/>
            </a:endParaRPr>
          </a:p>
          <a:p>
            <a:pPr marL="800100" lvl="1" indent="-342900">
              <a:buFont typeface="Wingdings" pitchFamily="2" charset="2"/>
              <a:buChar char="ü"/>
            </a:pPr>
            <a:r>
              <a:rPr lang="en-US" sz="2200" dirty="0">
                <a:solidFill>
                  <a:schemeClr val="bg1"/>
                </a:solidFill>
                <a:ea typeface="Apple Chancery" charset="0"/>
                <a:cs typeface="Apple Chancery" charset="0"/>
              </a:rPr>
              <a:t>Over 50% Veterans leave their first post-military job within a </a:t>
            </a:r>
            <a:r>
              <a:rPr lang="en-US" sz="2200" dirty="0" smtClean="0">
                <a:solidFill>
                  <a:schemeClr val="bg1"/>
                </a:solidFill>
                <a:ea typeface="Apple Chancery" charset="0"/>
                <a:cs typeface="Apple Chancery" charset="0"/>
              </a:rPr>
              <a:t>year leading </a:t>
            </a:r>
            <a:r>
              <a:rPr lang="en-US" sz="2200" dirty="0">
                <a:solidFill>
                  <a:schemeClr val="bg1"/>
                </a:solidFill>
                <a:ea typeface="Apple Chancery" charset="0"/>
                <a:cs typeface="Apple Chancery" charset="0"/>
              </a:rPr>
              <a:t>to costly and time-consuming amounts of turnover for companies</a:t>
            </a:r>
            <a:r>
              <a:rPr lang="en-US" sz="2200" dirty="0" smtClean="0">
                <a:solidFill>
                  <a:schemeClr val="bg1"/>
                </a:solidFill>
                <a:ea typeface="Apple Chancery" charset="0"/>
                <a:cs typeface="Apple Chancery" charset="0"/>
              </a:rPr>
              <a:t>.</a:t>
            </a:r>
          </a:p>
          <a:p>
            <a:pPr marL="800100" lvl="1" indent="-342900">
              <a:buFont typeface="Wingdings" pitchFamily="2" charset="2"/>
              <a:buChar char="ü"/>
            </a:pPr>
            <a:endParaRPr lang="en-US" sz="2200" dirty="0">
              <a:solidFill>
                <a:schemeClr val="bg1"/>
              </a:solidFill>
              <a:ea typeface="Apple Chancery" charset="0"/>
              <a:cs typeface="Apple Chancery" charset="0"/>
            </a:endParaRPr>
          </a:p>
          <a:p>
            <a:pPr marL="800100" lvl="1" indent="-342900">
              <a:buFont typeface="Wingdings" pitchFamily="2" charset="2"/>
              <a:buChar char="ü"/>
            </a:pPr>
            <a:r>
              <a:rPr lang="en-US" sz="2200" dirty="0">
                <a:solidFill>
                  <a:schemeClr val="bg1"/>
                </a:solidFill>
                <a:ea typeface="Apple Chancery" charset="0"/>
                <a:cs typeface="Apple Chancery" charset="0"/>
              </a:rPr>
              <a:t>While overseas 3-4 years, Veterans return home and compete for jobs with new high school graduates.</a:t>
            </a:r>
            <a:endParaRPr lang="en-US" sz="2200" dirty="0">
              <a:solidFill>
                <a:schemeClr val="bg1"/>
              </a:solidFill>
              <a:latin typeface="Apple Chancery" charset="0"/>
              <a:ea typeface="Apple Chancery" charset="0"/>
              <a:cs typeface="Apple Chancery" charset="0"/>
            </a:endParaRPr>
          </a:p>
          <a:p>
            <a:pPr marL="342900" indent="-342900">
              <a:lnSpc>
                <a:spcPct val="150000"/>
              </a:lnSpc>
              <a:buFont typeface="Wingdings" pitchFamily="2" charset="2"/>
              <a:buChar char="ü"/>
            </a:pPr>
            <a:endParaRPr lang="en-US" sz="2400" dirty="0">
              <a:solidFill>
                <a:schemeClr val="bg1"/>
              </a:solidFill>
              <a:ea typeface="Apple Chancery" charset="0"/>
              <a:cs typeface="Apple Chancery" charset="0"/>
            </a:endParaRPr>
          </a:p>
        </p:txBody>
      </p:sp>
    </p:spTree>
    <p:extLst>
      <p:ext uri="{BB962C8B-B14F-4D97-AF65-F5344CB8AC3E}">
        <p14:creationId xmlns:p14="http://schemas.microsoft.com/office/powerpoint/2010/main" val="84577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820188"/>
            <a:ext cx="9144000" cy="1136645"/>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What veterans bring to the workplace</a:t>
            </a:r>
          </a:p>
          <a:p>
            <a:pPr>
              <a:lnSpc>
                <a:spcPct val="150000"/>
              </a:lnSpc>
            </a:pP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43</a:t>
            </a:fld>
            <a:endParaRPr lang="en-US" dirty="0"/>
          </a:p>
        </p:txBody>
      </p:sp>
      <p:sp>
        <p:nvSpPr>
          <p:cNvPr id="5" name="TextBox 4"/>
          <p:cNvSpPr txBox="1"/>
          <p:nvPr/>
        </p:nvSpPr>
        <p:spPr>
          <a:xfrm>
            <a:off x="1930400" y="2956833"/>
            <a:ext cx="8940800" cy="3144451"/>
          </a:xfrm>
          <a:prstGeom prst="rect">
            <a:avLst/>
          </a:prstGeom>
          <a:noFill/>
        </p:spPr>
        <p:txBody>
          <a:bodyPr wrap="square" rtlCol="0">
            <a:spAutoFit/>
          </a:bodyPr>
          <a:lstStyle/>
          <a:p>
            <a:pPr marL="285750" lvl="0"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Veterans have strong discipline and organizational skills. </a:t>
            </a:r>
          </a:p>
          <a:p>
            <a:pPr marL="285750" lvl="0"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They bring a broader worldview</a:t>
            </a:r>
          </a:p>
          <a:p>
            <a:pPr marL="285750" lvl="0"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Specialized training</a:t>
            </a:r>
          </a:p>
          <a:p>
            <a:pPr marL="285750" lvl="0"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Leadership training</a:t>
            </a:r>
          </a:p>
          <a:p>
            <a:pPr marL="285750" lvl="0"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Experience and maturity</a:t>
            </a:r>
            <a:endParaRPr lang="en-US" sz="2200" dirty="0">
              <a:solidFill>
                <a:prstClr val="black"/>
              </a:solidFill>
              <a:ea typeface="Apple Chancery" charset="0"/>
              <a:cs typeface="Apple Chancery" charset="0"/>
            </a:endParaRPr>
          </a:p>
        </p:txBody>
      </p:sp>
    </p:spTree>
    <p:extLst>
      <p:ext uri="{BB962C8B-B14F-4D97-AF65-F5344CB8AC3E}">
        <p14:creationId xmlns:p14="http://schemas.microsoft.com/office/powerpoint/2010/main" val="80424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44</a:t>
            </a:fld>
            <a:endParaRPr lang="en-US" dirty="0"/>
          </a:p>
        </p:txBody>
      </p:sp>
      <p:sp>
        <p:nvSpPr>
          <p:cNvPr id="8"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Educators </a:t>
            </a:r>
            <a:r>
              <a:rPr lang="en-US" dirty="0">
                <a:solidFill>
                  <a:schemeClr val="bg1"/>
                </a:solidFill>
                <a:ea typeface="Apple Chancery" charset="0"/>
                <a:cs typeface="Apple Chancery" charset="0"/>
              </a:rPr>
              <a:t>need to know that </a:t>
            </a:r>
            <a:r>
              <a:rPr lang="en-US" dirty="0" smtClean="0">
                <a:solidFill>
                  <a:schemeClr val="bg1"/>
                </a:solidFill>
                <a:ea typeface="Apple Chancery" charset="0"/>
                <a:cs typeface="Apple Chancery" charset="0"/>
              </a:rPr>
              <a:t>Veterans</a:t>
            </a:r>
            <a:endParaRPr lang="en-US" dirty="0">
              <a:solidFill>
                <a:schemeClr val="bg1"/>
              </a:solidFill>
            </a:endParaRPr>
          </a:p>
        </p:txBody>
      </p:sp>
      <p:sp>
        <p:nvSpPr>
          <p:cNvPr id="11" name="TextBox 10"/>
          <p:cNvSpPr txBox="1"/>
          <p:nvPr/>
        </p:nvSpPr>
        <p:spPr>
          <a:xfrm>
            <a:off x="1524000" y="2956833"/>
            <a:ext cx="9144000" cy="3144451"/>
          </a:xfrm>
          <a:prstGeom prst="rect">
            <a:avLst/>
          </a:prstGeom>
          <a:noFill/>
        </p:spPr>
        <p:txBody>
          <a:bodyPr wrap="square" rtlCol="0">
            <a:spAutoFit/>
          </a:bodyPr>
          <a:lstStyle/>
          <a:p>
            <a:pPr marL="742950" lvl="1"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Veterans have strong discipline and organizational skills. </a:t>
            </a:r>
          </a:p>
          <a:p>
            <a:pPr marL="742950" lvl="1"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They bring a broader worldview</a:t>
            </a:r>
          </a:p>
          <a:p>
            <a:pPr marL="742950" lvl="1"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Specialized training</a:t>
            </a:r>
          </a:p>
          <a:p>
            <a:pPr marL="742950" lvl="1" indent="-285750">
              <a:lnSpc>
                <a:spcPct val="150000"/>
              </a:lnSpc>
              <a:spcBef>
                <a:spcPts val="1000"/>
              </a:spcBef>
              <a:buFont typeface="Wingdings" charset="2"/>
              <a:buChar char="Ø"/>
            </a:pPr>
            <a:r>
              <a:rPr lang="en-US" sz="2200" dirty="0">
                <a:solidFill>
                  <a:prstClr val="white"/>
                </a:solidFill>
                <a:ea typeface="Apple Chancery" charset="0"/>
                <a:cs typeface="Apple Chancery" charset="0"/>
              </a:rPr>
              <a:t>Leadership </a:t>
            </a:r>
            <a:r>
              <a:rPr lang="en-US" sz="2200" dirty="0" smtClean="0">
                <a:solidFill>
                  <a:prstClr val="white"/>
                </a:solidFill>
                <a:ea typeface="Apple Chancery" charset="0"/>
                <a:cs typeface="Apple Chancery" charset="0"/>
              </a:rPr>
              <a:t>training</a:t>
            </a:r>
          </a:p>
          <a:p>
            <a:pPr marL="742950" lvl="1" indent="-285750">
              <a:lnSpc>
                <a:spcPct val="150000"/>
              </a:lnSpc>
              <a:spcBef>
                <a:spcPts val="1000"/>
              </a:spcBef>
              <a:buFont typeface="Wingdings" charset="2"/>
              <a:buChar char="Ø"/>
            </a:pPr>
            <a:r>
              <a:rPr lang="en-US" sz="2200" dirty="0" smtClean="0">
                <a:solidFill>
                  <a:prstClr val="white"/>
                </a:solidFill>
                <a:ea typeface="Apple Chancery" charset="0"/>
                <a:cs typeface="Apple Chancery" charset="0"/>
              </a:rPr>
              <a:t>Experience and maturity</a:t>
            </a:r>
            <a:endParaRPr lang="en-US" sz="2200" dirty="0">
              <a:solidFill>
                <a:prstClr val="black"/>
              </a:solidFill>
              <a:ea typeface="Apple Chancery" charset="0"/>
              <a:cs typeface="Apple Chancery" charset="0"/>
            </a:endParaRPr>
          </a:p>
        </p:txBody>
      </p:sp>
    </p:spTree>
    <p:extLst>
      <p:ext uri="{BB962C8B-B14F-4D97-AF65-F5344CB8AC3E}">
        <p14:creationId xmlns:p14="http://schemas.microsoft.com/office/powerpoint/2010/main" val="761479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45</a:t>
            </a:fld>
            <a:endParaRPr lang="en-US" dirty="0"/>
          </a:p>
        </p:txBody>
      </p:sp>
      <p:sp>
        <p:nvSpPr>
          <p:cNvPr id="5" name="TextBox 4"/>
          <p:cNvSpPr txBox="1"/>
          <p:nvPr/>
        </p:nvSpPr>
        <p:spPr>
          <a:xfrm>
            <a:off x="1524001" y="3080028"/>
            <a:ext cx="9144000" cy="2462213"/>
          </a:xfrm>
          <a:prstGeom prst="rect">
            <a:avLst/>
          </a:prstGeom>
          <a:noFill/>
        </p:spPr>
        <p:txBody>
          <a:bodyPr wrap="square" rtlCol="0">
            <a:spAutoFit/>
          </a:bodyPr>
          <a:lstStyle/>
          <a:p>
            <a:pPr marL="800100" lvl="1" indent="-342900">
              <a:buFont typeface="Wingdings" charset="2"/>
              <a:buChar char="Ø"/>
            </a:pPr>
            <a:r>
              <a:rPr lang="en-US" sz="2200" dirty="0">
                <a:solidFill>
                  <a:schemeClr val="bg1"/>
                </a:solidFill>
                <a:ea typeface="Apple Chancery" charset="0"/>
                <a:cs typeface="Apple Chancery" charset="0"/>
              </a:rPr>
              <a:t>Getting back to </a:t>
            </a:r>
            <a:r>
              <a:rPr lang="en-US" sz="2200" dirty="0" smtClean="0">
                <a:solidFill>
                  <a:schemeClr val="bg1"/>
                </a:solidFill>
                <a:ea typeface="Apple Chancery" charset="0"/>
                <a:cs typeface="Apple Chancery" charset="0"/>
              </a:rPr>
              <a:t>formal education after </a:t>
            </a:r>
            <a:r>
              <a:rPr lang="en-US" sz="2200" dirty="0">
                <a:solidFill>
                  <a:schemeClr val="bg1"/>
                </a:solidFill>
                <a:ea typeface="Apple Chancery" charset="0"/>
                <a:cs typeface="Apple Chancery" charset="0"/>
              </a:rPr>
              <a:t>4 or more years out of school.</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From </a:t>
            </a:r>
            <a:r>
              <a:rPr lang="en-US" sz="2200" dirty="0" smtClean="0">
                <a:solidFill>
                  <a:schemeClr val="bg1"/>
                </a:solidFill>
                <a:ea typeface="Apple Chancery" charset="0"/>
                <a:cs typeface="Apple Chancery" charset="0"/>
              </a:rPr>
              <a:t>a highly structured </a:t>
            </a:r>
            <a:r>
              <a:rPr lang="en-US" sz="2200" dirty="0">
                <a:solidFill>
                  <a:schemeClr val="bg1"/>
                </a:solidFill>
                <a:ea typeface="Apple Chancery" charset="0"/>
                <a:cs typeface="Apple Chancery" charset="0"/>
              </a:rPr>
              <a:t>life </a:t>
            </a:r>
            <a:r>
              <a:rPr lang="en-US" sz="2200" dirty="0" smtClean="0">
                <a:solidFill>
                  <a:schemeClr val="bg1"/>
                </a:solidFill>
                <a:ea typeface="Apple Chancery" charset="0"/>
                <a:cs typeface="Apple Chancery" charset="0"/>
              </a:rPr>
              <a:t>to </a:t>
            </a:r>
            <a:r>
              <a:rPr lang="en-US" sz="2200" dirty="0">
                <a:solidFill>
                  <a:schemeClr val="bg1"/>
                </a:solidFill>
                <a:ea typeface="Apple Chancery" charset="0"/>
                <a:cs typeface="Apple Chancery" charset="0"/>
              </a:rPr>
              <a:t>determining one’s own schedule. </a:t>
            </a:r>
            <a:endParaRPr lang="en-US" sz="2200" dirty="0" smtClean="0">
              <a:solidFill>
                <a:schemeClr val="bg1"/>
              </a:solidFill>
              <a:ea typeface="Apple Chancery" charset="0"/>
              <a:cs typeface="Apple Chancery" charset="0"/>
            </a:endParaRP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Larger crowds in confined spaces.</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Volatile subjects and  differing views</a:t>
            </a:r>
            <a:endParaRPr lang="en-US" sz="2200" dirty="0">
              <a:solidFill>
                <a:schemeClr val="bg1"/>
              </a:solidFill>
              <a:ea typeface="Apple Chancery" charset="0"/>
              <a:cs typeface="Apple Chancery" charset="0"/>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Challenges veterans face when returning to school. . .</a:t>
            </a:r>
            <a:endParaRPr lang="en-US" dirty="0">
              <a:solidFill>
                <a:schemeClr val="bg1"/>
              </a:solidFill>
            </a:endParaRPr>
          </a:p>
        </p:txBody>
      </p:sp>
    </p:spTree>
    <p:extLst>
      <p:ext uri="{BB962C8B-B14F-4D97-AF65-F5344CB8AC3E}">
        <p14:creationId xmlns:p14="http://schemas.microsoft.com/office/powerpoint/2010/main" val="43264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46</a:t>
            </a:fld>
            <a:endParaRPr lang="en-US" dirty="0"/>
          </a:p>
        </p:txBody>
      </p:sp>
      <p:sp>
        <p:nvSpPr>
          <p:cNvPr id="5" name="TextBox 4"/>
          <p:cNvSpPr txBox="1"/>
          <p:nvPr/>
        </p:nvSpPr>
        <p:spPr>
          <a:xfrm>
            <a:off x="1524001" y="3080028"/>
            <a:ext cx="9144000" cy="2800767"/>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ea typeface="Apple Chancery" charset="0"/>
                <a:cs typeface="Apple Chancery" charset="0"/>
              </a:rPr>
              <a:t>Create </a:t>
            </a:r>
            <a:r>
              <a:rPr lang="en-US" sz="2200" dirty="0">
                <a:solidFill>
                  <a:schemeClr val="bg1"/>
                </a:solidFill>
                <a:ea typeface="Apple Chancery" charset="0"/>
                <a:cs typeface="Apple Chancery" charset="0"/>
              </a:rPr>
              <a:t>‘Vet-friendly’ campuses with volunteer mental health professionals to educate faculty and staff on the psychological issues facing returning troops.</a:t>
            </a:r>
            <a:endParaRPr lang="en-US" sz="2200" dirty="0">
              <a:solidFill>
                <a:schemeClr val="bg1"/>
              </a:solidFill>
            </a:endParaRP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Establish </a:t>
            </a:r>
            <a:r>
              <a:rPr lang="en-US" sz="2200" dirty="0">
                <a:solidFill>
                  <a:schemeClr val="bg1"/>
                </a:solidFill>
                <a:ea typeface="Apple Chancery" charset="0"/>
                <a:cs typeface="Apple Chancery" charset="0"/>
              </a:rPr>
              <a:t>networks of referrals to confidential, pro-bono psychological services.</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Connect veterans to pro-bono legal services.</a:t>
            </a: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How educators can </a:t>
            </a:r>
            <a:r>
              <a:rPr lang="en-US" dirty="0" smtClean="0">
                <a:solidFill>
                  <a:schemeClr val="bg1"/>
                </a:solidFill>
                <a:ea typeface="Apple Chancery" charset="0"/>
                <a:cs typeface="Apple Chancery" charset="0"/>
              </a:rPr>
              <a:t>support student veterans</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1449595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47</a:t>
            </a:fld>
            <a:endParaRPr lang="en-US" dirty="0"/>
          </a:p>
        </p:txBody>
      </p:sp>
      <p:sp>
        <p:nvSpPr>
          <p:cNvPr id="5" name="TextBox 4"/>
          <p:cNvSpPr txBox="1"/>
          <p:nvPr/>
        </p:nvSpPr>
        <p:spPr>
          <a:xfrm>
            <a:off x="1524001" y="3080028"/>
            <a:ext cx="9144000" cy="3139321"/>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ea typeface="Apple Chancery" charset="0"/>
                <a:cs typeface="Apple Chancery" charset="0"/>
              </a:rPr>
              <a:t>Connect </a:t>
            </a:r>
            <a:r>
              <a:rPr lang="en-US" sz="2200" dirty="0">
                <a:solidFill>
                  <a:schemeClr val="bg1"/>
                </a:solidFill>
                <a:ea typeface="Apple Chancery" charset="0"/>
                <a:cs typeface="Apple Chancery" charset="0"/>
              </a:rPr>
              <a:t>veterans with campus services on benefits, career planning, counseling, and learning and disability services.</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Develop project volunteers who work closely with a college’s administration and faculty to help veterans succeed. </a:t>
            </a:r>
            <a:endParaRPr lang="en-US" sz="2200" dirty="0" smtClean="0">
              <a:solidFill>
                <a:schemeClr val="bg1"/>
              </a:solidFill>
              <a:ea typeface="Apple Chancery" charset="0"/>
              <a:cs typeface="Apple Chancery" charset="0"/>
            </a:endParaRPr>
          </a:p>
          <a:p>
            <a:pPr marL="342900" indent="-342900">
              <a:buFont typeface="Wingdings" charset="2"/>
              <a:buChar char="Ø"/>
            </a:pPr>
            <a:endParaRPr lang="en-US" sz="2200" dirty="0">
              <a:solidFill>
                <a:schemeClr val="bg1"/>
              </a:solidFill>
              <a:ea typeface="Apple Chancery" charset="0"/>
              <a:cs typeface="Apple Chancery" charset="0"/>
            </a:endParaRPr>
          </a:p>
          <a:p>
            <a:pPr algn="r"/>
            <a:r>
              <a:rPr lang="en-US" sz="2000" dirty="0">
                <a:solidFill>
                  <a:schemeClr val="bg1"/>
                </a:solidFill>
                <a:ea typeface="Apple Chancery" charset="0"/>
                <a:cs typeface="Apple Chancery" charset="0"/>
              </a:rPr>
              <a:t>Adapted from “When Troops Come Home:</a:t>
            </a:r>
          </a:p>
          <a:p>
            <a:pPr algn="r"/>
            <a:r>
              <a:rPr lang="en-US" sz="2000" dirty="0">
                <a:solidFill>
                  <a:schemeClr val="bg1"/>
                </a:solidFill>
                <a:ea typeface="Apple Chancery" charset="0"/>
                <a:cs typeface="Apple Chancery" charset="0"/>
              </a:rPr>
              <a:t> Helping Them Shift From Combat to College”</a:t>
            </a:r>
          </a:p>
          <a:p>
            <a:pPr algn="r"/>
            <a:r>
              <a:rPr lang="en-US" sz="2000" dirty="0">
                <a:solidFill>
                  <a:schemeClr val="bg1"/>
                </a:solidFill>
                <a:ea typeface="Apple Chancery" charset="0"/>
                <a:cs typeface="Apple Chancery" charset="0"/>
              </a:rPr>
              <a:t>Newsmax, Sunday, 04 September 2011</a:t>
            </a: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How educators can </a:t>
            </a:r>
            <a:r>
              <a:rPr lang="en-US" dirty="0" smtClean="0">
                <a:solidFill>
                  <a:schemeClr val="bg1"/>
                </a:solidFill>
                <a:ea typeface="Apple Chancery" charset="0"/>
                <a:cs typeface="Apple Chancery" charset="0"/>
              </a:rPr>
              <a:t>support student veterans</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1424744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48</a:t>
            </a:fld>
            <a:endParaRPr lang="en-US" dirty="0"/>
          </a:p>
        </p:txBody>
      </p:sp>
      <p:sp>
        <p:nvSpPr>
          <p:cNvPr id="5" name="TextBox 4"/>
          <p:cNvSpPr txBox="1"/>
          <p:nvPr/>
        </p:nvSpPr>
        <p:spPr>
          <a:xfrm>
            <a:off x="1524001" y="3080028"/>
            <a:ext cx="9144000" cy="3139321"/>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ea typeface="Apple Chancery" charset="0"/>
                <a:cs typeface="Apple Chancery" charset="0"/>
              </a:rPr>
              <a:t>Faith communities as healing agents - unconditional acceptance and support</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Pray </a:t>
            </a:r>
            <a:r>
              <a:rPr lang="en-US" sz="2200" dirty="0">
                <a:solidFill>
                  <a:schemeClr val="bg1"/>
                </a:solidFill>
                <a:ea typeface="Apple Chancery" charset="0"/>
                <a:cs typeface="Apple Chancery" charset="0"/>
              </a:rPr>
              <a:t>for the military and their families (1</a:t>
            </a:r>
            <a:r>
              <a:rPr lang="en-US" sz="2200" baseline="30000" dirty="0">
                <a:solidFill>
                  <a:schemeClr val="bg1"/>
                </a:solidFill>
                <a:ea typeface="Apple Chancery" charset="0"/>
                <a:cs typeface="Apple Chancery" charset="0"/>
              </a:rPr>
              <a:t>st</a:t>
            </a:r>
            <a:r>
              <a:rPr lang="en-US" sz="2200" dirty="0">
                <a:solidFill>
                  <a:schemeClr val="bg1"/>
                </a:solidFill>
                <a:ea typeface="Apple Chancery" charset="0"/>
                <a:cs typeface="Apple Chancery" charset="0"/>
              </a:rPr>
              <a:t> Responders) in </a:t>
            </a:r>
            <a:r>
              <a:rPr lang="en-US" sz="2200" dirty="0" smtClean="0">
                <a:solidFill>
                  <a:schemeClr val="bg1"/>
                </a:solidFill>
                <a:ea typeface="Apple Chancery" charset="0"/>
                <a:cs typeface="Apple Chancery" charset="0"/>
              </a:rPr>
              <a:t>services</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Establish a “First Responders” bulletin board (with permission</a:t>
            </a:r>
            <a:r>
              <a:rPr lang="en-US" sz="2200" dirty="0" smtClean="0">
                <a:solidFill>
                  <a:schemeClr val="bg1"/>
                </a:solidFill>
                <a:ea typeface="Apple Chancery" charset="0"/>
                <a:cs typeface="Apple Chancery" charset="0"/>
              </a:rPr>
              <a:t>)</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Don’t get hung up on big events.  Sometimes a phone call, letter, or card to remind them you care goes further than </a:t>
            </a:r>
            <a:r>
              <a:rPr lang="en-US" sz="2200" dirty="0" smtClean="0">
                <a:solidFill>
                  <a:schemeClr val="bg1"/>
                </a:solidFill>
                <a:ea typeface="Apple Chancery" charset="0"/>
                <a:cs typeface="Apple Chancery" charset="0"/>
              </a:rPr>
              <a:t>fireworks</a:t>
            </a: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Worship Communities</a:t>
            </a:r>
          </a:p>
        </p:txBody>
      </p:sp>
    </p:spTree>
    <p:extLst>
      <p:ext uri="{BB962C8B-B14F-4D97-AF65-F5344CB8AC3E}">
        <p14:creationId xmlns:p14="http://schemas.microsoft.com/office/powerpoint/2010/main" val="100856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49</a:t>
            </a:fld>
            <a:endParaRPr lang="en-US" dirty="0"/>
          </a:p>
        </p:txBody>
      </p:sp>
      <p:sp>
        <p:nvSpPr>
          <p:cNvPr id="5" name="TextBox 4"/>
          <p:cNvSpPr txBox="1"/>
          <p:nvPr/>
        </p:nvSpPr>
        <p:spPr>
          <a:xfrm>
            <a:off x="1524001" y="3080028"/>
            <a:ext cx="9144000" cy="3139321"/>
          </a:xfrm>
          <a:prstGeom prst="rect">
            <a:avLst/>
          </a:prstGeom>
          <a:noFill/>
        </p:spPr>
        <p:txBody>
          <a:bodyPr wrap="square" rtlCol="0">
            <a:spAutoFit/>
          </a:bodyPr>
          <a:lstStyle/>
          <a:p>
            <a:pPr marL="800100" lvl="1" indent="-342900">
              <a:buFont typeface="Wingdings" charset="2"/>
              <a:buChar char="Ø"/>
            </a:pPr>
            <a:r>
              <a:rPr lang="en-US" sz="2200" dirty="0">
                <a:solidFill>
                  <a:schemeClr val="bg1"/>
                </a:solidFill>
                <a:ea typeface="Apple Chancery" charset="0"/>
                <a:cs typeface="Apple Chancery" charset="0"/>
              </a:rPr>
              <a:t>Care packages and quilts</a:t>
            </a:r>
          </a:p>
          <a:p>
            <a:pPr marL="800100" lvl="1" indent="-342900">
              <a:buFont typeface="Wingdings" charset="2"/>
              <a:buChar char="Ø"/>
            </a:pPr>
            <a:endParaRPr lang="en-US" sz="2200" dirty="0" smtClean="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Ask</a:t>
            </a:r>
            <a:r>
              <a:rPr lang="en-US" sz="2200" dirty="0">
                <a:solidFill>
                  <a:schemeClr val="bg1"/>
                </a:solidFill>
                <a:ea typeface="Apple Chancery" charset="0"/>
                <a:cs typeface="Apple Chancery" charset="0"/>
              </a:rPr>
              <a:t>:  Asking how to help  . . . it’s different for </a:t>
            </a:r>
            <a:r>
              <a:rPr lang="en-US" sz="2200" dirty="0" smtClean="0">
                <a:solidFill>
                  <a:schemeClr val="bg1"/>
                </a:solidFill>
                <a:ea typeface="Apple Chancery" charset="0"/>
                <a:cs typeface="Apple Chancery" charset="0"/>
              </a:rPr>
              <a:t>everyone</a:t>
            </a:r>
          </a:p>
          <a:p>
            <a:pPr marL="800100" lvl="1" indent="-342900">
              <a:buFont typeface="Wingdings" charset="2"/>
              <a:buChar char="Ø"/>
            </a:pPr>
            <a:endParaRPr lang="en-US" sz="2200" dirty="0" smtClean="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Be intentional - Follow through with your offer of help</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“No, really how are you doing?”</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Seek out military families in your worship </a:t>
            </a:r>
            <a:r>
              <a:rPr lang="en-US" sz="2200" dirty="0" smtClean="0">
                <a:solidFill>
                  <a:schemeClr val="bg1"/>
                </a:solidFill>
                <a:ea typeface="Apple Chancery" charset="0"/>
                <a:cs typeface="Apple Chancery" charset="0"/>
              </a:rPr>
              <a:t>community</a:t>
            </a: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Worship Communities</a:t>
            </a:r>
          </a:p>
        </p:txBody>
      </p:sp>
    </p:spTree>
    <p:extLst>
      <p:ext uri="{BB962C8B-B14F-4D97-AF65-F5344CB8AC3E}">
        <p14:creationId xmlns:p14="http://schemas.microsoft.com/office/powerpoint/2010/main" val="10309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914399" y="1661160"/>
            <a:ext cx="10296939" cy="4328160"/>
          </a:xfrm>
        </p:spPr>
        <p:txBody>
          <a:bodyPr>
            <a:normAutofit/>
          </a:bodyPr>
          <a:lstStyle/>
          <a:p>
            <a:endParaRPr lang="en-US" sz="3200" dirty="0">
              <a:solidFill>
                <a:schemeClr val="bg1"/>
              </a:solidFill>
              <a:ea typeface="Apple Chancery" charset="0"/>
              <a:cs typeface="Apple Chancery" charset="0"/>
            </a:endParaRPr>
          </a:p>
          <a:p>
            <a:r>
              <a:rPr lang="en-US" sz="2800" dirty="0" smtClean="0">
                <a:solidFill>
                  <a:schemeClr val="bg1"/>
                </a:solidFill>
                <a:ea typeface="Apple Chancery" charset="0"/>
                <a:cs typeface="Apple Chancery" charset="0"/>
              </a:rPr>
              <a:t>Know your audience!</a:t>
            </a:r>
          </a:p>
          <a:p>
            <a:pPr algn="l"/>
            <a:endParaRPr lang="en-US" sz="2800" dirty="0">
              <a:solidFill>
                <a:schemeClr val="bg1"/>
              </a:solidFill>
              <a:ea typeface="Apple Chancery" charset="0"/>
              <a:cs typeface="Apple Chancery" charset="0"/>
            </a:endParaRPr>
          </a:p>
          <a:p>
            <a:pPr algn="l"/>
            <a:endParaRPr lang="en-US" sz="2800" dirty="0" smtClean="0">
              <a:solidFill>
                <a:schemeClr val="bg1"/>
              </a:solidFill>
              <a:ea typeface="Apple Chancery" charset="0"/>
              <a:cs typeface="Apple Chancery" charset="0"/>
            </a:endParaRPr>
          </a:p>
          <a:p>
            <a:r>
              <a:rPr lang="en-US" sz="3600" dirty="0" smtClean="0">
                <a:solidFill>
                  <a:schemeClr val="bg1"/>
                </a:solidFill>
                <a:ea typeface="Apple Chancery" charset="0"/>
                <a:cs typeface="Apple Chancery" charset="0"/>
              </a:rPr>
              <a:t>325.7 </a:t>
            </a:r>
            <a:r>
              <a:rPr lang="en-US" sz="3600" dirty="0">
                <a:solidFill>
                  <a:schemeClr val="bg1"/>
                </a:solidFill>
                <a:ea typeface="Apple Chancery" charset="0"/>
                <a:cs typeface="Apple Chancery" charset="0"/>
              </a:rPr>
              <a:t>Billion vs </a:t>
            </a:r>
            <a:r>
              <a:rPr lang="en-US" sz="2000" dirty="0">
                <a:solidFill>
                  <a:schemeClr val="bg1"/>
                </a:solidFill>
                <a:ea typeface="Apple Chancery" charset="0"/>
                <a:cs typeface="Apple Chancery" charset="0"/>
              </a:rPr>
              <a:t>0.31 Million</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a:t>
            </a:fld>
            <a:endParaRPr lang="en-US" dirty="0"/>
          </a:p>
        </p:txBody>
      </p:sp>
      <p:pic>
        <p:nvPicPr>
          <p:cNvPr id="6" name="Picture 5" descr="https://media.licdn.com/media-proxy/ext?w=800&amp;h=800&amp;f=n&amp;hash=bLKS7RNKVisRsZdA17FF%2F7RXT4A%3D&amp;ora=1%2CaFBCTXdkRmpGL2lvQUFBPQ%2CxAVta5g-0R6jnhodx1Ey9KGTqAGj6E5DQJHUA3L0CHH05IbfPWi9e8bYKrvy90BDcCUCjQA2eee1SGHlRo69KYK9e95y3cTsccL5agYUbhl4j3lK6w"/>
          <p:cNvPicPr/>
          <p:nvPr/>
        </p:nvPicPr>
        <p:blipFill>
          <a:blip r:embed="rId4">
            <a:extLst>
              <a:ext uri="{28A0092B-C50C-407E-A947-70E740481C1C}">
                <a14:useLocalDpi xmlns:a14="http://schemas.microsoft.com/office/drawing/2010/main" val="0"/>
              </a:ext>
            </a:extLst>
          </a:blip>
          <a:srcRect/>
          <a:stretch>
            <a:fillRect/>
          </a:stretch>
        </p:blipFill>
        <p:spPr bwMode="auto">
          <a:xfrm>
            <a:off x="3794760" y="1941512"/>
            <a:ext cx="4572000" cy="4134485"/>
          </a:xfrm>
          <a:prstGeom prst="rect">
            <a:avLst/>
          </a:prstGeom>
          <a:noFill/>
          <a:ln>
            <a:noFill/>
          </a:ln>
        </p:spPr>
      </p:pic>
    </p:spTree>
    <p:extLst>
      <p:ext uri="{BB962C8B-B14F-4D97-AF65-F5344CB8AC3E}">
        <p14:creationId xmlns:p14="http://schemas.microsoft.com/office/powerpoint/2010/main" val="1289362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50</a:t>
            </a:fld>
            <a:endParaRPr lang="en-US" dirty="0"/>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p:txBody>
      </p:sp>
      <p:pic>
        <p:nvPicPr>
          <p:cNvPr id="4" name="Picture 3"/>
          <p:cNvPicPr>
            <a:picLocks noChangeAspect="1"/>
          </p:cNvPicPr>
          <p:nvPr/>
        </p:nvPicPr>
        <p:blipFill>
          <a:blip r:embed="rId4"/>
          <a:stretch>
            <a:fillRect/>
          </a:stretch>
        </p:blipFill>
        <p:spPr>
          <a:xfrm>
            <a:off x="4478694" y="2588273"/>
            <a:ext cx="3197601" cy="2398201"/>
          </a:xfrm>
          <a:prstGeom prst="rect">
            <a:avLst/>
          </a:prstGeom>
        </p:spPr>
      </p:pic>
      <p:sp>
        <p:nvSpPr>
          <p:cNvPr id="6" name="Rectangle 5"/>
          <p:cNvSpPr/>
          <p:nvPr/>
        </p:nvSpPr>
        <p:spPr>
          <a:xfrm>
            <a:off x="3048000" y="5209402"/>
            <a:ext cx="6096000" cy="646331"/>
          </a:xfrm>
          <a:prstGeom prst="rect">
            <a:avLst/>
          </a:prstGeom>
        </p:spPr>
        <p:txBody>
          <a:bodyPr>
            <a:spAutoFit/>
          </a:bodyPr>
          <a:lstStyle/>
          <a:p>
            <a:pPr algn="ctr"/>
            <a:r>
              <a:rPr lang="en-US" b="1" dirty="0">
                <a:solidFill>
                  <a:schemeClr val="bg1"/>
                </a:solidFill>
                <a:latin typeface="arial" charset="0"/>
              </a:rPr>
              <a:t>Gold Star </a:t>
            </a:r>
            <a:r>
              <a:rPr lang="en-US" b="1" dirty="0" smtClean="0">
                <a:solidFill>
                  <a:schemeClr val="bg1"/>
                </a:solidFill>
                <a:latin typeface="arial" charset="0"/>
              </a:rPr>
              <a:t>Families</a:t>
            </a:r>
            <a:r>
              <a:rPr lang="en-US" dirty="0">
                <a:solidFill>
                  <a:schemeClr val="bg1"/>
                </a:solidFill>
                <a:latin typeface="arial" charset="0"/>
              </a:rPr>
              <a:t> </a:t>
            </a:r>
            <a:r>
              <a:rPr lang="en-US" dirty="0" smtClean="0">
                <a:solidFill>
                  <a:schemeClr val="bg1"/>
                </a:solidFill>
                <a:latin typeface="arial" charset="0"/>
              </a:rPr>
              <a:t>are </a:t>
            </a:r>
            <a:r>
              <a:rPr lang="en-US" dirty="0">
                <a:solidFill>
                  <a:schemeClr val="bg1"/>
                </a:solidFill>
                <a:latin typeface="arial" charset="0"/>
              </a:rPr>
              <a:t>the relatives of US military members who died in battle.</a:t>
            </a:r>
            <a:endParaRPr lang="en-US" dirty="0">
              <a:solidFill>
                <a:schemeClr val="bg1"/>
              </a:solidFill>
            </a:endParaRPr>
          </a:p>
        </p:txBody>
      </p:sp>
    </p:spTree>
    <p:extLst>
      <p:ext uri="{BB962C8B-B14F-4D97-AF65-F5344CB8AC3E}">
        <p14:creationId xmlns:p14="http://schemas.microsoft.com/office/powerpoint/2010/main" val="1641211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51</a:t>
            </a:fld>
            <a:endParaRPr lang="en-US" dirty="0"/>
          </a:p>
        </p:txBody>
      </p:sp>
      <p:sp>
        <p:nvSpPr>
          <p:cNvPr id="5" name="TextBox 4"/>
          <p:cNvSpPr txBox="1"/>
          <p:nvPr/>
        </p:nvSpPr>
        <p:spPr>
          <a:xfrm>
            <a:off x="1524001" y="2826033"/>
            <a:ext cx="9144000" cy="4154984"/>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ea typeface="Apple Chancery" charset="0"/>
                <a:cs typeface="Apple Chancery" charset="0"/>
              </a:rPr>
              <a:t>”</a:t>
            </a:r>
            <a:r>
              <a:rPr lang="en-US" sz="2200" dirty="0">
                <a:solidFill>
                  <a:schemeClr val="bg1"/>
                </a:solidFill>
                <a:ea typeface="Apple Chancery" charset="0"/>
                <a:cs typeface="Apple Chancery" charset="0"/>
              </a:rPr>
              <a:t>Priest/Penitent” </a:t>
            </a:r>
            <a:r>
              <a:rPr lang="en-US" sz="2200" dirty="0" smtClean="0">
                <a:solidFill>
                  <a:schemeClr val="bg1"/>
                </a:solidFill>
                <a:ea typeface="Apple Chancery" charset="0"/>
                <a:cs typeface="Apple Chancery" charset="0"/>
              </a:rPr>
              <a:t>confidentiality</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Hope, unconditional acceptance, sanctuary, confession, </a:t>
            </a:r>
            <a:r>
              <a:rPr lang="en-US" sz="2200" dirty="0">
                <a:solidFill>
                  <a:schemeClr val="bg1"/>
                </a:solidFill>
                <a:ea typeface="Apple Chancery" charset="0"/>
                <a:cs typeface="Apple Chancery" charset="0"/>
              </a:rPr>
              <a:t>penitence, forgiveness, </a:t>
            </a:r>
            <a:r>
              <a:rPr lang="en-US" sz="2200" dirty="0" smtClean="0">
                <a:solidFill>
                  <a:schemeClr val="bg1"/>
                </a:solidFill>
                <a:ea typeface="Apple Chancery" charset="0"/>
                <a:cs typeface="Apple Chancery" charset="0"/>
              </a:rPr>
              <a:t>absolution, grieving, healing</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Meet the veteran where they are</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smtClean="0">
                <a:solidFill>
                  <a:schemeClr val="bg1"/>
                </a:solidFill>
                <a:ea typeface="Apple Chancery" charset="0"/>
                <a:cs typeface="Apple Chancery" charset="0"/>
              </a:rPr>
              <a:t>Naming the elephant</a:t>
            </a:r>
          </a:p>
          <a:p>
            <a:pPr marL="800100" lvl="1" indent="-342900">
              <a:buFont typeface="Wingdings" charset="2"/>
              <a:buChar char="Ø"/>
            </a:pP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ea typeface="Apple Chancery" charset="0"/>
                <a:cs typeface="Apple Chancery" charset="0"/>
              </a:rPr>
              <a:t>Provide networking and resources</a:t>
            </a:r>
          </a:p>
          <a:p>
            <a:pPr marL="342900" indent="-342900">
              <a:buFont typeface="Wingdings" charset="2"/>
              <a:buChar char="Ø"/>
            </a:pPr>
            <a:endParaRPr lang="en-US" sz="2200" dirty="0">
              <a:solidFill>
                <a:schemeClr val="bg1"/>
              </a:solidFill>
              <a:ea typeface="Apple Chancery" charset="0"/>
              <a:cs typeface="Apple Chancery" charset="0"/>
            </a:endParaRPr>
          </a:p>
          <a:p>
            <a:pPr marL="342900" indent="-342900">
              <a:buFont typeface="Wingdings" charset="2"/>
              <a:buChar char="Ø"/>
            </a:pPr>
            <a:endParaRPr lang="en-US" sz="2200" dirty="0">
              <a:solidFill>
                <a:schemeClr val="bg1"/>
              </a:solidFill>
              <a:ea typeface="Apple Chancery" charset="0"/>
              <a:cs typeface="Apple Chancery" charset="0"/>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Faith Leaders</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739894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52</a:t>
            </a:fld>
            <a:endParaRPr lang="en-US" dirty="0"/>
          </a:p>
        </p:txBody>
      </p:sp>
      <p:sp>
        <p:nvSpPr>
          <p:cNvPr id="5" name="TextBox 4"/>
          <p:cNvSpPr txBox="1"/>
          <p:nvPr/>
        </p:nvSpPr>
        <p:spPr>
          <a:xfrm>
            <a:off x="1524001" y="3080028"/>
            <a:ext cx="9144000" cy="3970318"/>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rPr>
              <a:t>They </a:t>
            </a:r>
            <a:r>
              <a:rPr lang="en-US" sz="2200" dirty="0">
                <a:solidFill>
                  <a:schemeClr val="bg1"/>
                </a:solidFill>
              </a:rPr>
              <a:t>felt a sense of greater control through a partnership with God or Higher Power in problem-solving</a:t>
            </a:r>
            <a:r>
              <a:rPr lang="en-US" sz="2200" dirty="0" smtClean="0">
                <a:solidFill>
                  <a:schemeClr val="bg1"/>
                </a:solidFill>
              </a:rPr>
              <a:t>.</a:t>
            </a:r>
            <a:endParaRPr lang="en-US" sz="2200" dirty="0">
              <a:solidFill>
                <a:schemeClr val="bg1"/>
              </a:solidFill>
            </a:endParaRPr>
          </a:p>
          <a:p>
            <a:pPr marL="800100" lvl="1" indent="-342900">
              <a:buFont typeface="Wingdings" charset="2"/>
              <a:buChar char="Ø"/>
            </a:pPr>
            <a:r>
              <a:rPr lang="en-US" sz="2200" dirty="0">
                <a:solidFill>
                  <a:schemeClr val="bg1"/>
                </a:solidFill>
              </a:rPr>
              <a:t>They had an avenue through which they could deal with forgiveness and trying to forgive others</a:t>
            </a:r>
            <a:r>
              <a:rPr lang="en-US" sz="2200" dirty="0" smtClean="0">
                <a:solidFill>
                  <a:schemeClr val="bg1"/>
                </a:solidFill>
              </a:rPr>
              <a:t>.</a:t>
            </a:r>
            <a:endParaRPr lang="en-US" sz="2200" dirty="0">
              <a:solidFill>
                <a:schemeClr val="bg1"/>
              </a:solidFill>
            </a:endParaRPr>
          </a:p>
          <a:p>
            <a:pPr marL="800100" lvl="1" indent="-342900">
              <a:buFont typeface="Wingdings" charset="2"/>
              <a:buChar char="Ø"/>
            </a:pPr>
            <a:r>
              <a:rPr lang="en-US" sz="2200" dirty="0">
                <a:solidFill>
                  <a:schemeClr val="bg1"/>
                </a:solidFill>
              </a:rPr>
              <a:t>They reported finding strength and comfort from one’s spiritual beliefs</a:t>
            </a:r>
            <a:r>
              <a:rPr lang="en-US" sz="2200" dirty="0" smtClean="0">
                <a:solidFill>
                  <a:schemeClr val="bg1"/>
                </a:solidFill>
              </a:rPr>
              <a:t>.</a:t>
            </a:r>
          </a:p>
          <a:p>
            <a:pPr marL="800100" lvl="1" indent="-342900">
              <a:buFont typeface="Wingdings" charset="2"/>
              <a:buChar char="Ø"/>
            </a:pPr>
            <a:r>
              <a:rPr lang="en-US" sz="2200" dirty="0">
                <a:solidFill>
                  <a:schemeClr val="bg1"/>
                </a:solidFill>
              </a:rPr>
              <a:t>They found support and comfort in religious communities</a:t>
            </a:r>
            <a:r>
              <a:rPr lang="en-US" sz="2200" dirty="0" smtClean="0">
                <a:solidFill>
                  <a:schemeClr val="bg1"/>
                </a:solidFill>
              </a:rPr>
              <a:t>.</a:t>
            </a:r>
            <a:endParaRPr lang="en-US" sz="2200" dirty="0">
              <a:solidFill>
                <a:schemeClr val="bg1"/>
              </a:solidFill>
            </a:endParaRPr>
          </a:p>
          <a:p>
            <a:pPr algn="r"/>
            <a:r>
              <a:rPr lang="en-US" dirty="0">
                <a:solidFill>
                  <a:schemeClr val="bg1"/>
                </a:solidFill>
              </a:rPr>
              <a:t>Journal of Clinical Psychology, </a:t>
            </a:r>
          </a:p>
          <a:p>
            <a:pPr algn="r"/>
            <a:r>
              <a:rPr lang="en-US" dirty="0">
                <a:solidFill>
                  <a:schemeClr val="bg1"/>
                </a:solidFill>
              </a:rPr>
              <a:t>Christian Religious Functioning and Trauma Outcome; </a:t>
            </a:r>
          </a:p>
          <a:p>
            <a:pPr algn="r"/>
            <a:r>
              <a:rPr lang="en-US" dirty="0">
                <a:solidFill>
                  <a:schemeClr val="bg1"/>
                </a:solidFill>
              </a:rPr>
              <a:t>January 2008, pg. 18-25.</a:t>
            </a:r>
          </a:p>
          <a:p>
            <a:pPr marL="342900" lvl="0" indent="-342900">
              <a:buFont typeface="Wingdings" charset="2"/>
              <a:buChar char="Ø"/>
            </a:pPr>
            <a:endParaRPr lang="en-US" sz="2200" dirty="0">
              <a:solidFill>
                <a:schemeClr val="bg1"/>
              </a:solidFill>
            </a:endParaRPr>
          </a:p>
          <a:p>
            <a:pPr marL="342900" indent="-342900">
              <a:buFont typeface="Wingdings" charset="2"/>
              <a:buChar char="Ø"/>
            </a:pPr>
            <a:endParaRPr lang="en-US" sz="2200" dirty="0">
              <a:solidFill>
                <a:schemeClr val="bg1"/>
              </a:solidFill>
              <a:ea typeface="Apple Chancery" charset="0"/>
              <a:cs typeface="Apple Chancery" charset="0"/>
            </a:endParaRPr>
          </a:p>
          <a:p>
            <a:pPr marL="342900" indent="-342900">
              <a:buFont typeface="Wingdings" charset="2"/>
              <a:buChar char="Ø"/>
            </a:pPr>
            <a:endParaRPr lang="en-US" sz="2200" dirty="0">
              <a:solidFill>
                <a:schemeClr val="bg1"/>
              </a:solidFill>
              <a:ea typeface="Apple Chancery" charset="0"/>
              <a:cs typeface="Apple Chancery" charset="0"/>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Positive Faith Coping</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484800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53</a:t>
            </a:fld>
            <a:endParaRPr lang="en-US" dirty="0"/>
          </a:p>
        </p:txBody>
      </p:sp>
      <p:sp>
        <p:nvSpPr>
          <p:cNvPr id="5" name="TextBox 4"/>
          <p:cNvSpPr txBox="1"/>
          <p:nvPr/>
        </p:nvSpPr>
        <p:spPr>
          <a:xfrm>
            <a:off x="1524001" y="3080028"/>
            <a:ext cx="9144000" cy="1446550"/>
          </a:xfrm>
          <a:prstGeom prst="rect">
            <a:avLst/>
          </a:prstGeom>
          <a:noFill/>
        </p:spPr>
        <p:txBody>
          <a:bodyPr wrap="square" rtlCol="0">
            <a:spAutoFit/>
          </a:bodyPr>
          <a:lstStyle/>
          <a:p>
            <a:r>
              <a:rPr lang="en-US" sz="2200" dirty="0">
                <a:solidFill>
                  <a:schemeClr val="bg1"/>
                </a:solidFill>
              </a:rPr>
              <a:t>Some </a:t>
            </a:r>
            <a:r>
              <a:rPr lang="en-US" sz="2200" dirty="0" smtClean="0">
                <a:solidFill>
                  <a:schemeClr val="bg1"/>
                </a:solidFill>
              </a:rPr>
              <a:t>faith individuals showed </a:t>
            </a:r>
            <a:r>
              <a:rPr lang="en-US" sz="2200" dirty="0">
                <a:solidFill>
                  <a:schemeClr val="bg1"/>
                </a:solidFill>
              </a:rPr>
              <a:t>greater levels of depression, poorer quality of life and callousness towards others when their spiritual paradigm included</a:t>
            </a:r>
            <a:r>
              <a:rPr lang="en-US" sz="2200" dirty="0" smtClean="0">
                <a:solidFill>
                  <a:schemeClr val="bg1"/>
                </a:solidFill>
              </a:rPr>
              <a:t>:</a:t>
            </a:r>
          </a:p>
          <a:p>
            <a:pPr marL="342900" lvl="0" indent="-342900">
              <a:buFont typeface="Wingdings" charset="2"/>
              <a:buChar char="Ø"/>
            </a:pPr>
            <a:endParaRPr lang="en-US" sz="2200" dirty="0">
              <a:solidFill>
                <a:schemeClr val="bg1"/>
              </a:solidFill>
            </a:endParaRPr>
          </a:p>
          <a:p>
            <a:pPr marL="342900" lvl="0" indent="-342900">
              <a:buFont typeface="Wingdings" charset="2"/>
              <a:buChar char="Ø"/>
            </a:pPr>
            <a:endParaRPr lang="en-US" sz="2200" dirty="0">
              <a:solidFill>
                <a:schemeClr val="bg1"/>
              </a:solidFill>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Negative Faith Coping</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2043655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54</a:t>
            </a:fld>
            <a:endParaRPr lang="en-US" dirty="0"/>
          </a:p>
        </p:txBody>
      </p:sp>
      <p:sp>
        <p:nvSpPr>
          <p:cNvPr id="5" name="TextBox 4"/>
          <p:cNvSpPr txBox="1"/>
          <p:nvPr/>
        </p:nvSpPr>
        <p:spPr>
          <a:xfrm>
            <a:off x="1524001" y="3080028"/>
            <a:ext cx="9144000" cy="3477875"/>
          </a:xfrm>
          <a:prstGeom prst="rect">
            <a:avLst/>
          </a:prstGeom>
          <a:noFill/>
        </p:spPr>
        <p:txBody>
          <a:bodyPr wrap="square" rtlCol="0">
            <a:spAutoFit/>
          </a:bodyPr>
          <a:lstStyle/>
          <a:p>
            <a:pPr marL="800100" lvl="1" indent="-342900">
              <a:buFont typeface="Wingdings" charset="2"/>
              <a:buChar char="Ø"/>
            </a:pPr>
            <a:r>
              <a:rPr lang="en-US" sz="2200" dirty="0" smtClean="0">
                <a:solidFill>
                  <a:schemeClr val="bg1"/>
                </a:solidFill>
              </a:rPr>
              <a:t>Seeing </a:t>
            </a:r>
            <a:r>
              <a:rPr lang="en-US" sz="2200" dirty="0">
                <a:solidFill>
                  <a:schemeClr val="bg1"/>
                </a:solidFill>
              </a:rPr>
              <a:t>the crisis as punishment from God</a:t>
            </a:r>
            <a:r>
              <a:rPr lang="en-US" sz="2200" dirty="0" smtClean="0">
                <a:solidFill>
                  <a:schemeClr val="bg1"/>
                </a:solidFill>
              </a:rPr>
              <a:t>.</a:t>
            </a:r>
            <a:endParaRPr lang="en-US" sz="2200" dirty="0">
              <a:solidFill>
                <a:schemeClr val="bg1"/>
              </a:solidFill>
            </a:endParaRPr>
          </a:p>
          <a:p>
            <a:pPr marL="800100" lvl="1" indent="-342900">
              <a:buFont typeface="Wingdings" charset="2"/>
              <a:buChar char="Ø"/>
            </a:pPr>
            <a:r>
              <a:rPr lang="en-US" sz="2200" dirty="0">
                <a:solidFill>
                  <a:schemeClr val="bg1"/>
                </a:solidFill>
              </a:rPr>
              <a:t>Excessive guilt that led to their inability to forgive or be forgiven</a:t>
            </a:r>
            <a:r>
              <a:rPr lang="en-US" sz="2200" dirty="0" smtClean="0">
                <a:solidFill>
                  <a:schemeClr val="bg1"/>
                </a:solidFill>
              </a:rPr>
              <a:t>.</a:t>
            </a:r>
          </a:p>
          <a:p>
            <a:pPr marL="800100" lvl="1" indent="-342900">
              <a:buFont typeface="Wingdings" charset="2"/>
              <a:buChar char="Ø"/>
            </a:pPr>
            <a:r>
              <a:rPr lang="en-US" sz="2200" dirty="0">
                <a:solidFill>
                  <a:schemeClr val="bg1"/>
                </a:solidFill>
              </a:rPr>
              <a:t>An absolute literal belief in prayer and cure with the inability to resolve anger when the cure does not occur</a:t>
            </a:r>
            <a:r>
              <a:rPr lang="en-US" sz="2200" dirty="0" smtClean="0">
                <a:solidFill>
                  <a:schemeClr val="bg1"/>
                </a:solidFill>
              </a:rPr>
              <a:t>.</a:t>
            </a:r>
            <a:endParaRPr lang="en-US" sz="2200" dirty="0">
              <a:solidFill>
                <a:schemeClr val="bg1"/>
              </a:solidFill>
              <a:ea typeface="Apple Chancery" charset="0"/>
              <a:cs typeface="Apple Chancery" charset="0"/>
            </a:endParaRPr>
          </a:p>
          <a:p>
            <a:pPr marL="800100" lvl="1" indent="-342900">
              <a:buFont typeface="Wingdings" charset="2"/>
              <a:buChar char="Ø"/>
            </a:pPr>
            <a:r>
              <a:rPr lang="en-US" sz="2200" dirty="0">
                <a:solidFill>
                  <a:schemeClr val="bg1"/>
                </a:solidFill>
              </a:rPr>
              <a:t>An absolute literal belief in prayer and cure with the inability to resolve anger when the cure does not occur</a:t>
            </a:r>
            <a:r>
              <a:rPr lang="en-US" sz="2200" dirty="0" smtClean="0">
                <a:solidFill>
                  <a:schemeClr val="bg1"/>
                </a:solidFill>
              </a:rPr>
              <a:t>.</a:t>
            </a:r>
            <a:endParaRPr lang="en-US" sz="2200" dirty="0">
              <a:solidFill>
                <a:schemeClr val="bg1"/>
              </a:solidFill>
            </a:endParaRPr>
          </a:p>
          <a:p>
            <a:pPr marL="800100" lvl="1" indent="-342900">
              <a:buFont typeface="Wingdings" charset="2"/>
              <a:buChar char="Ø"/>
            </a:pPr>
            <a:r>
              <a:rPr lang="en-US" sz="2200" dirty="0">
                <a:solidFill>
                  <a:schemeClr val="bg1"/>
                </a:solidFill>
              </a:rPr>
              <a:t>Refusal of indicated medical treatment. </a:t>
            </a:r>
            <a:endParaRPr lang="en-US" sz="2200" dirty="0">
              <a:solidFill>
                <a:schemeClr val="bg1"/>
              </a:solidFill>
              <a:ea typeface="Apple Chancery" charset="0"/>
              <a:cs typeface="Apple Chancery" charset="0"/>
            </a:endParaRPr>
          </a:p>
          <a:p>
            <a:pPr marL="342900" lvl="0" indent="-342900">
              <a:buFont typeface="Wingdings" charset="2"/>
              <a:buChar char="Ø"/>
            </a:pPr>
            <a:endParaRPr lang="en-US" sz="800" dirty="0">
              <a:solidFill>
                <a:schemeClr val="bg1"/>
              </a:solidFill>
            </a:endParaRPr>
          </a:p>
          <a:p>
            <a:pPr algn="r"/>
            <a:r>
              <a:rPr lang="x-none">
                <a:solidFill>
                  <a:schemeClr val="bg1"/>
                </a:solidFill>
              </a:rPr>
              <a:t>Pargament, KL et. al. Journal for the Scientific Study of Religion, </a:t>
            </a:r>
            <a:endParaRPr lang="en-US" dirty="0">
              <a:solidFill>
                <a:schemeClr val="bg1"/>
              </a:solidFill>
            </a:endParaRPr>
          </a:p>
          <a:p>
            <a:pPr algn="r"/>
            <a:r>
              <a:rPr lang="x-none">
                <a:solidFill>
                  <a:schemeClr val="bg1"/>
                </a:solidFill>
              </a:rPr>
              <a:t>1998; 37:710-724 from a lecture by Christina Puchalski MD.</a:t>
            </a:r>
            <a:endParaRPr lang="en-US" dirty="0">
              <a:solidFill>
                <a:schemeClr val="bg1"/>
              </a:solidFill>
            </a:endParaRPr>
          </a:p>
          <a:p>
            <a:pPr marL="342900" indent="-342900">
              <a:buFont typeface="Wingdings" charset="2"/>
              <a:buChar char="Ø"/>
            </a:pPr>
            <a:endParaRPr lang="en-US" sz="2200" dirty="0">
              <a:solidFill>
                <a:schemeClr val="bg1"/>
              </a:solidFill>
              <a:ea typeface="Apple Chancery" charset="0"/>
              <a:cs typeface="Apple Chancery" charset="0"/>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Negative Faith Coping</a:t>
            </a:r>
            <a:endParaRPr lang="en-US" dirty="0">
              <a:solidFill>
                <a:schemeClr val="bg1"/>
              </a:solidFill>
              <a:ea typeface="Apple Chancery" charset="0"/>
              <a:cs typeface="Apple Chancery" charset="0"/>
            </a:endParaRPr>
          </a:p>
        </p:txBody>
      </p:sp>
    </p:spTree>
    <p:extLst>
      <p:ext uri="{BB962C8B-B14F-4D97-AF65-F5344CB8AC3E}">
        <p14:creationId xmlns:p14="http://schemas.microsoft.com/office/powerpoint/2010/main" val="1441555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55</a:t>
            </a:fld>
            <a:endParaRPr lang="en-US" dirty="0"/>
          </a:p>
        </p:txBody>
      </p:sp>
      <p:sp>
        <p:nvSpPr>
          <p:cNvPr id="5" name="TextBox 4"/>
          <p:cNvSpPr txBox="1"/>
          <p:nvPr/>
        </p:nvSpPr>
        <p:spPr>
          <a:xfrm>
            <a:off x="1524001" y="2758301"/>
            <a:ext cx="9144000" cy="3539430"/>
          </a:xfrm>
          <a:prstGeom prst="rect">
            <a:avLst/>
          </a:prstGeom>
          <a:noFill/>
        </p:spPr>
        <p:txBody>
          <a:bodyPr wrap="square" rtlCol="0">
            <a:spAutoFit/>
          </a:bodyPr>
          <a:lstStyle/>
          <a:p>
            <a:pPr lvl="1"/>
            <a:r>
              <a:rPr lang="en-US" sz="2400" dirty="0">
                <a:solidFill>
                  <a:schemeClr val="bg1"/>
                </a:solidFill>
                <a:ea typeface="Apple Chancery" charset="0"/>
                <a:cs typeface="Apple Chancery" charset="0"/>
              </a:rPr>
              <a:t>Resources</a:t>
            </a:r>
            <a:r>
              <a:rPr lang="en-US" sz="2400" dirty="0" smtClean="0">
                <a:solidFill>
                  <a:schemeClr val="bg1"/>
                </a:solidFill>
                <a:ea typeface="Apple Chancery" charset="0"/>
                <a:cs typeface="Apple Chancery" charset="0"/>
              </a:rPr>
              <a:t>:</a:t>
            </a:r>
          </a:p>
          <a:p>
            <a:pPr lvl="1"/>
            <a:endParaRPr lang="en-US" sz="2400" dirty="0">
              <a:solidFill>
                <a:schemeClr val="bg1"/>
              </a:solidFill>
              <a:ea typeface="Apple Chancery" charset="0"/>
              <a:cs typeface="Apple Chancery" charset="0"/>
            </a:endParaRPr>
          </a:p>
          <a:p>
            <a:pPr marL="1257300" lvl="2" indent="-342900">
              <a:buFont typeface="Wingdings" charset="2"/>
              <a:buChar char="Ø"/>
            </a:pPr>
            <a:r>
              <a:rPr lang="en-US" sz="2200" dirty="0">
                <a:solidFill>
                  <a:schemeClr val="bg1"/>
                </a:solidFill>
                <a:ea typeface="Apple Chancery" charset="0"/>
                <a:cs typeface="Apple Chancery" charset="0"/>
              </a:rPr>
              <a:t>Preaching to Military Families – an </a:t>
            </a:r>
            <a:r>
              <a:rPr lang="en-US" sz="2200" dirty="0" smtClean="0">
                <a:solidFill>
                  <a:schemeClr val="bg1"/>
                </a:solidFill>
                <a:ea typeface="Apple Chancery" charset="0"/>
                <a:cs typeface="Apple Chancery" charset="0"/>
              </a:rPr>
              <a:t>insightful </a:t>
            </a:r>
            <a:r>
              <a:rPr lang="en-US" sz="2200" dirty="0">
                <a:solidFill>
                  <a:schemeClr val="bg1"/>
                </a:solidFill>
                <a:ea typeface="Apple Chancery" charset="0"/>
                <a:cs typeface="Apple Chancery" charset="0"/>
              </a:rPr>
              <a:t>article by Chaplain (CPT) Robert W. Johnson in reaching out to military families</a:t>
            </a:r>
            <a:r>
              <a:rPr lang="en-US" sz="2200" dirty="0" smtClean="0">
                <a:solidFill>
                  <a:schemeClr val="bg1"/>
                </a:solidFill>
                <a:ea typeface="Apple Chancery" charset="0"/>
                <a:cs typeface="Apple Chancery" charset="0"/>
              </a:rPr>
              <a:t>.</a:t>
            </a:r>
          </a:p>
          <a:p>
            <a:pPr marL="1257300" lvl="2" indent="-342900">
              <a:buFont typeface="Wingdings" charset="2"/>
              <a:buChar char="Ø"/>
            </a:pPr>
            <a:endParaRPr lang="en-US" sz="2200" dirty="0">
              <a:solidFill>
                <a:schemeClr val="bg1"/>
              </a:solidFill>
              <a:ea typeface="Apple Chancery" charset="0"/>
              <a:cs typeface="Apple Chancery" charset="0"/>
            </a:endParaRPr>
          </a:p>
          <a:p>
            <a:pPr marL="1257300" lvl="2" indent="-342900">
              <a:buFont typeface="Wingdings" charset="2"/>
              <a:buChar char="Ø"/>
            </a:pPr>
            <a:r>
              <a:rPr lang="en-US" sz="2200" dirty="0">
                <a:solidFill>
                  <a:schemeClr val="bg1"/>
                </a:solidFill>
                <a:ea typeface="Apple Chancery" charset="0"/>
                <a:cs typeface="Apple Chancery" charset="0"/>
              </a:rPr>
              <a:t>Who/What is the American Military </a:t>
            </a:r>
            <a:r>
              <a:rPr lang="en-US" sz="2200" dirty="0" smtClean="0">
                <a:solidFill>
                  <a:schemeClr val="bg1"/>
                </a:solidFill>
                <a:ea typeface="Apple Chancery" charset="0"/>
                <a:cs typeface="Apple Chancery" charset="0"/>
              </a:rPr>
              <a:t>Spouse </a:t>
            </a:r>
            <a:r>
              <a:rPr lang="en-US" sz="2200" dirty="0">
                <a:solidFill>
                  <a:schemeClr val="bg1"/>
                </a:solidFill>
                <a:ea typeface="Apple Chancery" charset="0"/>
                <a:cs typeface="Apple Chancery" charset="0"/>
              </a:rPr>
              <a:t>– Some very good insights into the </a:t>
            </a:r>
            <a:r>
              <a:rPr lang="en-US" sz="2200" dirty="0" smtClean="0">
                <a:solidFill>
                  <a:schemeClr val="bg1"/>
                </a:solidFill>
                <a:ea typeface="Apple Chancery" charset="0"/>
                <a:cs typeface="Apple Chancery" charset="0"/>
              </a:rPr>
              <a:t>military </a:t>
            </a:r>
            <a:r>
              <a:rPr lang="en-US" sz="2200" dirty="0">
                <a:solidFill>
                  <a:schemeClr val="bg1"/>
                </a:solidFill>
                <a:ea typeface="Apple Chancery" charset="0"/>
                <a:cs typeface="Apple Chancery" charset="0"/>
              </a:rPr>
              <a:t>community courtesy of Hope for </a:t>
            </a:r>
            <a:r>
              <a:rPr lang="en-US" sz="2200" dirty="0" smtClean="0">
                <a:solidFill>
                  <a:schemeClr val="bg1"/>
                </a:solidFill>
                <a:ea typeface="Apple Chancery" charset="0"/>
                <a:cs typeface="Apple Chancery" charset="0"/>
              </a:rPr>
              <a:t>the </a:t>
            </a:r>
            <a:r>
              <a:rPr lang="en-US" sz="2200" dirty="0">
                <a:solidFill>
                  <a:schemeClr val="bg1"/>
                </a:solidFill>
                <a:ea typeface="Apple Chancery" charset="0"/>
                <a:cs typeface="Apple Chancery" charset="0"/>
              </a:rPr>
              <a:t>Home Front</a:t>
            </a:r>
            <a:r>
              <a:rPr lang="en-US" sz="2200" dirty="0" smtClean="0">
                <a:solidFill>
                  <a:schemeClr val="bg1"/>
                </a:solidFill>
                <a:ea typeface="Apple Chancery" charset="0"/>
                <a:cs typeface="Apple Chancery" charset="0"/>
              </a:rPr>
              <a:t>.</a:t>
            </a:r>
          </a:p>
          <a:p>
            <a:pPr marL="1257300" lvl="2" indent="-342900">
              <a:buFont typeface="Wingdings" charset="2"/>
              <a:buChar char="Ø"/>
            </a:pPr>
            <a:endParaRPr lang="en-US" sz="2200" dirty="0">
              <a:solidFill>
                <a:schemeClr val="bg1"/>
              </a:solidFill>
              <a:ea typeface="Apple Chancery" charset="0"/>
              <a:cs typeface="Apple Chancery" charset="0"/>
            </a:endParaRPr>
          </a:p>
          <a:p>
            <a:pPr marL="1257300" lvl="2" indent="-342900">
              <a:buFont typeface="Wingdings" charset="2"/>
              <a:buChar char="Ø"/>
            </a:pPr>
            <a:r>
              <a:rPr lang="en-US" sz="2200" dirty="0">
                <a:solidFill>
                  <a:schemeClr val="bg1"/>
                </a:solidFill>
                <a:ea typeface="Apple Chancery" charset="0"/>
                <a:cs typeface="Apple Chancery" charset="0"/>
                <a:hlinkClick r:id="rId4"/>
              </a:rPr>
              <a:t>Http://</a:t>
            </a:r>
            <a:r>
              <a:rPr lang="en-US" sz="2200" dirty="0" smtClean="0">
                <a:solidFill>
                  <a:schemeClr val="bg1"/>
                </a:solidFill>
                <a:ea typeface="Apple Chancery" charset="0"/>
                <a:cs typeface="Apple Chancery" charset="0"/>
                <a:hlinkClick r:id="rId4"/>
              </a:rPr>
              <a:t>www.operationwearehere.com/OtherChurchIdeas.html</a:t>
            </a:r>
            <a:endParaRPr lang="en-US" sz="2200" dirty="0">
              <a:solidFill>
                <a:schemeClr val="bg1"/>
              </a:solidFill>
              <a:ea typeface="Apple Chancery" charset="0"/>
              <a:cs typeface="Apple Chancery" charset="0"/>
            </a:endParaRPr>
          </a:p>
        </p:txBody>
      </p:sp>
      <p:sp>
        <p:nvSpPr>
          <p:cNvPr id="11" name="Subtitle 2"/>
          <p:cNvSpPr>
            <a:spLocks noGrp="1"/>
          </p:cNvSpPr>
          <p:nvPr>
            <p:ph type="subTitle" idx="1"/>
          </p:nvPr>
        </p:nvSpPr>
        <p:spPr>
          <a:xfrm>
            <a:off x="1524000" y="1820188"/>
            <a:ext cx="9144000" cy="1100812"/>
          </a:xfrm>
        </p:spPr>
        <p:txBody>
          <a:bodyPr>
            <a:normAutofit/>
          </a:bodyPr>
          <a:lstStyle/>
          <a:p>
            <a:r>
              <a:rPr lang="en-US" sz="2800" dirty="0" smtClean="0">
                <a:solidFill>
                  <a:schemeClr val="bg1"/>
                </a:solidFill>
                <a:ea typeface="Apple Chancery" charset="0"/>
                <a:cs typeface="Apple Chancery" charset="0"/>
              </a:rPr>
              <a:t>Interventions </a:t>
            </a:r>
            <a:r>
              <a:rPr lang="en-US" sz="2800" dirty="0">
                <a:solidFill>
                  <a:schemeClr val="bg1"/>
                </a:solidFill>
                <a:ea typeface="Apple Chancery" charset="0"/>
                <a:cs typeface="Apple Chancery" charset="0"/>
              </a:rPr>
              <a:t>and Support </a:t>
            </a:r>
            <a:endParaRPr lang="en-US" sz="2800" dirty="0" smtClean="0">
              <a:solidFill>
                <a:schemeClr val="bg1"/>
              </a:solidFill>
              <a:ea typeface="Apple Chancery" charset="0"/>
              <a:cs typeface="Apple Chancery" charset="0"/>
            </a:endParaRPr>
          </a:p>
          <a:p>
            <a:pPr algn="l"/>
            <a:r>
              <a:rPr lang="en-US" dirty="0">
                <a:solidFill>
                  <a:schemeClr val="bg1"/>
                </a:solidFill>
                <a:ea typeface="Apple Chancery" charset="0"/>
                <a:cs typeface="Apple Chancery" charset="0"/>
              </a:rPr>
              <a:t>Worship Communities</a:t>
            </a:r>
          </a:p>
        </p:txBody>
      </p:sp>
    </p:spTree>
    <p:extLst>
      <p:ext uri="{BB962C8B-B14F-4D97-AF65-F5344CB8AC3E}">
        <p14:creationId xmlns:p14="http://schemas.microsoft.com/office/powerpoint/2010/main" val="1397934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59"/>
            <a:ext cx="9144000" cy="5383107"/>
          </a:xfrm>
        </p:spPr>
        <p:txBody>
          <a:bodyPr>
            <a:normAutofit/>
          </a:bodyPr>
          <a:lstStyle/>
          <a:p>
            <a:endParaRPr lang="en-US" dirty="0">
              <a:solidFill>
                <a:schemeClr val="bg1"/>
              </a:solidFill>
              <a:latin typeface="Apple Chancery" charset="0"/>
              <a:ea typeface="Apple Chancery" charset="0"/>
              <a:cs typeface="Apple Chancery" charset="0"/>
            </a:endParaRPr>
          </a:p>
          <a:p>
            <a:r>
              <a:rPr lang="en-US" sz="2800" dirty="0">
                <a:solidFill>
                  <a:schemeClr val="bg1"/>
                </a:solidFill>
                <a:ea typeface="Apple Chancery" charset="0"/>
                <a:cs typeface="Apple Chancery" charset="0"/>
              </a:rPr>
              <a:t>Interventions 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Communities and Civic Leaders</a:t>
            </a:r>
            <a:endParaRPr lang="en-US" sz="800" dirty="0" smtClean="0">
              <a:solidFill>
                <a:schemeClr val="bg1"/>
              </a:solidFill>
              <a:ea typeface="Apple Chancery" charset="0"/>
              <a:cs typeface="Apple Chancery" charset="0"/>
            </a:endParaRPr>
          </a:p>
          <a:p>
            <a:pPr algn="l"/>
            <a:endParaRPr lang="en-US" sz="800" dirty="0">
              <a:solidFill>
                <a:schemeClr val="bg1"/>
              </a:solidFill>
              <a:latin typeface="Apple Chancery" charset="0"/>
              <a:ea typeface="Apple Chancery" charset="0"/>
              <a:cs typeface="Apple Chancery" charset="0"/>
            </a:endParaRPr>
          </a:p>
          <a:p>
            <a:pPr marL="800100" lvl="1" indent="-342900" algn="l">
              <a:buFont typeface="Wingdings" charset="2"/>
              <a:buChar char="Ø"/>
            </a:pPr>
            <a:r>
              <a:rPr lang="en-US" sz="2200" dirty="0" smtClean="0">
                <a:solidFill>
                  <a:schemeClr val="bg1"/>
                </a:solidFill>
                <a:ea typeface="Apple Chancery" charset="0"/>
                <a:cs typeface="Apple Chancery" charset="0"/>
              </a:rPr>
              <a:t>Holidays and Ceremonies </a:t>
            </a:r>
            <a:r>
              <a:rPr lang="mr-IN" sz="2200" dirty="0" smtClean="0">
                <a:solidFill>
                  <a:schemeClr val="bg1"/>
                </a:solidFill>
                <a:ea typeface="Apple Chancery" charset="0"/>
                <a:cs typeface="Apple Chancery" charset="0"/>
              </a:rPr>
              <a:t>–</a:t>
            </a:r>
            <a:r>
              <a:rPr lang="en-US" sz="2200" dirty="0" smtClean="0">
                <a:solidFill>
                  <a:schemeClr val="bg1"/>
                </a:solidFill>
                <a:ea typeface="Apple Chancery" charset="0"/>
                <a:cs typeface="Apple Chancery" charset="0"/>
              </a:rPr>
              <a:t> Partner with Voluntary Service Organizations (VSO)</a:t>
            </a:r>
          </a:p>
          <a:p>
            <a:pPr marL="800100" lvl="1" indent="-342900" algn="l">
              <a:buFont typeface="Wingdings" charset="2"/>
              <a:buChar char="Ø"/>
            </a:pPr>
            <a:endParaRPr lang="en-US" sz="800" dirty="0" smtClean="0">
              <a:solidFill>
                <a:schemeClr val="bg1"/>
              </a:solidFill>
              <a:ea typeface="Apple Chancery" charset="0"/>
              <a:cs typeface="Apple Chancery" charset="0"/>
            </a:endParaRPr>
          </a:p>
          <a:p>
            <a:pPr marL="800100" lvl="1" indent="-342900" algn="l">
              <a:buFont typeface="Wingdings" charset="2"/>
              <a:buChar char="Ø"/>
            </a:pPr>
            <a:r>
              <a:rPr lang="en-US" sz="2200" dirty="0" smtClean="0">
                <a:solidFill>
                  <a:schemeClr val="bg1"/>
                </a:solidFill>
                <a:ea typeface="Apple Chancery" charset="0"/>
                <a:cs typeface="Apple Chancery" charset="0"/>
              </a:rPr>
              <a:t>Visit military leaders in your area </a:t>
            </a:r>
          </a:p>
          <a:p>
            <a:pPr lvl="3" algn="l"/>
            <a:r>
              <a:rPr lang="en-US" sz="2200" dirty="0" smtClean="0">
                <a:solidFill>
                  <a:schemeClr val="bg1"/>
                </a:solidFill>
                <a:ea typeface="Apple Chancery" charset="0"/>
                <a:cs typeface="Apple Chancery" charset="0"/>
              </a:rPr>
              <a:t>Commanding Officers/Senior Enlisted/Mid-level</a:t>
            </a:r>
          </a:p>
          <a:p>
            <a:pPr lvl="3" algn="l"/>
            <a:r>
              <a:rPr lang="en-US" sz="2200" dirty="0" smtClean="0">
                <a:solidFill>
                  <a:schemeClr val="bg1"/>
                </a:solidFill>
                <a:ea typeface="Apple Chancery" charset="0"/>
                <a:cs typeface="Apple Chancery" charset="0"/>
              </a:rPr>
              <a:t>Chaplains </a:t>
            </a:r>
          </a:p>
          <a:p>
            <a:pPr lvl="3" algn="l"/>
            <a:r>
              <a:rPr lang="en-US" sz="2200" dirty="0" smtClean="0">
                <a:solidFill>
                  <a:schemeClr val="bg1"/>
                </a:solidFill>
                <a:ea typeface="Apple Chancery" charset="0"/>
                <a:cs typeface="Apple Chancery" charset="0"/>
              </a:rPr>
              <a:t>Medical Personnel </a:t>
            </a:r>
          </a:p>
          <a:p>
            <a:pPr lvl="3" algn="l"/>
            <a:r>
              <a:rPr lang="en-US" sz="2200" dirty="0" smtClean="0">
                <a:solidFill>
                  <a:schemeClr val="bg1"/>
                </a:solidFill>
                <a:ea typeface="Apple Chancery" charset="0"/>
                <a:cs typeface="Apple Chancery" charset="0"/>
              </a:rPr>
              <a:t>Social Services</a:t>
            </a:r>
            <a:br>
              <a:rPr lang="en-US" sz="2200" dirty="0" smtClean="0">
                <a:solidFill>
                  <a:schemeClr val="bg1"/>
                </a:solidFill>
                <a:ea typeface="Apple Chancery" charset="0"/>
                <a:cs typeface="Apple Chancery" charset="0"/>
              </a:rPr>
            </a:br>
            <a:r>
              <a:rPr lang="en-US" sz="2200" dirty="0" smtClean="0">
                <a:solidFill>
                  <a:schemeClr val="bg1"/>
                </a:solidFill>
                <a:ea typeface="Apple Chancery" charset="0"/>
                <a:cs typeface="Apple Chancery" charset="0"/>
              </a:rPr>
              <a:t>Marine Corps Community Services MCCS, MWR</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56</a:t>
            </a:fld>
            <a:endParaRPr lang="en-US" dirty="0"/>
          </a:p>
        </p:txBody>
      </p:sp>
    </p:spTree>
    <p:extLst>
      <p:ext uri="{BB962C8B-B14F-4D97-AF65-F5344CB8AC3E}">
        <p14:creationId xmlns:p14="http://schemas.microsoft.com/office/powerpoint/2010/main" val="324375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59"/>
            <a:ext cx="9144000" cy="5383107"/>
          </a:xfrm>
        </p:spPr>
        <p:txBody>
          <a:bodyPr>
            <a:normAutofit/>
          </a:bodyPr>
          <a:lstStyle/>
          <a:p>
            <a:endParaRPr lang="en-US" dirty="0">
              <a:solidFill>
                <a:schemeClr val="bg1"/>
              </a:solidFill>
              <a:latin typeface="Apple Chancery" charset="0"/>
              <a:ea typeface="Apple Chancery" charset="0"/>
              <a:cs typeface="Apple Chancery" charset="0"/>
            </a:endParaRPr>
          </a:p>
          <a:p>
            <a:r>
              <a:rPr lang="en-US" sz="2800" dirty="0">
                <a:solidFill>
                  <a:schemeClr val="bg1"/>
                </a:solidFill>
                <a:ea typeface="Apple Chancery" charset="0"/>
                <a:cs typeface="Apple Chancery" charset="0"/>
              </a:rPr>
              <a:t>Interventions and Support </a:t>
            </a:r>
            <a:endParaRPr lang="en-US" sz="2800" dirty="0" smtClean="0">
              <a:solidFill>
                <a:schemeClr val="bg1"/>
              </a:solidFill>
              <a:ea typeface="Apple Chancery" charset="0"/>
              <a:cs typeface="Apple Chancery" charset="0"/>
            </a:endParaRPr>
          </a:p>
          <a:p>
            <a:pPr algn="l"/>
            <a:r>
              <a:rPr lang="en-US" dirty="0" smtClean="0">
                <a:solidFill>
                  <a:schemeClr val="bg1"/>
                </a:solidFill>
                <a:ea typeface="Apple Chancery" charset="0"/>
                <a:cs typeface="Apple Chancery" charset="0"/>
              </a:rPr>
              <a:t>Communities and Civic Leaders</a:t>
            </a:r>
            <a:endParaRPr lang="en-US" sz="800" dirty="0" smtClean="0">
              <a:solidFill>
                <a:schemeClr val="bg1"/>
              </a:solidFill>
              <a:ea typeface="Apple Chancery" charset="0"/>
              <a:cs typeface="Apple Chancery" charset="0"/>
            </a:endParaRPr>
          </a:p>
          <a:p>
            <a:pPr lvl="3" algn="l"/>
            <a:endParaRPr lang="en-US" sz="2400" dirty="0">
              <a:solidFill>
                <a:schemeClr val="bg1"/>
              </a:solidFill>
              <a:ea typeface="Apple Chancery" charset="0"/>
              <a:cs typeface="Apple Chancery" charset="0"/>
            </a:endParaRPr>
          </a:p>
          <a:p>
            <a:pPr marL="800100" lvl="1" indent="-342900" algn="l">
              <a:buFont typeface="Wingdings" charset="2"/>
              <a:buChar char="Ø"/>
            </a:pPr>
            <a:r>
              <a:rPr lang="en-US" sz="2400" dirty="0">
                <a:solidFill>
                  <a:schemeClr val="bg1"/>
                </a:solidFill>
                <a:ea typeface="Apple Chancery" charset="0"/>
                <a:cs typeface="Apple Chancery" charset="0"/>
              </a:rPr>
              <a:t>Volunteer providing manual labor, activities, car rallies, festivals, cook-outs, deployment and return support. Lend your support with not expectation of reciprocation. </a:t>
            </a:r>
            <a:endParaRPr lang="en-US" sz="2400" dirty="0" smtClean="0">
              <a:solidFill>
                <a:schemeClr val="bg1"/>
              </a:solidFill>
              <a:ea typeface="Apple Chancery" charset="0"/>
              <a:cs typeface="Apple Chancery" charset="0"/>
            </a:endParaRPr>
          </a:p>
          <a:p>
            <a:pPr marL="800100" lvl="1" indent="-342900" algn="l">
              <a:buFont typeface="Wingdings" charset="2"/>
              <a:buChar char="Ø"/>
            </a:pPr>
            <a:endParaRPr lang="en-US" sz="2400" dirty="0">
              <a:solidFill>
                <a:schemeClr val="bg1"/>
              </a:solidFill>
              <a:ea typeface="Apple Chancery" charset="0"/>
              <a:cs typeface="Apple Chancery" charset="0"/>
            </a:endParaRPr>
          </a:p>
          <a:p>
            <a:pPr marL="800100" lvl="1" indent="-342900" algn="l">
              <a:buFont typeface="Wingdings" charset="2"/>
              <a:buChar char="Ø"/>
            </a:pPr>
            <a:r>
              <a:rPr lang="en-US" sz="2400" dirty="0">
                <a:solidFill>
                  <a:schemeClr val="bg1"/>
                </a:solidFill>
                <a:ea typeface="Apple Chancery" charset="0"/>
                <a:cs typeface="Apple Chancery" charset="0"/>
              </a:rPr>
              <a:t>Help them connect with community resources: Horse therapy, outdoor sports adventures, art therapy, social </a:t>
            </a:r>
            <a:r>
              <a:rPr lang="en-US" sz="2400" dirty="0" smtClean="0">
                <a:solidFill>
                  <a:schemeClr val="bg1"/>
                </a:solidFill>
                <a:ea typeface="Apple Chancery" charset="0"/>
                <a:cs typeface="Apple Chancery" charset="0"/>
              </a:rPr>
              <a:t>services, carnivals, motorcycle, cars, fishing, . . . </a:t>
            </a:r>
            <a:endParaRPr lang="en-US" sz="24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57</a:t>
            </a:fld>
            <a:endParaRPr lang="en-US" dirty="0"/>
          </a:p>
        </p:txBody>
      </p:sp>
    </p:spTree>
    <p:extLst>
      <p:ext uri="{BB962C8B-B14F-4D97-AF65-F5344CB8AC3E}">
        <p14:creationId xmlns:p14="http://schemas.microsoft.com/office/powerpoint/2010/main" val="212889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670192"/>
          </a:xfrm>
        </p:spPr>
        <p:txBody>
          <a:bodyPr>
            <a:normAutofit lnSpcReduction="10000"/>
          </a:bodyPr>
          <a:lstStyle/>
          <a:p>
            <a:endParaRPr lang="en-US" sz="2800" dirty="0" smtClean="0">
              <a:solidFill>
                <a:schemeClr val="bg1"/>
              </a:solidFill>
              <a:ea typeface="Apple Chancery" charset="0"/>
              <a:cs typeface="Apple Chancery" charset="0"/>
            </a:endParaRPr>
          </a:p>
          <a:p>
            <a:pPr algn="l"/>
            <a:r>
              <a:rPr lang="en-US" sz="2800" dirty="0" smtClean="0">
                <a:solidFill>
                  <a:schemeClr val="bg1"/>
                </a:solidFill>
                <a:ea typeface="Apple Chancery" charset="0"/>
                <a:cs typeface="Apple Chancery" charset="0"/>
              </a:rPr>
              <a:t>Things never to say to veterans</a:t>
            </a:r>
          </a:p>
          <a:p>
            <a:endParaRPr lang="en-US" dirty="0">
              <a:solidFill>
                <a:schemeClr val="bg1"/>
              </a:solidFill>
              <a:latin typeface="Apple Chancery" charset="0"/>
              <a:ea typeface="Apple Chancery" charset="0"/>
              <a:cs typeface="Apple Chancery" charset="0"/>
            </a:endParaRPr>
          </a:p>
          <a:p>
            <a:pPr marL="800100" lvl="1" indent="-342900" algn="l">
              <a:buFont typeface="Wingdings" charset="2"/>
              <a:buChar char="Ø"/>
            </a:pPr>
            <a:r>
              <a:rPr lang="en-US" sz="2200" dirty="0" smtClean="0">
                <a:solidFill>
                  <a:schemeClr val="bg1"/>
                </a:solidFill>
                <a:ea typeface="Apple Chancery" charset="0"/>
                <a:cs typeface="Apple Chancery" charset="0"/>
              </a:rPr>
              <a:t>Have you/how many people have you killed?</a:t>
            </a:r>
          </a:p>
          <a:p>
            <a:pPr marL="800100" lvl="1" indent="-342900" algn="l">
              <a:buFont typeface="Wingdings" charset="2"/>
              <a:buChar char="Ø"/>
            </a:pPr>
            <a:r>
              <a:rPr lang="en-US" sz="2200" dirty="0" smtClean="0">
                <a:solidFill>
                  <a:schemeClr val="bg1"/>
                </a:solidFill>
                <a:ea typeface="Apple Chancery" charset="0"/>
                <a:cs typeface="Apple Chancery" charset="0"/>
              </a:rPr>
              <a:t>What did it feel like to kill someone?</a:t>
            </a:r>
          </a:p>
          <a:p>
            <a:pPr marL="800100" lvl="1" indent="-342900" algn="l">
              <a:buFont typeface="Wingdings" charset="2"/>
              <a:buChar char="Ø"/>
            </a:pPr>
            <a:r>
              <a:rPr lang="en-US" sz="2200" dirty="0" smtClean="0">
                <a:solidFill>
                  <a:schemeClr val="bg1"/>
                </a:solidFill>
                <a:ea typeface="Apple Chancery" charset="0"/>
                <a:cs typeface="Apple Chancery" charset="0"/>
              </a:rPr>
              <a:t>Do you have PTSD?</a:t>
            </a:r>
          </a:p>
          <a:p>
            <a:pPr marL="800100" lvl="1" indent="-342900" algn="l">
              <a:buFont typeface="Wingdings" charset="2"/>
              <a:buChar char="Ø"/>
            </a:pPr>
            <a:r>
              <a:rPr lang="en-US" sz="2200" dirty="0" smtClean="0">
                <a:solidFill>
                  <a:schemeClr val="bg1"/>
                </a:solidFill>
                <a:ea typeface="Apple Chancery" charset="0"/>
                <a:cs typeface="Apple Chancery" charset="0"/>
              </a:rPr>
              <a:t>What is your service dog for?</a:t>
            </a:r>
          </a:p>
          <a:p>
            <a:pPr marL="800100" lvl="1" indent="-342900" algn="l">
              <a:buFont typeface="Wingdings" charset="2"/>
              <a:buChar char="Ø"/>
            </a:pPr>
            <a:r>
              <a:rPr lang="en-US" sz="2200" dirty="0" smtClean="0">
                <a:solidFill>
                  <a:schemeClr val="bg1"/>
                </a:solidFill>
                <a:ea typeface="Apple Chancery" charset="0"/>
                <a:cs typeface="Apple Chancery" charset="0"/>
              </a:rPr>
              <a:t>Do you agree with our national policies?</a:t>
            </a:r>
          </a:p>
          <a:p>
            <a:pPr marL="800100" lvl="1" indent="-342900" algn="l">
              <a:buFont typeface="Wingdings" charset="2"/>
              <a:buChar char="Ø"/>
            </a:pPr>
            <a:r>
              <a:rPr lang="en-US" sz="2200" dirty="0" smtClean="0">
                <a:solidFill>
                  <a:schemeClr val="bg1"/>
                </a:solidFill>
                <a:ea typeface="Apple Chancery" charset="0"/>
                <a:cs typeface="Apple Chancery" charset="0"/>
              </a:rPr>
              <a:t>Was it hard to get back to real life after being in the military?</a:t>
            </a:r>
          </a:p>
          <a:p>
            <a:pPr marL="800100" lvl="1" indent="-342900" algn="l">
              <a:buFont typeface="Wingdings" charset="2"/>
              <a:buChar char="Ø"/>
            </a:pPr>
            <a:r>
              <a:rPr lang="en-US" sz="2200" dirty="0" smtClean="0">
                <a:solidFill>
                  <a:schemeClr val="bg1"/>
                </a:solidFill>
                <a:ea typeface="Apple Chancery" charset="0"/>
                <a:cs typeface="Apple Chancery" charset="0"/>
              </a:rPr>
              <a:t>How could you leave your family so long?</a:t>
            </a:r>
          </a:p>
          <a:p>
            <a:pPr marL="800100" lvl="1" indent="-342900" algn="l">
              <a:buFont typeface="Wingdings" charset="2"/>
              <a:buChar char="Ø"/>
            </a:pPr>
            <a:r>
              <a:rPr lang="en-US" sz="2200" dirty="0" smtClean="0">
                <a:solidFill>
                  <a:schemeClr val="bg1"/>
                </a:solidFill>
                <a:ea typeface="Apple Chancery" charset="0"/>
                <a:cs typeface="Apple Chancery" charset="0"/>
              </a:rPr>
              <a:t>What’s the worse thing that ever happened to you?</a:t>
            </a:r>
          </a:p>
          <a:p>
            <a:pPr marL="800100" lvl="1" indent="-342900" algn="l">
              <a:buFont typeface="Wingdings" charset="2"/>
              <a:buChar char="Ø"/>
            </a:pPr>
            <a:r>
              <a:rPr lang="en-US" sz="2200" dirty="0" smtClean="0">
                <a:solidFill>
                  <a:schemeClr val="bg1"/>
                </a:solidFill>
                <a:ea typeface="Apple Chancery" charset="0"/>
                <a:cs typeface="Apple Chancery" charset="0"/>
              </a:rPr>
              <a:t>Were you raped?</a:t>
            </a:r>
          </a:p>
          <a:p>
            <a:pPr marL="342900" indent="-342900" algn="l">
              <a:buFont typeface="Wingdings" charset="2"/>
              <a:buChar char="Ø"/>
            </a:pPr>
            <a:endParaRPr lang="en-US"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58</a:t>
            </a:fld>
            <a:endParaRPr lang="en-US" dirty="0"/>
          </a:p>
        </p:txBody>
      </p:sp>
    </p:spTree>
    <p:extLst>
      <p:ext uri="{BB962C8B-B14F-4D97-AF65-F5344CB8AC3E}">
        <p14:creationId xmlns:p14="http://schemas.microsoft.com/office/powerpoint/2010/main" val="875960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978397"/>
            <a:ext cx="9144000" cy="5467428"/>
          </a:xfrm>
        </p:spPr>
        <p:txBody>
          <a:bodyPr>
            <a:normAutofit/>
          </a:bodyPr>
          <a:lstStyle/>
          <a:p>
            <a:pPr algn="l"/>
            <a:r>
              <a:rPr lang="en-US" sz="2800" dirty="0" smtClean="0">
                <a:solidFill>
                  <a:schemeClr val="bg1"/>
                </a:solidFill>
                <a:ea typeface="Apple Chancery" charset="0"/>
                <a:cs typeface="Apple Chancery" charset="0"/>
              </a:rPr>
              <a:t>Things you can ask veterans</a:t>
            </a:r>
          </a:p>
          <a:p>
            <a:pPr algn="l"/>
            <a:endParaRPr lang="en-US" sz="800" dirty="0" smtClean="0">
              <a:solidFill>
                <a:schemeClr val="bg1"/>
              </a:solidFill>
              <a:ea typeface="Apple Chancery" charset="0"/>
              <a:cs typeface="Apple Chancery" charset="0"/>
            </a:endParaRPr>
          </a:p>
          <a:p>
            <a:pPr marL="800100" lvl="1" indent="-342900" algn="l">
              <a:buFont typeface="Wingdings" charset="2"/>
              <a:buChar char="Ø"/>
            </a:pPr>
            <a:r>
              <a:rPr lang="en-US" sz="2200" dirty="0" smtClean="0">
                <a:solidFill>
                  <a:schemeClr val="bg1"/>
                </a:solidFill>
                <a:ea typeface="Apple Chancery" charset="0"/>
                <a:cs typeface="Apple Chancery" charset="0"/>
              </a:rPr>
              <a:t>Do you have PTSD? (full stop) Is there anything I can need get for you?</a:t>
            </a:r>
          </a:p>
          <a:p>
            <a:pPr marL="800100" lvl="1" indent="-342900" algn="l">
              <a:buFont typeface="Wingdings" charset="2"/>
              <a:buChar char="Ø"/>
            </a:pPr>
            <a:r>
              <a:rPr lang="en-US" sz="2200" dirty="0" smtClean="0">
                <a:solidFill>
                  <a:schemeClr val="bg1"/>
                </a:solidFill>
                <a:ea typeface="Apple Chancery" charset="0"/>
                <a:cs typeface="Apple Chancery" charset="0"/>
              </a:rPr>
              <a:t>What is your service dog for?</a:t>
            </a:r>
          </a:p>
          <a:p>
            <a:pPr marL="800100" lvl="1" indent="-342900" algn="l">
              <a:buFont typeface="Wingdings" charset="2"/>
              <a:buChar char="Ø"/>
            </a:pPr>
            <a:r>
              <a:rPr lang="en-US" sz="2200" dirty="0" smtClean="0">
                <a:solidFill>
                  <a:schemeClr val="bg1"/>
                </a:solidFill>
                <a:ea typeface="Apple Chancery" charset="0"/>
                <a:cs typeface="Apple Chancery" charset="0"/>
              </a:rPr>
              <a:t>How long did you serve?</a:t>
            </a:r>
          </a:p>
          <a:p>
            <a:pPr marL="800100" lvl="1" indent="-342900" algn="l">
              <a:buFont typeface="Wingdings" charset="2"/>
              <a:buChar char="Ø"/>
            </a:pPr>
            <a:r>
              <a:rPr lang="en-US" sz="2200" dirty="0" smtClean="0">
                <a:solidFill>
                  <a:schemeClr val="bg1"/>
                </a:solidFill>
                <a:ea typeface="Apple Chancery" charset="0"/>
                <a:cs typeface="Apple Chancery" charset="0"/>
              </a:rPr>
              <a:t>What did you do in the military?</a:t>
            </a:r>
          </a:p>
          <a:p>
            <a:pPr marL="800100" lvl="1" indent="-342900" algn="l">
              <a:buFont typeface="Wingdings" charset="2"/>
              <a:buChar char="Ø"/>
            </a:pPr>
            <a:r>
              <a:rPr lang="en-US" sz="2200" dirty="0" smtClean="0">
                <a:solidFill>
                  <a:schemeClr val="bg1"/>
                </a:solidFill>
                <a:ea typeface="Apple Chancery" charset="0"/>
                <a:cs typeface="Apple Chancery" charset="0"/>
              </a:rPr>
              <a:t>Why did you choose that branch?</a:t>
            </a:r>
          </a:p>
          <a:p>
            <a:pPr marL="800100" lvl="1" indent="-342900" algn="l">
              <a:buFont typeface="Wingdings" charset="2"/>
              <a:buChar char="Ø"/>
            </a:pPr>
            <a:r>
              <a:rPr lang="en-US" sz="2200" dirty="0" smtClean="0">
                <a:solidFill>
                  <a:schemeClr val="bg1"/>
                </a:solidFill>
                <a:ea typeface="Apple Chancery" charset="0"/>
                <a:cs typeface="Apple Chancery" charset="0"/>
              </a:rPr>
              <a:t>Do you come from a military family?</a:t>
            </a:r>
          </a:p>
          <a:p>
            <a:pPr marL="800100" lvl="1" indent="-342900" algn="l">
              <a:buFont typeface="Wingdings" charset="2"/>
              <a:buChar char="Ø"/>
            </a:pPr>
            <a:r>
              <a:rPr lang="en-US" sz="2200" dirty="0" smtClean="0">
                <a:solidFill>
                  <a:schemeClr val="bg1"/>
                </a:solidFill>
                <a:ea typeface="Apple Chancery" charset="0"/>
                <a:cs typeface="Apple Chancery" charset="0"/>
              </a:rPr>
              <a:t>Where is the favorite place you lived during your career?</a:t>
            </a:r>
          </a:p>
          <a:p>
            <a:pPr marL="800100" lvl="1" indent="-342900" algn="l">
              <a:buFont typeface="Wingdings" charset="2"/>
              <a:buChar char="Ø"/>
            </a:pPr>
            <a:r>
              <a:rPr lang="en-US" sz="2200" dirty="0" smtClean="0">
                <a:solidFill>
                  <a:schemeClr val="bg1"/>
                </a:solidFill>
                <a:ea typeface="Apple Chancery" charset="0"/>
                <a:cs typeface="Apple Chancery" charset="0"/>
              </a:rPr>
              <a:t>How’s your family doing?</a:t>
            </a:r>
          </a:p>
          <a:p>
            <a:pPr marL="800100" lvl="1" indent="-342900" algn="l">
              <a:buFont typeface="Wingdings" charset="2"/>
              <a:buChar char="Ø"/>
            </a:pPr>
            <a:r>
              <a:rPr lang="en-US" sz="2200" dirty="0" smtClean="0">
                <a:solidFill>
                  <a:schemeClr val="bg1"/>
                </a:solidFill>
                <a:ea typeface="Apple Chancery" charset="0"/>
                <a:cs typeface="Apple Chancery" charset="0"/>
              </a:rPr>
              <a:t>What do you do outside of work? Play any sports?</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59</a:t>
            </a:fld>
            <a:endParaRPr lang="en-US" dirty="0"/>
          </a:p>
        </p:txBody>
      </p:sp>
    </p:spTree>
    <p:extLst>
      <p:ext uri="{BB962C8B-B14F-4D97-AF65-F5344CB8AC3E}">
        <p14:creationId xmlns:p14="http://schemas.microsoft.com/office/powerpoint/2010/main" val="206113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914399" y="1661160"/>
            <a:ext cx="10296939" cy="4328160"/>
          </a:xfrm>
        </p:spPr>
        <p:txBody>
          <a:bodyPr>
            <a:normAutofit fontScale="92500" lnSpcReduction="10000"/>
          </a:bodyPr>
          <a:lstStyle/>
          <a:p>
            <a:endParaRPr lang="en-US" sz="3200" dirty="0">
              <a:solidFill>
                <a:schemeClr val="bg1"/>
              </a:solidFill>
              <a:latin typeface="Apple Chancery" charset="0"/>
              <a:ea typeface="Apple Chancery" charset="0"/>
              <a:cs typeface="Apple Chancery" charset="0"/>
            </a:endParaRPr>
          </a:p>
          <a:p>
            <a:r>
              <a:rPr lang="en-US" sz="2800" dirty="0">
                <a:solidFill>
                  <a:schemeClr val="bg1"/>
                </a:solidFill>
                <a:ea typeface="Apple Chancery" charset="0"/>
                <a:cs typeface="Apple Chancery" charset="0"/>
              </a:rPr>
              <a:t>A Warrior’s Mindset</a:t>
            </a:r>
          </a:p>
          <a:p>
            <a:endParaRPr lang="en-US" sz="2000" dirty="0">
              <a:solidFill>
                <a:schemeClr val="bg1"/>
              </a:solidFill>
              <a:latin typeface="Apple Chancery" charset="0"/>
              <a:ea typeface="Apple Chancery" charset="0"/>
              <a:cs typeface="Apple Chancery" charset="0"/>
            </a:endParaRPr>
          </a:p>
          <a:p>
            <a:pPr algn="l"/>
            <a:r>
              <a:rPr lang="en-US" dirty="0" smtClean="0">
                <a:solidFill>
                  <a:schemeClr val="bg1"/>
                </a:solidFill>
                <a:ea typeface="Apple Chancery" charset="0"/>
                <a:cs typeface="Apple Chancery" charset="0"/>
              </a:rPr>
              <a:t>“Welcome to the . . . military!”</a:t>
            </a:r>
          </a:p>
          <a:p>
            <a:pPr algn="l"/>
            <a:endParaRPr lang="en-US" dirty="0" smtClean="0">
              <a:solidFill>
                <a:schemeClr val="bg1"/>
              </a:solidFill>
              <a:ea typeface="Apple Chancery" charset="0"/>
              <a:cs typeface="Apple Chancery" charset="0"/>
            </a:endParaRPr>
          </a:p>
          <a:p>
            <a:pPr algn="l"/>
            <a:r>
              <a:rPr lang="en-US" dirty="0">
                <a:solidFill>
                  <a:schemeClr val="bg1"/>
                </a:solidFill>
                <a:latin typeface="Apple Chancery" charset="0"/>
                <a:ea typeface="Apple Chancery" charset="0"/>
                <a:cs typeface="Apple Chancery" charset="0"/>
              </a:rPr>
              <a:t>	</a:t>
            </a:r>
            <a:r>
              <a:rPr lang="en-US" dirty="0" smtClean="0">
                <a:solidFill>
                  <a:schemeClr val="bg1"/>
                </a:solidFill>
                <a:ea typeface="Apple Chancery" charset="0"/>
                <a:cs typeface="Apple Chancery" charset="0"/>
              </a:rPr>
              <a:t>4</a:t>
            </a:r>
            <a:r>
              <a:rPr lang="en-US" baseline="30000" dirty="0" smtClean="0">
                <a:solidFill>
                  <a:schemeClr val="bg1"/>
                </a:solidFill>
                <a:ea typeface="Apple Chancery" charset="0"/>
                <a:cs typeface="Apple Chancery" charset="0"/>
              </a:rPr>
              <a:t>th</a:t>
            </a:r>
            <a:r>
              <a:rPr lang="en-US" dirty="0" smtClean="0">
                <a:solidFill>
                  <a:schemeClr val="bg1"/>
                </a:solidFill>
                <a:ea typeface="Apple Chancery" charset="0"/>
                <a:cs typeface="Apple Chancery" charset="0"/>
              </a:rPr>
              <a:t> World Culture</a:t>
            </a:r>
          </a:p>
          <a:p>
            <a:pPr algn="l"/>
            <a:endParaRPr lang="en-US" dirty="0" smtClean="0">
              <a:solidFill>
                <a:schemeClr val="bg1"/>
              </a:solidFill>
              <a:ea typeface="Apple Chancery" charset="0"/>
              <a:cs typeface="Apple Chancery" charset="0"/>
            </a:endParaRPr>
          </a:p>
          <a:p>
            <a:pPr algn="l"/>
            <a:r>
              <a:rPr lang="en-US" dirty="0">
                <a:solidFill>
                  <a:schemeClr val="bg1"/>
                </a:solidFill>
                <a:latin typeface="Apple Chancery" charset="0"/>
                <a:ea typeface="Apple Chancery" charset="0"/>
                <a:cs typeface="Apple Chancery" charset="0"/>
              </a:rPr>
              <a:t>	</a:t>
            </a:r>
            <a:r>
              <a:rPr lang="en-US" dirty="0" smtClean="0">
                <a:solidFill>
                  <a:schemeClr val="bg1"/>
                </a:solidFill>
                <a:latin typeface="Apple Chancery" charset="0"/>
                <a:ea typeface="Apple Chancery" charset="0"/>
                <a:cs typeface="Apple Chancery" charset="0"/>
              </a:rPr>
              <a:t>	</a:t>
            </a:r>
            <a:r>
              <a:rPr lang="en-US" dirty="0" smtClean="0">
                <a:solidFill>
                  <a:schemeClr val="bg1"/>
                </a:solidFill>
                <a:ea typeface="Apple Chancery" charset="0"/>
                <a:cs typeface="Apple Chancery" charset="0"/>
              </a:rPr>
              <a:t>”Never volunteer for . . . . </a:t>
            </a:r>
            <a:r>
              <a:rPr lang="en-US" dirty="0">
                <a:solidFill>
                  <a:schemeClr val="bg1"/>
                </a:solidFill>
                <a:ea typeface="Apple Chancery" charset="0"/>
                <a:cs typeface="Apple Chancery" charset="0"/>
              </a:rPr>
              <a:t>a</a:t>
            </a:r>
            <a:r>
              <a:rPr lang="en-US" dirty="0" smtClean="0">
                <a:solidFill>
                  <a:schemeClr val="bg1"/>
                </a:solidFill>
                <a:ea typeface="Apple Chancery" charset="0"/>
                <a:cs typeface="Apple Chancery" charset="0"/>
              </a:rPr>
              <a:t>nything!”</a:t>
            </a:r>
          </a:p>
          <a:p>
            <a:pPr algn="l"/>
            <a:endParaRPr lang="en-US" dirty="0" smtClean="0">
              <a:solidFill>
                <a:schemeClr val="bg1"/>
              </a:solidFill>
              <a:ea typeface="Apple Chancery" charset="0"/>
              <a:cs typeface="Apple Chancery" charset="0"/>
            </a:endParaRPr>
          </a:p>
          <a:p>
            <a:pPr algn="l"/>
            <a:r>
              <a:rPr lang="en-US" dirty="0">
                <a:solidFill>
                  <a:schemeClr val="bg1"/>
                </a:solidFill>
                <a:latin typeface="Apple Chancery" charset="0"/>
                <a:ea typeface="Apple Chancery" charset="0"/>
                <a:cs typeface="Apple Chancery" charset="0"/>
              </a:rPr>
              <a:t>	</a:t>
            </a:r>
            <a:r>
              <a:rPr lang="en-US" dirty="0" smtClean="0">
                <a:solidFill>
                  <a:schemeClr val="bg1"/>
                </a:solidFill>
                <a:latin typeface="Apple Chancery" charset="0"/>
                <a:ea typeface="Apple Chancery" charset="0"/>
                <a:cs typeface="Apple Chancery" charset="0"/>
              </a:rPr>
              <a:t>		</a:t>
            </a:r>
            <a:r>
              <a:rPr lang="en-US" dirty="0" smtClean="0">
                <a:solidFill>
                  <a:schemeClr val="bg1"/>
                </a:solidFill>
                <a:ea typeface="Apple Chancery" charset="0"/>
                <a:cs typeface="Apple Chancery" charset="0"/>
              </a:rPr>
              <a:t>“Hang Your Rank on the Door”</a:t>
            </a: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a:t>
            </a:fld>
            <a:endParaRPr lang="en-US" dirty="0"/>
          </a:p>
        </p:txBody>
      </p:sp>
    </p:spTree>
    <p:extLst>
      <p:ext uri="{BB962C8B-B14F-4D97-AF65-F5344CB8AC3E}">
        <p14:creationId xmlns:p14="http://schemas.microsoft.com/office/powerpoint/2010/main" val="1048063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08760" y="1379876"/>
            <a:ext cx="9144000" cy="1308460"/>
          </a:xfrm>
        </p:spPr>
        <p:txBody>
          <a:bodyPr/>
          <a:lstStyle/>
          <a:p>
            <a:endParaRPr lang="en-US" dirty="0">
              <a:solidFill>
                <a:schemeClr val="bg1"/>
              </a:solidFill>
              <a:latin typeface="Apple Chancery" charset="0"/>
              <a:ea typeface="Apple Chancery" charset="0"/>
              <a:cs typeface="Apple Chancery" charset="0"/>
            </a:endParaRPr>
          </a:p>
          <a:p>
            <a:pPr algn="l"/>
            <a:r>
              <a:rPr lang="en-US" dirty="0" smtClean="0">
                <a:solidFill>
                  <a:schemeClr val="bg1"/>
                </a:solidFill>
                <a:cs typeface="Apple Chancery" charset="0"/>
              </a:rPr>
              <a:t>What Veterans give back . . . </a:t>
            </a:r>
            <a:endParaRPr lang="en-US" dirty="0">
              <a:solidFill>
                <a:schemeClr val="bg1"/>
              </a:solidFill>
            </a:endParaRPr>
          </a:p>
          <a:p>
            <a:endParaRPr lang="en-US" sz="1800"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60</a:t>
            </a:fld>
            <a:endParaRPr lang="en-US" dirty="0"/>
          </a:p>
        </p:txBody>
      </p:sp>
      <p:sp>
        <p:nvSpPr>
          <p:cNvPr id="5" name="TextBox 4"/>
          <p:cNvSpPr txBox="1"/>
          <p:nvPr/>
        </p:nvSpPr>
        <p:spPr>
          <a:xfrm>
            <a:off x="1188719" y="2542032"/>
            <a:ext cx="9820657" cy="3139321"/>
          </a:xfrm>
          <a:prstGeom prst="rect">
            <a:avLst/>
          </a:prstGeom>
          <a:noFill/>
        </p:spPr>
        <p:txBody>
          <a:bodyPr wrap="square" rtlCol="0">
            <a:spAutoFit/>
          </a:bodyPr>
          <a:lstStyle/>
          <a:p>
            <a:pPr marL="800100" lvl="1" indent="-342900">
              <a:lnSpc>
                <a:spcPct val="150000"/>
              </a:lnSpc>
              <a:buFont typeface="Wingdings" charset="2"/>
              <a:buChar char="Ø"/>
            </a:pPr>
            <a:r>
              <a:rPr lang="en-US" sz="2200" dirty="0" smtClean="0">
                <a:solidFill>
                  <a:schemeClr val="bg1"/>
                </a:solidFill>
                <a:ea typeface="Apple Chancery" charset="0"/>
                <a:cs typeface="Apple Chancery" charset="0"/>
              </a:rPr>
              <a:t>Strong </a:t>
            </a:r>
            <a:r>
              <a:rPr lang="en-US" sz="2200" dirty="0">
                <a:solidFill>
                  <a:schemeClr val="bg1"/>
                </a:solidFill>
                <a:ea typeface="Apple Chancery" charset="0"/>
                <a:cs typeface="Apple Chancery" charset="0"/>
              </a:rPr>
              <a:t>self-discipline and organizational skills. </a:t>
            </a:r>
          </a:p>
          <a:p>
            <a:pPr marL="800100" lvl="1" indent="-342900">
              <a:lnSpc>
                <a:spcPct val="150000"/>
              </a:lnSpc>
              <a:buFont typeface="Wingdings" charset="2"/>
              <a:buChar char="Ø"/>
            </a:pPr>
            <a:r>
              <a:rPr lang="en-US" sz="2200" i="1" dirty="0" smtClean="0">
                <a:solidFill>
                  <a:schemeClr val="bg1"/>
                </a:solidFill>
                <a:ea typeface="Apple Chancery" charset="0"/>
                <a:cs typeface="Apple Chancery" charset="0"/>
              </a:rPr>
              <a:t>Give </a:t>
            </a:r>
            <a:r>
              <a:rPr lang="en-US" sz="2200" i="1" dirty="0">
                <a:solidFill>
                  <a:schemeClr val="bg1"/>
                </a:solidFill>
                <a:ea typeface="Apple Chancery" charset="0"/>
                <a:cs typeface="Apple Chancery" charset="0"/>
              </a:rPr>
              <a:t>a veteran a mission, and he or she will get the job done.</a:t>
            </a:r>
          </a:p>
          <a:p>
            <a:pPr marL="800100" lvl="1" indent="-342900">
              <a:lnSpc>
                <a:spcPct val="150000"/>
              </a:lnSpc>
              <a:buFont typeface="Wingdings" charset="2"/>
              <a:buChar char="Ø"/>
            </a:pPr>
            <a:r>
              <a:rPr lang="en-US" sz="2200" dirty="0">
                <a:solidFill>
                  <a:schemeClr val="bg1"/>
                </a:solidFill>
                <a:ea typeface="Apple Chancery" charset="0"/>
                <a:cs typeface="Apple Chancery" charset="0"/>
              </a:rPr>
              <a:t>Broader worldview</a:t>
            </a:r>
          </a:p>
          <a:p>
            <a:pPr marL="800100" lvl="1" indent="-342900">
              <a:lnSpc>
                <a:spcPct val="150000"/>
              </a:lnSpc>
              <a:buFont typeface="Wingdings" charset="2"/>
              <a:buChar char="Ø"/>
            </a:pPr>
            <a:r>
              <a:rPr lang="en-US" sz="2200" dirty="0">
                <a:solidFill>
                  <a:schemeClr val="bg1"/>
                </a:solidFill>
                <a:ea typeface="Apple Chancery" charset="0"/>
                <a:cs typeface="Apple Chancery" charset="0"/>
              </a:rPr>
              <a:t>Specialized training</a:t>
            </a:r>
          </a:p>
          <a:p>
            <a:pPr marL="800100" lvl="1" indent="-342900">
              <a:lnSpc>
                <a:spcPct val="150000"/>
              </a:lnSpc>
              <a:buFont typeface="Wingdings" charset="2"/>
              <a:buChar char="Ø"/>
            </a:pPr>
            <a:r>
              <a:rPr lang="en-US" sz="2200" dirty="0">
                <a:solidFill>
                  <a:schemeClr val="bg1"/>
                </a:solidFill>
                <a:ea typeface="Apple Chancery" charset="0"/>
                <a:cs typeface="Apple Chancery" charset="0"/>
              </a:rPr>
              <a:t>Leadership training</a:t>
            </a:r>
          </a:p>
          <a:p>
            <a:pPr marL="800100" lvl="1" indent="-342900">
              <a:lnSpc>
                <a:spcPct val="150000"/>
              </a:lnSpc>
              <a:buFont typeface="Wingdings" charset="2"/>
              <a:buChar char="Ø"/>
            </a:pPr>
            <a:r>
              <a:rPr lang="en-US" sz="2200" dirty="0">
                <a:solidFill>
                  <a:schemeClr val="bg1"/>
                </a:solidFill>
                <a:ea typeface="Apple Chancery" charset="0"/>
                <a:cs typeface="Apple Chancery" charset="0"/>
              </a:rPr>
              <a:t>Experience and maturity</a:t>
            </a:r>
            <a:endParaRPr lang="en-US" sz="2200" dirty="0">
              <a:solidFill>
                <a:schemeClr val="bg1"/>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528159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smtClean="0">
                <a:solidFill>
                  <a:schemeClr val="bg1"/>
                </a:solidFill>
                <a:latin typeface="+mn-lt"/>
                <a:ea typeface="Apple Chancery" charset="0"/>
                <a:cs typeface="Apple Chancery" charset="0"/>
              </a:rPr>
              <a:t>Troops 101: Helping Our Troops Come Home</a:t>
            </a:r>
            <a:endParaRPr lang="en-US" sz="2800" dirty="0">
              <a:solidFill>
                <a:schemeClr val="bg1"/>
              </a:solidFill>
              <a:latin typeface="+mn-lt"/>
              <a:ea typeface="Apple Chancery" charset="0"/>
              <a:cs typeface="Apple Chancery" charset="0"/>
            </a:endParaRPr>
          </a:p>
        </p:txBody>
      </p:sp>
      <p:sp>
        <p:nvSpPr>
          <p:cNvPr id="3" name="Subtitle 2"/>
          <p:cNvSpPr>
            <a:spLocks noGrp="1"/>
          </p:cNvSpPr>
          <p:nvPr>
            <p:ph type="subTitle" idx="1"/>
          </p:nvPr>
        </p:nvSpPr>
        <p:spPr>
          <a:xfrm>
            <a:off x="1508760" y="1826325"/>
            <a:ext cx="9144000" cy="4328160"/>
          </a:xfrm>
        </p:spPr>
        <p:txBody>
          <a:bodyPr>
            <a:noAutofit/>
          </a:bodyPr>
          <a:lstStyle/>
          <a:p>
            <a:r>
              <a:rPr lang="en-US" sz="2800" dirty="0" smtClean="0">
                <a:solidFill>
                  <a:schemeClr val="bg1"/>
                </a:solidFill>
                <a:ea typeface="Apple Chancery" charset="0"/>
                <a:cs typeface="Apple Chancery" charset="0"/>
              </a:rPr>
              <a:t>Resources</a:t>
            </a:r>
          </a:p>
          <a:p>
            <a:endParaRPr lang="en-US" sz="2200" dirty="0" smtClean="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 </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61</a:t>
            </a:fld>
            <a:endParaRPr lang="en-US" dirty="0"/>
          </a:p>
        </p:txBody>
      </p:sp>
      <p:pic>
        <p:nvPicPr>
          <p:cNvPr id="6" name="Picture 5"/>
          <p:cNvPicPr/>
          <p:nvPr/>
        </p:nvPicPr>
        <p:blipFill>
          <a:blip r:embed="rId4">
            <a:alphaModFix/>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879578" y="2459569"/>
            <a:ext cx="4402364" cy="1704859"/>
          </a:xfrm>
          <a:prstGeom prst="rect">
            <a:avLst/>
          </a:prstGeom>
          <a:noFill/>
          <a:ln>
            <a:noFill/>
          </a:ln>
        </p:spPr>
      </p:pic>
      <p:sp>
        <p:nvSpPr>
          <p:cNvPr id="4" name="Rectangle 3"/>
          <p:cNvSpPr/>
          <p:nvPr/>
        </p:nvSpPr>
        <p:spPr>
          <a:xfrm>
            <a:off x="3493683" y="4164428"/>
            <a:ext cx="6096000" cy="646331"/>
          </a:xfrm>
          <a:prstGeom prst="rect">
            <a:avLst/>
          </a:prstGeom>
        </p:spPr>
        <p:txBody>
          <a:bodyPr>
            <a:spAutoFit/>
          </a:bodyPr>
          <a:lstStyle/>
          <a:p>
            <a:r>
              <a:rPr lang="en-US" u="sng" dirty="0">
                <a:solidFill>
                  <a:srgbClr val="FFFFFF"/>
                </a:solidFill>
                <a:latin typeface="Times New Roman" charset="0"/>
                <a:ea typeface="Calibri" charset="0"/>
                <a:cs typeface="Times New Roman" charset="0"/>
                <a:hlinkClick r:id="rId6"/>
              </a:rPr>
              <a:t>https://www.google.com/search?client=safari&amp;rls=en&amp;q=National+Resource+Directory&amp;ie=UTF-8&amp;oe=UTF-8</a:t>
            </a:r>
            <a:endParaRPr lang="en-US" dirty="0">
              <a:effectLst/>
              <a:latin typeface="Times New Roman" charset="0"/>
              <a:ea typeface="Calibri" charset="0"/>
              <a:cs typeface="Times New Roman" charset="0"/>
            </a:endParaRPr>
          </a:p>
        </p:txBody>
      </p:sp>
    </p:spTree>
    <p:extLst>
      <p:ext uri="{BB962C8B-B14F-4D97-AF65-F5344CB8AC3E}">
        <p14:creationId xmlns:p14="http://schemas.microsoft.com/office/powerpoint/2010/main" val="2030496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smtClean="0">
                <a:solidFill>
                  <a:schemeClr val="bg1"/>
                </a:solidFill>
                <a:latin typeface="+mn-lt"/>
                <a:ea typeface="Apple Chancery" charset="0"/>
                <a:cs typeface="Apple Chancery" charset="0"/>
              </a:rPr>
              <a:t>Troops 101: Helping Our Troops Come Home</a:t>
            </a:r>
            <a:endParaRPr lang="en-US" sz="2800" dirty="0">
              <a:solidFill>
                <a:schemeClr val="bg1"/>
              </a:solidFill>
              <a:latin typeface="+mn-lt"/>
              <a:ea typeface="Apple Chancery" charset="0"/>
              <a:cs typeface="Apple Chancery" charset="0"/>
            </a:endParaRPr>
          </a:p>
        </p:txBody>
      </p:sp>
      <p:sp>
        <p:nvSpPr>
          <p:cNvPr id="3" name="Subtitle 2"/>
          <p:cNvSpPr>
            <a:spLocks noGrp="1"/>
          </p:cNvSpPr>
          <p:nvPr>
            <p:ph type="subTitle" idx="1"/>
          </p:nvPr>
        </p:nvSpPr>
        <p:spPr>
          <a:xfrm>
            <a:off x="1289112" y="1661160"/>
            <a:ext cx="9144000" cy="4328160"/>
          </a:xfrm>
        </p:spPr>
        <p:txBody>
          <a:bodyPr>
            <a:noAutofit/>
          </a:bodyPr>
          <a:lstStyle/>
          <a:p>
            <a:r>
              <a:rPr lang="en-US" sz="2800" dirty="0" smtClean="0">
                <a:solidFill>
                  <a:schemeClr val="bg1"/>
                </a:solidFill>
                <a:ea typeface="Apple Chancery" charset="0"/>
                <a:cs typeface="Apple Chancery" charset="0"/>
              </a:rPr>
              <a:t>Resources</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Military One Source </a:t>
            </a:r>
            <a:r>
              <a:rPr lang="en-US" sz="2200" dirty="0" smtClean="0">
                <a:solidFill>
                  <a:schemeClr val="bg1"/>
                </a:solidFill>
                <a:ea typeface="Apple Chancery" charset="0"/>
                <a:cs typeface="Apple Chancery" charset="0"/>
                <a:hlinkClick r:id="rId4"/>
              </a:rPr>
              <a:t>www.militaryomesource.com</a:t>
            </a:r>
            <a:r>
              <a:rPr lang="en-US" sz="2200" dirty="0" smtClean="0">
                <a:solidFill>
                  <a:schemeClr val="bg1"/>
                </a:solidFill>
                <a:ea typeface="Apple Chancery" charset="0"/>
                <a:cs typeface="Apple Chancery" charset="0"/>
              </a:rPr>
              <a:t>  (888)755-9355</a:t>
            </a:r>
          </a:p>
          <a:p>
            <a:pPr marL="342900" indent="-342900" algn="l">
              <a:buFont typeface="Wingdings" charset="2"/>
              <a:buChar char="Ø"/>
            </a:pPr>
            <a:endParaRPr lang="en-US" sz="2200" dirty="0" smtClean="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Vet Centers – </a:t>
            </a:r>
            <a:r>
              <a:rPr lang="en-US" sz="2200" dirty="0" smtClean="0">
                <a:solidFill>
                  <a:schemeClr val="bg1"/>
                </a:solidFill>
                <a:ea typeface="Apple Chancery" charset="0"/>
                <a:cs typeface="Apple Chancery" charset="0"/>
                <a:hlinkClick r:id="rId5"/>
              </a:rPr>
              <a:t>www.vetcenter.va.gov</a:t>
            </a:r>
            <a:r>
              <a:rPr lang="en-US" sz="2200" dirty="0" smtClean="0">
                <a:solidFill>
                  <a:schemeClr val="bg1"/>
                </a:solidFill>
                <a:ea typeface="Apple Chancery" charset="0"/>
                <a:cs typeface="Apple Chancery" charset="0"/>
              </a:rPr>
              <a:t>  click on LOATIONS</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GI Rights Hotline </a:t>
            </a:r>
            <a:r>
              <a:rPr lang="en-US" sz="2200" dirty="0" smtClean="0">
                <a:solidFill>
                  <a:schemeClr val="bg1"/>
                </a:solidFill>
                <a:ea typeface="Apple Chancery" charset="0"/>
                <a:cs typeface="Apple Chancery" charset="0"/>
                <a:hlinkClick r:id="rId6"/>
              </a:rPr>
              <a:t>www.girightshotline.org</a:t>
            </a:r>
            <a:r>
              <a:rPr lang="en-US" sz="2200" dirty="0" smtClean="0">
                <a:solidFill>
                  <a:schemeClr val="bg1"/>
                </a:solidFill>
                <a:ea typeface="Apple Chancery" charset="0"/>
                <a:cs typeface="Apple Chancery" charset="0"/>
              </a:rPr>
              <a:t>  (877) 447-4487</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VA Chaplains, Vet Community Centers, </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62</a:t>
            </a:fld>
            <a:endParaRPr lang="en-US" dirty="0"/>
          </a:p>
        </p:txBody>
      </p:sp>
    </p:spTree>
    <p:extLst>
      <p:ext uri="{BB962C8B-B14F-4D97-AF65-F5344CB8AC3E}">
        <p14:creationId xmlns:p14="http://schemas.microsoft.com/office/powerpoint/2010/main" val="924184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smtClean="0">
                <a:solidFill>
                  <a:schemeClr val="bg1"/>
                </a:solidFill>
                <a:latin typeface="+mn-lt"/>
                <a:ea typeface="Apple Chancery" charset="0"/>
                <a:cs typeface="Apple Chancery" charset="0"/>
              </a:rPr>
              <a:t>Troops 101: Helping Our Troops Come Home</a:t>
            </a:r>
            <a:endParaRPr lang="en-US" sz="2800" dirty="0">
              <a:solidFill>
                <a:schemeClr val="bg1"/>
              </a:solidFill>
              <a:latin typeface="+mn-lt"/>
              <a:ea typeface="Apple Chancery" charset="0"/>
              <a:cs typeface="Apple Chancery" charset="0"/>
            </a:endParaRPr>
          </a:p>
        </p:txBody>
      </p:sp>
      <p:sp>
        <p:nvSpPr>
          <p:cNvPr id="3" name="Subtitle 2"/>
          <p:cNvSpPr>
            <a:spLocks noGrp="1"/>
          </p:cNvSpPr>
          <p:nvPr>
            <p:ph type="subTitle" idx="1"/>
          </p:nvPr>
        </p:nvSpPr>
        <p:spPr>
          <a:xfrm>
            <a:off x="1289112" y="1661160"/>
            <a:ext cx="9144000" cy="4328160"/>
          </a:xfrm>
        </p:spPr>
        <p:txBody>
          <a:bodyPr>
            <a:noAutofit/>
          </a:bodyPr>
          <a:lstStyle/>
          <a:p>
            <a:r>
              <a:rPr lang="en-US" sz="2800" dirty="0" smtClean="0">
                <a:solidFill>
                  <a:schemeClr val="bg1"/>
                </a:solidFill>
                <a:ea typeface="Apple Chancery" charset="0"/>
                <a:cs typeface="Apple Chancery" charset="0"/>
              </a:rPr>
              <a:t>Resources</a:t>
            </a:r>
          </a:p>
          <a:p>
            <a:endParaRPr lang="en-US" sz="2200" dirty="0" smtClean="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Veterans </a:t>
            </a:r>
            <a:r>
              <a:rPr lang="en-US" sz="2200" dirty="0">
                <a:solidFill>
                  <a:schemeClr val="bg1"/>
                </a:solidFill>
                <a:ea typeface="Apple Chancery" charset="0"/>
                <a:cs typeface="Apple Chancery" charset="0"/>
              </a:rPr>
              <a:t>Service Originations (VSOs) </a:t>
            </a:r>
            <a:r>
              <a:rPr lang="en-US" sz="2200" dirty="0">
                <a:solidFill>
                  <a:schemeClr val="bg1"/>
                </a:solidFill>
                <a:ea typeface="Apple Chancery" charset="0"/>
                <a:cs typeface="Apple Chancery" charset="0"/>
                <a:hlinkClick r:id="rId4"/>
              </a:rPr>
              <a:t>www.va.gov/uso</a:t>
            </a:r>
            <a:endParaRPr lang="en-US" sz="2200" dirty="0">
              <a:solidFill>
                <a:schemeClr val="bg1"/>
              </a:solidFill>
              <a:ea typeface="Apple Chancery" charset="0"/>
              <a:cs typeface="Apple Chancery" charset="0"/>
            </a:endParaRPr>
          </a:p>
          <a:p>
            <a:pPr marL="342900" indent="-342900" algn="l">
              <a:buFont typeface="Wingdings" charset="2"/>
              <a:buChar char="Ø"/>
            </a:pPr>
            <a:endParaRPr lang="en-US" sz="800" dirty="0">
              <a:solidFill>
                <a:schemeClr val="bg1"/>
              </a:solidFill>
              <a:ea typeface="Apple Chancery" charset="0"/>
              <a:cs typeface="Apple Chancery" charset="0"/>
            </a:endParaRPr>
          </a:p>
          <a:p>
            <a:pPr marL="342900" indent="-342900" algn="l">
              <a:buFont typeface="Wingdings" charset="2"/>
              <a:buChar char="Ø"/>
            </a:pPr>
            <a:r>
              <a:rPr lang="en-US" sz="2200" dirty="0">
                <a:solidFill>
                  <a:schemeClr val="bg1"/>
                </a:solidFill>
                <a:ea typeface="Apple Chancery" charset="0"/>
                <a:cs typeface="Apple Chancery" charset="0"/>
              </a:rPr>
              <a:t>1-800-War-Vets (chat line)</a:t>
            </a:r>
          </a:p>
          <a:p>
            <a:pPr marL="342900" indent="-342900" algn="l">
              <a:buFont typeface="Wingdings" charset="2"/>
              <a:buChar char="Ø"/>
            </a:pPr>
            <a:endParaRPr lang="en-US" sz="800" dirty="0">
              <a:solidFill>
                <a:schemeClr val="bg1"/>
              </a:solidFill>
              <a:ea typeface="Apple Chancery" charset="0"/>
              <a:cs typeface="Apple Chancery" charset="0"/>
            </a:endParaRPr>
          </a:p>
          <a:p>
            <a:pPr marL="342900" indent="-342900" algn="l">
              <a:buFont typeface="Wingdings" charset="2"/>
              <a:buChar char="Ø"/>
            </a:pPr>
            <a:r>
              <a:rPr lang="en-US" sz="2200" dirty="0">
                <a:solidFill>
                  <a:schemeClr val="bg1"/>
                </a:solidFill>
                <a:ea typeface="Apple Chancery" charset="0"/>
                <a:cs typeface="Apple Chancery" charset="0"/>
              </a:rPr>
              <a:t>VA Help Hotline (800) 827-1000</a:t>
            </a:r>
          </a:p>
          <a:p>
            <a:pPr marL="342900" indent="-342900" algn="l">
              <a:buFont typeface="Wingdings" charset="2"/>
              <a:buChar char="Ø"/>
            </a:pPr>
            <a:endParaRPr lang="en-US" sz="800" dirty="0">
              <a:solidFill>
                <a:schemeClr val="bg1"/>
              </a:solidFill>
              <a:ea typeface="Apple Chancery" charset="0"/>
              <a:cs typeface="Apple Chancery" charset="0"/>
            </a:endParaRPr>
          </a:p>
          <a:p>
            <a:pPr marL="342900" indent="-342900" algn="l">
              <a:buFont typeface="Wingdings" charset="2"/>
              <a:buChar char="Ø"/>
            </a:pPr>
            <a:r>
              <a:rPr lang="en-US" sz="2200" dirty="0">
                <a:solidFill>
                  <a:schemeClr val="bg1"/>
                </a:solidFill>
                <a:ea typeface="Apple Chancery" charset="0"/>
                <a:cs typeface="Apple Chancery" charset="0"/>
              </a:rPr>
              <a:t>VA Suicide Crisis Line  (800)273-8255 #1</a:t>
            </a:r>
          </a:p>
          <a:p>
            <a:pPr marL="342900" indent="-342900" algn="l">
              <a:buFont typeface="Wingdings" charset="2"/>
              <a:buChar char="Ø"/>
            </a:pPr>
            <a:endParaRPr lang="en-US" sz="8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VA Chaplains, Vet Community Centers</a:t>
            </a:r>
            <a:endParaRPr lang="en-US" sz="22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63</a:t>
            </a:fld>
            <a:endParaRPr lang="en-US" dirty="0"/>
          </a:p>
        </p:txBody>
      </p:sp>
    </p:spTree>
    <p:extLst>
      <p:ext uri="{BB962C8B-B14F-4D97-AF65-F5344CB8AC3E}">
        <p14:creationId xmlns:p14="http://schemas.microsoft.com/office/powerpoint/2010/main" val="2030822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smtClean="0">
                <a:solidFill>
                  <a:schemeClr val="bg1"/>
                </a:solidFill>
                <a:latin typeface="+mn-lt"/>
                <a:ea typeface="Apple Chancery" charset="0"/>
                <a:cs typeface="Apple Chancery" charset="0"/>
              </a:rPr>
              <a:t>Troops 101: Helping Our Troops Come Home</a:t>
            </a:r>
            <a:endParaRPr lang="en-US" sz="2800" dirty="0">
              <a:solidFill>
                <a:schemeClr val="bg1"/>
              </a:solidFill>
              <a:latin typeface="+mn-lt"/>
              <a:ea typeface="Apple Chancery" charset="0"/>
              <a:cs typeface="Apple Chancery" charset="0"/>
            </a:endParaRPr>
          </a:p>
        </p:txBody>
      </p:sp>
      <p:sp>
        <p:nvSpPr>
          <p:cNvPr id="3" name="Subtitle 2"/>
          <p:cNvSpPr>
            <a:spLocks noGrp="1"/>
          </p:cNvSpPr>
          <p:nvPr>
            <p:ph type="subTitle" idx="1"/>
          </p:nvPr>
        </p:nvSpPr>
        <p:spPr>
          <a:xfrm>
            <a:off x="1524000" y="1661160"/>
            <a:ext cx="9144000" cy="4328160"/>
          </a:xfrm>
        </p:spPr>
        <p:txBody>
          <a:bodyPr>
            <a:normAutofit/>
          </a:bodyPr>
          <a:lstStyle/>
          <a:p>
            <a:r>
              <a:rPr lang="en-US" sz="2800" dirty="0" smtClean="0">
                <a:solidFill>
                  <a:schemeClr val="bg1"/>
                </a:solidFill>
                <a:ea typeface="Apple Chancery" charset="0"/>
                <a:cs typeface="Apple Chancery" charset="0"/>
              </a:rPr>
              <a:t>Resources</a:t>
            </a:r>
          </a:p>
          <a:p>
            <a:endParaRPr lang="en-US" sz="2200" dirty="0" smtClean="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 Equine, outdoor sports adventures, art therapy, . . . . . .  .. </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Wounded Warrior Project, Semper Fi, American Fund, . . . . .  .</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r>
              <a:rPr lang="en-US" sz="2200" dirty="0" smtClean="0">
                <a:solidFill>
                  <a:schemeClr val="bg1"/>
                </a:solidFill>
                <a:ea typeface="Apple Chancery" charset="0"/>
                <a:cs typeface="Apple Chancery" charset="0"/>
              </a:rPr>
              <a:t>Warrior Games</a:t>
            </a:r>
          </a:p>
          <a:p>
            <a:pPr marL="342900" indent="-342900" algn="l">
              <a:buFont typeface="Wingdings" charset="2"/>
              <a:buChar char="Ø"/>
            </a:pPr>
            <a:endParaRPr lang="en-US" sz="2200" dirty="0">
              <a:solidFill>
                <a:schemeClr val="bg1"/>
              </a:solidFill>
              <a:ea typeface="Apple Chancery" charset="0"/>
              <a:cs typeface="Apple Chancery" charset="0"/>
            </a:endParaRPr>
          </a:p>
          <a:p>
            <a:pPr marL="342900" indent="-342900" algn="l">
              <a:buFont typeface="Wingdings" charset="2"/>
              <a:buChar char="Ø"/>
            </a:pPr>
            <a:endParaRPr lang="en-US" sz="1800"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64</a:t>
            </a:fld>
            <a:endParaRPr lang="en-US" dirty="0"/>
          </a:p>
        </p:txBody>
      </p:sp>
    </p:spTree>
    <p:extLst>
      <p:ext uri="{BB962C8B-B14F-4D97-AF65-F5344CB8AC3E}">
        <p14:creationId xmlns:p14="http://schemas.microsoft.com/office/powerpoint/2010/main" val="1539077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lstStyle/>
          <a:p>
            <a:endParaRPr lang="en-US" dirty="0">
              <a:solidFill>
                <a:schemeClr val="bg1"/>
              </a:solidFill>
              <a:latin typeface="Apple Chancery" charset="0"/>
              <a:ea typeface="Apple Chancery" charset="0"/>
              <a:cs typeface="Apple Chancery" charset="0"/>
            </a:endParaRPr>
          </a:p>
          <a:p>
            <a:endParaRPr lang="en-US" sz="2800" dirty="0">
              <a:solidFill>
                <a:schemeClr val="bg1"/>
              </a:solidFill>
              <a:ea typeface="Apple Chancery" charset="0"/>
              <a:cs typeface="Apple Chancery" charset="0"/>
            </a:endParaRPr>
          </a:p>
          <a:p>
            <a:r>
              <a:rPr lang="en-US" sz="2800" dirty="0">
                <a:solidFill>
                  <a:schemeClr val="bg1"/>
                </a:solidFill>
                <a:ea typeface="Apple Chancery" charset="0"/>
                <a:cs typeface="Apple Chancery" charset="0"/>
              </a:rPr>
              <a:t>Dr. Gordon D. Ritchie</a:t>
            </a:r>
          </a:p>
          <a:p>
            <a:r>
              <a:rPr lang="en-US" sz="2800" dirty="0">
                <a:solidFill>
                  <a:schemeClr val="bg1"/>
                </a:solidFill>
                <a:ea typeface="Apple Chancery" charset="0"/>
                <a:cs typeface="Apple Chancery" charset="0"/>
              </a:rPr>
              <a:t>Mobile Contact:  910-787-3795</a:t>
            </a:r>
          </a:p>
          <a:p>
            <a:r>
              <a:rPr lang="en-US" sz="2800" dirty="0">
                <a:solidFill>
                  <a:schemeClr val="bg1"/>
                </a:solidFill>
                <a:ea typeface="Apple Chancery" charset="0"/>
                <a:cs typeface="Apple Chancery" charset="0"/>
              </a:rPr>
              <a:t>Email Contact:  </a:t>
            </a:r>
            <a:r>
              <a:rPr lang="en-US" sz="2800" dirty="0" smtClean="0">
                <a:solidFill>
                  <a:schemeClr val="bg1"/>
                </a:solidFill>
                <a:ea typeface="Apple Chancery" charset="0"/>
                <a:cs typeface="Apple Chancery" charset="0"/>
                <a:hlinkClick r:id="rId4"/>
              </a:rPr>
              <a:t>habitatsbygr@gmail.com</a:t>
            </a:r>
            <a:r>
              <a:rPr lang="en-US" sz="2800" dirty="0" smtClean="0">
                <a:solidFill>
                  <a:schemeClr val="bg1"/>
                </a:solidFill>
                <a:ea typeface="Apple Chancery" charset="0"/>
                <a:cs typeface="Apple Chancery" charset="0"/>
              </a:rPr>
              <a:t> </a:t>
            </a:r>
            <a:endParaRPr lang="en-US" sz="2800" dirty="0">
              <a:solidFill>
                <a:schemeClr val="bg1"/>
              </a:solidFill>
              <a:ea typeface="Apple Chancery" charset="0"/>
              <a:cs typeface="Apple Chancery" charset="0"/>
            </a:endParaRPr>
          </a:p>
          <a:p>
            <a:endParaRPr lang="en-US" sz="3200" dirty="0">
              <a:solidFill>
                <a:schemeClr val="bg1"/>
              </a:solidFill>
              <a:latin typeface="Apple Chancery" charset="0"/>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65</a:t>
            </a:fld>
            <a:endParaRPr lang="en-US" dirty="0"/>
          </a:p>
        </p:txBody>
      </p:sp>
    </p:spTree>
    <p:extLst>
      <p:ext uri="{BB962C8B-B14F-4D97-AF65-F5344CB8AC3E}">
        <p14:creationId xmlns:p14="http://schemas.microsoft.com/office/powerpoint/2010/main" val="140970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1524000" y="1661160"/>
            <a:ext cx="9144000" cy="4328160"/>
          </a:xfrm>
        </p:spPr>
        <p:txBody>
          <a:bodyPr>
            <a:normAutofit/>
          </a:bodyPr>
          <a:lstStyle/>
          <a:p>
            <a:endParaRPr lang="en-US" sz="3200" dirty="0">
              <a:solidFill>
                <a:schemeClr val="bg1"/>
              </a:solidFill>
              <a:ea typeface="Apple Chancery" charset="0"/>
              <a:cs typeface="Apple Chancery" charset="0"/>
            </a:endParaRPr>
          </a:p>
          <a:p>
            <a:pPr>
              <a:lnSpc>
                <a:spcPct val="100000"/>
              </a:lnSpc>
            </a:pPr>
            <a:r>
              <a:rPr lang="en-US" sz="2800" dirty="0">
                <a:solidFill>
                  <a:schemeClr val="bg1"/>
                </a:solidFill>
                <a:ea typeface="Apple Chancery" charset="0"/>
                <a:cs typeface="Apple Chancery" charset="0"/>
              </a:rPr>
              <a:t>The Nature of War</a:t>
            </a:r>
          </a:p>
          <a:p>
            <a:pPr>
              <a:lnSpc>
                <a:spcPct val="100000"/>
              </a:lnSpc>
            </a:pPr>
            <a:endParaRPr lang="en-US" sz="2800"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7</a:t>
            </a:fld>
            <a:endParaRPr lang="en-US" dirty="0"/>
          </a:p>
        </p:txBody>
      </p:sp>
      <p:sp>
        <p:nvSpPr>
          <p:cNvPr id="4" name="Rectangle 3"/>
          <p:cNvSpPr/>
          <p:nvPr/>
        </p:nvSpPr>
        <p:spPr>
          <a:xfrm>
            <a:off x="2703078" y="3124497"/>
            <a:ext cx="6755363" cy="1446550"/>
          </a:xfrm>
          <a:prstGeom prst="rect">
            <a:avLst/>
          </a:prstGeom>
        </p:spPr>
        <p:txBody>
          <a:bodyPr wrap="square">
            <a:spAutoFit/>
          </a:bodyPr>
          <a:lstStyle/>
          <a:p>
            <a:pPr>
              <a:defRPr/>
            </a:pPr>
            <a:r>
              <a:rPr lang="en-US" dirty="0"/>
              <a:t>“</a:t>
            </a:r>
            <a:r>
              <a:rPr lang="en-US" sz="2200" dirty="0">
                <a:solidFill>
                  <a:schemeClr val="bg1"/>
                </a:solidFill>
              </a:rPr>
              <a:t>I described war as </a:t>
            </a:r>
            <a:r>
              <a:rPr lang="en-US" sz="2200" dirty="0" smtClean="0">
                <a:solidFill>
                  <a:schemeClr val="bg1"/>
                </a:solidFill>
              </a:rPr>
              <a:t>“organized insanity” </a:t>
            </a:r>
            <a:r>
              <a:rPr lang="en-US" sz="2200" dirty="0">
                <a:solidFill>
                  <a:schemeClr val="bg1"/>
                </a:solidFill>
              </a:rPr>
              <a:t>– try coming back to reality yourself after living through that</a:t>
            </a:r>
            <a:r>
              <a:rPr lang="en-US" sz="2200" dirty="0" smtClean="0">
                <a:solidFill>
                  <a:schemeClr val="bg1"/>
                </a:solidFill>
              </a:rPr>
              <a:t>!”</a:t>
            </a:r>
          </a:p>
          <a:p>
            <a:pPr>
              <a:defRPr/>
            </a:pPr>
            <a:endParaRPr lang="en-US" sz="2200" dirty="0" smtClean="0">
              <a:solidFill>
                <a:schemeClr val="bg1"/>
              </a:solidFill>
            </a:endParaRPr>
          </a:p>
          <a:p>
            <a:pPr algn="r">
              <a:defRPr/>
            </a:pPr>
            <a:r>
              <a:rPr lang="en-US" sz="2200" dirty="0" smtClean="0">
                <a:solidFill>
                  <a:schemeClr val="bg1"/>
                </a:solidFill>
              </a:rPr>
              <a:t> </a:t>
            </a:r>
            <a:r>
              <a:rPr lang="en-US" sz="2200" dirty="0">
                <a:solidFill>
                  <a:schemeClr val="bg1"/>
                </a:solidFill>
              </a:rPr>
              <a:t>Wounded Warrior</a:t>
            </a:r>
          </a:p>
        </p:txBody>
      </p:sp>
    </p:spTree>
    <p:extLst>
      <p:ext uri="{BB962C8B-B14F-4D97-AF65-F5344CB8AC3E}">
        <p14:creationId xmlns:p14="http://schemas.microsoft.com/office/powerpoint/2010/main" val="11634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2407298" y="1965991"/>
            <a:ext cx="6597223" cy="4098823"/>
          </a:xfrm>
        </p:spPr>
        <p:txBody>
          <a:bodyPr>
            <a:normAutofit/>
          </a:bodyPr>
          <a:lstStyle/>
          <a:p>
            <a:endParaRPr lang="en-US" sz="105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Advances </a:t>
            </a:r>
            <a:r>
              <a:rPr lang="en-US" sz="2800" dirty="0">
                <a:solidFill>
                  <a:schemeClr val="bg1"/>
                </a:solidFill>
                <a:ea typeface="Apple Chancery" charset="0"/>
                <a:cs typeface="Apple Chancery" charset="0"/>
              </a:rPr>
              <a:t>in </a:t>
            </a:r>
            <a:r>
              <a:rPr lang="en-US" sz="2800" dirty="0" smtClean="0">
                <a:solidFill>
                  <a:schemeClr val="bg1"/>
                </a:solidFill>
                <a:ea typeface="Apple Chancery" charset="0"/>
                <a:cs typeface="Apple Chancery" charset="0"/>
              </a:rPr>
              <a:t>technology </a:t>
            </a:r>
            <a:r>
              <a:rPr lang="en-US" sz="2800" dirty="0">
                <a:solidFill>
                  <a:schemeClr val="bg1"/>
                </a:solidFill>
                <a:ea typeface="Apple Chancery" charset="0"/>
                <a:cs typeface="Apple Chancery" charset="0"/>
              </a:rPr>
              <a:t>and medicine.  </a:t>
            </a:r>
          </a:p>
          <a:p>
            <a:pPr>
              <a:lnSpc>
                <a:spcPct val="100000"/>
              </a:lnSpc>
            </a:pPr>
            <a:r>
              <a:rPr lang="en-US" dirty="0" smtClean="0">
                <a:solidFill>
                  <a:schemeClr val="bg1"/>
                </a:solidFill>
                <a:ea typeface="Apple Chancery" charset="0"/>
                <a:cs typeface="Apple Chancery" charset="0"/>
              </a:rPr>
              <a:t>“</a:t>
            </a:r>
            <a:r>
              <a:rPr lang="en-US" dirty="0">
                <a:solidFill>
                  <a:schemeClr val="bg1"/>
                </a:solidFill>
                <a:ea typeface="Apple Chancery" charset="0"/>
                <a:cs typeface="Apple Chancery" charset="0"/>
              </a:rPr>
              <a:t>The good, the bad, and the ugly.”</a:t>
            </a:r>
          </a:p>
          <a:p>
            <a:pPr>
              <a:lnSpc>
                <a:spcPct val="100000"/>
              </a:lnSpc>
            </a:pPr>
            <a:endParaRPr lang="en-US" sz="1000" dirty="0" smtClean="0">
              <a:solidFill>
                <a:schemeClr val="bg1"/>
              </a:solidFill>
              <a:ea typeface="Apple Chancery" charset="0"/>
              <a:cs typeface="Apple Chancery" charset="0"/>
            </a:endParaRPr>
          </a:p>
          <a:p>
            <a:pPr>
              <a:lnSpc>
                <a:spcPct val="100000"/>
              </a:lnSpc>
            </a:pPr>
            <a:endParaRPr lang="en-US" sz="1000" dirty="0">
              <a:solidFill>
                <a:schemeClr val="bg1"/>
              </a:solidFill>
              <a:ea typeface="Apple Chancery" charset="0"/>
              <a:cs typeface="Apple Chancery" charset="0"/>
            </a:endParaRPr>
          </a:p>
          <a:p>
            <a:pPr algn="l">
              <a:lnSpc>
                <a:spcPct val="100000"/>
              </a:lnSpc>
            </a:pP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8</a:t>
            </a:fld>
            <a:endParaRPr lang="en-US" dirty="0"/>
          </a:p>
        </p:txBody>
      </p:sp>
    </p:spTree>
    <p:extLst>
      <p:ext uri="{BB962C8B-B14F-4D97-AF65-F5344CB8AC3E}">
        <p14:creationId xmlns:p14="http://schemas.microsoft.com/office/powerpoint/2010/main" val="41968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030923"/>
            <a:ext cx="9144000" cy="630237"/>
          </a:xfrm>
        </p:spPr>
        <p:txBody>
          <a:bodyPr>
            <a:normAutofit/>
          </a:bodyPr>
          <a:lstStyle/>
          <a:p>
            <a:r>
              <a:rPr lang="en-US" sz="2800" dirty="0">
                <a:solidFill>
                  <a:schemeClr val="bg1"/>
                </a:solidFill>
                <a:latin typeface="+mn-lt"/>
                <a:ea typeface="Apple Chancery" charset="0"/>
                <a:cs typeface="Apple Chancery" charset="0"/>
              </a:rPr>
              <a:t>Troops 101: Helping Our Troops Come Home</a:t>
            </a:r>
          </a:p>
        </p:txBody>
      </p:sp>
      <p:sp>
        <p:nvSpPr>
          <p:cNvPr id="3" name="Subtitle 2"/>
          <p:cNvSpPr>
            <a:spLocks noGrp="1"/>
          </p:cNvSpPr>
          <p:nvPr>
            <p:ph type="subTitle" idx="1"/>
          </p:nvPr>
        </p:nvSpPr>
        <p:spPr>
          <a:xfrm>
            <a:off x="2407298" y="1965991"/>
            <a:ext cx="6597223" cy="4098823"/>
          </a:xfrm>
        </p:spPr>
        <p:txBody>
          <a:bodyPr>
            <a:normAutofit/>
          </a:bodyPr>
          <a:lstStyle/>
          <a:p>
            <a:endParaRPr lang="en-US" sz="1050" dirty="0">
              <a:solidFill>
                <a:schemeClr val="bg1"/>
              </a:solidFill>
              <a:ea typeface="Apple Chancery" charset="0"/>
              <a:cs typeface="Apple Chancery" charset="0"/>
            </a:endParaRPr>
          </a:p>
          <a:p>
            <a:pPr>
              <a:lnSpc>
                <a:spcPct val="100000"/>
              </a:lnSpc>
            </a:pPr>
            <a:r>
              <a:rPr lang="en-US" sz="2800" dirty="0" smtClean="0">
                <a:solidFill>
                  <a:schemeClr val="bg1"/>
                </a:solidFill>
                <a:ea typeface="Apple Chancery" charset="0"/>
                <a:cs typeface="Apple Chancery" charset="0"/>
              </a:rPr>
              <a:t>Advances </a:t>
            </a:r>
            <a:r>
              <a:rPr lang="en-US" sz="2800" dirty="0">
                <a:solidFill>
                  <a:schemeClr val="bg1"/>
                </a:solidFill>
                <a:ea typeface="Apple Chancery" charset="0"/>
                <a:cs typeface="Apple Chancery" charset="0"/>
              </a:rPr>
              <a:t>in </a:t>
            </a:r>
            <a:r>
              <a:rPr lang="en-US" sz="2800" dirty="0" smtClean="0">
                <a:solidFill>
                  <a:schemeClr val="bg1"/>
                </a:solidFill>
                <a:ea typeface="Apple Chancery" charset="0"/>
                <a:cs typeface="Apple Chancery" charset="0"/>
              </a:rPr>
              <a:t>technology </a:t>
            </a:r>
            <a:r>
              <a:rPr lang="en-US" sz="2800" dirty="0">
                <a:solidFill>
                  <a:schemeClr val="bg1"/>
                </a:solidFill>
                <a:ea typeface="Apple Chancery" charset="0"/>
                <a:cs typeface="Apple Chancery" charset="0"/>
              </a:rPr>
              <a:t>and medicine.  </a:t>
            </a:r>
          </a:p>
          <a:p>
            <a:pPr>
              <a:lnSpc>
                <a:spcPct val="100000"/>
              </a:lnSpc>
            </a:pPr>
            <a:r>
              <a:rPr lang="en-US" dirty="0" smtClean="0">
                <a:solidFill>
                  <a:schemeClr val="bg1"/>
                </a:solidFill>
                <a:ea typeface="Apple Chancery" charset="0"/>
                <a:cs typeface="Apple Chancery" charset="0"/>
              </a:rPr>
              <a:t>“The </a:t>
            </a:r>
            <a:r>
              <a:rPr lang="en-US" dirty="0">
                <a:solidFill>
                  <a:schemeClr val="bg1"/>
                </a:solidFill>
                <a:ea typeface="Apple Chancery" charset="0"/>
                <a:cs typeface="Apple Chancery" charset="0"/>
              </a:rPr>
              <a:t>good, </a:t>
            </a:r>
            <a:r>
              <a:rPr lang="en-US" dirty="0">
                <a:solidFill>
                  <a:schemeClr val="tx1">
                    <a:lumMod val="50000"/>
                    <a:lumOff val="50000"/>
                  </a:schemeClr>
                </a:solidFill>
                <a:ea typeface="Apple Chancery" charset="0"/>
                <a:cs typeface="Apple Chancery" charset="0"/>
              </a:rPr>
              <a:t>the bad, and the ugly</a:t>
            </a:r>
            <a:r>
              <a:rPr lang="en-US" dirty="0">
                <a:solidFill>
                  <a:schemeClr val="bg1"/>
                </a:solidFill>
                <a:ea typeface="Apple Chancery" charset="0"/>
                <a:cs typeface="Apple Chancery" charset="0"/>
              </a:rPr>
              <a:t>.”</a:t>
            </a:r>
          </a:p>
          <a:p>
            <a:pPr>
              <a:lnSpc>
                <a:spcPct val="100000"/>
              </a:lnSpc>
            </a:pPr>
            <a:endParaRPr lang="en-US" sz="1000" dirty="0">
              <a:solidFill>
                <a:schemeClr val="bg1"/>
              </a:solidFill>
              <a:ea typeface="Apple Chancery" charset="0"/>
              <a:cs typeface="Apple Chancery" charset="0"/>
            </a:endParaRPr>
          </a:p>
          <a:p>
            <a:pPr>
              <a:lnSpc>
                <a:spcPct val="100000"/>
              </a:lnSpc>
            </a:pPr>
            <a:r>
              <a:rPr lang="en-US" sz="2200" dirty="0">
                <a:solidFill>
                  <a:schemeClr val="bg1"/>
                </a:solidFill>
                <a:ea typeface="Apple Chancery" charset="0"/>
                <a:cs typeface="Apple Chancery" charset="0"/>
              </a:rPr>
              <a:t>More are living </a:t>
            </a:r>
            <a:r>
              <a:rPr lang="en-US" sz="2200" dirty="0" smtClean="0">
                <a:solidFill>
                  <a:schemeClr val="bg1"/>
                </a:solidFill>
                <a:ea typeface="Apple Chancery" charset="0"/>
                <a:cs typeface="Apple Chancery" charset="0"/>
              </a:rPr>
              <a:t>despite catastrophic physical injuries.</a:t>
            </a:r>
            <a:endParaRPr lang="en-US" sz="2200" dirty="0">
              <a:solidFill>
                <a:schemeClr val="bg1"/>
              </a:solidFill>
              <a:ea typeface="Apple Chancery" charset="0"/>
              <a:cs typeface="Apple Chancery" charset="0"/>
            </a:endParaRPr>
          </a:p>
          <a:p>
            <a:pPr algn="l">
              <a:lnSpc>
                <a:spcPct val="100000"/>
              </a:lnSpc>
            </a:pPr>
            <a:endParaRPr lang="en-US" dirty="0">
              <a:solidFill>
                <a:schemeClr val="bg1"/>
              </a:solidFill>
              <a:ea typeface="Apple Chancery" charset="0"/>
              <a:cs typeface="Apple Chancery" charset="0"/>
            </a:endParaRPr>
          </a:p>
        </p:txBody>
      </p:sp>
      <p:sp>
        <p:nvSpPr>
          <p:cNvPr id="9" name="TextBox 8"/>
          <p:cNvSpPr txBox="1"/>
          <p:nvPr/>
        </p:nvSpPr>
        <p:spPr>
          <a:xfrm>
            <a:off x="10433112" y="6331352"/>
            <a:ext cx="1099131" cy="369332"/>
          </a:xfrm>
          <a:prstGeom prst="rect">
            <a:avLst/>
          </a:prstGeom>
          <a:noFill/>
        </p:spPr>
        <p:txBody>
          <a:bodyPr wrap="square" rtlCol="0">
            <a:spAutoFit/>
          </a:bodyPr>
          <a:lstStyle/>
          <a:p>
            <a:endParaRPr lang="en-US" dirty="0">
              <a:solidFill>
                <a:schemeClr val="bg1"/>
              </a:solidFill>
            </a:endParaRPr>
          </a:p>
        </p:txBody>
      </p:sp>
      <p:sp>
        <p:nvSpPr>
          <p:cNvPr id="10" name="Slide Number Placeholder 9"/>
          <p:cNvSpPr>
            <a:spLocks noGrp="1"/>
          </p:cNvSpPr>
          <p:nvPr>
            <p:ph type="sldNum" sz="quarter" idx="12"/>
          </p:nvPr>
        </p:nvSpPr>
        <p:spPr/>
        <p:txBody>
          <a:bodyPr/>
          <a:lstStyle/>
          <a:p>
            <a:fld id="{E6597D85-CEC1-FC42-9149-673544589544}" type="slidenum">
              <a:rPr lang="en-US" smtClean="0"/>
              <a:t>9</a:t>
            </a:fld>
            <a:endParaRPr lang="en-US" dirty="0"/>
          </a:p>
        </p:txBody>
      </p:sp>
    </p:spTree>
    <p:extLst>
      <p:ext uri="{BB962C8B-B14F-4D97-AF65-F5344CB8AC3E}">
        <p14:creationId xmlns:p14="http://schemas.microsoft.com/office/powerpoint/2010/main" val="147130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6287</TotalTime>
  <Words>2653</Words>
  <Application>Microsoft Macintosh PowerPoint</Application>
  <PresentationFormat>Widescreen</PresentationFormat>
  <Paragraphs>682</Paragraphs>
  <Slides>65</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Apple Chancery</vt:lpstr>
      <vt:lpstr>Arial</vt:lpstr>
      <vt:lpstr>Arial</vt:lpstr>
      <vt:lpstr>Calibri</vt:lpstr>
      <vt:lpstr>Calibri Light</vt:lpstr>
      <vt:lpstr>Times New Roman</vt:lpstr>
      <vt:lpstr>Wingdings</vt:lpstr>
      <vt:lpstr>Office Theme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lpstr>Troops 101: Helping Our Troops Come Home</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Troops 101: Helping Our Troops Come Home</dc:title>
  <dc:creator>Gordon Ritchie</dc:creator>
  <cp:lastModifiedBy>Gordon Ritchie</cp:lastModifiedBy>
  <cp:revision>241</cp:revision>
  <cp:lastPrinted>2019-04-30T14:28:46Z</cp:lastPrinted>
  <dcterms:created xsi:type="dcterms:W3CDTF">2018-04-23T14:28:55Z</dcterms:created>
  <dcterms:modified xsi:type="dcterms:W3CDTF">2019-05-09T12:38:39Z</dcterms:modified>
</cp:coreProperties>
</file>