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sldx" ContentType="application/vnd.openxmlformats-officedocument.presentationml.slide"/>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handoutMasterIdLst>
    <p:handoutMasterId r:id="rId35"/>
  </p:handoutMasterIdLst>
  <p:sldIdLst>
    <p:sldId id="256" r:id="rId2"/>
    <p:sldId id="396" r:id="rId3"/>
    <p:sldId id="260" r:id="rId4"/>
    <p:sldId id="427" r:id="rId5"/>
    <p:sldId id="433" r:id="rId6"/>
    <p:sldId id="431" r:id="rId7"/>
    <p:sldId id="420" r:id="rId8"/>
    <p:sldId id="418" r:id="rId9"/>
    <p:sldId id="436" r:id="rId10"/>
    <p:sldId id="438" r:id="rId11"/>
    <p:sldId id="439" r:id="rId12"/>
    <p:sldId id="437" r:id="rId13"/>
    <p:sldId id="421" r:id="rId14"/>
    <p:sldId id="423" r:id="rId15"/>
    <p:sldId id="424" r:id="rId16"/>
    <p:sldId id="448" r:id="rId17"/>
    <p:sldId id="447" r:id="rId18"/>
    <p:sldId id="422" r:id="rId19"/>
    <p:sldId id="425" r:id="rId20"/>
    <p:sldId id="449" r:id="rId21"/>
    <p:sldId id="445" r:id="rId22"/>
    <p:sldId id="426" r:id="rId23"/>
    <p:sldId id="435" r:id="rId24"/>
    <p:sldId id="419" r:id="rId25"/>
    <p:sldId id="441" r:id="rId26"/>
    <p:sldId id="442" r:id="rId27"/>
    <p:sldId id="443" r:id="rId28"/>
    <p:sldId id="444" r:id="rId29"/>
    <p:sldId id="410" r:id="rId30"/>
    <p:sldId id="440" r:id="rId31"/>
    <p:sldId id="395" r:id="rId32"/>
    <p:sldId id="286" r:id="rId33"/>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74C8"/>
    <a:srgbClr val="16428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785" autoAdjust="0"/>
  </p:normalViewPr>
  <p:slideViewPr>
    <p:cSldViewPr snapToGrid="0" snapToObjects="1">
      <p:cViewPr varScale="1">
        <p:scale>
          <a:sx n="49" d="100"/>
          <a:sy n="49" d="100"/>
        </p:scale>
        <p:origin x="936" y="4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107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9021FE-A63D-4650-8214-A0C7EBA390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AU"/>
        </a:p>
      </dgm:t>
    </dgm:pt>
    <dgm:pt modelId="{078B5D79-DF36-45C9-868C-C83110CC95E4}">
      <dgm:prSet phldrT="[Text]" custT="1"/>
      <dgm:spPr/>
      <dgm:t>
        <a:bodyPr/>
        <a:lstStyle/>
        <a:p>
          <a:r>
            <a:rPr lang="en-AU" sz="1800" dirty="0"/>
            <a:t>Outcomes</a:t>
          </a:r>
        </a:p>
      </dgm:t>
    </dgm:pt>
    <dgm:pt modelId="{273DA9A1-790E-46A2-8D79-AB42E19C047B}" type="parTrans" cxnId="{454B0B59-7785-4524-8089-AA436A2CA279}">
      <dgm:prSet/>
      <dgm:spPr/>
      <dgm:t>
        <a:bodyPr/>
        <a:lstStyle/>
        <a:p>
          <a:endParaRPr lang="en-AU"/>
        </a:p>
      </dgm:t>
    </dgm:pt>
    <dgm:pt modelId="{9478D412-44BF-442D-B39B-3DD61662B156}" type="sibTrans" cxnId="{454B0B59-7785-4524-8089-AA436A2CA279}">
      <dgm:prSet/>
      <dgm:spPr/>
      <dgm:t>
        <a:bodyPr/>
        <a:lstStyle/>
        <a:p>
          <a:endParaRPr lang="en-AU"/>
        </a:p>
      </dgm:t>
    </dgm:pt>
    <dgm:pt modelId="{4A8FD31C-4F4E-4DA6-B16E-0806BEB0B320}">
      <dgm:prSet phldrT="[Text]"/>
      <dgm:spPr/>
      <dgm:t>
        <a:bodyPr/>
        <a:lstStyle/>
        <a:p>
          <a:r>
            <a:rPr lang="en-AU" dirty="0"/>
            <a:t>What happens as a result of spiritual care activity.</a:t>
          </a:r>
        </a:p>
      </dgm:t>
    </dgm:pt>
    <dgm:pt modelId="{DCCA2FA5-7564-41A1-B129-E1A0F5B5020C}" type="parTrans" cxnId="{A1A51F55-A469-412C-9F87-6A166B5C77DB}">
      <dgm:prSet/>
      <dgm:spPr/>
      <dgm:t>
        <a:bodyPr/>
        <a:lstStyle/>
        <a:p>
          <a:endParaRPr lang="en-AU"/>
        </a:p>
      </dgm:t>
    </dgm:pt>
    <dgm:pt modelId="{C5E9B3D8-E6D4-472C-8F09-A807B1943A40}" type="sibTrans" cxnId="{A1A51F55-A469-412C-9F87-6A166B5C77DB}">
      <dgm:prSet/>
      <dgm:spPr/>
      <dgm:t>
        <a:bodyPr/>
        <a:lstStyle/>
        <a:p>
          <a:endParaRPr lang="en-AU"/>
        </a:p>
      </dgm:t>
    </dgm:pt>
    <dgm:pt modelId="{481999DC-1223-4595-85F3-46056B69EBE4}">
      <dgm:prSet phldrT="[Text]" custT="1"/>
      <dgm:spPr/>
      <dgm:t>
        <a:bodyPr/>
        <a:lstStyle/>
        <a:p>
          <a:r>
            <a:rPr lang="en-AU" sz="1600" dirty="0" smtClean="0"/>
            <a:t>Scope of Practice</a:t>
          </a:r>
        </a:p>
        <a:p>
          <a:r>
            <a:rPr lang="en-AU" sz="1600" dirty="0" smtClean="0"/>
            <a:t>Clinical Practice</a:t>
          </a:r>
        </a:p>
        <a:p>
          <a:r>
            <a:rPr lang="en-AU" sz="1600" dirty="0" smtClean="0"/>
            <a:t>Guidelines</a:t>
          </a:r>
          <a:endParaRPr lang="en-AU" sz="1600" dirty="0"/>
        </a:p>
      </dgm:t>
    </dgm:pt>
    <dgm:pt modelId="{522B094B-96D1-4B85-9FB5-F842D0D5676F}" type="parTrans" cxnId="{62174A4F-1D13-4999-BD44-CD62F2AB471C}">
      <dgm:prSet/>
      <dgm:spPr/>
      <dgm:t>
        <a:bodyPr/>
        <a:lstStyle/>
        <a:p>
          <a:endParaRPr lang="en-AU"/>
        </a:p>
      </dgm:t>
    </dgm:pt>
    <dgm:pt modelId="{56E2932E-D16D-4DDB-9D0D-D18EFE2DBE89}" type="sibTrans" cxnId="{62174A4F-1D13-4999-BD44-CD62F2AB471C}">
      <dgm:prSet/>
      <dgm:spPr/>
      <dgm:t>
        <a:bodyPr/>
        <a:lstStyle/>
        <a:p>
          <a:endParaRPr lang="en-AU"/>
        </a:p>
      </dgm:t>
    </dgm:pt>
    <dgm:pt modelId="{77C92C53-10DF-43CD-BAF7-A7A2D2EE96E7}">
      <dgm:prSet phldrT="[Text]"/>
      <dgm:spPr/>
      <dgm:t>
        <a:bodyPr/>
        <a:lstStyle/>
        <a:p>
          <a:r>
            <a:rPr lang="en-AU" dirty="0"/>
            <a:t>What the Spiritual Care Practitioner does. </a:t>
          </a:r>
        </a:p>
      </dgm:t>
    </dgm:pt>
    <dgm:pt modelId="{B0744751-330B-4527-B50F-53609F8B0742}" type="parTrans" cxnId="{0AF5094F-7D8B-43C6-BD20-36B484ADE6E2}">
      <dgm:prSet/>
      <dgm:spPr/>
      <dgm:t>
        <a:bodyPr/>
        <a:lstStyle/>
        <a:p>
          <a:endParaRPr lang="en-AU"/>
        </a:p>
      </dgm:t>
    </dgm:pt>
    <dgm:pt modelId="{9FBCD55E-1641-43F2-AEB9-39AF1D2C6443}" type="sibTrans" cxnId="{0AF5094F-7D8B-43C6-BD20-36B484ADE6E2}">
      <dgm:prSet/>
      <dgm:spPr/>
      <dgm:t>
        <a:bodyPr/>
        <a:lstStyle/>
        <a:p>
          <a:endParaRPr lang="en-AU"/>
        </a:p>
      </dgm:t>
    </dgm:pt>
    <dgm:pt modelId="{4B62CF03-FF03-44E9-85E5-3AE6B042A889}">
      <dgm:prSet phldrT="[Text]" custT="1"/>
      <dgm:spPr/>
      <dgm:t>
        <a:bodyPr/>
        <a:lstStyle/>
        <a:p>
          <a:r>
            <a:rPr lang="en-AU" sz="1400" dirty="0" smtClean="0"/>
            <a:t>Core Knowledge /Capabilities </a:t>
          </a:r>
          <a:r>
            <a:rPr lang="en-AU" sz="1400" dirty="0"/>
            <a:t>and </a:t>
          </a:r>
          <a:r>
            <a:rPr lang="en-AU" sz="1400" dirty="0" smtClean="0"/>
            <a:t>Competencies</a:t>
          </a:r>
          <a:endParaRPr lang="en-AU" sz="1400" dirty="0"/>
        </a:p>
      </dgm:t>
    </dgm:pt>
    <dgm:pt modelId="{6B62D9C4-3F5B-4ADD-8138-D4F62998B492}" type="parTrans" cxnId="{9275C779-3C92-44B6-B247-212115ED5880}">
      <dgm:prSet/>
      <dgm:spPr/>
      <dgm:t>
        <a:bodyPr/>
        <a:lstStyle/>
        <a:p>
          <a:endParaRPr lang="en-AU"/>
        </a:p>
      </dgm:t>
    </dgm:pt>
    <dgm:pt modelId="{0AB5D141-5C17-45E2-8EC4-EF2503E92AAC}" type="sibTrans" cxnId="{9275C779-3C92-44B6-B247-212115ED5880}">
      <dgm:prSet/>
      <dgm:spPr/>
      <dgm:t>
        <a:bodyPr/>
        <a:lstStyle/>
        <a:p>
          <a:endParaRPr lang="en-AU"/>
        </a:p>
      </dgm:t>
    </dgm:pt>
    <dgm:pt modelId="{CADD3507-5ABA-4482-9AF0-E8ED6B524B4F}">
      <dgm:prSet phldrT="[Text]"/>
      <dgm:spPr/>
      <dgm:t>
        <a:bodyPr/>
        <a:lstStyle/>
        <a:p>
          <a:r>
            <a:rPr lang="en-AU" dirty="0"/>
            <a:t>The skills and knowledge the Spiritual Care Practitioner needs.</a:t>
          </a:r>
        </a:p>
      </dgm:t>
    </dgm:pt>
    <dgm:pt modelId="{6E8E7928-3046-46A2-8BF6-678FB9C5AC86}" type="parTrans" cxnId="{70A053B6-1EE6-4414-B0C9-4889AB1BCF2C}">
      <dgm:prSet/>
      <dgm:spPr/>
      <dgm:t>
        <a:bodyPr/>
        <a:lstStyle/>
        <a:p>
          <a:endParaRPr lang="en-AU"/>
        </a:p>
      </dgm:t>
    </dgm:pt>
    <dgm:pt modelId="{881B7BC2-FEF2-4DAD-B02C-A54027CC2D3F}" type="sibTrans" cxnId="{70A053B6-1EE6-4414-B0C9-4889AB1BCF2C}">
      <dgm:prSet/>
      <dgm:spPr/>
      <dgm:t>
        <a:bodyPr/>
        <a:lstStyle/>
        <a:p>
          <a:endParaRPr lang="en-AU"/>
        </a:p>
      </dgm:t>
    </dgm:pt>
    <dgm:pt modelId="{99F1497C-757C-480D-84A9-1CF69D68F4A0}" type="pres">
      <dgm:prSet presAssocID="{259021FE-A63D-4650-8214-A0C7EBA390B9}" presName="Name0" presStyleCnt="0">
        <dgm:presLayoutVars>
          <dgm:dir/>
          <dgm:animLvl val="lvl"/>
          <dgm:resizeHandles val="exact"/>
        </dgm:presLayoutVars>
      </dgm:prSet>
      <dgm:spPr/>
      <dgm:t>
        <a:bodyPr/>
        <a:lstStyle/>
        <a:p>
          <a:endParaRPr lang="en-AU"/>
        </a:p>
      </dgm:t>
    </dgm:pt>
    <dgm:pt modelId="{3EF37D45-74E6-416D-B4E0-7ADF99B9350E}" type="pres">
      <dgm:prSet presAssocID="{078B5D79-DF36-45C9-868C-C83110CC95E4}" presName="linNode" presStyleCnt="0"/>
      <dgm:spPr/>
    </dgm:pt>
    <dgm:pt modelId="{82846BD5-46D1-44B6-B7F6-06EB25422822}" type="pres">
      <dgm:prSet presAssocID="{078B5D79-DF36-45C9-868C-C83110CC95E4}" presName="parentText" presStyleLbl="node1" presStyleIdx="0" presStyleCnt="3" custLinFactNeighborX="-1356" custLinFactNeighborY="-152">
        <dgm:presLayoutVars>
          <dgm:chMax val="1"/>
          <dgm:bulletEnabled val="1"/>
        </dgm:presLayoutVars>
      </dgm:prSet>
      <dgm:spPr/>
      <dgm:t>
        <a:bodyPr/>
        <a:lstStyle/>
        <a:p>
          <a:endParaRPr lang="en-AU"/>
        </a:p>
      </dgm:t>
    </dgm:pt>
    <dgm:pt modelId="{7A388A7C-5068-4F30-ADCE-07B6DA3C3D29}" type="pres">
      <dgm:prSet presAssocID="{078B5D79-DF36-45C9-868C-C83110CC95E4}" presName="descendantText" presStyleLbl="alignAccFollowNode1" presStyleIdx="0" presStyleCnt="3" custLinFactNeighborX="0" custLinFactNeighborY="-15134">
        <dgm:presLayoutVars>
          <dgm:bulletEnabled val="1"/>
        </dgm:presLayoutVars>
      </dgm:prSet>
      <dgm:spPr/>
      <dgm:t>
        <a:bodyPr/>
        <a:lstStyle/>
        <a:p>
          <a:endParaRPr lang="en-AU"/>
        </a:p>
      </dgm:t>
    </dgm:pt>
    <dgm:pt modelId="{0BF2B4D1-7D1D-4525-AA17-E0B16085EC34}" type="pres">
      <dgm:prSet presAssocID="{9478D412-44BF-442D-B39B-3DD61662B156}" presName="sp" presStyleCnt="0"/>
      <dgm:spPr/>
    </dgm:pt>
    <dgm:pt modelId="{DE89B90A-9634-4BA0-BF08-74E8A5B1A0B7}" type="pres">
      <dgm:prSet presAssocID="{481999DC-1223-4595-85F3-46056B69EBE4}" presName="linNode" presStyleCnt="0"/>
      <dgm:spPr/>
    </dgm:pt>
    <dgm:pt modelId="{3AE5FD7D-7B28-4FEA-BFBC-CEC8180890C2}" type="pres">
      <dgm:prSet presAssocID="{481999DC-1223-4595-85F3-46056B69EBE4}" presName="parentText" presStyleLbl="node1" presStyleIdx="1" presStyleCnt="3" custScaleY="120106">
        <dgm:presLayoutVars>
          <dgm:chMax val="1"/>
          <dgm:bulletEnabled val="1"/>
        </dgm:presLayoutVars>
      </dgm:prSet>
      <dgm:spPr/>
      <dgm:t>
        <a:bodyPr/>
        <a:lstStyle/>
        <a:p>
          <a:endParaRPr lang="en-AU"/>
        </a:p>
      </dgm:t>
    </dgm:pt>
    <dgm:pt modelId="{7E0E3F6D-864E-4E2C-BAFC-BCE6BE19977F}" type="pres">
      <dgm:prSet presAssocID="{481999DC-1223-4595-85F3-46056B69EBE4}" presName="descendantText" presStyleLbl="alignAccFollowNode1" presStyleIdx="1" presStyleCnt="3">
        <dgm:presLayoutVars>
          <dgm:bulletEnabled val="1"/>
        </dgm:presLayoutVars>
      </dgm:prSet>
      <dgm:spPr/>
      <dgm:t>
        <a:bodyPr/>
        <a:lstStyle/>
        <a:p>
          <a:endParaRPr lang="en-AU"/>
        </a:p>
      </dgm:t>
    </dgm:pt>
    <dgm:pt modelId="{2D8AE23F-5A64-4E31-8DDB-A19BF6F40BF1}" type="pres">
      <dgm:prSet presAssocID="{56E2932E-D16D-4DDB-9D0D-D18EFE2DBE89}" presName="sp" presStyleCnt="0"/>
      <dgm:spPr/>
    </dgm:pt>
    <dgm:pt modelId="{BFA36510-0A8F-408A-AE0A-F075416C4ECE}" type="pres">
      <dgm:prSet presAssocID="{4B62CF03-FF03-44E9-85E5-3AE6B042A889}" presName="linNode" presStyleCnt="0"/>
      <dgm:spPr/>
    </dgm:pt>
    <dgm:pt modelId="{1E51CB75-8E83-4158-B816-3B9D15147E26}" type="pres">
      <dgm:prSet presAssocID="{4B62CF03-FF03-44E9-85E5-3AE6B042A889}" presName="parentText" presStyleLbl="node1" presStyleIdx="2" presStyleCnt="3">
        <dgm:presLayoutVars>
          <dgm:chMax val="1"/>
          <dgm:bulletEnabled val="1"/>
        </dgm:presLayoutVars>
      </dgm:prSet>
      <dgm:spPr/>
      <dgm:t>
        <a:bodyPr/>
        <a:lstStyle/>
        <a:p>
          <a:endParaRPr lang="en-AU"/>
        </a:p>
      </dgm:t>
    </dgm:pt>
    <dgm:pt modelId="{BECB75EB-0662-440B-AE40-53B370AD9EF4}" type="pres">
      <dgm:prSet presAssocID="{4B62CF03-FF03-44E9-85E5-3AE6B042A889}" presName="descendantText" presStyleLbl="alignAccFollowNode1" presStyleIdx="2" presStyleCnt="3">
        <dgm:presLayoutVars>
          <dgm:bulletEnabled val="1"/>
        </dgm:presLayoutVars>
      </dgm:prSet>
      <dgm:spPr/>
      <dgm:t>
        <a:bodyPr/>
        <a:lstStyle/>
        <a:p>
          <a:endParaRPr lang="en-AU"/>
        </a:p>
      </dgm:t>
    </dgm:pt>
  </dgm:ptLst>
  <dgm:cxnLst>
    <dgm:cxn modelId="{A1A51F55-A469-412C-9F87-6A166B5C77DB}" srcId="{078B5D79-DF36-45C9-868C-C83110CC95E4}" destId="{4A8FD31C-4F4E-4DA6-B16E-0806BEB0B320}" srcOrd="0" destOrd="0" parTransId="{DCCA2FA5-7564-41A1-B129-E1A0F5B5020C}" sibTransId="{C5E9B3D8-E6D4-472C-8F09-A807B1943A40}"/>
    <dgm:cxn modelId="{62174A4F-1D13-4999-BD44-CD62F2AB471C}" srcId="{259021FE-A63D-4650-8214-A0C7EBA390B9}" destId="{481999DC-1223-4595-85F3-46056B69EBE4}" srcOrd="1" destOrd="0" parTransId="{522B094B-96D1-4B85-9FB5-F842D0D5676F}" sibTransId="{56E2932E-D16D-4DDB-9D0D-D18EFE2DBE89}"/>
    <dgm:cxn modelId="{9275C779-3C92-44B6-B247-212115ED5880}" srcId="{259021FE-A63D-4650-8214-A0C7EBA390B9}" destId="{4B62CF03-FF03-44E9-85E5-3AE6B042A889}" srcOrd="2" destOrd="0" parTransId="{6B62D9C4-3F5B-4ADD-8138-D4F62998B492}" sibTransId="{0AB5D141-5C17-45E2-8EC4-EF2503E92AAC}"/>
    <dgm:cxn modelId="{C73518B6-16CB-D043-884F-C44F84816A90}" type="presOf" srcId="{4B62CF03-FF03-44E9-85E5-3AE6B042A889}" destId="{1E51CB75-8E83-4158-B816-3B9D15147E26}" srcOrd="0" destOrd="0" presId="urn:microsoft.com/office/officeart/2005/8/layout/vList5"/>
    <dgm:cxn modelId="{70A053B6-1EE6-4414-B0C9-4889AB1BCF2C}" srcId="{4B62CF03-FF03-44E9-85E5-3AE6B042A889}" destId="{CADD3507-5ABA-4482-9AF0-E8ED6B524B4F}" srcOrd="0" destOrd="0" parTransId="{6E8E7928-3046-46A2-8BF6-678FB9C5AC86}" sibTransId="{881B7BC2-FEF2-4DAD-B02C-A54027CC2D3F}"/>
    <dgm:cxn modelId="{454B0B59-7785-4524-8089-AA436A2CA279}" srcId="{259021FE-A63D-4650-8214-A0C7EBA390B9}" destId="{078B5D79-DF36-45C9-868C-C83110CC95E4}" srcOrd="0" destOrd="0" parTransId="{273DA9A1-790E-46A2-8D79-AB42E19C047B}" sibTransId="{9478D412-44BF-442D-B39B-3DD61662B156}"/>
    <dgm:cxn modelId="{632571C6-EA66-0648-A10E-6C0EDCBE8278}" type="presOf" srcId="{CADD3507-5ABA-4482-9AF0-E8ED6B524B4F}" destId="{BECB75EB-0662-440B-AE40-53B370AD9EF4}" srcOrd="0" destOrd="0" presId="urn:microsoft.com/office/officeart/2005/8/layout/vList5"/>
    <dgm:cxn modelId="{574FD447-5AD9-984F-99FB-3419B3E81E3E}" type="presOf" srcId="{4A8FD31C-4F4E-4DA6-B16E-0806BEB0B320}" destId="{7A388A7C-5068-4F30-ADCE-07B6DA3C3D29}" srcOrd="0" destOrd="0" presId="urn:microsoft.com/office/officeart/2005/8/layout/vList5"/>
    <dgm:cxn modelId="{1FA06EAB-CA62-DD4E-A362-090217FE6398}" type="presOf" srcId="{77C92C53-10DF-43CD-BAF7-A7A2D2EE96E7}" destId="{7E0E3F6D-864E-4E2C-BAFC-BCE6BE19977F}" srcOrd="0" destOrd="0" presId="urn:microsoft.com/office/officeart/2005/8/layout/vList5"/>
    <dgm:cxn modelId="{0AF5094F-7D8B-43C6-BD20-36B484ADE6E2}" srcId="{481999DC-1223-4595-85F3-46056B69EBE4}" destId="{77C92C53-10DF-43CD-BAF7-A7A2D2EE96E7}" srcOrd="0" destOrd="0" parTransId="{B0744751-330B-4527-B50F-53609F8B0742}" sibTransId="{9FBCD55E-1641-43F2-AEB9-39AF1D2C6443}"/>
    <dgm:cxn modelId="{215DBBEA-844B-534A-9FED-E555B9694EFE}" type="presOf" srcId="{078B5D79-DF36-45C9-868C-C83110CC95E4}" destId="{82846BD5-46D1-44B6-B7F6-06EB25422822}" srcOrd="0" destOrd="0" presId="urn:microsoft.com/office/officeart/2005/8/layout/vList5"/>
    <dgm:cxn modelId="{FC116AA5-5136-3F45-8D20-658324F0CE83}" type="presOf" srcId="{259021FE-A63D-4650-8214-A0C7EBA390B9}" destId="{99F1497C-757C-480D-84A9-1CF69D68F4A0}" srcOrd="0" destOrd="0" presId="urn:microsoft.com/office/officeart/2005/8/layout/vList5"/>
    <dgm:cxn modelId="{A658DFF6-E661-4742-B045-072A4962A3F3}" type="presOf" srcId="{481999DC-1223-4595-85F3-46056B69EBE4}" destId="{3AE5FD7D-7B28-4FEA-BFBC-CEC8180890C2}" srcOrd="0" destOrd="0" presId="urn:microsoft.com/office/officeart/2005/8/layout/vList5"/>
    <dgm:cxn modelId="{B9D1D1D3-DBF9-E04A-8332-36C7187E0BDF}" type="presParOf" srcId="{99F1497C-757C-480D-84A9-1CF69D68F4A0}" destId="{3EF37D45-74E6-416D-B4E0-7ADF99B9350E}" srcOrd="0" destOrd="0" presId="urn:microsoft.com/office/officeart/2005/8/layout/vList5"/>
    <dgm:cxn modelId="{4B9C0BCA-430B-5C49-8960-FD2CB32173B2}" type="presParOf" srcId="{3EF37D45-74E6-416D-B4E0-7ADF99B9350E}" destId="{82846BD5-46D1-44B6-B7F6-06EB25422822}" srcOrd="0" destOrd="0" presId="urn:microsoft.com/office/officeart/2005/8/layout/vList5"/>
    <dgm:cxn modelId="{6F869072-4902-E249-B9E8-479860DBDDCA}" type="presParOf" srcId="{3EF37D45-74E6-416D-B4E0-7ADF99B9350E}" destId="{7A388A7C-5068-4F30-ADCE-07B6DA3C3D29}" srcOrd="1" destOrd="0" presId="urn:microsoft.com/office/officeart/2005/8/layout/vList5"/>
    <dgm:cxn modelId="{D17F728F-6087-9347-83B7-51D7FA01D21A}" type="presParOf" srcId="{99F1497C-757C-480D-84A9-1CF69D68F4A0}" destId="{0BF2B4D1-7D1D-4525-AA17-E0B16085EC34}" srcOrd="1" destOrd="0" presId="urn:microsoft.com/office/officeart/2005/8/layout/vList5"/>
    <dgm:cxn modelId="{1C6F1C4E-13EB-5344-B3A9-53A26237FAF5}" type="presParOf" srcId="{99F1497C-757C-480D-84A9-1CF69D68F4A0}" destId="{DE89B90A-9634-4BA0-BF08-74E8A5B1A0B7}" srcOrd="2" destOrd="0" presId="urn:microsoft.com/office/officeart/2005/8/layout/vList5"/>
    <dgm:cxn modelId="{B283B294-11B7-B441-87D7-27540663D4B1}" type="presParOf" srcId="{DE89B90A-9634-4BA0-BF08-74E8A5B1A0B7}" destId="{3AE5FD7D-7B28-4FEA-BFBC-CEC8180890C2}" srcOrd="0" destOrd="0" presId="urn:microsoft.com/office/officeart/2005/8/layout/vList5"/>
    <dgm:cxn modelId="{DAF3410E-2BD8-B04B-ACA3-5B0BC44D2C0D}" type="presParOf" srcId="{DE89B90A-9634-4BA0-BF08-74E8A5B1A0B7}" destId="{7E0E3F6D-864E-4E2C-BAFC-BCE6BE19977F}" srcOrd="1" destOrd="0" presId="urn:microsoft.com/office/officeart/2005/8/layout/vList5"/>
    <dgm:cxn modelId="{77E93BD1-2070-5846-BEEF-A1AC9D792366}" type="presParOf" srcId="{99F1497C-757C-480D-84A9-1CF69D68F4A0}" destId="{2D8AE23F-5A64-4E31-8DDB-A19BF6F40BF1}" srcOrd="3" destOrd="0" presId="urn:microsoft.com/office/officeart/2005/8/layout/vList5"/>
    <dgm:cxn modelId="{D2E6D337-E0EA-CB4F-88C7-AEC69820324E}" type="presParOf" srcId="{99F1497C-757C-480D-84A9-1CF69D68F4A0}" destId="{BFA36510-0A8F-408A-AE0A-F075416C4ECE}" srcOrd="4" destOrd="0" presId="urn:microsoft.com/office/officeart/2005/8/layout/vList5"/>
    <dgm:cxn modelId="{65E036DD-19F5-D947-91DF-5CA68C8A206B}" type="presParOf" srcId="{BFA36510-0A8F-408A-AE0A-F075416C4ECE}" destId="{1E51CB75-8E83-4158-B816-3B9D15147E26}" srcOrd="0" destOrd="0" presId="urn:microsoft.com/office/officeart/2005/8/layout/vList5"/>
    <dgm:cxn modelId="{E1F42E72-6F20-CA4E-BEAA-24ADEB8EBE4D}" type="presParOf" srcId="{BFA36510-0A8F-408A-AE0A-F075416C4ECE}" destId="{BECB75EB-0662-440B-AE40-53B370AD9EF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B7F840BE-A9EA-4D21-B721-A4A3708E0FD6}" type="datetimeFigureOut">
              <a:rPr lang="en-US" smtClean="0"/>
              <a:t>3/23/2016</a:t>
            </a:fld>
            <a:endParaRPr lang="en-US" dirty="0"/>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CAEEA773-F652-427F-A46B-DE4BC2E40819}" type="slidenum">
              <a:rPr lang="en-US" smtClean="0"/>
              <a:t>‹#›</a:t>
            </a:fld>
            <a:endParaRPr lang="en-US" dirty="0"/>
          </a:p>
        </p:txBody>
      </p:sp>
    </p:spTree>
    <p:extLst>
      <p:ext uri="{BB962C8B-B14F-4D97-AF65-F5344CB8AC3E}">
        <p14:creationId xmlns:p14="http://schemas.microsoft.com/office/powerpoint/2010/main" val="39150264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61684DA6-716F-A84B-B82D-8A6C9B154E4A}" type="datetimeFigureOut">
              <a:rPr lang="en-US" smtClean="0"/>
              <a:t>3/23/2016</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12E95E09-6B57-9944-B682-C6D059E38E58}" type="slidenum">
              <a:rPr lang="en-US" smtClean="0"/>
              <a:t>‹#›</a:t>
            </a:fld>
            <a:endParaRPr lang="en-US" dirty="0"/>
          </a:p>
        </p:txBody>
      </p:sp>
    </p:spTree>
    <p:extLst>
      <p:ext uri="{BB962C8B-B14F-4D97-AF65-F5344CB8AC3E}">
        <p14:creationId xmlns:p14="http://schemas.microsoft.com/office/powerpoint/2010/main" val="9573219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2110CE0-C161-4778-9C64-0EA2100B6607}" type="slidenum">
              <a:rPr lang="en-AU" smtClean="0"/>
              <a:pPr/>
              <a:t>26</a:t>
            </a:fld>
            <a:endParaRPr lang="en-AU"/>
          </a:p>
        </p:txBody>
      </p:sp>
    </p:spTree>
    <p:extLst>
      <p:ext uri="{BB962C8B-B14F-4D97-AF65-F5344CB8AC3E}">
        <p14:creationId xmlns:p14="http://schemas.microsoft.com/office/powerpoint/2010/main" val="193679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2110CE0-C161-4778-9C64-0EA2100B6607}" type="slidenum">
              <a:rPr lang="en-AU" smtClean="0"/>
              <a:pPr/>
              <a:t>27</a:t>
            </a:fld>
            <a:endParaRPr lang="en-AU"/>
          </a:p>
        </p:txBody>
      </p:sp>
    </p:spTree>
    <p:extLst>
      <p:ext uri="{BB962C8B-B14F-4D97-AF65-F5344CB8AC3E}">
        <p14:creationId xmlns:p14="http://schemas.microsoft.com/office/powerpoint/2010/main" val="4436610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Rectangle 13"/>
          <p:cNvSpPr/>
          <p:nvPr userDrawn="1"/>
        </p:nvSpPr>
        <p:spPr>
          <a:xfrm>
            <a:off x="0" y="3581400"/>
            <a:ext cx="9144000" cy="32766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5" name="Rectangle 14"/>
          <p:cNvSpPr/>
          <p:nvPr userDrawn="1"/>
        </p:nvSpPr>
        <p:spPr>
          <a:xfrm>
            <a:off x="0" y="0"/>
            <a:ext cx="9144000" cy="3505200"/>
          </a:xfrm>
          <a:prstGeom prst="rect">
            <a:avLst/>
          </a:prstGeom>
          <a:solidFill>
            <a:srgbClr val="0260AA"/>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7" name="Picture 16"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685800" y="-838201"/>
            <a:ext cx="7625471" cy="7823457"/>
          </a:xfrm>
          <a:prstGeom prst="rect">
            <a:avLst/>
          </a:prstGeom>
        </p:spPr>
      </p:pic>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72200" y="3937000"/>
            <a:ext cx="2616200" cy="2616200"/>
          </a:xfrm>
          <a:prstGeom prst="rect">
            <a:avLst/>
          </a:prstGeom>
        </p:spPr>
      </p:pic>
      <p:sp>
        <p:nvSpPr>
          <p:cNvPr id="20" name="Rectangle 19"/>
          <p:cNvSpPr/>
          <p:nvPr userDrawn="1"/>
        </p:nvSpPr>
        <p:spPr>
          <a:xfrm>
            <a:off x="304800" y="5655862"/>
            <a:ext cx="5715000" cy="58477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1" u="none" strike="noStrike" kern="0" cap="none" spc="0" normalizeH="0" baseline="0" noProof="0" dirty="0" smtClean="0">
                <a:ln>
                  <a:noFill/>
                </a:ln>
                <a:solidFill>
                  <a:sysClr val="window" lastClr="FFFFFF"/>
                </a:solidFill>
                <a:effectLst/>
                <a:uLnTx/>
                <a:uFillTx/>
                <a:latin typeface="Arial"/>
                <a:cs typeface="Arial"/>
              </a:rPr>
              <a:t>Caring for the Human Spirit</a:t>
            </a:r>
            <a:r>
              <a:rPr kumimoji="0" lang="en-US" sz="3200" b="0" i="1" u="none" strike="noStrike" kern="0" cap="none" spc="0" normalizeH="0" baseline="30000" noProof="0" dirty="0" smtClean="0">
                <a:ln>
                  <a:noFill/>
                </a:ln>
                <a:solidFill>
                  <a:sysClr val="window" lastClr="FFFFFF"/>
                </a:solidFill>
                <a:effectLst/>
                <a:uLnTx/>
                <a:uFillTx/>
                <a:latin typeface="Arial"/>
                <a:cs typeface="Arial"/>
              </a:rPr>
              <a:t>™</a:t>
            </a:r>
            <a:endParaRPr kumimoji="0" lang="en-US" sz="3200" b="0" i="1" u="none" strike="noStrike" kern="0" cap="none" spc="0" normalizeH="0" baseline="30000" noProof="0" dirty="0">
              <a:ln>
                <a:noFill/>
              </a:ln>
              <a:solidFill>
                <a:sysClr val="window" lastClr="FFFFFF"/>
              </a:solidFill>
              <a:effectLst/>
              <a:uLnTx/>
              <a:uFillTx/>
              <a:latin typeface="Arial"/>
              <a:cs typeface="Arial"/>
            </a:endParaRPr>
          </a:p>
        </p:txBody>
      </p:sp>
      <p:sp>
        <p:nvSpPr>
          <p:cNvPr id="2" name="Title 1"/>
          <p:cNvSpPr>
            <a:spLocks noGrp="1"/>
          </p:cNvSpPr>
          <p:nvPr>
            <p:ph type="ctrTitle" hasCustomPrompt="1"/>
          </p:nvPr>
        </p:nvSpPr>
        <p:spPr>
          <a:xfrm>
            <a:off x="685800" y="683920"/>
            <a:ext cx="7772400" cy="2397625"/>
          </a:xfrm>
        </p:spPr>
        <p:txBody>
          <a:bodyPr>
            <a:noAutofit/>
          </a:bodyPr>
          <a:lstStyle>
            <a:lvl1pPr>
              <a:lnSpc>
                <a:spcPct val="80000"/>
              </a:lnSpc>
              <a:defRPr sz="5400" b="1">
                <a:solidFill>
                  <a:schemeClr val="bg1"/>
                </a:solidFill>
              </a:defRPr>
            </a:lvl1pPr>
          </a:lstStyle>
          <a:p>
            <a:r>
              <a:rPr lang="en-US" dirty="0" smtClean="0"/>
              <a:t>This is a </a:t>
            </a:r>
            <a:br>
              <a:rPr lang="en-US" dirty="0" smtClean="0"/>
            </a:br>
            <a:r>
              <a:rPr lang="en-US" dirty="0" smtClean="0"/>
              <a:t>Title Page Headline Style</a:t>
            </a:r>
            <a:endParaRPr lang="en-US" dirty="0"/>
          </a:p>
        </p:txBody>
      </p:sp>
      <p:sp>
        <p:nvSpPr>
          <p:cNvPr id="21"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2FC3495F-27FE-7F4C-B5F6-27ED40EC04EA}" type="datetimeFigureOut">
              <a:rPr lang="en-US" smtClean="0"/>
              <a:pPr/>
              <a:t>3/23/2016</a:t>
            </a:fld>
            <a:endParaRPr lang="en-US" dirty="0"/>
          </a:p>
        </p:txBody>
      </p:sp>
    </p:spTree>
    <p:extLst>
      <p:ext uri="{BB962C8B-B14F-4D97-AF65-F5344CB8AC3E}">
        <p14:creationId xmlns:p14="http://schemas.microsoft.com/office/powerpoint/2010/main" val="3819215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wo Content">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524000"/>
            <a:ext cx="9144000" cy="4876800"/>
          </a:xfrm>
          <a:prstGeom prst="rect">
            <a:avLst/>
          </a:prstGeom>
          <a:solidFill>
            <a:srgbClr val="0260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7" name="Group 16"/>
          <p:cNvGrpSpPr/>
          <p:nvPr userDrawn="1"/>
        </p:nvGrpSpPr>
        <p:grpSpPr>
          <a:xfrm>
            <a:off x="0" y="1"/>
            <a:ext cx="9144000" cy="1523999"/>
            <a:chOff x="0" y="1"/>
            <a:chExt cx="9144000" cy="1523999"/>
          </a:xfrm>
        </p:grpSpPr>
        <p:sp>
          <p:nvSpPr>
            <p:cNvPr id="18" name="Rectangle 1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9" name="Rectangle 1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p:txBody>
          <a:bodyPr/>
          <a:lstStyle>
            <a:lvl1pPr algn="l">
              <a:defRPr b="1">
                <a:solidFill>
                  <a:schemeClr val="bg1"/>
                </a:solidFill>
              </a:defRPr>
            </a:lvl1pPr>
          </a:lstStyle>
          <a:p>
            <a:r>
              <a:rPr lang="en-US" dirty="0" smtClean="0"/>
              <a:t>The Headline</a:t>
            </a:r>
            <a:endParaRPr lang="en-US" dirty="0"/>
          </a:p>
        </p:txBody>
      </p:sp>
      <p:sp>
        <p:nvSpPr>
          <p:cNvPr id="3" name="Content Placeholder 2"/>
          <p:cNvSpPr>
            <a:spLocks noGrp="1"/>
          </p:cNvSpPr>
          <p:nvPr>
            <p:ph sz="half" idx="1" hasCustomPrompt="1"/>
          </p:nvPr>
        </p:nvSpPr>
        <p:spPr>
          <a:xfrm>
            <a:off x="457200" y="1915555"/>
            <a:ext cx="4038600" cy="4210608"/>
          </a:xfrm>
        </p:spPr>
        <p:txBody>
          <a:bodyPr/>
          <a:lstStyle>
            <a:lvl1pPr marL="342900" indent="-342900">
              <a:buClr>
                <a:schemeClr val="bg1"/>
              </a:buClr>
              <a:buFont typeface="Lucida Grande"/>
              <a:buChar char="•"/>
              <a:defRPr sz="2400" b="1">
                <a:solidFill>
                  <a:schemeClr val="bg1"/>
                </a:solidFill>
              </a:defRPr>
            </a:lvl1pPr>
            <a:lvl2pPr marL="742950" indent="-285750">
              <a:buFont typeface="Arial"/>
              <a:buChar char="–"/>
              <a:defRPr sz="2000">
                <a:solidFill>
                  <a:schemeClr val="bg1"/>
                </a:solidFill>
              </a:defRPr>
            </a:lvl2pPr>
            <a:lvl3pPr>
              <a:defRPr sz="1600">
                <a:solidFill>
                  <a:schemeClr val="bg1"/>
                </a:solidFill>
              </a:defRPr>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
        <p:nvSpPr>
          <p:cNvPr id="8" name="Content Placeholder 2"/>
          <p:cNvSpPr>
            <a:spLocks noGrp="1"/>
          </p:cNvSpPr>
          <p:nvPr>
            <p:ph sz="half" idx="13" hasCustomPrompt="1"/>
          </p:nvPr>
        </p:nvSpPr>
        <p:spPr>
          <a:xfrm>
            <a:off x="4698873" y="1915555"/>
            <a:ext cx="4038600" cy="4210608"/>
          </a:xfrm>
        </p:spPr>
        <p:txBody>
          <a:bodyPr/>
          <a:lstStyle>
            <a:lvl1pPr marL="342900" indent="-342900">
              <a:buClr>
                <a:schemeClr val="bg1"/>
              </a:buClr>
              <a:buFont typeface="Lucida Grande"/>
              <a:buChar char="•"/>
              <a:defRPr sz="2400" b="1">
                <a:solidFill>
                  <a:srgbClr val="FFFFFF"/>
                </a:solidFill>
              </a:defRPr>
            </a:lvl1pPr>
            <a:lvl2pPr marL="742950" indent="-285750">
              <a:buFont typeface="Arial"/>
              <a:buChar char="–"/>
              <a:defRPr sz="2000">
                <a:solidFill>
                  <a:srgbClr val="FFFFFF"/>
                </a:solidFill>
              </a:defRPr>
            </a:lvl2pPr>
            <a:lvl3pPr>
              <a:defRPr sz="1600">
                <a:solidFill>
                  <a:srgbClr val="FFFFFF"/>
                </a:solidFill>
              </a:defRPr>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2525748753"/>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and Photo">
    <p:bg>
      <p:bgRef idx="1001">
        <a:schemeClr val="bg1"/>
      </p:bgRef>
    </p:bg>
    <p:spTree>
      <p:nvGrpSpPr>
        <p:cNvPr id="1" name=""/>
        <p:cNvGrpSpPr/>
        <p:nvPr/>
      </p:nvGrpSpPr>
      <p:grpSpPr>
        <a:xfrm>
          <a:off x="0" y="0"/>
          <a:ext cx="0" cy="0"/>
          <a:chOff x="0" y="0"/>
          <a:chExt cx="0" cy="0"/>
        </a:xfrm>
      </p:grpSpPr>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smtClean="0"/>
              <a:t>The Headline</a:t>
            </a:r>
            <a:endParaRPr lang="en-US" dirty="0"/>
          </a:p>
        </p:txBody>
      </p:sp>
      <p:sp>
        <p:nvSpPr>
          <p:cNvPr id="3" name="Content Placeholder 2"/>
          <p:cNvSpPr>
            <a:spLocks noGrp="1"/>
          </p:cNvSpPr>
          <p:nvPr>
            <p:ph sz="half" idx="1" hasCustomPrompt="1"/>
          </p:nvPr>
        </p:nvSpPr>
        <p:spPr>
          <a:xfrm>
            <a:off x="457200" y="1915555"/>
            <a:ext cx="4038600" cy="635048"/>
          </a:xfrm>
        </p:spPr>
        <p:txBody>
          <a:bodyPr/>
          <a:lstStyle>
            <a:lvl1pPr marL="342900" indent="-342900">
              <a:buClr>
                <a:srgbClr val="164282"/>
              </a:buClr>
              <a:buFont typeface="Arial"/>
              <a:buChar char="•"/>
              <a:defRPr sz="2400" b="1">
                <a:solidFill>
                  <a:srgbClr val="1E74C8"/>
                </a:solidFill>
              </a:defRPr>
            </a:lvl1pPr>
            <a:lvl2pPr marL="742950" indent="-285750">
              <a:buFont typeface="Arial"/>
              <a:buChar char="–"/>
              <a:defRPr sz="2000">
                <a:solidFill>
                  <a:schemeClr val="tx1"/>
                </a:solidFill>
              </a:defRPr>
            </a:lvl2pPr>
            <a:lvl3pPr>
              <a:defRPr sz="1600">
                <a:solidFill>
                  <a:schemeClr val="tx1"/>
                </a:solidFill>
              </a:defRPr>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14" name="Picture Placeholder 2"/>
          <p:cNvSpPr>
            <a:spLocks noGrp="1"/>
          </p:cNvSpPr>
          <p:nvPr>
            <p:ph type="pic" idx="13"/>
          </p:nvPr>
        </p:nvSpPr>
        <p:spPr>
          <a:xfrm>
            <a:off x="4715790" y="1371600"/>
            <a:ext cx="4428210" cy="5105400"/>
          </a:xfrm>
          <a:solidFill>
            <a:srgbClr val="1E74C8"/>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0" name="Rectangle 9"/>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3" name="Content Placeholder 3"/>
          <p:cNvSpPr>
            <a:spLocks noGrp="1"/>
          </p:cNvSpPr>
          <p:nvPr>
            <p:ph sz="half" idx="2" hasCustomPrompt="1"/>
          </p:nvPr>
        </p:nvSpPr>
        <p:spPr>
          <a:xfrm>
            <a:off x="457200" y="2495041"/>
            <a:ext cx="4040188" cy="357555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100331047"/>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and photo">
    <p:bg>
      <p:bgRef idx="1001">
        <a:schemeClr val="bg1"/>
      </p:bgRef>
    </p:bg>
    <p:spTree>
      <p:nvGrpSpPr>
        <p:cNvPr id="1" name=""/>
        <p:cNvGrpSpPr/>
        <p:nvPr/>
      </p:nvGrpSpPr>
      <p:grpSpPr>
        <a:xfrm>
          <a:off x="0" y="0"/>
          <a:ext cx="0" cy="0"/>
          <a:chOff x="0" y="0"/>
          <a:chExt cx="0" cy="0"/>
        </a:xfrm>
      </p:grpSpPr>
      <p:sp>
        <p:nvSpPr>
          <p:cNvPr id="14" name="Picture Placeholder 2"/>
          <p:cNvSpPr>
            <a:spLocks noGrp="1"/>
          </p:cNvSpPr>
          <p:nvPr>
            <p:ph type="pic" idx="13"/>
          </p:nvPr>
        </p:nvSpPr>
        <p:spPr>
          <a:xfrm>
            <a:off x="0" y="1371600"/>
            <a:ext cx="9144000" cy="5105400"/>
          </a:xfrm>
          <a:solidFill>
            <a:srgbClr val="1E74C8"/>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smtClean="0"/>
              <a:t>The Headline</a:t>
            </a:r>
            <a:endParaRPr lang="en-US" dirty="0"/>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16" name="Rectangle 15"/>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Tree>
    <p:extLst>
      <p:ext uri="{BB962C8B-B14F-4D97-AF65-F5344CB8AC3E}">
        <p14:creationId xmlns:p14="http://schemas.microsoft.com/office/powerpoint/2010/main" val="3134233949"/>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Blue">
    <p:bg>
      <p:bgRef idx="1001">
        <a:schemeClr val="bg1"/>
      </p:bgRef>
    </p:bg>
    <p:spTree>
      <p:nvGrpSpPr>
        <p:cNvPr id="1" name=""/>
        <p:cNvGrpSpPr/>
        <p:nvPr/>
      </p:nvGrpSpPr>
      <p:grpSpPr>
        <a:xfrm>
          <a:off x="0" y="0"/>
          <a:ext cx="0" cy="0"/>
          <a:chOff x="0" y="0"/>
          <a:chExt cx="0" cy="0"/>
        </a:xfrm>
      </p:grpSpPr>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3" name="Rectangle 2"/>
          <p:cNvSpPr/>
          <p:nvPr userDrawn="1"/>
        </p:nvSpPr>
        <p:spPr>
          <a:xfrm>
            <a:off x="0" y="0"/>
            <a:ext cx="9144000" cy="6858000"/>
          </a:xfrm>
          <a:prstGeom prst="rect">
            <a:avLst/>
          </a:prstGeom>
          <a:solidFill>
            <a:srgbClr val="1E74C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210071402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Blank Blue with text">
    <p:bg>
      <p:bgRef idx="1001">
        <a:schemeClr val="bg1"/>
      </p:bgRef>
    </p:bg>
    <p:spTree>
      <p:nvGrpSpPr>
        <p:cNvPr id="1" name=""/>
        <p:cNvGrpSpPr/>
        <p:nvPr/>
      </p:nvGrpSpPr>
      <p:grpSpPr>
        <a:xfrm>
          <a:off x="0" y="0"/>
          <a:ext cx="0" cy="0"/>
          <a:chOff x="0" y="0"/>
          <a:chExt cx="0" cy="0"/>
        </a:xfrm>
      </p:grpSpPr>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3" name="Rectangle 2"/>
          <p:cNvSpPr/>
          <p:nvPr userDrawn="1"/>
        </p:nvSpPr>
        <p:spPr>
          <a:xfrm>
            <a:off x="0" y="0"/>
            <a:ext cx="9144000" cy="6858000"/>
          </a:xfrm>
          <a:prstGeom prst="rect">
            <a:avLst/>
          </a:prstGeom>
          <a:solidFill>
            <a:srgbClr val="1E74C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5" name="Content Placeholder 2"/>
          <p:cNvSpPr>
            <a:spLocks noGrp="1"/>
          </p:cNvSpPr>
          <p:nvPr>
            <p:ph sz="half" idx="1" hasCustomPrompt="1"/>
          </p:nvPr>
        </p:nvSpPr>
        <p:spPr>
          <a:xfrm>
            <a:off x="762000" y="1339822"/>
            <a:ext cx="7888110" cy="4210608"/>
          </a:xfrm>
        </p:spPr>
        <p:txBody>
          <a:bodyPr/>
          <a:lstStyle>
            <a:lvl1pPr marL="0" indent="0">
              <a:buClr>
                <a:schemeClr val="bg1"/>
              </a:buClr>
              <a:buFont typeface="Lucida Grande"/>
              <a:buNone/>
              <a:defRPr sz="2400" b="1">
                <a:solidFill>
                  <a:schemeClr val="bg1"/>
                </a:solidFill>
              </a:defRPr>
            </a:lvl1pPr>
            <a:lvl2pPr marL="742950" indent="-285750">
              <a:buFont typeface="Arial"/>
              <a:buChar char="–"/>
              <a:defRPr sz="2000">
                <a:solidFill>
                  <a:schemeClr val="bg1"/>
                </a:solidFill>
              </a:defRPr>
            </a:lvl2pPr>
            <a:lvl3pPr>
              <a:defRPr sz="1600">
                <a:solidFill>
                  <a:schemeClr val="bg1"/>
                </a:solidFill>
              </a:defRPr>
            </a:lvl3pPr>
            <a:lvl4pPr>
              <a:defRPr sz="1800"/>
            </a:lvl4pPr>
            <a:lvl5pPr>
              <a:defRPr sz="1800"/>
            </a:lvl5pPr>
            <a:lvl6pPr>
              <a:defRPr sz="1800"/>
            </a:lvl6pPr>
            <a:lvl7pPr>
              <a:defRPr sz="1800"/>
            </a:lvl7pPr>
            <a:lvl8pPr>
              <a:defRPr sz="1800"/>
            </a:lvl8pPr>
            <a:lvl9pPr>
              <a:defRPr sz="1800"/>
            </a:lvl9pPr>
          </a:lstStyle>
          <a:p>
            <a:pPr lvl="0"/>
            <a:r>
              <a:rPr lang="en-US" dirty="0" smtClean="0"/>
              <a:t>Copy Style</a:t>
            </a:r>
          </a:p>
          <a:p>
            <a:pPr lvl="1"/>
            <a:r>
              <a:rPr lang="en-US" dirty="0" smtClean="0"/>
              <a:t>More copy here</a:t>
            </a:r>
          </a:p>
          <a:p>
            <a:pPr lvl="2"/>
            <a:r>
              <a:rPr lang="en-US" dirty="0" smtClean="0"/>
              <a:t>More copy here</a:t>
            </a:r>
          </a:p>
        </p:txBody>
      </p:sp>
    </p:spTree>
    <p:extLst>
      <p:ext uri="{BB962C8B-B14F-4D97-AF65-F5344CB8AC3E}">
        <p14:creationId xmlns:p14="http://schemas.microsoft.com/office/powerpoint/2010/main" val="17268463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or call out">
    <p:bg>
      <p:bgRef idx="1001">
        <a:schemeClr val="bg1"/>
      </p:bgRef>
    </p:bg>
    <p:spTree>
      <p:nvGrpSpPr>
        <p:cNvPr id="1" name=""/>
        <p:cNvGrpSpPr/>
        <p:nvPr/>
      </p:nvGrpSpPr>
      <p:grpSpPr>
        <a:xfrm>
          <a:off x="0" y="0"/>
          <a:ext cx="0" cy="0"/>
          <a:chOff x="0" y="0"/>
          <a:chExt cx="0" cy="0"/>
        </a:xfrm>
      </p:grpSpPr>
      <p:grpSp>
        <p:nvGrpSpPr>
          <p:cNvPr id="17" name="Group 16"/>
          <p:cNvGrpSpPr/>
          <p:nvPr userDrawn="1"/>
        </p:nvGrpSpPr>
        <p:grpSpPr>
          <a:xfrm>
            <a:off x="0" y="1"/>
            <a:ext cx="9144000" cy="1523999"/>
            <a:chOff x="0" y="1"/>
            <a:chExt cx="9144000" cy="1523999"/>
          </a:xfrm>
        </p:grpSpPr>
        <p:sp>
          <p:nvSpPr>
            <p:cNvPr id="18" name="Rectangle 1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9" name="Rectangle 1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p:txBody>
          <a:bodyPr/>
          <a:lstStyle>
            <a:lvl1pPr algn="l">
              <a:defRPr b="1">
                <a:solidFill>
                  <a:schemeClr val="bg1"/>
                </a:solidFill>
              </a:defRPr>
            </a:lvl1pPr>
          </a:lstStyle>
          <a:p>
            <a:r>
              <a:rPr lang="en-US" dirty="0" smtClean="0"/>
              <a:t>The Headline</a:t>
            </a:r>
            <a:endParaRPr lang="en-US" dirty="0"/>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15" name="Subtitle 2"/>
          <p:cNvSpPr>
            <a:spLocks noGrp="1"/>
          </p:cNvSpPr>
          <p:nvPr>
            <p:ph type="subTitle" idx="1" hasCustomPrompt="1"/>
          </p:nvPr>
        </p:nvSpPr>
        <p:spPr>
          <a:xfrm>
            <a:off x="1371600" y="2886780"/>
            <a:ext cx="6400800" cy="1752600"/>
          </a:xfrm>
        </p:spPr>
        <p:txBody>
          <a:bodyPr/>
          <a:lstStyle>
            <a:lvl1pPr marL="0" marR="0" indent="0" algn="ctr" defTabSz="457200" rtl="0" eaLnBrk="1" fontAlgn="auto" latinLnBrk="0" hangingPunct="1">
              <a:lnSpc>
                <a:spcPct val="100000"/>
              </a:lnSpc>
              <a:spcBef>
                <a:spcPct val="20000"/>
              </a:spcBef>
              <a:spcAft>
                <a:spcPts val="0"/>
              </a:spcAft>
              <a:buClrTx/>
              <a:buSzTx/>
              <a:buFont typeface="Arial"/>
              <a:buNone/>
              <a:tabLst/>
              <a:defRPr b="1" baseline="0">
                <a:solidFill>
                  <a:srgbClr val="1E74C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indent="0">
              <a:buNone/>
            </a:pPr>
            <a:r>
              <a:rPr lang="en-US" sz="3200" i="1" dirty="0" smtClean="0">
                <a:latin typeface="+mn-lt"/>
                <a:cs typeface="Arial"/>
              </a:rPr>
              <a:t>This is a </a:t>
            </a:r>
            <a:r>
              <a:rPr lang="en-US" sz="3200" b="1" i="1" dirty="0" smtClean="0">
                <a:solidFill>
                  <a:srgbClr val="003EA6"/>
                </a:solidFill>
                <a:latin typeface="+mn-lt"/>
                <a:cs typeface="Arial"/>
              </a:rPr>
              <a:t>“full large quote style” </a:t>
            </a:r>
          </a:p>
        </p:txBody>
      </p:sp>
    </p:spTree>
    <p:extLst>
      <p:ext uri="{BB962C8B-B14F-4D97-AF65-F5344CB8AC3E}">
        <p14:creationId xmlns:p14="http://schemas.microsoft.com/office/powerpoint/2010/main" val="3233119417"/>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216F54-E1F0-7C47-B6BF-FE2EE31A9F53}" type="datetimeFigureOut">
              <a:rPr lang="en-US" smtClean="0"/>
              <a:t>3/23/2016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3119C1-7E32-2442-AA6E-6C3832192FD9}" type="slidenum">
              <a:rPr lang="en-US" smtClean="0"/>
              <a:t>‹#›</a:t>
            </a:fld>
            <a:endParaRPr lang="en-US" dirty="0"/>
          </a:p>
        </p:txBody>
      </p:sp>
    </p:spTree>
    <p:extLst>
      <p:ext uri="{BB962C8B-B14F-4D97-AF65-F5344CB8AC3E}">
        <p14:creationId xmlns:p14="http://schemas.microsoft.com/office/powerpoint/2010/main" val="1940576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fld id="{1B1B0395-FCB5-40D4-A160-E5762A3E98DE}" type="slidenum">
              <a:rPr lang="en-US"/>
              <a:pPr>
                <a:defRPr/>
              </a:pPr>
              <a:t>‹#›</a:t>
            </a:fld>
            <a:endParaRPr lang="en-US" dirty="0"/>
          </a:p>
        </p:txBody>
      </p:sp>
    </p:spTree>
    <p:extLst>
      <p:ext uri="{BB962C8B-B14F-4D97-AF65-F5344CB8AC3E}">
        <p14:creationId xmlns:p14="http://schemas.microsoft.com/office/powerpoint/2010/main" val="34761826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AU"/>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AU"/>
          </a:p>
        </p:txBody>
      </p:sp>
      <p:sp>
        <p:nvSpPr>
          <p:cNvPr id="4" name="Espace réservé de la date 3"/>
          <p:cNvSpPr>
            <a:spLocks noGrp="1"/>
          </p:cNvSpPr>
          <p:nvPr>
            <p:ph type="dt" sz="half" idx="10"/>
          </p:nvPr>
        </p:nvSpPr>
        <p:spPr/>
        <p:txBody>
          <a:bodyPr/>
          <a:lstStyle/>
          <a:p>
            <a:fld id="{D3CBFDE9-D927-4ED2-8B51-ACE37E86DCFE}" type="datetimeFigureOut">
              <a:rPr lang="en-AU" smtClean="0"/>
              <a:t>23/03/2016</a:t>
            </a:fld>
            <a:endParaRPr lang="en-AU"/>
          </a:p>
        </p:txBody>
      </p:sp>
      <p:sp>
        <p:nvSpPr>
          <p:cNvPr id="5" name="Espace réservé du pied de page 4"/>
          <p:cNvSpPr>
            <a:spLocks noGrp="1"/>
          </p:cNvSpPr>
          <p:nvPr>
            <p:ph type="ftr" sz="quarter" idx="11"/>
          </p:nvPr>
        </p:nvSpPr>
        <p:spPr/>
        <p:txBody>
          <a:bodyPr/>
          <a:lstStyle/>
          <a:p>
            <a:endParaRPr lang="en-AU"/>
          </a:p>
        </p:txBody>
      </p:sp>
      <p:sp>
        <p:nvSpPr>
          <p:cNvPr id="6" name="Espace réservé du numéro de diapositive 5"/>
          <p:cNvSpPr>
            <a:spLocks noGrp="1"/>
          </p:cNvSpPr>
          <p:nvPr>
            <p:ph type="sldNum" sz="quarter" idx="12"/>
          </p:nvPr>
        </p:nvSpPr>
        <p:spPr/>
        <p:txBody>
          <a:bodyPr/>
          <a:lstStyle/>
          <a:p>
            <a:fld id="{FCAD14E9-B63A-4459-8A0A-F6F8E49B7FB0}" type="slidenum">
              <a:rPr lang="en-AU" smtClean="0"/>
              <a:t>‹#›</a:t>
            </a:fld>
            <a:endParaRPr lang="en-AU"/>
          </a:p>
        </p:txBody>
      </p:sp>
    </p:spTree>
    <p:extLst>
      <p:ext uri="{BB962C8B-B14F-4D97-AF65-F5344CB8AC3E}">
        <p14:creationId xmlns:p14="http://schemas.microsoft.com/office/powerpoint/2010/main" val="3876540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4" name="Rectangle 13"/>
          <p:cNvSpPr/>
          <p:nvPr userDrawn="1"/>
        </p:nvSpPr>
        <p:spPr>
          <a:xfrm>
            <a:off x="0" y="3581400"/>
            <a:ext cx="9144000" cy="32766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5" name="Rectangle 14"/>
          <p:cNvSpPr/>
          <p:nvPr userDrawn="1"/>
        </p:nvSpPr>
        <p:spPr>
          <a:xfrm>
            <a:off x="0" y="0"/>
            <a:ext cx="9144000" cy="3505200"/>
          </a:xfrm>
          <a:prstGeom prst="rect">
            <a:avLst/>
          </a:prstGeom>
          <a:solidFill>
            <a:srgbClr val="0260AA"/>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7" name="Picture 16"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685800" y="-838201"/>
            <a:ext cx="7625471" cy="7823457"/>
          </a:xfrm>
          <a:prstGeom prst="rect">
            <a:avLst/>
          </a:prstGeom>
        </p:spPr>
      </p:pic>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69200" y="5334000"/>
            <a:ext cx="1219200" cy="1219200"/>
          </a:xfrm>
          <a:prstGeom prst="rect">
            <a:avLst/>
          </a:prstGeom>
        </p:spPr>
      </p:pic>
      <p:sp>
        <p:nvSpPr>
          <p:cNvPr id="2" name="Title 1"/>
          <p:cNvSpPr>
            <a:spLocks noGrp="1"/>
          </p:cNvSpPr>
          <p:nvPr>
            <p:ph type="ctrTitle" hasCustomPrompt="1"/>
          </p:nvPr>
        </p:nvSpPr>
        <p:spPr>
          <a:xfrm>
            <a:off x="685800" y="683920"/>
            <a:ext cx="7772400" cy="2397625"/>
          </a:xfrm>
        </p:spPr>
        <p:txBody>
          <a:bodyPr>
            <a:noAutofit/>
          </a:bodyPr>
          <a:lstStyle>
            <a:lvl1pPr>
              <a:lnSpc>
                <a:spcPct val="80000"/>
              </a:lnSpc>
              <a:defRPr sz="5400" b="1">
                <a:solidFill>
                  <a:schemeClr val="bg1"/>
                </a:solidFill>
              </a:defRPr>
            </a:lvl1pPr>
          </a:lstStyle>
          <a:p>
            <a:r>
              <a:rPr lang="en-US" dirty="0" smtClean="0"/>
              <a:t>This is a </a:t>
            </a:r>
            <a:br>
              <a:rPr lang="en-US" dirty="0" smtClean="0"/>
            </a:br>
            <a:r>
              <a:rPr lang="en-US" dirty="0" smtClean="0"/>
              <a:t>Title Page Headline Style</a:t>
            </a:r>
            <a:endParaRPr lang="en-US" dirty="0"/>
          </a:p>
        </p:txBody>
      </p:sp>
      <p:sp>
        <p:nvSpPr>
          <p:cNvPr id="9" name="Content Placeholder 2"/>
          <p:cNvSpPr>
            <a:spLocks noGrp="1"/>
          </p:cNvSpPr>
          <p:nvPr>
            <p:ph sz="half" idx="1" hasCustomPrompt="1"/>
          </p:nvPr>
        </p:nvSpPr>
        <p:spPr>
          <a:xfrm>
            <a:off x="685800" y="3863454"/>
            <a:ext cx="5042385" cy="871768"/>
          </a:xfrm>
        </p:spPr>
        <p:txBody>
          <a:bodyPr/>
          <a:lstStyle>
            <a:lvl1pPr marL="0" indent="0">
              <a:buClr>
                <a:srgbClr val="164282"/>
              </a:buClr>
              <a:buFontTx/>
              <a:buNone/>
              <a:defRPr sz="2400" b="1" baseline="0"/>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SPEAKER NAME</a:t>
            </a:r>
            <a:br>
              <a:rPr lang="en-US" dirty="0" smtClean="0"/>
            </a:br>
            <a:r>
              <a:rPr lang="en-US" dirty="0" smtClean="0"/>
              <a:t>Title</a:t>
            </a:r>
          </a:p>
        </p:txBody>
      </p:sp>
      <p:sp>
        <p:nvSpPr>
          <p:cNvPr id="11" name="Content Placeholder 2"/>
          <p:cNvSpPr>
            <a:spLocks noGrp="1"/>
          </p:cNvSpPr>
          <p:nvPr>
            <p:ph sz="half" idx="10" hasCustomPrompt="1"/>
          </p:nvPr>
        </p:nvSpPr>
        <p:spPr>
          <a:xfrm>
            <a:off x="685800" y="4584556"/>
            <a:ext cx="5042385" cy="871768"/>
          </a:xfrm>
        </p:spPr>
        <p:txBody>
          <a:bodyPr/>
          <a:lstStyle>
            <a:lvl1pPr marL="0" indent="0">
              <a:buClr>
                <a:srgbClr val="164282"/>
              </a:buClr>
              <a:buFontTx/>
              <a:buNone/>
              <a:defRPr sz="2400" b="0" i="1" baseline="0"/>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Company</a:t>
            </a:r>
          </a:p>
        </p:txBody>
      </p:sp>
    </p:spTree>
    <p:extLst>
      <p:ext uri="{BB962C8B-B14F-4D97-AF65-F5344CB8AC3E}">
        <p14:creationId xmlns:p14="http://schemas.microsoft.com/office/powerpoint/2010/main" val="3080594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0" name="Rectangle 9"/>
          <p:cNvSpPr/>
          <p:nvPr userDrawn="1"/>
        </p:nvSpPr>
        <p:spPr>
          <a:xfrm>
            <a:off x="0" y="3584222"/>
            <a:ext cx="9144000" cy="3273778"/>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5" name="Rectangle 14"/>
          <p:cNvSpPr/>
          <p:nvPr userDrawn="1"/>
        </p:nvSpPr>
        <p:spPr>
          <a:xfrm>
            <a:off x="0" y="0"/>
            <a:ext cx="9144000" cy="3505200"/>
          </a:xfrm>
          <a:prstGeom prst="rect">
            <a:avLst/>
          </a:prstGeom>
          <a:solidFill>
            <a:schemeClr val="accent3"/>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7" name="Picture 16"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685800" y="-838201"/>
            <a:ext cx="7625471" cy="7823457"/>
          </a:xfrm>
          <a:prstGeom prst="rect">
            <a:avLst/>
          </a:prstGeom>
        </p:spPr>
      </p:pic>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69200" y="5334000"/>
            <a:ext cx="1219200" cy="1219200"/>
          </a:xfrm>
          <a:prstGeom prst="rect">
            <a:avLst/>
          </a:prstGeom>
        </p:spPr>
      </p:pic>
      <p:sp>
        <p:nvSpPr>
          <p:cNvPr id="2" name="Title 1"/>
          <p:cNvSpPr>
            <a:spLocks noGrp="1"/>
          </p:cNvSpPr>
          <p:nvPr>
            <p:ph type="ctrTitle" hasCustomPrompt="1"/>
          </p:nvPr>
        </p:nvSpPr>
        <p:spPr>
          <a:xfrm>
            <a:off x="685800" y="683920"/>
            <a:ext cx="7772400" cy="2397625"/>
          </a:xfrm>
        </p:spPr>
        <p:txBody>
          <a:bodyPr>
            <a:noAutofit/>
          </a:bodyPr>
          <a:lstStyle>
            <a:lvl1pPr>
              <a:lnSpc>
                <a:spcPct val="80000"/>
              </a:lnSpc>
              <a:defRPr sz="5400" b="1">
                <a:solidFill>
                  <a:schemeClr val="bg1"/>
                </a:solidFill>
              </a:defRPr>
            </a:lvl1pPr>
          </a:lstStyle>
          <a:p>
            <a:r>
              <a:rPr lang="en-US" dirty="0" smtClean="0"/>
              <a:t>This is a </a:t>
            </a:r>
            <a:br>
              <a:rPr lang="en-US" dirty="0" smtClean="0"/>
            </a:br>
            <a:r>
              <a:rPr lang="en-US" dirty="0" smtClean="0"/>
              <a:t>Title Page Headline Style</a:t>
            </a:r>
            <a:endParaRPr lang="en-US" dirty="0"/>
          </a:p>
        </p:txBody>
      </p:sp>
      <p:sp>
        <p:nvSpPr>
          <p:cNvPr id="9" name="Content Placeholder 2"/>
          <p:cNvSpPr>
            <a:spLocks noGrp="1"/>
          </p:cNvSpPr>
          <p:nvPr>
            <p:ph sz="half" idx="1" hasCustomPrompt="1"/>
          </p:nvPr>
        </p:nvSpPr>
        <p:spPr>
          <a:xfrm>
            <a:off x="685800" y="3863454"/>
            <a:ext cx="5042385" cy="871768"/>
          </a:xfrm>
        </p:spPr>
        <p:txBody>
          <a:bodyPr/>
          <a:lstStyle>
            <a:lvl1pPr marL="0" indent="0">
              <a:buClr>
                <a:srgbClr val="164282"/>
              </a:buClr>
              <a:buFontTx/>
              <a:buNone/>
              <a:defRPr sz="2400" b="1" baseline="0">
                <a:solidFill>
                  <a:srgbClr val="FFFFFF"/>
                </a:solidFill>
              </a:defRPr>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SPEAKER NAME</a:t>
            </a:r>
            <a:br>
              <a:rPr lang="en-US" dirty="0" smtClean="0"/>
            </a:br>
            <a:r>
              <a:rPr lang="en-US" dirty="0" smtClean="0"/>
              <a:t>Title</a:t>
            </a:r>
          </a:p>
        </p:txBody>
      </p:sp>
      <p:sp>
        <p:nvSpPr>
          <p:cNvPr id="11" name="Content Placeholder 2"/>
          <p:cNvSpPr>
            <a:spLocks noGrp="1"/>
          </p:cNvSpPr>
          <p:nvPr>
            <p:ph sz="half" idx="10" hasCustomPrompt="1"/>
          </p:nvPr>
        </p:nvSpPr>
        <p:spPr>
          <a:xfrm>
            <a:off x="685800" y="4584556"/>
            <a:ext cx="5042385" cy="871768"/>
          </a:xfrm>
        </p:spPr>
        <p:txBody>
          <a:bodyPr/>
          <a:lstStyle>
            <a:lvl1pPr marL="0" indent="0">
              <a:buClr>
                <a:srgbClr val="164282"/>
              </a:buClr>
              <a:buFontTx/>
              <a:buNone/>
              <a:defRPr sz="2400" b="0" i="1" baseline="0">
                <a:solidFill>
                  <a:srgbClr val="FFFFFF"/>
                </a:solidFill>
              </a:defRPr>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Company</a:t>
            </a:r>
          </a:p>
        </p:txBody>
      </p:sp>
    </p:spTree>
    <p:extLst>
      <p:ext uri="{BB962C8B-B14F-4D97-AF65-F5344CB8AC3E}">
        <p14:creationId xmlns:p14="http://schemas.microsoft.com/office/powerpoint/2010/main" val="110111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with photos">
    <p:spTree>
      <p:nvGrpSpPr>
        <p:cNvPr id="1" name=""/>
        <p:cNvGrpSpPr/>
        <p:nvPr/>
      </p:nvGrpSpPr>
      <p:grpSpPr>
        <a:xfrm>
          <a:off x="0" y="0"/>
          <a:ext cx="0" cy="0"/>
          <a:chOff x="0" y="0"/>
          <a:chExt cx="0" cy="0"/>
        </a:xfrm>
      </p:grpSpPr>
      <p:sp>
        <p:nvSpPr>
          <p:cNvPr id="13" name="Rectangle 12"/>
          <p:cNvSpPr/>
          <p:nvPr userDrawn="1"/>
        </p:nvSpPr>
        <p:spPr>
          <a:xfrm>
            <a:off x="4495800" y="3505200"/>
            <a:ext cx="4648200" cy="33528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4" name="Picture 13"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4114800" y="2743200"/>
            <a:ext cx="4926104" cy="5054004"/>
          </a:xfrm>
          <a:prstGeom prst="rect">
            <a:avLst/>
          </a:prstGeom>
        </p:spPr>
      </p:pic>
      <p:sp>
        <p:nvSpPr>
          <p:cNvPr id="15" name="Rectangle 14"/>
          <p:cNvSpPr/>
          <p:nvPr userDrawn="1"/>
        </p:nvSpPr>
        <p:spPr>
          <a:xfrm>
            <a:off x="0" y="0"/>
            <a:ext cx="4495800" cy="3505200"/>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cxnSp>
        <p:nvCxnSpPr>
          <p:cNvPr id="17" name="Straight Connector 16"/>
          <p:cNvCxnSpPr/>
          <p:nvPr userDrawn="1"/>
        </p:nvCxnSpPr>
        <p:spPr>
          <a:xfrm>
            <a:off x="381000" y="6248400"/>
            <a:ext cx="3377784" cy="0"/>
          </a:xfrm>
          <a:prstGeom prst="line">
            <a:avLst/>
          </a:prstGeom>
          <a:noFill/>
          <a:ln w="12700" cap="flat" cmpd="sng" algn="ctr">
            <a:solidFill>
              <a:sysClr val="window" lastClr="FFFFFF"/>
            </a:solidFill>
            <a:prstDash val="solid"/>
          </a:ln>
          <a:effectLst/>
        </p:spPr>
      </p:cxnSp>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10200" y="3657600"/>
            <a:ext cx="2997200" cy="2997200"/>
          </a:xfrm>
          <a:prstGeom prst="rect">
            <a:avLst/>
          </a:prstGeom>
        </p:spPr>
      </p:pic>
      <p:cxnSp>
        <p:nvCxnSpPr>
          <p:cNvPr id="19" name="Straight Connector 18"/>
          <p:cNvCxnSpPr/>
          <p:nvPr userDrawn="1"/>
        </p:nvCxnSpPr>
        <p:spPr>
          <a:xfrm>
            <a:off x="381000" y="6705600"/>
            <a:ext cx="3377784" cy="0"/>
          </a:xfrm>
          <a:prstGeom prst="line">
            <a:avLst/>
          </a:prstGeom>
          <a:noFill/>
          <a:ln w="12700" cap="flat" cmpd="sng" algn="ctr">
            <a:solidFill>
              <a:sysClr val="window" lastClr="FFFFFF"/>
            </a:solidFill>
            <a:prstDash val="solid"/>
          </a:ln>
          <a:effectLst/>
        </p:spPr>
      </p:cxnSp>
      <p:sp>
        <p:nvSpPr>
          <p:cNvPr id="2" name="Title 1"/>
          <p:cNvSpPr>
            <a:spLocks noGrp="1"/>
          </p:cNvSpPr>
          <p:nvPr>
            <p:ph type="title" hasCustomPrompt="1"/>
          </p:nvPr>
        </p:nvSpPr>
        <p:spPr>
          <a:xfrm>
            <a:off x="381000" y="596354"/>
            <a:ext cx="4114800" cy="2422727"/>
          </a:xfrm>
        </p:spPr>
        <p:txBody>
          <a:bodyPr/>
          <a:lstStyle>
            <a:lvl1pPr algn="l">
              <a:lnSpc>
                <a:spcPct val="80000"/>
              </a:lnSpc>
              <a:defRPr b="1" baseline="0">
                <a:solidFill>
                  <a:schemeClr val="bg1"/>
                </a:solidFill>
              </a:defRPr>
            </a:lvl1pPr>
          </a:lstStyle>
          <a:p>
            <a:r>
              <a:rPr lang="en-US" dirty="0" smtClean="0"/>
              <a:t>This is a</a:t>
            </a:r>
            <a:br>
              <a:rPr lang="en-US" dirty="0" smtClean="0"/>
            </a:br>
            <a:r>
              <a:rPr lang="en-US" dirty="0" smtClean="0"/>
              <a:t>Title Page</a:t>
            </a:r>
            <a:br>
              <a:rPr lang="en-US" dirty="0" smtClean="0"/>
            </a:br>
            <a:r>
              <a:rPr lang="en-US" dirty="0" smtClean="0"/>
              <a:t>Headline </a:t>
            </a:r>
            <a:br>
              <a:rPr lang="en-US" dirty="0" smtClean="0"/>
            </a:br>
            <a:r>
              <a:rPr lang="en-US" dirty="0" smtClean="0"/>
              <a:t>Style</a:t>
            </a:r>
            <a:endParaRPr lang="en-US" dirty="0"/>
          </a:p>
        </p:txBody>
      </p:sp>
      <p:sp>
        <p:nvSpPr>
          <p:cNvPr id="20" name="Picture Placeholder 2"/>
          <p:cNvSpPr>
            <a:spLocks noGrp="1"/>
          </p:cNvSpPr>
          <p:nvPr>
            <p:ph type="pic" idx="13"/>
          </p:nvPr>
        </p:nvSpPr>
        <p:spPr>
          <a:xfrm>
            <a:off x="4495800" y="13359"/>
            <a:ext cx="4648200" cy="3491841"/>
          </a:xfrm>
          <a:solidFill>
            <a:srgbClr val="FFFFFF"/>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21" name="Picture Placeholder 2"/>
          <p:cNvSpPr>
            <a:spLocks noGrp="1"/>
          </p:cNvSpPr>
          <p:nvPr>
            <p:ph type="pic" idx="14"/>
          </p:nvPr>
        </p:nvSpPr>
        <p:spPr>
          <a:xfrm>
            <a:off x="0" y="3505201"/>
            <a:ext cx="4495800" cy="3352800"/>
          </a:xfrm>
          <a:solidFill>
            <a:srgbClr val="FFFFFF"/>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421196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dirty="0"/>
          </a:p>
        </p:txBody>
      </p:sp>
      <p:grpSp>
        <p:nvGrpSpPr>
          <p:cNvPr id="7" name="Group 6"/>
          <p:cNvGrpSpPr/>
          <p:nvPr userDrawn="1"/>
        </p:nvGrpSpPr>
        <p:grpSpPr>
          <a:xfrm>
            <a:off x="0" y="1"/>
            <a:ext cx="9144000" cy="1523999"/>
            <a:chOff x="0" y="1"/>
            <a:chExt cx="9144000" cy="1523999"/>
          </a:xfrm>
        </p:grpSpPr>
        <p:sp>
          <p:nvSpPr>
            <p:cNvPr id="8" name="Rectangle 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9" name="Rectangle 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10" name="Picture 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11" name="Title 1"/>
          <p:cNvSpPr>
            <a:spLocks noGrp="1"/>
          </p:cNvSpPr>
          <p:nvPr>
            <p:ph type="title" hasCustomPrompt="1"/>
          </p:nvPr>
        </p:nvSpPr>
        <p:spPr>
          <a:xfrm>
            <a:off x="457200" y="274638"/>
            <a:ext cx="8229600" cy="1143000"/>
          </a:xfrm>
        </p:spPr>
        <p:txBody>
          <a:bodyPr/>
          <a:lstStyle>
            <a:lvl1pPr algn="l">
              <a:defRPr b="1">
                <a:solidFill>
                  <a:schemeClr val="bg1"/>
                </a:solidFill>
              </a:defRPr>
            </a:lvl1pPr>
          </a:lstStyle>
          <a:p>
            <a:r>
              <a:rPr lang="en-US" dirty="0" smtClean="0"/>
              <a:t>The Headline</a:t>
            </a:r>
            <a:endParaRPr lang="en-US" dirty="0"/>
          </a:p>
        </p:txBody>
      </p:sp>
      <p:sp>
        <p:nvSpPr>
          <p:cNvPr id="12" name="Content Placeholder 2"/>
          <p:cNvSpPr>
            <a:spLocks noGrp="1"/>
          </p:cNvSpPr>
          <p:nvPr>
            <p:ph sz="half" idx="1" hasCustomPrompt="1"/>
          </p:nvPr>
        </p:nvSpPr>
        <p:spPr>
          <a:xfrm>
            <a:off x="457199" y="1915555"/>
            <a:ext cx="8443463"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1732760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bg>
      <p:bgRef idx="1001">
        <a:schemeClr val="bg1"/>
      </p:bgRef>
    </p:bg>
    <p:spTree>
      <p:nvGrpSpPr>
        <p:cNvPr id="1" name=""/>
        <p:cNvGrpSpPr/>
        <p:nvPr/>
      </p:nvGrpSpPr>
      <p:grpSpPr>
        <a:xfrm>
          <a:off x="0" y="0"/>
          <a:ext cx="0" cy="0"/>
          <a:chOff x="0" y="0"/>
          <a:chExt cx="0" cy="0"/>
        </a:xfrm>
      </p:grpSpPr>
      <p:grpSp>
        <p:nvGrpSpPr>
          <p:cNvPr id="17" name="Group 16"/>
          <p:cNvGrpSpPr/>
          <p:nvPr userDrawn="1"/>
        </p:nvGrpSpPr>
        <p:grpSpPr>
          <a:xfrm>
            <a:off x="0" y="1"/>
            <a:ext cx="9144000" cy="1523999"/>
            <a:chOff x="0" y="1"/>
            <a:chExt cx="9144000" cy="1523999"/>
          </a:xfrm>
        </p:grpSpPr>
        <p:sp>
          <p:nvSpPr>
            <p:cNvPr id="18" name="Rectangle 1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9" name="Rectangle 1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p:txBody>
          <a:bodyPr/>
          <a:lstStyle>
            <a:lvl1pPr algn="l">
              <a:defRPr b="1">
                <a:solidFill>
                  <a:schemeClr val="bg1"/>
                </a:solidFill>
              </a:defRPr>
            </a:lvl1pPr>
          </a:lstStyle>
          <a:p>
            <a:r>
              <a:rPr lang="en-US" dirty="0" smtClean="0"/>
              <a:t>The Headline</a:t>
            </a:r>
            <a:endParaRPr lang="en-US" dirty="0"/>
          </a:p>
        </p:txBody>
      </p:sp>
      <p:sp>
        <p:nvSpPr>
          <p:cNvPr id="3" name="Content Placeholder 2"/>
          <p:cNvSpPr>
            <a:spLocks noGrp="1"/>
          </p:cNvSpPr>
          <p:nvPr>
            <p:ph sz="half" idx="1" hasCustomPrompt="1"/>
          </p:nvPr>
        </p:nvSpPr>
        <p:spPr>
          <a:xfrm>
            <a:off x="457200"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
        <p:nvSpPr>
          <p:cNvPr id="8" name="Content Placeholder 2"/>
          <p:cNvSpPr>
            <a:spLocks noGrp="1"/>
          </p:cNvSpPr>
          <p:nvPr>
            <p:ph sz="half" idx="13" hasCustomPrompt="1"/>
          </p:nvPr>
        </p:nvSpPr>
        <p:spPr>
          <a:xfrm>
            <a:off x="4698873"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56551954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lai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dirty="0"/>
          </a:p>
        </p:txBody>
      </p:sp>
      <p:sp>
        <p:nvSpPr>
          <p:cNvPr id="12" name="Content Placeholder 2"/>
          <p:cNvSpPr>
            <a:spLocks noGrp="1"/>
          </p:cNvSpPr>
          <p:nvPr>
            <p:ph sz="half" idx="1" hasCustomPrompt="1"/>
          </p:nvPr>
        </p:nvSpPr>
        <p:spPr>
          <a:xfrm>
            <a:off x="457199" y="1915555"/>
            <a:ext cx="8443463"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
        <p:nvSpPr>
          <p:cNvPr id="17" name="Rectangle 16"/>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8"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smtClean="0"/>
              <a:t>The Headline</a:t>
            </a:r>
            <a:endParaRPr lang="en-US" dirty="0"/>
          </a:p>
        </p:txBody>
      </p:sp>
    </p:spTree>
    <p:extLst>
      <p:ext uri="{BB962C8B-B14F-4D97-AF65-F5344CB8AC3E}">
        <p14:creationId xmlns:p14="http://schemas.microsoft.com/office/powerpoint/2010/main" val="1798512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2 column Plai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dirty="0"/>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
        <p:nvSpPr>
          <p:cNvPr id="17" name="Rectangle 16"/>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8"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smtClean="0"/>
              <a:t>The Headline</a:t>
            </a:r>
            <a:endParaRPr lang="en-US" dirty="0"/>
          </a:p>
        </p:txBody>
      </p:sp>
      <p:sp>
        <p:nvSpPr>
          <p:cNvPr id="9" name="Content Placeholder 2"/>
          <p:cNvSpPr>
            <a:spLocks noGrp="1"/>
          </p:cNvSpPr>
          <p:nvPr>
            <p:ph sz="half" idx="1" hasCustomPrompt="1"/>
          </p:nvPr>
        </p:nvSpPr>
        <p:spPr>
          <a:xfrm>
            <a:off x="457200"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
        <p:nvSpPr>
          <p:cNvPr id="10" name="Content Placeholder 2"/>
          <p:cNvSpPr>
            <a:spLocks noGrp="1"/>
          </p:cNvSpPr>
          <p:nvPr>
            <p:ph sz="half" idx="13" hasCustomPrompt="1"/>
          </p:nvPr>
        </p:nvSpPr>
        <p:spPr>
          <a:xfrm>
            <a:off x="4698873"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Tree>
    <p:extLst>
      <p:ext uri="{BB962C8B-B14F-4D97-AF65-F5344CB8AC3E}">
        <p14:creationId xmlns:p14="http://schemas.microsoft.com/office/powerpoint/2010/main" val="2060738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3" name="Rectangle 12"/>
          <p:cNvSpPr/>
          <p:nvPr userDrawn="1"/>
        </p:nvSpPr>
        <p:spPr>
          <a:xfrm>
            <a:off x="0" y="1524000"/>
            <a:ext cx="9144000" cy="4876800"/>
          </a:xfrm>
          <a:prstGeom prst="rect">
            <a:avLst/>
          </a:prstGeom>
          <a:solidFill>
            <a:srgbClr val="0260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dirty="0"/>
          </a:p>
        </p:txBody>
      </p:sp>
      <p:grpSp>
        <p:nvGrpSpPr>
          <p:cNvPr id="7" name="Group 6"/>
          <p:cNvGrpSpPr/>
          <p:nvPr userDrawn="1"/>
        </p:nvGrpSpPr>
        <p:grpSpPr>
          <a:xfrm>
            <a:off x="0" y="1"/>
            <a:ext cx="9144000" cy="1523999"/>
            <a:chOff x="0" y="1"/>
            <a:chExt cx="9144000" cy="1523999"/>
          </a:xfrm>
        </p:grpSpPr>
        <p:sp>
          <p:nvSpPr>
            <p:cNvPr id="8" name="Rectangle 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9" name="Rectangle 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10" name="Picture 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11" name="Title 1"/>
          <p:cNvSpPr>
            <a:spLocks noGrp="1"/>
          </p:cNvSpPr>
          <p:nvPr>
            <p:ph type="title" hasCustomPrompt="1"/>
          </p:nvPr>
        </p:nvSpPr>
        <p:spPr>
          <a:xfrm>
            <a:off x="457200" y="274638"/>
            <a:ext cx="8229600" cy="1143000"/>
          </a:xfrm>
        </p:spPr>
        <p:txBody>
          <a:bodyPr/>
          <a:lstStyle>
            <a:lvl1pPr algn="l">
              <a:defRPr b="1">
                <a:solidFill>
                  <a:schemeClr val="bg1"/>
                </a:solidFill>
              </a:defRPr>
            </a:lvl1pPr>
          </a:lstStyle>
          <a:p>
            <a:r>
              <a:rPr lang="en-US" dirty="0" smtClean="0"/>
              <a:t>The Headline</a:t>
            </a:r>
            <a:endParaRPr lang="en-US" dirty="0"/>
          </a:p>
        </p:txBody>
      </p:sp>
      <p:sp>
        <p:nvSpPr>
          <p:cNvPr id="12" name="Content Placeholder 2"/>
          <p:cNvSpPr>
            <a:spLocks noGrp="1"/>
          </p:cNvSpPr>
          <p:nvPr>
            <p:ph sz="half" idx="1" hasCustomPrompt="1"/>
          </p:nvPr>
        </p:nvSpPr>
        <p:spPr>
          <a:xfrm>
            <a:off x="457199" y="1915555"/>
            <a:ext cx="8443463" cy="4210608"/>
          </a:xfrm>
        </p:spPr>
        <p:txBody>
          <a:bodyPr/>
          <a:lstStyle>
            <a:lvl1pPr marL="342900" indent="-342900">
              <a:buClrTx/>
              <a:buFont typeface="Lucida Grande"/>
              <a:buChar char="•"/>
              <a:defRPr sz="2400" b="1">
                <a:solidFill>
                  <a:srgbClr val="FFFFFF"/>
                </a:solidFill>
              </a:defRPr>
            </a:lvl1pPr>
            <a:lvl2pPr marL="742950" indent="-285750">
              <a:buFont typeface="Arial"/>
              <a:buChar char="–"/>
              <a:defRPr sz="2000">
                <a:solidFill>
                  <a:srgbClr val="FFFFFF"/>
                </a:solidFill>
              </a:defRPr>
            </a:lvl2pPr>
            <a:lvl3pPr>
              <a:defRPr sz="1600">
                <a:solidFill>
                  <a:srgbClr val="FFFFFF"/>
                </a:solidFill>
              </a:defRPr>
            </a:lvl3pPr>
            <a:lvl4pPr>
              <a:defRPr sz="1800"/>
            </a:lvl4pPr>
            <a:lvl5pPr>
              <a:defRPr sz="1800"/>
            </a:lvl5pPr>
            <a:lvl6pPr>
              <a:defRPr sz="1800"/>
            </a:lvl6pPr>
            <a:lvl7pPr>
              <a:defRPr sz="1800"/>
            </a:lvl7pPr>
            <a:lvl8pPr>
              <a:defRPr sz="1800"/>
            </a:lvl8pPr>
            <a:lvl9pPr>
              <a:defRPr sz="1800"/>
            </a:lvl9pPr>
          </a:lstStyle>
          <a:p>
            <a:pPr lvl="0"/>
            <a:r>
              <a:rPr lang="en-US" dirty="0" smtClean="0"/>
              <a:t>Bulleted Copy Style</a:t>
            </a:r>
          </a:p>
          <a:p>
            <a:pPr lvl="1"/>
            <a:r>
              <a:rPr lang="en-US" dirty="0" smtClean="0"/>
              <a:t>More copy here</a:t>
            </a:r>
          </a:p>
          <a:p>
            <a:pPr lvl="2"/>
            <a:r>
              <a:rPr lang="en-US" dirty="0" smtClean="0"/>
              <a:t>More copy here</a:t>
            </a:r>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1517622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3495F-27FE-7F4C-B5F6-27ED40EC04EA}" type="datetimeFigureOut">
              <a:rPr lang="en-US" smtClean="0"/>
              <a:pPr/>
              <a:t>3/23/2016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453606500"/>
      </p:ext>
    </p:extLst>
  </p:cSld>
  <p:clrMap bg1="lt1" tx1="dk1" bg2="lt2" tx2="dk2" accent1="accent1" accent2="accent2" accent3="accent3" accent4="accent4" accent5="accent5" accent6="accent6" hlink="hlink" folHlink="folHlink"/>
  <p:sldLayoutIdLst>
    <p:sldLayoutId id="2147483649" r:id="rId1"/>
    <p:sldLayoutId id="2147483667" r:id="rId2"/>
    <p:sldLayoutId id="2147483668" r:id="rId3"/>
    <p:sldLayoutId id="2147483654" r:id="rId4"/>
    <p:sldLayoutId id="2147483650" r:id="rId5"/>
    <p:sldLayoutId id="2147483652" r:id="rId6"/>
    <p:sldLayoutId id="2147483665" r:id="rId7"/>
    <p:sldLayoutId id="2147483666" r:id="rId8"/>
    <p:sldLayoutId id="2147483662" r:id="rId9"/>
    <p:sldLayoutId id="2147483661" r:id="rId10"/>
    <p:sldLayoutId id="2147483664" r:id="rId11"/>
    <p:sldLayoutId id="2147483663" r:id="rId12"/>
    <p:sldLayoutId id="2147483669" r:id="rId13"/>
    <p:sldLayoutId id="2147483670" r:id="rId14"/>
    <p:sldLayoutId id="2147483660" r:id="rId15"/>
    <p:sldLayoutId id="2147483672" r:id="rId16"/>
    <p:sldLayoutId id="2147483673" r:id="rId17"/>
    <p:sldLayoutId id="2147483674" r:id="rId1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10.png"/></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7.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package" Target="../embeddings/Microsoft_PowerPoint_Slide1.sldx"/></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What </a:t>
            </a:r>
            <a:r>
              <a:rPr lang="en-US" sz="4000" dirty="0"/>
              <a:t>Is Quality Spiritual Care in Health Care and How Do You Measure It? </a:t>
            </a:r>
            <a:br>
              <a:rPr lang="en-US" sz="4000" dirty="0"/>
            </a:br>
            <a:r>
              <a:rPr lang="en-US" sz="4000" dirty="0"/>
              <a:t/>
            </a:r>
            <a:br>
              <a:rPr lang="en-US" sz="4000" dirty="0"/>
            </a:br>
            <a:r>
              <a:rPr lang="en-US" sz="4000" dirty="0"/>
              <a:t/>
            </a:r>
            <a:br>
              <a:rPr lang="en-US" sz="4000" dirty="0"/>
            </a:br>
            <a:r>
              <a:rPr lang="en-US" sz="4000" dirty="0"/>
              <a:t/>
            </a:r>
            <a:br>
              <a:rPr lang="en-US" sz="4000" dirty="0"/>
            </a:br>
            <a:r>
              <a:rPr lang="en-US" sz="4000" dirty="0"/>
              <a:t/>
            </a:r>
            <a:br>
              <a:rPr lang="en-US" sz="4000" dirty="0"/>
            </a:br>
            <a:r>
              <a:rPr lang="en-US" sz="4000" dirty="0" smtClean="0"/>
              <a:t> </a:t>
            </a:r>
            <a:endParaRPr lang="en-US" sz="4000" dirty="0"/>
          </a:p>
        </p:txBody>
      </p:sp>
      <p:sp>
        <p:nvSpPr>
          <p:cNvPr id="4" name="Content Placeholder 3"/>
          <p:cNvSpPr>
            <a:spLocks noGrp="1"/>
          </p:cNvSpPr>
          <p:nvPr>
            <p:ph sz="half" idx="1"/>
          </p:nvPr>
        </p:nvSpPr>
        <p:spPr>
          <a:xfrm>
            <a:off x="595994" y="3863454"/>
            <a:ext cx="6870589" cy="2460594"/>
          </a:xfrm>
        </p:spPr>
        <p:txBody>
          <a:bodyPr>
            <a:normAutofit fontScale="85000" lnSpcReduction="20000"/>
          </a:bodyPr>
          <a:lstStyle/>
          <a:p>
            <a:r>
              <a:rPr lang="en-US" dirty="0" smtClean="0"/>
              <a:t>Rev. George Handzo, BCC, CSSBB</a:t>
            </a:r>
          </a:p>
          <a:p>
            <a:r>
              <a:rPr lang="en-US" sz="1600" dirty="0" smtClean="0"/>
              <a:t>Director, Health Services Research &amp; Quality, HCCN</a:t>
            </a:r>
          </a:p>
          <a:p>
            <a:endParaRPr lang="en-US" dirty="0" smtClean="0"/>
          </a:p>
          <a:p>
            <a:r>
              <a:rPr lang="en-US" dirty="0" smtClean="0"/>
              <a:t>Chaplain Cheryl Holmes, OAM</a:t>
            </a:r>
          </a:p>
          <a:p>
            <a:r>
              <a:rPr lang="en-US" sz="1800" dirty="0" smtClean="0"/>
              <a:t>CEO</a:t>
            </a:r>
            <a:r>
              <a:rPr lang="en-US" sz="1800" dirty="0"/>
              <a:t>, Spiritual Health Victoria, Australia </a:t>
            </a:r>
          </a:p>
          <a:p>
            <a:endParaRPr lang="en-US" dirty="0" smtClean="0"/>
          </a:p>
          <a:p>
            <a:r>
              <a:rPr lang="en-US" dirty="0" smtClean="0"/>
              <a:t>Rev. Susan </a:t>
            </a:r>
            <a:r>
              <a:rPr lang="en-US" dirty="0" err="1" smtClean="0"/>
              <a:t>Wintz</a:t>
            </a:r>
            <a:endParaRPr lang="en-US" dirty="0" smtClean="0"/>
          </a:p>
          <a:p>
            <a:r>
              <a:rPr lang="en-US" sz="1600" dirty="0" smtClean="0"/>
              <a:t>Director</a:t>
            </a:r>
            <a:r>
              <a:rPr lang="en-US" sz="1600" smtClean="0"/>
              <a:t>, Professional &amp; </a:t>
            </a:r>
            <a:r>
              <a:rPr lang="en-US" sz="1600" dirty="0" smtClean="0"/>
              <a:t>Community Education, HCCN</a:t>
            </a:r>
            <a:r>
              <a:rPr lang="en-US" dirty="0" smtClean="0"/>
              <a:t> </a:t>
            </a:r>
            <a:endParaRPr lang="en-US" dirty="0"/>
          </a:p>
        </p:txBody>
      </p:sp>
      <p:sp>
        <p:nvSpPr>
          <p:cNvPr id="5" name="Content Placeholder 4"/>
          <p:cNvSpPr>
            <a:spLocks noGrp="1"/>
          </p:cNvSpPr>
          <p:nvPr>
            <p:ph sz="half" idx="10"/>
          </p:nvPr>
        </p:nvSpPr>
        <p:spPr>
          <a:xfrm flipV="1">
            <a:off x="1680623" y="6701640"/>
            <a:ext cx="5939912" cy="45719"/>
          </a:xfrm>
        </p:spPr>
        <p:txBody>
          <a:bodyPr>
            <a:normAutofit fontScale="25000" lnSpcReduction="20000"/>
          </a:bodyPr>
          <a:lstStyle/>
          <a:p>
            <a:endParaRPr lang="en-US" sz="2500" b="1" i="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Panel</a:t>
            </a:r>
            <a:endParaRPr lang="en-US" dirty="0"/>
          </a:p>
        </p:txBody>
      </p:sp>
      <p:sp>
        <p:nvSpPr>
          <p:cNvPr id="3" name="Content Placeholder 2"/>
          <p:cNvSpPr>
            <a:spLocks noGrp="1"/>
          </p:cNvSpPr>
          <p:nvPr>
            <p:ph sz="half" idx="1"/>
          </p:nvPr>
        </p:nvSpPr>
        <p:spPr>
          <a:xfrm>
            <a:off x="457199" y="1697485"/>
            <a:ext cx="8443463" cy="4210608"/>
          </a:xfrm>
        </p:spPr>
        <p:txBody>
          <a:bodyPr>
            <a:noAutofit/>
          </a:bodyPr>
          <a:lstStyle/>
          <a:p>
            <a:r>
              <a:rPr lang="en-US" sz="1800" b="0" dirty="0"/>
              <a:t>Timothy </a:t>
            </a:r>
            <a:r>
              <a:rPr lang="en-US" sz="1800" b="0" dirty="0" err="1"/>
              <a:t>Daaleman</a:t>
            </a:r>
            <a:r>
              <a:rPr lang="en-US" sz="1800" b="0" dirty="0"/>
              <a:t>, DO, MPH, professor and vice chair of family medicine, University of North Carolina at Chapel Hill, N.C. </a:t>
            </a:r>
            <a:endParaRPr lang="en-US" sz="1800" b="0" dirty="0" smtClean="0"/>
          </a:p>
          <a:p>
            <a:endParaRPr lang="en-US" sz="1800" b="0" dirty="0"/>
          </a:p>
          <a:p>
            <a:r>
              <a:rPr lang="en-US" sz="1800" b="0" dirty="0"/>
              <a:t>Betty Ferrell, Ph.D., M.A., F.A.A.N., F.P.C.N., director and professor, Division of Nursing Research and Education, Department of Population Sciences, City of Hope Medical Center, Duarte, </a:t>
            </a:r>
            <a:r>
              <a:rPr lang="en-US" sz="1800" b="0" dirty="0" smtClean="0"/>
              <a:t>CA.</a:t>
            </a:r>
          </a:p>
          <a:p>
            <a:endParaRPr lang="en-US" sz="1800" b="0" dirty="0"/>
          </a:p>
          <a:p>
            <a:r>
              <a:rPr lang="en-US" sz="1800" b="0" dirty="0"/>
              <a:t>Charles W. </a:t>
            </a:r>
            <a:r>
              <a:rPr lang="en-US" sz="1800" b="0" dirty="0" err="1"/>
              <a:t>Fluharty</a:t>
            </a:r>
            <a:r>
              <a:rPr lang="en-US" sz="1800" b="0" dirty="0"/>
              <a:t>, president and CEO, Rural Policy Research Institute, Iowa City, </a:t>
            </a:r>
            <a:r>
              <a:rPr lang="en-US" sz="1800" b="0" dirty="0" smtClean="0"/>
              <a:t>Iowa</a:t>
            </a:r>
          </a:p>
          <a:p>
            <a:endParaRPr lang="en-US" sz="1800" b="0" dirty="0" smtClean="0"/>
          </a:p>
          <a:p>
            <a:r>
              <a:rPr lang="en-US" sz="1800" b="0" dirty="0" smtClean="0"/>
              <a:t>Rev</a:t>
            </a:r>
            <a:r>
              <a:rPr lang="en-US" sz="1800" b="0" dirty="0"/>
              <a:t>. Eric J. Hall, M. Div., MA, president and CEO, HealthCare Chaplaincy Network, New </a:t>
            </a:r>
            <a:r>
              <a:rPr lang="en-US" sz="1800" b="0" dirty="0" smtClean="0"/>
              <a:t>York </a:t>
            </a:r>
            <a:endParaRPr lang="en-US" sz="1800" b="0" dirty="0"/>
          </a:p>
          <a:p>
            <a:endParaRPr lang="en-US" sz="1800" b="0" dirty="0" smtClean="0"/>
          </a:p>
          <a:p>
            <a:r>
              <a:rPr lang="en-US" sz="1800" b="0" dirty="0" smtClean="0"/>
              <a:t>The </a:t>
            </a:r>
            <a:r>
              <a:rPr lang="en-US" sz="1800" b="0" dirty="0"/>
              <a:t>Rev. George Handzo, BCC, CSSBB, director of health services research and quality, HealthCare Chaplaincy Network, New York </a:t>
            </a:r>
          </a:p>
          <a:p>
            <a:endParaRPr lang="en-US" sz="1800" dirty="0"/>
          </a:p>
        </p:txBody>
      </p:sp>
    </p:spTree>
    <p:extLst>
      <p:ext uri="{BB962C8B-B14F-4D97-AF65-F5344CB8AC3E}">
        <p14:creationId xmlns:p14="http://schemas.microsoft.com/office/powerpoint/2010/main" val="3201061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Panel</a:t>
            </a:r>
            <a:endParaRPr lang="en-US" dirty="0"/>
          </a:p>
        </p:txBody>
      </p:sp>
      <p:sp>
        <p:nvSpPr>
          <p:cNvPr id="3" name="Content Placeholder 2"/>
          <p:cNvSpPr>
            <a:spLocks noGrp="1"/>
          </p:cNvSpPr>
          <p:nvPr>
            <p:ph sz="half" idx="1"/>
          </p:nvPr>
        </p:nvSpPr>
        <p:spPr>
          <a:xfrm>
            <a:off x="457199" y="1564977"/>
            <a:ext cx="8443463" cy="4561186"/>
          </a:xfrm>
        </p:spPr>
        <p:txBody>
          <a:bodyPr>
            <a:noAutofit/>
          </a:bodyPr>
          <a:lstStyle/>
          <a:p>
            <a:r>
              <a:rPr lang="en-US" sz="1800" b="0" dirty="0" smtClean="0"/>
              <a:t>Cheryl Holmes, OAM, CEO, Spiritual Health Victoria, Australia </a:t>
            </a:r>
          </a:p>
          <a:p>
            <a:endParaRPr lang="en-US" sz="1800" b="0" dirty="0" smtClean="0"/>
          </a:p>
          <a:p>
            <a:r>
              <a:rPr lang="en-US" sz="1800" b="0" dirty="0" smtClean="0"/>
              <a:t>Rev. Dr. Ewan Kelly, </a:t>
            </a:r>
            <a:r>
              <a:rPr lang="en-US" sz="1800" b="0" dirty="0"/>
              <a:t>Former Programme Director for Spiritual Care NHS Education for Scotland,  Edinburgh, Scotland </a:t>
            </a:r>
            <a:endParaRPr lang="en-US" sz="1800" b="0" dirty="0" smtClean="0"/>
          </a:p>
          <a:p>
            <a:pPr marL="0" indent="0">
              <a:buNone/>
            </a:pPr>
            <a:r>
              <a:rPr lang="en-US" sz="1800" b="0" dirty="0" smtClean="0"/>
              <a:t> </a:t>
            </a:r>
          </a:p>
          <a:p>
            <a:r>
              <a:rPr lang="en-US" sz="1800" b="0" dirty="0" smtClean="0"/>
              <a:t>Diane </a:t>
            </a:r>
            <a:r>
              <a:rPr lang="en-US" sz="1800" b="0" dirty="0"/>
              <a:t>Meier, M.D., FACP, director, Center to Advance Palliative </a:t>
            </a:r>
            <a:r>
              <a:rPr lang="en-US" sz="1800" b="0" dirty="0" smtClean="0"/>
              <a:t>Care, </a:t>
            </a:r>
            <a:r>
              <a:rPr lang="en-US" sz="1800" b="0" dirty="0"/>
              <a:t>New York </a:t>
            </a:r>
          </a:p>
          <a:p>
            <a:r>
              <a:rPr lang="en-US" sz="1800" b="0" dirty="0" smtClean="0"/>
              <a:t>R</a:t>
            </a:r>
            <a:r>
              <a:rPr lang="en-US" sz="1800" b="0" dirty="0"/>
              <a:t>. Sean Morrison, M.D., director, </a:t>
            </a:r>
            <a:r>
              <a:rPr lang="en-US" sz="1800" b="0" dirty="0" err="1"/>
              <a:t>Lilian</a:t>
            </a:r>
            <a:r>
              <a:rPr lang="en-US" sz="1800" b="0" dirty="0"/>
              <a:t> and Benjamin Hertzberg Palliative Care Institute and the National Palliative Care Research Center at Mount Sinai, New </a:t>
            </a:r>
            <a:r>
              <a:rPr lang="en-US" sz="1800" b="0" dirty="0" smtClean="0"/>
              <a:t>York</a:t>
            </a:r>
          </a:p>
          <a:p>
            <a:pPr marL="0" indent="0">
              <a:buNone/>
            </a:pPr>
            <a:r>
              <a:rPr lang="en-US" sz="1800" b="0" dirty="0" smtClean="0"/>
              <a:t> </a:t>
            </a:r>
            <a:endParaRPr lang="en-US" sz="1800" b="0" dirty="0"/>
          </a:p>
          <a:p>
            <a:r>
              <a:rPr lang="en-US" sz="1800" b="0" dirty="0"/>
              <a:t>Shane Sinclair, Ph.D., assistant professor, Cancer Care Research Professorship, Faculty of Nursing, University of Calgary, Alberta, Canada </a:t>
            </a:r>
            <a:endParaRPr lang="en-US" sz="1800" b="0" dirty="0" smtClean="0"/>
          </a:p>
          <a:p>
            <a:endParaRPr lang="en-US" sz="1800" b="0" dirty="0"/>
          </a:p>
          <a:p>
            <a:r>
              <a:rPr lang="en-US" sz="1800" b="0" dirty="0"/>
              <a:t>Rev. Sue </a:t>
            </a:r>
            <a:r>
              <a:rPr lang="en-US" sz="1800" b="0" dirty="0" err="1"/>
              <a:t>Wintz</a:t>
            </a:r>
            <a:r>
              <a:rPr lang="en-US" sz="1800" b="0" dirty="0"/>
              <a:t>, M.Div., BCC, director of professional and community education, HealthCare Chaplaincy Network, New York </a:t>
            </a:r>
          </a:p>
          <a:p>
            <a:endParaRPr lang="en-US" sz="1800" b="0" dirty="0"/>
          </a:p>
        </p:txBody>
      </p:sp>
    </p:spTree>
    <p:extLst>
      <p:ext uri="{BB962C8B-B14F-4D97-AF65-F5344CB8AC3E}">
        <p14:creationId xmlns:p14="http://schemas.microsoft.com/office/powerpoint/2010/main" val="380645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a:t>
            </a:r>
            <a:endParaRPr lang="en-US" dirty="0"/>
          </a:p>
        </p:txBody>
      </p:sp>
      <p:sp>
        <p:nvSpPr>
          <p:cNvPr id="3" name="Content Placeholder 2"/>
          <p:cNvSpPr>
            <a:spLocks noGrp="1"/>
          </p:cNvSpPr>
          <p:nvPr>
            <p:ph sz="half" idx="1"/>
          </p:nvPr>
        </p:nvSpPr>
        <p:spPr/>
        <p:txBody>
          <a:bodyPr/>
          <a:lstStyle/>
          <a:p>
            <a:r>
              <a:rPr lang="en-US" dirty="0" smtClean="0"/>
              <a:t>Draft and send out </a:t>
            </a:r>
          </a:p>
          <a:p>
            <a:r>
              <a:rPr lang="en-US" dirty="0" smtClean="0"/>
              <a:t>Collect responses &amp; revise</a:t>
            </a:r>
          </a:p>
          <a:p>
            <a:r>
              <a:rPr lang="en-US" dirty="0" smtClean="0"/>
              <a:t>Send out and edit on call</a:t>
            </a:r>
          </a:p>
          <a:p>
            <a:r>
              <a:rPr lang="en-US" dirty="0" smtClean="0"/>
              <a:t>Send out final for sign off</a:t>
            </a:r>
            <a:endParaRPr lang="en-US" dirty="0"/>
          </a:p>
        </p:txBody>
      </p:sp>
    </p:spTree>
    <p:extLst>
      <p:ext uri="{BB962C8B-B14F-4D97-AF65-F5344CB8AC3E}">
        <p14:creationId xmlns:p14="http://schemas.microsoft.com/office/powerpoint/2010/main" val="3617794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Indicators- Structure</a:t>
            </a:r>
            <a:endParaRPr lang="en-US" dirty="0"/>
          </a:p>
        </p:txBody>
      </p:sp>
      <p:sp>
        <p:nvSpPr>
          <p:cNvPr id="3" name="Content Placeholder 2"/>
          <p:cNvSpPr>
            <a:spLocks noGrp="1"/>
          </p:cNvSpPr>
          <p:nvPr>
            <p:ph sz="half" idx="1"/>
          </p:nvPr>
        </p:nvSpPr>
        <p:spPr/>
        <p:txBody>
          <a:bodyPr>
            <a:normAutofit fontScale="70000" lnSpcReduction="20000"/>
          </a:bodyPr>
          <a:lstStyle/>
          <a:p>
            <a:pPr marL="0" indent="0">
              <a:buNone/>
            </a:pPr>
            <a:endParaRPr lang="en-US" dirty="0"/>
          </a:p>
          <a:p>
            <a:pPr marL="0" indent="0">
              <a:buNone/>
            </a:pPr>
            <a:endParaRPr lang="en-US" dirty="0"/>
          </a:p>
          <a:p>
            <a:r>
              <a:rPr lang="en-US" sz="2600" b="0" dirty="0"/>
              <a:t>1.A - Certified or credentialed spiritual care professional(s) are provided proportionate to the size and complexity of the unit served and officially recognized as integrated/embedded members of the clinical staff.</a:t>
            </a:r>
            <a:r>
              <a:rPr lang="en-US" sz="2600" b="0" baseline="30000" dirty="0"/>
              <a:t>,</a:t>
            </a:r>
            <a:endParaRPr lang="en-US" sz="2600" b="0" dirty="0"/>
          </a:p>
          <a:p>
            <a:pPr marL="0" indent="0">
              <a:buNone/>
            </a:pPr>
            <a:r>
              <a:rPr lang="en-US" sz="2600" b="0" dirty="0"/>
              <a:t> </a:t>
            </a:r>
          </a:p>
          <a:p>
            <a:r>
              <a:rPr lang="en-US" sz="2600" b="0" dirty="0"/>
              <a:t>1.B - Dedicated sacred space is available for </a:t>
            </a:r>
            <a:r>
              <a:rPr lang="en-US" sz="2600" b="0" dirty="0" smtClean="0"/>
              <a:t>meditation</a:t>
            </a:r>
            <a:r>
              <a:rPr lang="en-US" sz="2600" b="0" dirty="0"/>
              <a:t>, reflection and ritual.</a:t>
            </a:r>
          </a:p>
          <a:p>
            <a:pPr marL="0" indent="0">
              <a:buNone/>
            </a:pPr>
            <a:r>
              <a:rPr lang="en-US" sz="2600" b="0" dirty="0"/>
              <a:t> </a:t>
            </a:r>
          </a:p>
          <a:p>
            <a:r>
              <a:rPr lang="en-US" sz="2600" b="0" dirty="0"/>
              <a:t>1.C - Information is provided about the availability of spiritual care services.</a:t>
            </a:r>
          </a:p>
          <a:p>
            <a:pPr marL="0" indent="0">
              <a:buNone/>
            </a:pPr>
            <a:r>
              <a:rPr lang="en-US" sz="2600" b="0" dirty="0"/>
              <a:t> </a:t>
            </a:r>
          </a:p>
          <a:p>
            <a:r>
              <a:rPr lang="en-US" sz="2600" b="0" dirty="0"/>
              <a:t>1.D - Professional education and development programs in spiritual care are provided for all disciplines on the team to improve their provision of generalist spiritual care. </a:t>
            </a:r>
          </a:p>
          <a:p>
            <a:pPr marL="0" indent="0">
              <a:buNone/>
            </a:pPr>
            <a:r>
              <a:rPr lang="en-US" sz="2600" b="0" dirty="0"/>
              <a:t> </a:t>
            </a:r>
          </a:p>
          <a:p>
            <a:r>
              <a:rPr lang="en-US" sz="2600" b="0" dirty="0"/>
              <a:t>1.E - Spiritual care quality measures are reported regularly as part of the organization's overall quality program and are used to improve practice.</a:t>
            </a:r>
            <a:r>
              <a:rPr lang="en-US" b="0" dirty="0"/>
              <a:t> </a:t>
            </a:r>
            <a:r>
              <a:rPr lang="en-US" dirty="0" smtClean="0"/>
              <a:t>.</a:t>
            </a:r>
            <a:endParaRPr lang="en-US" dirty="0"/>
          </a:p>
        </p:txBody>
      </p:sp>
    </p:spTree>
    <p:extLst>
      <p:ext uri="{BB962C8B-B14F-4D97-AF65-F5344CB8AC3E}">
        <p14:creationId xmlns:p14="http://schemas.microsoft.com/office/powerpoint/2010/main" val="3266820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Indicators- Process</a:t>
            </a:r>
            <a:endParaRPr lang="en-US" dirty="0"/>
          </a:p>
        </p:txBody>
      </p:sp>
      <p:sp>
        <p:nvSpPr>
          <p:cNvPr id="3" name="Content Placeholder 2"/>
          <p:cNvSpPr>
            <a:spLocks noGrp="1"/>
          </p:cNvSpPr>
          <p:nvPr>
            <p:ph sz="half" idx="1"/>
          </p:nvPr>
        </p:nvSpPr>
        <p:spPr>
          <a:xfrm>
            <a:off x="846726" y="1526494"/>
            <a:ext cx="8297274" cy="4599669"/>
          </a:xfrm>
        </p:spPr>
        <p:txBody>
          <a:bodyPr>
            <a:noAutofit/>
          </a:bodyPr>
          <a:lstStyle/>
          <a:p>
            <a:r>
              <a:rPr lang="en-US" sz="1400" dirty="0"/>
              <a:t>2.A - Specialist spiritual care is made available within a time frame appropriate to the nature of the referral</a:t>
            </a:r>
            <a:r>
              <a:rPr lang="en-US" sz="1400" dirty="0" smtClean="0"/>
              <a:t>.</a:t>
            </a:r>
            <a:endParaRPr lang="en-US" sz="1400" dirty="0"/>
          </a:p>
          <a:p>
            <a:pPr marL="0" indent="0">
              <a:buNone/>
            </a:pPr>
            <a:endParaRPr lang="en-US" sz="1400" dirty="0"/>
          </a:p>
          <a:p>
            <a:r>
              <a:rPr lang="en-US" sz="1400" dirty="0"/>
              <a:t>2.B - All clients are offered the opportunity to have a discussion of religious/spiritual concerns</a:t>
            </a:r>
          </a:p>
          <a:p>
            <a:pPr marL="0" indent="0">
              <a:buNone/>
            </a:pPr>
            <a:r>
              <a:rPr lang="en-US" sz="1400" dirty="0"/>
              <a:t> </a:t>
            </a:r>
          </a:p>
          <a:p>
            <a:r>
              <a:rPr lang="en-US" sz="1400" dirty="0"/>
              <a:t>2.C - An assessment of religious, spiritual, and existential concerns using a structured instrument is developed and documented, and the information obtained from the assessment is integrated into the overall care plan</a:t>
            </a:r>
            <a:r>
              <a:rPr lang="en-US" sz="1400" dirty="0" smtClean="0"/>
              <a:t>.</a:t>
            </a:r>
            <a:endParaRPr lang="en-US" sz="1400" dirty="0"/>
          </a:p>
          <a:p>
            <a:pPr marL="0" indent="0">
              <a:buNone/>
            </a:pPr>
            <a:r>
              <a:rPr lang="en-US" sz="1400" dirty="0"/>
              <a:t> </a:t>
            </a:r>
          </a:p>
          <a:p>
            <a:r>
              <a:rPr lang="en-US" sz="1400" dirty="0"/>
              <a:t>2.D - Spiritual, religious, cultural practices are facilitated for clients, the people important to them and </a:t>
            </a:r>
            <a:r>
              <a:rPr lang="en-US" sz="1400" dirty="0" smtClean="0"/>
              <a:t>staff</a:t>
            </a:r>
            <a:endParaRPr lang="en-US" sz="1400" dirty="0"/>
          </a:p>
          <a:p>
            <a:pPr marL="0" indent="0">
              <a:buNone/>
            </a:pPr>
            <a:r>
              <a:rPr lang="en-US" sz="1400" dirty="0"/>
              <a:t> </a:t>
            </a:r>
          </a:p>
          <a:p>
            <a:r>
              <a:rPr lang="en-US" sz="1400" dirty="0"/>
              <a:t>2.E - Families are offered the opportunity to discuss spiritual issues during goals of care </a:t>
            </a:r>
            <a:r>
              <a:rPr lang="en-US" sz="1400" dirty="0" smtClean="0"/>
              <a:t>conferences</a:t>
            </a:r>
            <a:endParaRPr lang="en-US" sz="1400" dirty="0"/>
          </a:p>
          <a:p>
            <a:pPr marL="0" indent="0">
              <a:buNone/>
            </a:pPr>
            <a:r>
              <a:rPr lang="en-US" sz="1400" dirty="0"/>
              <a:t> </a:t>
            </a:r>
          </a:p>
          <a:p>
            <a:r>
              <a:rPr lang="en-US" sz="1400" dirty="0"/>
              <a:t>2.F. Spiritual care is provided in a culturally and linguistically appropriate manner.</a:t>
            </a:r>
            <a:r>
              <a:rPr lang="en-US" sz="1400" baseline="30000" dirty="0"/>
              <a:t>4</a:t>
            </a:r>
            <a:r>
              <a:rPr lang="en-US" sz="1400" dirty="0"/>
              <a:t> Clients values and beliefs are integrated into plans of care. </a:t>
            </a:r>
          </a:p>
          <a:p>
            <a:pPr marL="0" indent="0">
              <a:buNone/>
            </a:pPr>
            <a:r>
              <a:rPr lang="en-US" sz="1400" dirty="0"/>
              <a:t> </a:t>
            </a:r>
          </a:p>
          <a:p>
            <a:r>
              <a:rPr lang="en-US" sz="1400" dirty="0"/>
              <a:t>2.G. End of life and Bereavement Care is provided as appropriate to the </a:t>
            </a:r>
            <a:r>
              <a:rPr lang="en-US" sz="1400" dirty="0" smtClean="0"/>
              <a:t>population served</a:t>
            </a:r>
            <a:r>
              <a:rPr lang="en-US" sz="1400" dirty="0"/>
              <a:t>. </a:t>
            </a:r>
            <a:r>
              <a:rPr lang="en-US" sz="1400" baseline="30000" dirty="0" smtClean="0"/>
              <a:t>,</a:t>
            </a:r>
            <a:endParaRPr lang="en-US" sz="1400" dirty="0"/>
          </a:p>
        </p:txBody>
      </p:sp>
    </p:spTree>
    <p:extLst>
      <p:ext uri="{BB962C8B-B14F-4D97-AF65-F5344CB8AC3E}">
        <p14:creationId xmlns:p14="http://schemas.microsoft.com/office/powerpoint/2010/main" val="2482843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Indicators- Outcomes</a:t>
            </a:r>
            <a:endParaRPr lang="en-US" dirty="0"/>
          </a:p>
        </p:txBody>
      </p:sp>
      <p:sp>
        <p:nvSpPr>
          <p:cNvPr id="3" name="Content Placeholder 2"/>
          <p:cNvSpPr>
            <a:spLocks noGrp="1"/>
          </p:cNvSpPr>
          <p:nvPr>
            <p:ph sz="half" idx="1"/>
          </p:nvPr>
        </p:nvSpPr>
        <p:spPr/>
        <p:txBody>
          <a:bodyPr>
            <a:normAutofit fontScale="92500" lnSpcReduction="20000"/>
          </a:bodyPr>
          <a:lstStyle/>
          <a:p>
            <a:r>
              <a:rPr lang="en-US" b="0" dirty="0"/>
              <a:t>3.A - Clients spiritual needs are </a:t>
            </a:r>
            <a:r>
              <a:rPr lang="en-US" b="0" dirty="0" smtClean="0"/>
              <a:t>met</a:t>
            </a:r>
            <a:endParaRPr lang="en-US" b="0" dirty="0"/>
          </a:p>
          <a:p>
            <a:pPr marL="0" indent="0">
              <a:buNone/>
            </a:pPr>
            <a:r>
              <a:rPr lang="en-US" b="0" dirty="0"/>
              <a:t> </a:t>
            </a:r>
          </a:p>
          <a:p>
            <a:r>
              <a:rPr lang="en-US" b="0" dirty="0"/>
              <a:t>3.B - Spiritual care increases client satisfaction</a:t>
            </a:r>
          </a:p>
          <a:p>
            <a:pPr marL="0" indent="0">
              <a:buNone/>
            </a:pPr>
            <a:r>
              <a:rPr lang="en-US" b="0" dirty="0"/>
              <a:t> </a:t>
            </a:r>
          </a:p>
          <a:p>
            <a:r>
              <a:rPr lang="en-US" b="0" dirty="0"/>
              <a:t>3.C - Spiritual care reduces spiritual </a:t>
            </a:r>
            <a:r>
              <a:rPr lang="en-US" b="0" dirty="0" smtClean="0"/>
              <a:t>distress</a:t>
            </a:r>
            <a:endParaRPr lang="en-US" b="0" dirty="0"/>
          </a:p>
          <a:p>
            <a:pPr marL="0" indent="0">
              <a:buNone/>
            </a:pPr>
            <a:r>
              <a:rPr lang="en-US" b="0" dirty="0"/>
              <a:t> </a:t>
            </a:r>
          </a:p>
          <a:p>
            <a:r>
              <a:rPr lang="en-US" b="0" dirty="0"/>
              <a:t>3.D - Spiritual interventions increase clients sense of peace</a:t>
            </a:r>
          </a:p>
          <a:p>
            <a:pPr marL="0" indent="0">
              <a:buNone/>
            </a:pPr>
            <a:r>
              <a:rPr lang="en-US" b="0" dirty="0"/>
              <a:t> </a:t>
            </a:r>
          </a:p>
          <a:p>
            <a:r>
              <a:rPr lang="en-US" b="0" dirty="0"/>
              <a:t>3.E - Spiritual care facilitates meaning-making for clients </a:t>
            </a:r>
            <a:r>
              <a:rPr lang="en-US" b="0" dirty="0" smtClean="0"/>
              <a:t>and </a:t>
            </a:r>
            <a:r>
              <a:rPr lang="en-US" b="0" dirty="0"/>
              <a:t>family members</a:t>
            </a:r>
          </a:p>
          <a:p>
            <a:pPr marL="0" indent="0">
              <a:buNone/>
            </a:pPr>
            <a:r>
              <a:rPr lang="en-US" b="0" dirty="0"/>
              <a:t> </a:t>
            </a:r>
          </a:p>
          <a:p>
            <a:r>
              <a:rPr lang="en-US" b="0" dirty="0"/>
              <a:t>3.F - Spiritual care increases spiritual well-being</a:t>
            </a:r>
            <a:r>
              <a:rPr lang="en-US" dirty="0"/>
              <a:t>.</a:t>
            </a:r>
          </a:p>
          <a:p>
            <a:endParaRPr lang="en-US" dirty="0"/>
          </a:p>
        </p:txBody>
      </p:sp>
    </p:spTree>
    <p:extLst>
      <p:ext uri="{BB962C8B-B14F-4D97-AF65-F5344CB8AC3E}">
        <p14:creationId xmlns:p14="http://schemas.microsoft.com/office/powerpoint/2010/main" val="2822722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 &amp; Measures</a:t>
            </a:r>
            <a:endParaRPr lang="en-US" dirty="0"/>
          </a:p>
        </p:txBody>
      </p:sp>
      <p:sp>
        <p:nvSpPr>
          <p:cNvPr id="3" name="Content Placeholder 2"/>
          <p:cNvSpPr>
            <a:spLocks noGrp="1"/>
          </p:cNvSpPr>
          <p:nvPr>
            <p:ph sz="half" idx="1"/>
          </p:nvPr>
        </p:nvSpPr>
        <p:spPr/>
        <p:txBody>
          <a:bodyPr/>
          <a:lstStyle/>
          <a:p>
            <a:r>
              <a:rPr lang="en-US" dirty="0"/>
              <a:t>1.C - Information is provided about the availability of </a:t>
            </a:r>
            <a:r>
              <a:rPr lang="en-US" dirty="0" smtClean="0"/>
              <a:t>spiritual </a:t>
            </a:r>
            <a:r>
              <a:rPr lang="en-US" dirty="0"/>
              <a:t>care services</a:t>
            </a:r>
            <a:r>
              <a:rPr lang="en-US" dirty="0" smtClean="0"/>
              <a:t>. </a:t>
            </a:r>
            <a:endParaRPr lang="en-US" dirty="0"/>
          </a:p>
          <a:p>
            <a:pPr marL="0" indent="0">
              <a:buNone/>
            </a:pPr>
            <a:r>
              <a:rPr lang="en-US" sz="1600" dirty="0" smtClean="0"/>
              <a:t>     </a:t>
            </a:r>
            <a:r>
              <a:rPr lang="en-US" sz="1800" b="0" dirty="0" smtClean="0"/>
              <a:t> Metric- Percentage </a:t>
            </a:r>
            <a:r>
              <a:rPr lang="en-US" sz="1800" b="0" dirty="0"/>
              <a:t>of patients who say they were informed that spiritual </a:t>
            </a:r>
            <a:r>
              <a:rPr lang="en-US" sz="1800" b="0" dirty="0" smtClean="0"/>
              <a:t>		   	          care was available </a:t>
            </a:r>
            <a:endParaRPr lang="en-US" sz="1800" b="0" dirty="0"/>
          </a:p>
          <a:p>
            <a:pPr marL="0" indent="0">
              <a:buNone/>
            </a:pPr>
            <a:r>
              <a:rPr lang="en-US" sz="1800" b="0" dirty="0" smtClean="0"/>
              <a:t>      Measure- Client </a:t>
            </a:r>
            <a:r>
              <a:rPr lang="en-US" sz="1800" b="0" dirty="0"/>
              <a:t>Satisfaction Survey </a:t>
            </a:r>
            <a:endParaRPr lang="en-US" sz="1800" b="0" dirty="0" smtClean="0"/>
          </a:p>
          <a:p>
            <a:pPr marL="0" indent="0">
              <a:buNone/>
            </a:pPr>
            <a:endParaRPr lang="en-US" sz="1600" dirty="0" smtClean="0"/>
          </a:p>
          <a:p>
            <a:r>
              <a:rPr lang="en-US" dirty="0"/>
              <a:t>2.B - All clients are offered the opportunity to have a discussion of religious/spiritual concerns</a:t>
            </a:r>
            <a:r>
              <a:rPr lang="en-US" sz="1600" dirty="0" smtClean="0"/>
              <a:t>. </a:t>
            </a:r>
            <a:endParaRPr lang="en-US" sz="1600" dirty="0"/>
          </a:p>
          <a:p>
            <a:pPr marL="0" indent="0">
              <a:buNone/>
            </a:pPr>
            <a:r>
              <a:rPr lang="en-US" sz="1600" dirty="0" smtClean="0"/>
              <a:t>    </a:t>
            </a:r>
            <a:r>
              <a:rPr lang="en-US" sz="1600" b="0" dirty="0" smtClean="0"/>
              <a:t>  </a:t>
            </a:r>
            <a:r>
              <a:rPr lang="en-US" sz="1800" b="0" dirty="0" smtClean="0"/>
              <a:t>Metric- Percentage </a:t>
            </a:r>
            <a:r>
              <a:rPr lang="en-US" sz="1800" b="0" dirty="0"/>
              <a:t>of clients who say they were offered a discussion of </a:t>
            </a:r>
            <a:r>
              <a:rPr lang="en-US" sz="1800" b="0" dirty="0" smtClean="0"/>
              <a:t>	   	          		   religious/spiritual </a:t>
            </a:r>
            <a:r>
              <a:rPr lang="en-US" sz="1800" b="0" dirty="0"/>
              <a:t>concerns </a:t>
            </a:r>
          </a:p>
          <a:p>
            <a:pPr marL="0" indent="0">
              <a:buNone/>
            </a:pPr>
            <a:r>
              <a:rPr lang="en-US" sz="1800" b="0" dirty="0" smtClean="0"/>
              <a:t>      Measure- Client </a:t>
            </a:r>
            <a:r>
              <a:rPr lang="en-US" sz="1800" b="0" dirty="0"/>
              <a:t>Survey </a:t>
            </a:r>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a:p>
          <a:p>
            <a:endParaRPr lang="en-US" dirty="0"/>
          </a:p>
        </p:txBody>
      </p:sp>
    </p:spTree>
    <p:extLst>
      <p:ext uri="{BB962C8B-B14F-4D97-AF65-F5344CB8AC3E}">
        <p14:creationId xmlns:p14="http://schemas.microsoft.com/office/powerpoint/2010/main" val="729026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 &amp; Measures</a:t>
            </a:r>
            <a:endParaRPr lang="en-US" dirty="0"/>
          </a:p>
        </p:txBody>
      </p:sp>
      <p:sp>
        <p:nvSpPr>
          <p:cNvPr id="3" name="Content Placeholder 2"/>
          <p:cNvSpPr>
            <a:spLocks noGrp="1"/>
          </p:cNvSpPr>
          <p:nvPr>
            <p:ph sz="half" idx="1"/>
          </p:nvPr>
        </p:nvSpPr>
        <p:spPr/>
        <p:txBody>
          <a:bodyPr/>
          <a:lstStyle/>
          <a:p>
            <a:r>
              <a:rPr lang="en-US" dirty="0"/>
              <a:t>3.A – Clients’ spiritual needs are met</a:t>
            </a:r>
            <a:r>
              <a:rPr lang="en-US" dirty="0" smtClean="0"/>
              <a:t>. </a:t>
            </a:r>
            <a:endParaRPr lang="en-US" dirty="0"/>
          </a:p>
          <a:p>
            <a:pPr marL="0" indent="0">
              <a:buNone/>
            </a:pPr>
            <a:r>
              <a:rPr lang="en-US" sz="1600" dirty="0" smtClean="0"/>
              <a:t>      </a:t>
            </a:r>
            <a:r>
              <a:rPr lang="en-US" sz="1600" b="0" dirty="0" smtClean="0"/>
              <a:t>Metric- Client</a:t>
            </a:r>
            <a:r>
              <a:rPr lang="en-US" sz="1600" b="0" dirty="0"/>
              <a:t>-reported spiritual needs documented before and after spiritual care </a:t>
            </a:r>
          </a:p>
          <a:p>
            <a:pPr marL="0" indent="0">
              <a:buNone/>
            </a:pPr>
            <a:r>
              <a:rPr lang="en-US" sz="1600" b="0" dirty="0" smtClean="0"/>
              <a:t>      Measure- Spiritual </a:t>
            </a:r>
            <a:r>
              <a:rPr lang="en-US" sz="1600" b="0" dirty="0"/>
              <a:t>Needs Assessment Inventory for Patients (SNAP</a:t>
            </a:r>
            <a:r>
              <a:rPr lang="en-US" sz="1600" b="0" dirty="0" smtClean="0"/>
              <a:t>) </a:t>
            </a:r>
            <a:endParaRPr lang="en-US" sz="1600" b="0" dirty="0"/>
          </a:p>
          <a:p>
            <a:pPr marL="0" indent="0">
              <a:buNone/>
            </a:pPr>
            <a:r>
              <a:rPr lang="en-US" sz="1600" b="0" dirty="0" smtClean="0"/>
              <a:t>                       Spiritual </a:t>
            </a:r>
            <a:r>
              <a:rPr lang="en-US" sz="1600" b="0" dirty="0"/>
              <a:t>Needs Questionnaire (</a:t>
            </a:r>
            <a:r>
              <a:rPr lang="en-US" sz="1600" b="0" dirty="0" err="1"/>
              <a:t>SpNQ</a:t>
            </a:r>
            <a:r>
              <a:rPr lang="en-US" sz="1600" dirty="0" smtClean="0"/>
              <a:t>)</a:t>
            </a:r>
          </a:p>
          <a:p>
            <a:pPr marL="0" indent="0">
              <a:buNone/>
            </a:pPr>
            <a:endParaRPr lang="en-US" sz="1600" dirty="0"/>
          </a:p>
          <a:p>
            <a:r>
              <a:rPr lang="en-US" dirty="0"/>
              <a:t>3.B - Spiritual care increases client satisfaction</a:t>
            </a:r>
            <a:r>
              <a:rPr lang="en-US" dirty="0" smtClean="0"/>
              <a:t>.</a:t>
            </a:r>
            <a:r>
              <a:rPr lang="en-US" sz="1600" dirty="0" smtClean="0"/>
              <a:t> </a:t>
            </a:r>
            <a:endParaRPr lang="en-US" sz="1600" dirty="0"/>
          </a:p>
          <a:p>
            <a:pPr marL="0" indent="0">
              <a:buNone/>
            </a:pPr>
            <a:r>
              <a:rPr lang="en-US" sz="1600" dirty="0" smtClean="0"/>
              <a:t>      </a:t>
            </a:r>
            <a:r>
              <a:rPr lang="en-US" sz="1600" b="0" dirty="0" smtClean="0"/>
              <a:t> Metric- Client</a:t>
            </a:r>
            <a:r>
              <a:rPr lang="en-US" sz="1600" b="0" dirty="0"/>
              <a:t>-reported satisfaction documented before and after spiritual care </a:t>
            </a:r>
          </a:p>
          <a:p>
            <a:pPr marL="0" indent="0">
              <a:buNone/>
            </a:pPr>
            <a:r>
              <a:rPr lang="en-US" sz="1600" b="0" dirty="0" smtClean="0"/>
              <a:t>       Measure -HCAHPS </a:t>
            </a:r>
            <a:r>
              <a:rPr lang="en-US" sz="1600" b="0" dirty="0"/>
              <a:t>#</a:t>
            </a:r>
            <a:r>
              <a:rPr lang="en-US" sz="1600" b="0" dirty="0" smtClean="0"/>
              <a:t>21</a:t>
            </a:r>
            <a:r>
              <a:rPr lang="en-US" sz="1600" b="0" dirty="0" smtClean="0">
                <a:latin typeface="Wingdings"/>
              </a:rPr>
              <a:t>􏰀 </a:t>
            </a:r>
          </a:p>
          <a:p>
            <a:pPr marL="0" indent="0">
              <a:buNone/>
            </a:pPr>
            <a:r>
              <a:rPr lang="en-US" sz="1600" b="0" dirty="0">
                <a:latin typeface="Wingdings"/>
              </a:rPr>
              <a:t> </a:t>
            </a:r>
            <a:r>
              <a:rPr lang="en-US" sz="1600" b="0" dirty="0" smtClean="0">
                <a:latin typeface="Wingdings"/>
              </a:rPr>
              <a:t>     </a:t>
            </a:r>
            <a:r>
              <a:rPr lang="en-US" sz="1600" b="0" dirty="0"/>
              <a:t> </a:t>
            </a:r>
            <a:r>
              <a:rPr lang="en-US" sz="1600" b="0" dirty="0" smtClean="0"/>
              <a:t> Quality of Spiritual Care (Survey)  </a:t>
            </a:r>
            <a:endParaRPr lang="en-US" sz="1600" b="0" dirty="0"/>
          </a:p>
          <a:p>
            <a:pPr marL="0" indent="0">
              <a:buNone/>
            </a:pPr>
            <a:endParaRPr lang="en-US" sz="1600" dirty="0"/>
          </a:p>
          <a:p>
            <a:endParaRPr lang="en-US" sz="1600" dirty="0"/>
          </a:p>
        </p:txBody>
      </p:sp>
    </p:spTree>
    <p:extLst>
      <p:ext uri="{BB962C8B-B14F-4D97-AF65-F5344CB8AC3E}">
        <p14:creationId xmlns:p14="http://schemas.microsoft.com/office/powerpoint/2010/main" val="704783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Practice</a:t>
            </a:r>
            <a:endParaRPr lang="en-US" dirty="0"/>
          </a:p>
        </p:txBody>
      </p:sp>
      <p:sp>
        <p:nvSpPr>
          <p:cNvPr id="3" name="Content Placeholder 2"/>
          <p:cNvSpPr>
            <a:spLocks noGrp="1"/>
          </p:cNvSpPr>
          <p:nvPr>
            <p:ph sz="half" idx="1"/>
          </p:nvPr>
        </p:nvSpPr>
        <p:spPr>
          <a:xfrm>
            <a:off x="457199" y="1655805"/>
            <a:ext cx="8443463" cy="4470358"/>
          </a:xfrm>
        </p:spPr>
        <p:txBody>
          <a:bodyPr>
            <a:normAutofit fontScale="85000" lnSpcReduction="20000"/>
          </a:bodyPr>
          <a:lstStyle/>
          <a:p>
            <a:pPr marL="0" indent="0">
              <a:buNone/>
            </a:pPr>
            <a:r>
              <a:rPr lang="en-US" dirty="0"/>
              <a:t>Indicator 1.D. Professional education and development programs in spiritual care are provided for all disciplines on the team to improve their provision of generalist spiritual care</a:t>
            </a:r>
            <a:r>
              <a:rPr lang="en-US" dirty="0" smtClean="0"/>
              <a:t>.</a:t>
            </a:r>
          </a:p>
          <a:p>
            <a:pPr marL="0" indent="0">
              <a:buNone/>
            </a:pPr>
            <a:endParaRPr lang="en-US" dirty="0"/>
          </a:p>
          <a:p>
            <a:r>
              <a:rPr lang="en-US" dirty="0"/>
              <a:t>  	Competencies</a:t>
            </a:r>
          </a:p>
          <a:p>
            <a:pPr marL="0" indent="0">
              <a:buNone/>
            </a:pPr>
            <a:r>
              <a:rPr lang="en-US" b="0" dirty="0" smtClean="0"/>
              <a:t>	The </a:t>
            </a:r>
            <a:r>
              <a:rPr lang="en-US" b="0" dirty="0"/>
              <a:t>chaplain, in collaboration with educators from other professions, </a:t>
            </a:r>
            <a:r>
              <a:rPr lang="en-US" b="0" dirty="0" smtClean="0"/>
              <a:t>provides </a:t>
            </a:r>
            <a:r>
              <a:rPr lang="en-US" b="0" dirty="0"/>
              <a:t>education in the practices and processes involved in </a:t>
            </a:r>
            <a:r>
              <a:rPr lang="en-US" b="0" dirty="0" smtClean="0"/>
              <a:t>   spiritual care </a:t>
            </a:r>
            <a:r>
              <a:rPr lang="en-US" b="0" dirty="0"/>
              <a:t>as provided by each member of the </a:t>
            </a:r>
            <a:r>
              <a:rPr lang="en-US" b="0" dirty="0" smtClean="0"/>
              <a:t>interprofessional</a:t>
            </a:r>
            <a:r>
              <a:rPr lang="en-US" b="0" dirty="0"/>
              <a:t> </a:t>
            </a:r>
            <a:r>
              <a:rPr lang="en-US" b="0" dirty="0" smtClean="0"/>
              <a:t>team </a:t>
            </a:r>
            <a:r>
              <a:rPr lang="en-US" b="0" dirty="0"/>
              <a:t>(e.g. </a:t>
            </a:r>
            <a:r>
              <a:rPr lang="en-US" b="0" dirty="0" smtClean="0"/>
              <a:t>for </a:t>
            </a:r>
            <a:r>
              <a:rPr lang="en-US" b="0" dirty="0"/>
              <a:t>healthcare: physician, nurse, social worker, </a:t>
            </a:r>
            <a:r>
              <a:rPr lang="en-US" b="0" dirty="0" smtClean="0"/>
              <a:t>physical </a:t>
            </a:r>
            <a:r>
              <a:rPr lang="en-US" b="0" dirty="0"/>
              <a:t>therapist, </a:t>
            </a:r>
            <a:r>
              <a:rPr lang="en-US" b="0" dirty="0" smtClean="0"/>
              <a:t>pharmacist</a:t>
            </a:r>
            <a:r>
              <a:rPr lang="en-US" b="0" dirty="0"/>
              <a:t>, quality improvement) and introduces spiritual care </a:t>
            </a:r>
            <a:r>
              <a:rPr lang="en-US" b="0" dirty="0" smtClean="0"/>
              <a:t>practices/processes </a:t>
            </a:r>
            <a:r>
              <a:rPr lang="en-US" b="0" dirty="0"/>
              <a:t>into training for the other team professionals.</a:t>
            </a:r>
          </a:p>
          <a:p>
            <a:pPr marL="0" indent="0">
              <a:buNone/>
            </a:pPr>
            <a:r>
              <a:rPr lang="en-US" b="0" dirty="0"/>
              <a:t> </a:t>
            </a:r>
          </a:p>
          <a:p>
            <a:pPr marL="0" indent="0">
              <a:buNone/>
            </a:pPr>
            <a:r>
              <a:rPr lang="en-US" b="0" dirty="0" smtClean="0"/>
              <a:t>	The </a:t>
            </a:r>
            <a:r>
              <a:rPr lang="en-US" b="0" dirty="0"/>
              <a:t>chaplain participates with the interprofessional members of the </a:t>
            </a:r>
            <a:r>
              <a:rPr lang="en-US" b="0" dirty="0" smtClean="0"/>
              <a:t>healthcare </a:t>
            </a:r>
            <a:r>
              <a:rPr lang="en-US" b="0" dirty="0"/>
              <a:t>team to modify, innovate, and implement practices and </a:t>
            </a:r>
            <a:r>
              <a:rPr lang="en-US" b="0" dirty="0" smtClean="0"/>
              <a:t>processes </a:t>
            </a:r>
            <a:r>
              <a:rPr lang="en-US" b="0" dirty="0"/>
              <a:t>for the provision, collaboration, communication, education, </a:t>
            </a:r>
            <a:r>
              <a:rPr lang="en-US" b="0" dirty="0" smtClean="0"/>
              <a:t>and </a:t>
            </a:r>
            <a:r>
              <a:rPr lang="en-US" b="0" dirty="0"/>
              <a:t>quality improvement of spiritual care.</a:t>
            </a:r>
          </a:p>
          <a:p>
            <a:endParaRPr lang="en-US" b="0" dirty="0"/>
          </a:p>
        </p:txBody>
      </p:sp>
    </p:spTree>
    <p:extLst>
      <p:ext uri="{BB962C8B-B14F-4D97-AF65-F5344CB8AC3E}">
        <p14:creationId xmlns:p14="http://schemas.microsoft.com/office/powerpoint/2010/main" val="1551394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Practice</a:t>
            </a:r>
            <a:endParaRPr lang="en-US" dirty="0"/>
          </a:p>
        </p:txBody>
      </p:sp>
      <p:sp>
        <p:nvSpPr>
          <p:cNvPr id="3" name="Content Placeholder 2"/>
          <p:cNvSpPr>
            <a:spLocks noGrp="1"/>
          </p:cNvSpPr>
          <p:nvPr>
            <p:ph sz="half" idx="1"/>
          </p:nvPr>
        </p:nvSpPr>
        <p:spPr>
          <a:xfrm>
            <a:off x="457199" y="1544853"/>
            <a:ext cx="8443463" cy="4210608"/>
          </a:xfrm>
        </p:spPr>
        <p:txBody>
          <a:bodyPr>
            <a:normAutofit lnSpcReduction="10000"/>
          </a:bodyPr>
          <a:lstStyle/>
          <a:p>
            <a:pPr marL="0" indent="0">
              <a:buNone/>
            </a:pPr>
            <a:r>
              <a:rPr lang="en-US" dirty="0"/>
              <a:t>Indicator 2.B. All clients are offered the opportunity to have a discussion of religious/spiritual </a:t>
            </a:r>
            <a:r>
              <a:rPr lang="en-US" dirty="0" smtClean="0"/>
              <a:t>concerns</a:t>
            </a:r>
          </a:p>
          <a:p>
            <a:pPr marL="0" indent="0">
              <a:buNone/>
            </a:pPr>
            <a:endParaRPr lang="en-US" dirty="0"/>
          </a:p>
          <a:p>
            <a:r>
              <a:rPr lang="en-US" dirty="0"/>
              <a:t>	</a:t>
            </a:r>
            <a:r>
              <a:rPr lang="en-US" dirty="0" smtClean="0"/>
              <a:t>	Competencies</a:t>
            </a:r>
            <a:endParaRPr lang="en-US" dirty="0"/>
          </a:p>
          <a:p>
            <a:pPr marL="0" indent="0">
              <a:buNone/>
            </a:pPr>
            <a:r>
              <a:rPr lang="en-US" b="0" dirty="0" smtClean="0"/>
              <a:t>	The </a:t>
            </a:r>
            <a:r>
              <a:rPr lang="en-US" b="0" dirty="0"/>
              <a:t>chaplain supports and advocates for </a:t>
            </a:r>
            <a:r>
              <a:rPr lang="en-US" b="0" dirty="0" smtClean="0"/>
              <a:t>the establishment </a:t>
            </a:r>
            <a:r>
              <a:rPr lang="en-US" b="0" dirty="0"/>
              <a:t>of timely and documented spiritual </a:t>
            </a:r>
            <a:r>
              <a:rPr lang="en-US" b="0" dirty="0" smtClean="0"/>
              <a:t>screening </a:t>
            </a:r>
            <a:r>
              <a:rPr lang="en-US" b="0" dirty="0"/>
              <a:t>to discover and refer clients for </a:t>
            </a:r>
            <a:r>
              <a:rPr lang="en-US" b="0" dirty="0" smtClean="0"/>
              <a:t>discussion religious</a:t>
            </a:r>
            <a:r>
              <a:rPr lang="en-US" b="0" dirty="0"/>
              <a:t>/spiritual concerns. </a:t>
            </a:r>
            <a:endParaRPr lang="en-US" b="0" dirty="0" smtClean="0"/>
          </a:p>
          <a:p>
            <a:pPr marL="0" indent="0">
              <a:buNone/>
            </a:pPr>
            <a:endParaRPr lang="en-US" b="0" dirty="0"/>
          </a:p>
          <a:p>
            <a:pPr marL="0" indent="0">
              <a:buNone/>
            </a:pPr>
            <a:r>
              <a:rPr lang="en-US" b="0" dirty="0" smtClean="0"/>
              <a:t>	The </a:t>
            </a:r>
            <a:r>
              <a:rPr lang="en-US" b="0" dirty="0"/>
              <a:t>chaplain provides timely response to all referrals and </a:t>
            </a:r>
            <a:r>
              <a:rPr lang="en-US" b="0" dirty="0" smtClean="0"/>
              <a:t>facilitates </a:t>
            </a:r>
            <a:r>
              <a:rPr lang="en-US" b="0" dirty="0"/>
              <a:t>discussions of religious/spiritual concerns.</a:t>
            </a:r>
          </a:p>
          <a:p>
            <a:endParaRPr lang="en-US" dirty="0"/>
          </a:p>
        </p:txBody>
      </p:sp>
    </p:spTree>
    <p:extLst>
      <p:ext uri="{BB962C8B-B14F-4D97-AF65-F5344CB8AC3E}">
        <p14:creationId xmlns:p14="http://schemas.microsoft.com/office/powerpoint/2010/main" val="1594948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pPr marL="0" indent="0">
              <a:buNone/>
            </a:pPr>
            <a:r>
              <a:rPr lang="en-US" sz="2800" dirty="0" smtClean="0"/>
              <a:t>This </a:t>
            </a:r>
            <a:r>
              <a:rPr lang="en-US" sz="2800" dirty="0"/>
              <a:t>statement provides guidance to advocacy groups, professional health care associations, health care administrators, clinical teams, researchers, government and other funders, faith communities, spiritual care professionals, and other stakeholders internationally on the indicators of quality spiritual care in health care, the metrics that indicate quality care is present, and suggested evidence-based tools to measure that quality. </a:t>
            </a:r>
          </a:p>
          <a:p>
            <a:pPr marL="0" indent="0">
              <a:buNone/>
            </a:pPr>
            <a:r>
              <a:rPr lang="en-US" sz="2800" dirty="0" smtClean="0"/>
              <a:t/>
            </a:r>
            <a:br>
              <a:rPr lang="en-US" sz="2800" dirty="0" smtClean="0"/>
            </a:br>
            <a:endParaRPr lang="en-US" sz="2800" dirty="0"/>
          </a:p>
        </p:txBody>
      </p:sp>
      <p:sp>
        <p:nvSpPr>
          <p:cNvPr id="4" name="Slide Number Placeholder 3"/>
          <p:cNvSpPr>
            <a:spLocks noGrp="1"/>
          </p:cNvSpPr>
          <p:nvPr>
            <p:ph type="sldNum" sz="quarter" idx="4294967295"/>
          </p:nvPr>
        </p:nvSpPr>
        <p:spPr>
          <a:xfrm>
            <a:off x="410644" y="6566297"/>
            <a:ext cx="2134109" cy="220266"/>
          </a:xfrm>
          <a:prstGeom prst="rect">
            <a:avLst/>
          </a:prstGeom>
        </p:spPr>
        <p:txBody>
          <a:bodyPr/>
          <a:lstStyle/>
          <a:p>
            <a:pPr>
              <a:defRPr/>
            </a:pPr>
            <a:fld id="{21A4A6CB-1BCE-464F-B68D-0E3FE2C097BF}" type="slidenum">
              <a:rPr lang="en-US" smtClean="0"/>
              <a:pPr>
                <a:defRPr/>
              </a:pPr>
              <a:t>2</a:t>
            </a:fld>
            <a:endParaRPr lang="en-US" dirty="0"/>
          </a:p>
        </p:txBody>
      </p:sp>
    </p:spTree>
    <p:extLst>
      <p:ext uri="{BB962C8B-B14F-4D97-AF65-F5344CB8AC3E}">
        <p14:creationId xmlns:p14="http://schemas.microsoft.com/office/powerpoint/2010/main" val="9155179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Panel</a:t>
            </a:r>
            <a:endParaRPr lang="en-US" dirty="0"/>
          </a:p>
        </p:txBody>
      </p:sp>
      <p:sp>
        <p:nvSpPr>
          <p:cNvPr id="3" name="Content Placeholder 2"/>
          <p:cNvSpPr>
            <a:spLocks noGrp="1"/>
          </p:cNvSpPr>
          <p:nvPr>
            <p:ph sz="half" idx="1"/>
          </p:nvPr>
        </p:nvSpPr>
        <p:spPr/>
        <p:txBody>
          <a:bodyPr>
            <a:normAutofit fontScale="62500" lnSpcReduction="20000"/>
          </a:bodyPr>
          <a:lstStyle/>
          <a:p>
            <a:r>
              <a:rPr lang="en-US" b="0" dirty="0"/>
              <a:t>Dr. Joanne </a:t>
            </a:r>
            <a:r>
              <a:rPr lang="en-US" b="0" dirty="0" smtClean="0"/>
              <a:t>Cacciatore, MSW,  </a:t>
            </a:r>
            <a:r>
              <a:rPr lang="en-US" b="0" dirty="0" err="1" smtClean="0"/>
              <a:t>Assoc</a:t>
            </a:r>
            <a:r>
              <a:rPr lang="en-US" b="0" dirty="0" smtClean="0"/>
              <a:t> </a:t>
            </a:r>
            <a:r>
              <a:rPr lang="en-US" b="0" dirty="0"/>
              <a:t>Professor Arizona State </a:t>
            </a:r>
            <a:r>
              <a:rPr lang="en-US" b="0" dirty="0" smtClean="0"/>
              <a:t>University </a:t>
            </a:r>
          </a:p>
          <a:p>
            <a:endParaRPr lang="en-US" b="0" dirty="0"/>
          </a:p>
          <a:p>
            <a:r>
              <a:rPr lang="en-US" b="0" dirty="0"/>
              <a:t>Chaplain Bruce Feldstein, M.D .Director, The Jewish Chaplaincy at </a:t>
            </a:r>
            <a:r>
              <a:rPr lang="en-US" b="0" dirty="0" smtClean="0"/>
              <a:t>Stanford Medicine, Stanford, CA</a:t>
            </a:r>
          </a:p>
          <a:p>
            <a:endParaRPr lang="en-US" b="0" dirty="0"/>
          </a:p>
          <a:p>
            <a:r>
              <a:rPr lang="en-US" b="0" dirty="0" smtClean="0"/>
              <a:t>Rev</a:t>
            </a:r>
            <a:r>
              <a:rPr lang="en-US" b="0" dirty="0"/>
              <a:t>. Joan </a:t>
            </a:r>
            <a:r>
              <a:rPr lang="en-US" b="0" dirty="0" err="1"/>
              <a:t>Jiko</a:t>
            </a:r>
            <a:r>
              <a:rPr lang="en-US" b="0" dirty="0"/>
              <a:t> Halifax Abbot </a:t>
            </a:r>
            <a:r>
              <a:rPr lang="en-US" b="0" dirty="0" err="1"/>
              <a:t>Upaya</a:t>
            </a:r>
            <a:r>
              <a:rPr lang="en-US" b="0" dirty="0"/>
              <a:t> Zen Center Santa Fe, New Mexico </a:t>
            </a:r>
          </a:p>
          <a:p>
            <a:endParaRPr lang="en-US" b="0" dirty="0" smtClean="0"/>
          </a:p>
          <a:p>
            <a:r>
              <a:rPr lang="en-US" b="0" dirty="0" smtClean="0"/>
              <a:t>Rev</a:t>
            </a:r>
            <a:r>
              <a:rPr lang="en-US" b="0" dirty="0"/>
              <a:t>. Eric J. Hall President and </a:t>
            </a:r>
            <a:r>
              <a:rPr lang="en-US" b="0" dirty="0" smtClean="0"/>
              <a:t>CEO </a:t>
            </a:r>
            <a:r>
              <a:rPr lang="en-US" b="0" dirty="0"/>
              <a:t>HealthCare Chaplaincy </a:t>
            </a:r>
            <a:r>
              <a:rPr lang="en-US" b="0" dirty="0" smtClean="0"/>
              <a:t>Network,  NY, NY </a:t>
            </a:r>
            <a:endParaRPr lang="en-US" b="0" dirty="0"/>
          </a:p>
          <a:p>
            <a:endParaRPr lang="en-US" b="0" dirty="0" smtClean="0"/>
          </a:p>
          <a:p>
            <a:r>
              <a:rPr lang="en-US" b="0" dirty="0" smtClean="0"/>
              <a:t>The </a:t>
            </a:r>
            <a:r>
              <a:rPr lang="en-US" b="0" dirty="0"/>
              <a:t>Rev. George F. Handzo, BCC, CSSBB Director, Health Services Research &amp; Quality HealthCare Chaplaincy Network, </a:t>
            </a:r>
            <a:r>
              <a:rPr lang="en-US" b="0" dirty="0" smtClean="0"/>
              <a:t>NY, NY </a:t>
            </a:r>
          </a:p>
          <a:p>
            <a:endParaRPr lang="en-US" b="0" dirty="0"/>
          </a:p>
          <a:p>
            <a:r>
              <a:rPr lang="en-US" b="0" dirty="0"/>
              <a:t>Cheryl Holmes OAM Chief Executive Officer Spiritual Health </a:t>
            </a:r>
            <a:r>
              <a:rPr lang="en-US" b="0" dirty="0" smtClean="0"/>
              <a:t>Victoria,  </a:t>
            </a:r>
            <a:r>
              <a:rPr lang="en-US" b="0" dirty="0"/>
              <a:t>Victoria, Australia </a:t>
            </a:r>
            <a:endParaRPr lang="en-US" b="0" dirty="0" smtClean="0"/>
          </a:p>
          <a:p>
            <a:endParaRPr lang="en-US" b="0" dirty="0"/>
          </a:p>
          <a:p>
            <a:r>
              <a:rPr lang="en-US" b="0" dirty="0"/>
              <a:t>Rev. Dr. Ewan Kelly, </a:t>
            </a:r>
            <a:r>
              <a:rPr lang="en-US" b="0" dirty="0" smtClean="0"/>
              <a:t>Former </a:t>
            </a:r>
            <a:r>
              <a:rPr lang="en-US" b="0" dirty="0"/>
              <a:t>Programme Director for Spiritual Care NHS Education for Scotland,  Edinburgh, Scotland </a:t>
            </a:r>
          </a:p>
          <a:p>
            <a:endParaRPr lang="en-US" dirty="0"/>
          </a:p>
        </p:txBody>
      </p:sp>
    </p:spTree>
    <p:extLst>
      <p:ext uri="{BB962C8B-B14F-4D97-AF65-F5344CB8AC3E}">
        <p14:creationId xmlns:p14="http://schemas.microsoft.com/office/powerpoint/2010/main" val="40101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Panel</a:t>
            </a:r>
            <a:endParaRPr lang="en-US" dirty="0"/>
          </a:p>
        </p:txBody>
      </p:sp>
      <p:sp>
        <p:nvSpPr>
          <p:cNvPr id="3" name="Content Placeholder 2"/>
          <p:cNvSpPr>
            <a:spLocks noGrp="1"/>
          </p:cNvSpPr>
          <p:nvPr>
            <p:ph sz="half" idx="1"/>
          </p:nvPr>
        </p:nvSpPr>
        <p:spPr/>
        <p:txBody>
          <a:bodyPr>
            <a:normAutofit fontScale="85000" lnSpcReduction="20000"/>
          </a:bodyPr>
          <a:lstStyle/>
          <a:p>
            <a:r>
              <a:rPr lang="en-US" b="0" dirty="0" smtClean="0"/>
              <a:t>Tammie </a:t>
            </a:r>
            <a:r>
              <a:rPr lang="en-US" b="0" dirty="0"/>
              <a:t>E. Quest, </a:t>
            </a:r>
            <a:r>
              <a:rPr lang="en-US" b="0" dirty="0" smtClean="0"/>
              <a:t>M.D. Director</a:t>
            </a:r>
            <a:r>
              <a:rPr lang="en-US" b="0" dirty="0"/>
              <a:t>, Emory Palliative Care Center Department of Emergency Medicine Emory University School of </a:t>
            </a:r>
            <a:r>
              <a:rPr lang="en-US" b="0" dirty="0" smtClean="0"/>
              <a:t>Medicine,  </a:t>
            </a:r>
            <a:r>
              <a:rPr lang="en-US" b="0" dirty="0"/>
              <a:t>Atlanta, Georgia </a:t>
            </a:r>
            <a:endParaRPr lang="en-US" b="0" dirty="0" smtClean="0"/>
          </a:p>
          <a:p>
            <a:endParaRPr lang="en-US" b="0" dirty="0" smtClean="0"/>
          </a:p>
          <a:p>
            <a:r>
              <a:rPr lang="en-US" b="0" dirty="0"/>
              <a:t>Rev. Professor John </a:t>
            </a:r>
            <a:r>
              <a:rPr lang="en-US" b="0" dirty="0" smtClean="0"/>
              <a:t>Swinton, Professor </a:t>
            </a:r>
            <a:r>
              <a:rPr lang="en-US" b="0" dirty="0"/>
              <a:t>in Practical Theology and Pastoral </a:t>
            </a:r>
            <a:r>
              <a:rPr lang="en-US" b="0" dirty="0" smtClean="0"/>
              <a:t>Care, School </a:t>
            </a:r>
            <a:r>
              <a:rPr lang="en-US" b="0" dirty="0"/>
              <a:t>of Divinity, History and Philosophy King's </a:t>
            </a:r>
            <a:r>
              <a:rPr lang="en-US" b="0" dirty="0" smtClean="0"/>
              <a:t>College, </a:t>
            </a:r>
            <a:r>
              <a:rPr lang="en-US" b="0" dirty="0"/>
              <a:t>University of </a:t>
            </a:r>
            <a:r>
              <a:rPr lang="en-US" b="0" dirty="0" smtClean="0"/>
              <a:t>Aberdeen, </a:t>
            </a:r>
            <a:r>
              <a:rPr lang="en-US" b="0" dirty="0"/>
              <a:t>Aberdeen, Scotland </a:t>
            </a:r>
            <a:endParaRPr lang="en-US" b="0" dirty="0" smtClean="0"/>
          </a:p>
          <a:p>
            <a:endParaRPr lang="en-US" b="0" dirty="0"/>
          </a:p>
          <a:p>
            <a:r>
              <a:rPr lang="en-US" b="0" dirty="0"/>
              <a:t>Rev. Sue </a:t>
            </a:r>
            <a:r>
              <a:rPr lang="en-US" b="0" dirty="0" err="1"/>
              <a:t>Wintz</a:t>
            </a:r>
            <a:r>
              <a:rPr lang="en-US" b="0" dirty="0"/>
              <a:t>, M.Div., BCC Director, Professional and Community </a:t>
            </a:r>
            <a:r>
              <a:rPr lang="en-US" b="0" dirty="0" smtClean="0"/>
              <a:t>Education, HealthCare </a:t>
            </a:r>
            <a:r>
              <a:rPr lang="en-US" b="0" dirty="0"/>
              <a:t>Chaplaincy </a:t>
            </a:r>
            <a:r>
              <a:rPr lang="en-US" b="0" dirty="0" smtClean="0"/>
              <a:t>Network, NY, NY </a:t>
            </a:r>
          </a:p>
          <a:p>
            <a:endParaRPr lang="en-US" b="0" dirty="0"/>
          </a:p>
          <a:p>
            <a:r>
              <a:rPr lang="en-US" b="0" dirty="0"/>
              <a:t>Rev. Frank </a:t>
            </a:r>
            <a:r>
              <a:rPr lang="en-US" b="0" dirty="0" err="1"/>
              <a:t>Woggon</a:t>
            </a:r>
            <a:r>
              <a:rPr lang="en-US" b="0" dirty="0"/>
              <a:t>, Ph.D., </a:t>
            </a:r>
            <a:r>
              <a:rPr lang="en-US" b="0" dirty="0" smtClean="0"/>
              <a:t>BCC, ACPE Supervisor, Director </a:t>
            </a:r>
            <a:r>
              <a:rPr lang="en-US" b="0" dirty="0"/>
              <a:t>of Chaplaincy </a:t>
            </a:r>
            <a:r>
              <a:rPr lang="en-US" b="0" dirty="0" smtClean="0"/>
              <a:t>Services, </a:t>
            </a:r>
            <a:r>
              <a:rPr lang="en-US" b="0" dirty="0"/>
              <a:t>University of Louisville Hospital/</a:t>
            </a:r>
            <a:r>
              <a:rPr lang="en-US" b="0" dirty="0" err="1"/>
              <a:t>KentuckyOne</a:t>
            </a:r>
            <a:r>
              <a:rPr lang="en-US" b="0" dirty="0"/>
              <a:t> </a:t>
            </a:r>
            <a:r>
              <a:rPr lang="en-US" b="0" dirty="0" smtClean="0"/>
              <a:t>Health, Louisville</a:t>
            </a:r>
            <a:r>
              <a:rPr lang="en-US" b="0" dirty="0"/>
              <a:t>, Kentucky </a:t>
            </a:r>
          </a:p>
          <a:p>
            <a:endParaRPr lang="en-US" dirty="0"/>
          </a:p>
        </p:txBody>
      </p:sp>
    </p:spTree>
    <p:extLst>
      <p:ext uri="{BB962C8B-B14F-4D97-AF65-F5344CB8AC3E}">
        <p14:creationId xmlns:p14="http://schemas.microsoft.com/office/powerpoint/2010/main" val="35018695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Knowledge</a:t>
            </a:r>
            <a:endParaRPr lang="en-US" dirty="0"/>
          </a:p>
        </p:txBody>
      </p:sp>
      <p:sp>
        <p:nvSpPr>
          <p:cNvPr id="3" name="Content Placeholder 2"/>
          <p:cNvSpPr>
            <a:spLocks noGrp="1"/>
          </p:cNvSpPr>
          <p:nvPr>
            <p:ph sz="half" idx="1"/>
          </p:nvPr>
        </p:nvSpPr>
        <p:spPr>
          <a:xfrm>
            <a:off x="172995" y="1631092"/>
            <a:ext cx="8727667" cy="4495071"/>
          </a:xfrm>
        </p:spPr>
        <p:txBody>
          <a:bodyPr>
            <a:normAutofit fontScale="92500" lnSpcReduction="20000"/>
          </a:bodyPr>
          <a:lstStyle/>
          <a:p>
            <a:pPr marL="0" indent="0">
              <a:buNone/>
            </a:pPr>
            <a:r>
              <a:rPr lang="en-US" sz="1600" dirty="0"/>
              <a:t>Indicator 1.D. Professional education and development programs in spiritual care are provided for all disciplines on the team to improve their provision of generalist spiritual care</a:t>
            </a:r>
            <a:r>
              <a:rPr lang="en-US" sz="1900" dirty="0" smtClean="0"/>
              <a:t>.</a:t>
            </a:r>
          </a:p>
          <a:p>
            <a:pPr marL="0" indent="0">
              <a:buNone/>
            </a:pPr>
            <a:endParaRPr lang="en-US" sz="1900" dirty="0"/>
          </a:p>
          <a:p>
            <a:pPr marL="0" indent="0">
              <a:buNone/>
            </a:pPr>
            <a:r>
              <a:rPr lang="en-US" sz="1600" dirty="0" smtClean="0"/>
              <a:t>		Competencies</a:t>
            </a:r>
          </a:p>
          <a:p>
            <a:r>
              <a:rPr lang="en-US" sz="1600" b="0" dirty="0" smtClean="0"/>
              <a:t>The </a:t>
            </a:r>
            <a:r>
              <a:rPr lang="en-US" sz="1600" b="0" dirty="0"/>
              <a:t>chaplain, in collaboration with educators from other professions, provides education in the practices and processes involved in </a:t>
            </a:r>
            <a:r>
              <a:rPr lang="en-US" sz="1600" b="0" dirty="0" smtClean="0"/>
              <a:t>spiritual </a:t>
            </a:r>
            <a:r>
              <a:rPr lang="en-US" sz="1600" b="0" dirty="0"/>
              <a:t>care as provided by each member of the interprofessional team (e.g. for healthcare: physician, nurse, social worker, physical therapist, pharmacist, quality improvement) and introduces spiritual care practices/processes into training for the other team professionals.</a:t>
            </a:r>
          </a:p>
          <a:p>
            <a:r>
              <a:rPr lang="en-US" sz="1600" b="0" dirty="0" smtClean="0"/>
              <a:t>The </a:t>
            </a:r>
            <a:r>
              <a:rPr lang="en-US" sz="1600" b="0" dirty="0"/>
              <a:t>chaplain participates with the interprofessional members of the </a:t>
            </a:r>
            <a:r>
              <a:rPr lang="en-US" sz="1600" b="0" dirty="0" smtClean="0"/>
              <a:t>healthcare </a:t>
            </a:r>
            <a:r>
              <a:rPr lang="en-US" sz="1600" b="0" dirty="0"/>
              <a:t>team to modify, innovate, and implement practices and </a:t>
            </a:r>
            <a:r>
              <a:rPr lang="en-US" sz="1600" b="0" dirty="0" smtClean="0"/>
              <a:t>processes </a:t>
            </a:r>
            <a:r>
              <a:rPr lang="en-US" sz="1600" b="0" dirty="0"/>
              <a:t>for the provision, collaboration, communication, education, </a:t>
            </a:r>
            <a:r>
              <a:rPr lang="en-US" sz="1600" b="0" dirty="0" smtClean="0"/>
              <a:t>and </a:t>
            </a:r>
            <a:r>
              <a:rPr lang="en-US" sz="1600" b="0" dirty="0"/>
              <a:t>quality improvement of spiritual care.</a:t>
            </a:r>
          </a:p>
          <a:p>
            <a:pPr marL="0" indent="0">
              <a:buNone/>
            </a:pPr>
            <a:endParaRPr lang="en-US" sz="1800" dirty="0" smtClean="0"/>
          </a:p>
          <a:p>
            <a:pPr marL="0" indent="0">
              <a:buNone/>
            </a:pPr>
            <a:r>
              <a:rPr lang="en-US" sz="1800" dirty="0" smtClean="0"/>
              <a:t>Knowledge Base</a:t>
            </a:r>
          </a:p>
          <a:p>
            <a:r>
              <a:rPr lang="en-US" sz="1800" dirty="0" smtClean="0"/>
              <a:t>Building and Maintaining a Chaplaincy Department</a:t>
            </a:r>
          </a:p>
          <a:p>
            <a:r>
              <a:rPr lang="en-US" sz="1800" dirty="0"/>
              <a:t>Generalist Spiritual </a:t>
            </a:r>
            <a:r>
              <a:rPr lang="en-US" sz="1800" dirty="0" smtClean="0"/>
              <a:t>Care</a:t>
            </a:r>
          </a:p>
          <a:p>
            <a:r>
              <a:rPr lang="en-US" sz="1800" dirty="0" smtClean="0"/>
              <a:t>Training </a:t>
            </a:r>
            <a:r>
              <a:rPr lang="en-US" sz="1800" dirty="0"/>
              <a:t>Other </a:t>
            </a:r>
            <a:r>
              <a:rPr lang="en-US" sz="1800" dirty="0" smtClean="0"/>
              <a:t>Disciplines</a:t>
            </a:r>
          </a:p>
          <a:p>
            <a:r>
              <a:rPr lang="en-US" sz="1800" dirty="0" smtClean="0"/>
              <a:t>Teamwork and Collaboration</a:t>
            </a:r>
          </a:p>
          <a:p>
            <a:pPr marL="0" indent="0">
              <a:buNone/>
            </a:pPr>
            <a:endParaRPr lang="en-US" sz="1800" dirty="0"/>
          </a:p>
        </p:txBody>
      </p:sp>
    </p:spTree>
    <p:extLst>
      <p:ext uri="{BB962C8B-B14F-4D97-AF65-F5344CB8AC3E}">
        <p14:creationId xmlns:p14="http://schemas.microsoft.com/office/powerpoint/2010/main" val="13515700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Knowledge</a:t>
            </a:r>
          </a:p>
        </p:txBody>
      </p:sp>
      <p:sp>
        <p:nvSpPr>
          <p:cNvPr id="3" name="Content Placeholder 2"/>
          <p:cNvSpPr>
            <a:spLocks noGrp="1"/>
          </p:cNvSpPr>
          <p:nvPr>
            <p:ph sz="half" idx="1"/>
          </p:nvPr>
        </p:nvSpPr>
        <p:spPr/>
        <p:txBody>
          <a:bodyPr>
            <a:normAutofit/>
          </a:bodyPr>
          <a:lstStyle/>
          <a:p>
            <a:pPr marL="0" lvl="0" indent="0">
              <a:buNone/>
            </a:pPr>
            <a:r>
              <a:rPr lang="en-US" sz="1600" dirty="0">
                <a:solidFill>
                  <a:prstClr val="black"/>
                </a:solidFill>
              </a:rPr>
              <a:t>Indicator 2.B. All clients are offered the opportunity to have a discussion of religious/spiritual concerns</a:t>
            </a:r>
          </a:p>
          <a:p>
            <a:pPr marL="0" lvl="0" indent="0">
              <a:buNone/>
            </a:pPr>
            <a:endParaRPr lang="en-US" sz="1600" dirty="0">
              <a:solidFill>
                <a:prstClr val="black"/>
              </a:solidFill>
            </a:endParaRPr>
          </a:p>
          <a:p>
            <a:pPr marL="0" lvl="0" indent="0">
              <a:buNone/>
            </a:pPr>
            <a:r>
              <a:rPr lang="en-US" sz="1600" dirty="0" smtClean="0">
                <a:solidFill>
                  <a:prstClr val="black"/>
                </a:solidFill>
              </a:rPr>
              <a:t>		Competencies</a:t>
            </a:r>
            <a:endParaRPr lang="en-US" sz="1600" dirty="0">
              <a:solidFill>
                <a:prstClr val="black"/>
              </a:solidFill>
            </a:endParaRPr>
          </a:p>
          <a:p>
            <a:r>
              <a:rPr lang="en-US" sz="1600" b="0" dirty="0" smtClean="0">
                <a:solidFill>
                  <a:prstClr val="black"/>
                </a:solidFill>
              </a:rPr>
              <a:t>The </a:t>
            </a:r>
            <a:r>
              <a:rPr lang="en-US" sz="1600" b="0" dirty="0">
                <a:solidFill>
                  <a:prstClr val="black"/>
                </a:solidFill>
              </a:rPr>
              <a:t>chaplain supports and advocates for the </a:t>
            </a:r>
            <a:r>
              <a:rPr lang="en-US" sz="1600" b="0" dirty="0" smtClean="0">
                <a:solidFill>
                  <a:prstClr val="black"/>
                </a:solidFill>
              </a:rPr>
              <a:t>establishment </a:t>
            </a:r>
            <a:r>
              <a:rPr lang="en-US" sz="1600" b="0" dirty="0">
                <a:solidFill>
                  <a:prstClr val="black"/>
                </a:solidFill>
              </a:rPr>
              <a:t>of timely and documented spiritual </a:t>
            </a:r>
            <a:r>
              <a:rPr lang="en-US" sz="1600" b="0" dirty="0" smtClean="0">
                <a:solidFill>
                  <a:prstClr val="black"/>
                </a:solidFill>
              </a:rPr>
              <a:t>screening </a:t>
            </a:r>
            <a:r>
              <a:rPr lang="en-US" sz="1600" b="0" dirty="0">
                <a:solidFill>
                  <a:prstClr val="black"/>
                </a:solidFill>
              </a:rPr>
              <a:t>to discover and refer clients for discussion </a:t>
            </a:r>
            <a:r>
              <a:rPr lang="en-US" sz="1600" b="0" dirty="0" smtClean="0">
                <a:solidFill>
                  <a:prstClr val="black"/>
                </a:solidFill>
              </a:rPr>
              <a:t>religious/spiritual </a:t>
            </a:r>
            <a:r>
              <a:rPr lang="en-US" sz="1600" b="0" dirty="0">
                <a:solidFill>
                  <a:prstClr val="black"/>
                </a:solidFill>
              </a:rPr>
              <a:t>concerns. </a:t>
            </a:r>
          </a:p>
          <a:p>
            <a:r>
              <a:rPr lang="en-US" sz="1600" b="0" dirty="0" smtClean="0">
                <a:solidFill>
                  <a:prstClr val="black"/>
                </a:solidFill>
              </a:rPr>
              <a:t>The </a:t>
            </a:r>
            <a:r>
              <a:rPr lang="en-US" sz="1600" b="0" dirty="0">
                <a:solidFill>
                  <a:prstClr val="black"/>
                </a:solidFill>
              </a:rPr>
              <a:t>chaplain provides timely response to all referrals and </a:t>
            </a:r>
            <a:r>
              <a:rPr lang="en-US" sz="1600" b="0" dirty="0" smtClean="0">
                <a:solidFill>
                  <a:prstClr val="black"/>
                </a:solidFill>
              </a:rPr>
              <a:t>facilitates </a:t>
            </a:r>
            <a:r>
              <a:rPr lang="en-US" sz="1600" b="0" dirty="0">
                <a:solidFill>
                  <a:prstClr val="black"/>
                </a:solidFill>
              </a:rPr>
              <a:t>discussions of religious/spiritual concerns</a:t>
            </a:r>
            <a:r>
              <a:rPr lang="en-US" sz="1600" b="0" dirty="0" smtClean="0">
                <a:solidFill>
                  <a:prstClr val="black"/>
                </a:solidFill>
              </a:rPr>
              <a:t>.</a:t>
            </a:r>
          </a:p>
          <a:p>
            <a:endParaRPr lang="en-US" sz="1600" b="0" dirty="0">
              <a:solidFill>
                <a:prstClr val="black"/>
              </a:solidFill>
            </a:endParaRPr>
          </a:p>
          <a:p>
            <a:pPr marL="0" indent="0">
              <a:buNone/>
            </a:pPr>
            <a:r>
              <a:rPr lang="en-US" sz="1800" dirty="0"/>
              <a:t>Knowledge </a:t>
            </a:r>
            <a:r>
              <a:rPr lang="en-US" sz="1800" dirty="0" smtClean="0"/>
              <a:t>Base</a:t>
            </a:r>
            <a:endParaRPr lang="en-US" sz="1800" b="0" dirty="0">
              <a:solidFill>
                <a:prstClr val="black"/>
              </a:solidFill>
            </a:endParaRPr>
          </a:p>
          <a:p>
            <a:r>
              <a:rPr lang="en-US" sz="1800" dirty="0" smtClean="0"/>
              <a:t>Spiritual Screening, </a:t>
            </a:r>
            <a:r>
              <a:rPr lang="en-US" sz="1800" dirty="0"/>
              <a:t>Assessment and </a:t>
            </a:r>
            <a:r>
              <a:rPr lang="en-US" sz="1800" dirty="0" smtClean="0"/>
              <a:t>Documentation</a:t>
            </a:r>
          </a:p>
          <a:p>
            <a:r>
              <a:rPr lang="en-US" sz="1800" dirty="0"/>
              <a:t>Cultural Competence, Inclusion, and Vulnerable Populations</a:t>
            </a:r>
            <a:endParaRPr lang="en-US" sz="1800" dirty="0" smtClean="0"/>
          </a:p>
          <a:p>
            <a:r>
              <a:rPr lang="en-US" sz="1800" dirty="0" smtClean="0"/>
              <a:t>Delivery </a:t>
            </a:r>
            <a:r>
              <a:rPr lang="en-US" sz="1800" dirty="0"/>
              <a:t>of Care and Continuity of Care</a:t>
            </a:r>
          </a:p>
        </p:txBody>
      </p:sp>
    </p:spTree>
    <p:extLst>
      <p:ext uri="{BB962C8B-B14F-4D97-AF65-F5344CB8AC3E}">
        <p14:creationId xmlns:p14="http://schemas.microsoft.com/office/powerpoint/2010/main" val="3960012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vs Formation</a:t>
            </a:r>
            <a:endParaRPr lang="en-US" dirty="0"/>
          </a:p>
        </p:txBody>
      </p:sp>
      <p:sp>
        <p:nvSpPr>
          <p:cNvPr id="3" name="Content Placeholder 2"/>
          <p:cNvSpPr>
            <a:spLocks noGrp="1"/>
          </p:cNvSpPr>
          <p:nvPr>
            <p:ph sz="half" idx="1"/>
          </p:nvPr>
        </p:nvSpPr>
        <p:spPr/>
        <p:txBody>
          <a:bodyPr/>
          <a:lstStyle/>
          <a:p>
            <a:r>
              <a:rPr lang="en-US" dirty="0" smtClean="0"/>
              <a:t>Formation</a:t>
            </a:r>
          </a:p>
          <a:p>
            <a:pPr marL="0" lvl="1" indent="0">
              <a:buClr>
                <a:srgbClr val="164282"/>
              </a:buClr>
              <a:buNone/>
            </a:pPr>
            <a:r>
              <a:rPr lang="en-US" dirty="0" smtClean="0"/>
              <a:t>--   </a:t>
            </a:r>
            <a:r>
              <a:rPr lang="en-US" sz="2400" dirty="0" smtClean="0"/>
              <a:t> </a:t>
            </a:r>
            <a:r>
              <a:rPr lang="en-US" sz="2400" dirty="0"/>
              <a:t>the integration </a:t>
            </a:r>
            <a:r>
              <a:rPr lang="en-US" sz="2400" dirty="0" smtClean="0"/>
              <a:t>of personal </a:t>
            </a:r>
            <a:r>
              <a:rPr lang="en-US" sz="2400" dirty="0"/>
              <a:t>history, beliefs and values with </a:t>
            </a:r>
            <a:r>
              <a:rPr lang="en-US" sz="2400" dirty="0" smtClean="0"/>
              <a:t>	one's education </a:t>
            </a:r>
            <a:r>
              <a:rPr lang="en-US" sz="2400" dirty="0"/>
              <a:t>and clinical </a:t>
            </a:r>
            <a:r>
              <a:rPr lang="en-US" sz="2400" dirty="0" smtClean="0"/>
              <a:t>training. </a:t>
            </a:r>
            <a:endParaRPr lang="en-US" sz="2400" dirty="0"/>
          </a:p>
          <a:p>
            <a:endParaRPr lang="en-US" dirty="0" smtClean="0"/>
          </a:p>
          <a:p>
            <a:pPr marL="342900" lvl="1" indent="-342900">
              <a:buClr>
                <a:srgbClr val="164282"/>
              </a:buClr>
              <a:buFont typeface="Lucida Grande"/>
              <a:buChar char="•"/>
            </a:pPr>
            <a:r>
              <a:rPr lang="en-US" sz="2400" b="1" dirty="0" smtClean="0"/>
              <a:t>Training</a:t>
            </a:r>
          </a:p>
          <a:p>
            <a:pPr marL="0" lvl="1" indent="0">
              <a:buClr>
                <a:srgbClr val="164282"/>
              </a:buClr>
              <a:buNone/>
            </a:pPr>
            <a:r>
              <a:rPr lang="en-US" sz="2400" dirty="0" smtClean="0"/>
              <a:t>--   the </a:t>
            </a:r>
            <a:r>
              <a:rPr lang="en-US" sz="2400" dirty="0"/>
              <a:t>skill, knowledge, or experience acquired by one that </a:t>
            </a:r>
            <a:r>
              <a:rPr lang="en-US" sz="2400" dirty="0" smtClean="0"/>
              <a:t>     	trains</a:t>
            </a:r>
            <a:endParaRPr lang="en-US" sz="2400" b="1" dirty="0" smtClean="0"/>
          </a:p>
        </p:txBody>
      </p:sp>
    </p:spTree>
    <p:extLst>
      <p:ext uri="{BB962C8B-B14F-4D97-AF65-F5344CB8AC3E}">
        <p14:creationId xmlns:p14="http://schemas.microsoft.com/office/powerpoint/2010/main" val="696306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44"/>
            <a:ext cx="9185715" cy="8467971"/>
          </a:xfrm>
          <a:prstGeom prst="rect">
            <a:avLst/>
          </a:prstGeom>
        </p:spPr>
      </p:pic>
      <p:sp>
        <p:nvSpPr>
          <p:cNvPr id="2" name="Titre 1"/>
          <p:cNvSpPr>
            <a:spLocks noGrp="1"/>
          </p:cNvSpPr>
          <p:nvPr>
            <p:ph type="ctrTitle"/>
          </p:nvPr>
        </p:nvSpPr>
        <p:spPr>
          <a:xfrm>
            <a:off x="1691680" y="2420888"/>
            <a:ext cx="6048672" cy="720080"/>
          </a:xfrm>
        </p:spPr>
        <p:txBody>
          <a:bodyPr>
            <a:normAutofit fontScale="90000"/>
          </a:bodyPr>
          <a:lstStyle/>
          <a:p>
            <a:pPr algn="l"/>
            <a:r>
              <a:rPr lang="en-AU" sz="3200" dirty="0" smtClean="0">
                <a:solidFill>
                  <a:srgbClr val="00509E"/>
                </a:solidFill>
                <a:latin typeface="Futura Hv" panose="020B0702020204020204" pitchFamily="34" charset="0"/>
              </a:rPr>
              <a:t>Quality Indicators for Spiritual Care</a:t>
            </a:r>
            <a:endParaRPr lang="en-AU" sz="3200" dirty="0">
              <a:solidFill>
                <a:srgbClr val="00509E"/>
              </a:solidFill>
              <a:latin typeface="Futura Hv" panose="020B0702020204020204" pitchFamily="34" charset="0"/>
            </a:endParaRPr>
          </a:p>
        </p:txBody>
      </p:sp>
      <p:sp>
        <p:nvSpPr>
          <p:cNvPr id="3" name="Sous-titre 2"/>
          <p:cNvSpPr>
            <a:spLocks noGrp="1"/>
          </p:cNvSpPr>
          <p:nvPr>
            <p:ph type="subTitle" idx="1"/>
          </p:nvPr>
        </p:nvSpPr>
        <p:spPr>
          <a:xfrm>
            <a:off x="1691680" y="3068960"/>
            <a:ext cx="5040560" cy="576064"/>
          </a:xfrm>
        </p:spPr>
        <p:txBody>
          <a:bodyPr/>
          <a:lstStyle/>
          <a:p>
            <a:pPr algn="l"/>
            <a:r>
              <a:rPr lang="en-AU" sz="1800" dirty="0" smtClean="0">
                <a:solidFill>
                  <a:schemeClr val="tx1"/>
                </a:solidFill>
                <a:latin typeface="Futura Bk" panose="020B0502020204020303" pitchFamily="34" charset="0"/>
              </a:rPr>
              <a:t>The Australian Experience</a:t>
            </a:r>
            <a:endParaRPr lang="en-AU" sz="1800" dirty="0">
              <a:solidFill>
                <a:schemeClr val="tx1"/>
              </a:solidFill>
              <a:latin typeface="Futura Bk" panose="020B0502020204020303" pitchFamily="34" charset="0"/>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35394" y="696406"/>
            <a:ext cx="1540462" cy="1508458"/>
          </a:xfrm>
          <a:prstGeom prst="rect">
            <a:avLst/>
          </a:prstGeom>
        </p:spPr>
      </p:pic>
    </p:spTree>
    <p:extLst>
      <p:ext uri="{BB962C8B-B14F-4D97-AF65-F5344CB8AC3E}">
        <p14:creationId xmlns:p14="http://schemas.microsoft.com/office/powerpoint/2010/main" val="1119090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AU" sz="3200" dirty="0" smtClean="0">
                <a:solidFill>
                  <a:srgbClr val="6E9FD5"/>
                </a:solidFill>
                <a:latin typeface="Futura Hv" panose="020B0702020204020204" pitchFamily="34" charset="0"/>
              </a:rPr>
              <a:t>Spiritual Care in Australia</a:t>
            </a:r>
            <a:endParaRPr lang="en-AU" sz="3200" dirty="0">
              <a:solidFill>
                <a:srgbClr val="6E9FD5"/>
              </a:solidFill>
              <a:latin typeface="Futura Hv" panose="020B0702020204020204" pitchFamily="34" charset="0"/>
            </a:endParaRPr>
          </a:p>
        </p:txBody>
      </p:sp>
      <p:sp>
        <p:nvSpPr>
          <p:cNvPr id="3" name="Espace réservé du contenu 2"/>
          <p:cNvSpPr>
            <a:spLocks noGrp="1"/>
          </p:cNvSpPr>
          <p:nvPr>
            <p:ph idx="1"/>
          </p:nvPr>
        </p:nvSpPr>
        <p:spPr>
          <a:xfrm>
            <a:off x="539552" y="1556792"/>
            <a:ext cx="8229600" cy="4392488"/>
          </a:xfrm>
        </p:spPr>
        <p:txBody>
          <a:bodyPr>
            <a:normAutofit fontScale="55000" lnSpcReduction="20000"/>
          </a:bodyPr>
          <a:lstStyle/>
          <a:p>
            <a:pPr>
              <a:buNone/>
            </a:pPr>
            <a:r>
              <a:rPr lang="en-AU" sz="2400" dirty="0" smtClean="0"/>
              <a:t>	</a:t>
            </a:r>
            <a:endParaRPr lang="en-AU" sz="9600" dirty="0">
              <a:latin typeface="Futura Bk" panose="020B0502020204020303" pitchFamily="34" charset="0"/>
            </a:endParaRPr>
          </a:p>
          <a:p>
            <a:pPr>
              <a:buNone/>
            </a:pPr>
            <a:endParaRPr lang="en-AU" sz="9600" dirty="0">
              <a:latin typeface="Futura Bk" panose="020B0502020204020303" pitchFamily="34" charset="0"/>
            </a:endParaRPr>
          </a:p>
          <a:p>
            <a:pPr>
              <a:buNone/>
            </a:pPr>
            <a:r>
              <a:rPr lang="en-AU" sz="9600" dirty="0" smtClean="0">
                <a:latin typeface="Futura Bk" panose="020B0502020204020303" pitchFamily="34" charset="0"/>
              </a:rPr>
              <a:t>	</a:t>
            </a:r>
          </a:p>
          <a:p>
            <a:pPr>
              <a:buNone/>
            </a:pPr>
            <a:endParaRPr lang="en-AU" sz="9600" dirty="0">
              <a:latin typeface="Futura Bk" panose="020B0502020204020303" pitchFamily="34" charset="0"/>
            </a:endParaRPr>
          </a:p>
          <a:p>
            <a:pPr>
              <a:buNone/>
            </a:pPr>
            <a:r>
              <a:rPr lang="en-AU" sz="9600" dirty="0" smtClean="0">
                <a:latin typeface="Futura Bk" panose="020B0502020204020303" pitchFamily="34" charset="0"/>
              </a:rPr>
              <a:t>	</a:t>
            </a:r>
            <a:endParaRPr lang="en-AU" sz="9600" dirty="0" smtClean="0"/>
          </a:p>
        </p:txBody>
      </p:sp>
      <p:pic>
        <p:nvPicPr>
          <p:cNvPr id="4" name="Espace réservé du contenu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560" y="5949280"/>
            <a:ext cx="2876251" cy="526695"/>
          </a:xfrm>
          <a:prstGeom prst="rect">
            <a:avLst/>
          </a:prstGeom>
        </p:spPr>
      </p:pic>
      <p:pic>
        <p:nvPicPr>
          <p:cNvPr id="5" name="Content Placeholder 4" descr="australia ma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1691680" y="1403642"/>
            <a:ext cx="5449987" cy="4800575"/>
          </a:xfrm>
          <a:prstGeom prst="rect">
            <a:avLst/>
          </a:prstGeom>
        </p:spPr>
      </p:pic>
    </p:spTree>
    <p:extLst>
      <p:ext uri="{BB962C8B-B14F-4D97-AF65-F5344CB8AC3E}">
        <p14:creationId xmlns:p14="http://schemas.microsoft.com/office/powerpoint/2010/main" val="606110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AU" sz="3200" dirty="0" smtClean="0">
                <a:solidFill>
                  <a:srgbClr val="6E9FD5"/>
                </a:solidFill>
                <a:latin typeface="Futura Hv" panose="020B0702020204020204" pitchFamily="34" charset="0"/>
              </a:rPr>
              <a:t>Questions we want to address:</a:t>
            </a:r>
            <a:endParaRPr lang="en-AU" sz="3200" dirty="0">
              <a:solidFill>
                <a:srgbClr val="6E9FD5"/>
              </a:solidFill>
              <a:latin typeface="Futura Hv" panose="020B0702020204020204" pitchFamily="34" charset="0"/>
            </a:endParaRPr>
          </a:p>
        </p:txBody>
      </p:sp>
      <p:sp>
        <p:nvSpPr>
          <p:cNvPr id="3" name="Espace réservé du contenu 2"/>
          <p:cNvSpPr>
            <a:spLocks noGrp="1"/>
          </p:cNvSpPr>
          <p:nvPr>
            <p:ph idx="1"/>
          </p:nvPr>
        </p:nvSpPr>
        <p:spPr>
          <a:xfrm>
            <a:off x="539552" y="1556792"/>
            <a:ext cx="8229600" cy="4392488"/>
          </a:xfrm>
        </p:spPr>
        <p:txBody>
          <a:bodyPr>
            <a:normAutofit fontScale="25000" lnSpcReduction="20000"/>
          </a:bodyPr>
          <a:lstStyle/>
          <a:p>
            <a:pPr>
              <a:buNone/>
            </a:pPr>
            <a:r>
              <a:rPr lang="en-AU" sz="2400" dirty="0" smtClean="0"/>
              <a:t>	</a:t>
            </a:r>
            <a:endParaRPr lang="en-AU" sz="9600" dirty="0">
              <a:latin typeface="Futura Bk" panose="020B0502020204020303" pitchFamily="34" charset="0"/>
            </a:endParaRPr>
          </a:p>
          <a:p>
            <a:r>
              <a:rPr lang="en-AU" sz="9600" dirty="0" smtClean="0">
                <a:latin typeface="Futura Bk" panose="020B0502020204020303" pitchFamily="34" charset="0"/>
              </a:rPr>
              <a:t>How </a:t>
            </a:r>
            <a:r>
              <a:rPr lang="en-AU" sz="9600" dirty="0">
                <a:latin typeface="Futura Bk" panose="020B0502020204020303" pitchFamily="34" charset="0"/>
              </a:rPr>
              <a:t>does spiritual care contribute to quality of care; patient experience; person centred care</a:t>
            </a:r>
            <a:r>
              <a:rPr lang="en-AU" sz="9600" dirty="0" smtClean="0">
                <a:latin typeface="Futura Bk" panose="020B0502020204020303" pitchFamily="34" charset="0"/>
              </a:rPr>
              <a:t>?</a:t>
            </a:r>
          </a:p>
          <a:p>
            <a:pPr marL="0" indent="0">
              <a:buNone/>
            </a:pPr>
            <a:endParaRPr lang="en-AU" sz="9600" dirty="0" smtClean="0">
              <a:latin typeface="Futura Bk" panose="020B0502020204020303" pitchFamily="34" charset="0"/>
            </a:endParaRPr>
          </a:p>
          <a:p>
            <a:r>
              <a:rPr lang="en-AU" sz="9600" dirty="0">
                <a:latin typeface="Futura Bk" panose="020B0502020204020303" pitchFamily="34" charset="0"/>
              </a:rPr>
              <a:t>What is the pathway for formation of a competent spiritual care practitioner?</a:t>
            </a:r>
          </a:p>
          <a:p>
            <a:pPr marL="0" indent="0">
              <a:buNone/>
            </a:pPr>
            <a:endParaRPr lang="en-AU" sz="9600" dirty="0">
              <a:latin typeface="Futura Bk" panose="020B0502020204020303" pitchFamily="34" charset="0"/>
            </a:endParaRPr>
          </a:p>
          <a:p>
            <a:pPr marL="0" indent="0">
              <a:buNone/>
            </a:pPr>
            <a:endParaRPr lang="en-AU" sz="9600" dirty="0">
              <a:latin typeface="Futura Bk" panose="020B0502020204020303" pitchFamily="34" charset="0"/>
            </a:endParaRPr>
          </a:p>
          <a:p>
            <a:pPr>
              <a:buNone/>
            </a:pPr>
            <a:endParaRPr lang="en-AU" sz="9600" dirty="0" smtClean="0">
              <a:latin typeface="Futura Bk" panose="020B0502020204020303" pitchFamily="34" charset="0"/>
            </a:endParaRPr>
          </a:p>
          <a:p>
            <a:pPr>
              <a:buNone/>
            </a:pPr>
            <a:endParaRPr lang="en-AU" sz="9600" dirty="0">
              <a:latin typeface="Futura Bk" panose="020B0502020204020303" pitchFamily="34" charset="0"/>
            </a:endParaRPr>
          </a:p>
          <a:p>
            <a:pPr>
              <a:buNone/>
            </a:pPr>
            <a:r>
              <a:rPr lang="en-AU" sz="9600" dirty="0" smtClean="0">
                <a:latin typeface="Futura Bk" panose="020B0502020204020303" pitchFamily="34" charset="0"/>
              </a:rPr>
              <a:t>	</a:t>
            </a:r>
          </a:p>
          <a:p>
            <a:pPr>
              <a:buNone/>
            </a:pPr>
            <a:endParaRPr lang="en-AU" sz="9600" dirty="0">
              <a:latin typeface="Futura Bk" panose="020B0502020204020303" pitchFamily="34" charset="0"/>
            </a:endParaRPr>
          </a:p>
          <a:p>
            <a:pPr>
              <a:buNone/>
            </a:pPr>
            <a:r>
              <a:rPr lang="en-AU" sz="9600" dirty="0" smtClean="0">
                <a:latin typeface="Futura Bk" panose="020B0502020204020303" pitchFamily="34" charset="0"/>
              </a:rPr>
              <a:t>	</a:t>
            </a:r>
            <a:endParaRPr lang="en-AU" sz="9600" dirty="0" smtClean="0"/>
          </a:p>
        </p:txBody>
      </p:sp>
      <p:pic>
        <p:nvPicPr>
          <p:cNvPr id="4" name="Espace réservé du contenu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560" y="5949280"/>
            <a:ext cx="2876251" cy="526695"/>
          </a:xfrm>
          <a:prstGeom prst="rect">
            <a:avLst/>
          </a:prstGeom>
        </p:spPr>
      </p:pic>
    </p:spTree>
    <p:extLst>
      <p:ext uri="{BB962C8B-B14F-4D97-AF65-F5344CB8AC3E}">
        <p14:creationId xmlns:p14="http://schemas.microsoft.com/office/powerpoint/2010/main" val="36660922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AU" sz="2800" dirty="0" smtClean="0">
                <a:solidFill>
                  <a:srgbClr val="6E9FD5"/>
                </a:solidFill>
                <a:latin typeface="Futura Hv" panose="020B0702020204020204" pitchFamily="34" charset="0"/>
              </a:rPr>
              <a:t>Quality Indicators for Spiritual Care in Australia</a:t>
            </a:r>
            <a:endParaRPr lang="en-AU" sz="2800" dirty="0">
              <a:solidFill>
                <a:srgbClr val="6E9FD5"/>
              </a:solidFill>
              <a:latin typeface="Futura Hv" panose="020B0702020204020204" pitchFamily="34" charset="0"/>
            </a:endParaRPr>
          </a:p>
        </p:txBody>
      </p:sp>
      <p:sp>
        <p:nvSpPr>
          <p:cNvPr id="3" name="Espace réservé du contenu 2"/>
          <p:cNvSpPr>
            <a:spLocks noGrp="1"/>
          </p:cNvSpPr>
          <p:nvPr>
            <p:ph idx="1"/>
          </p:nvPr>
        </p:nvSpPr>
        <p:spPr>
          <a:xfrm>
            <a:off x="457200" y="1600201"/>
            <a:ext cx="8229600" cy="4061048"/>
          </a:xfrm>
        </p:spPr>
        <p:txBody>
          <a:bodyPr>
            <a:normAutofit/>
          </a:bodyPr>
          <a:lstStyle/>
          <a:p>
            <a:pPr marL="0" indent="0">
              <a:buNone/>
            </a:pPr>
            <a:r>
              <a:rPr lang="en-AU" sz="2400" dirty="0" smtClean="0">
                <a:latin typeface="Futura Bk" panose="020B0502020204020303" pitchFamily="34" charset="0"/>
              </a:rPr>
              <a:t>Relationship to:</a:t>
            </a:r>
          </a:p>
          <a:p>
            <a:r>
              <a:rPr lang="en-AU" sz="2400" dirty="0" smtClean="0">
                <a:latin typeface="Futura Bk" panose="020B0502020204020303" pitchFamily="34" charset="0"/>
              </a:rPr>
              <a:t>Spiritual Care Australia (SCA): </a:t>
            </a:r>
            <a:r>
              <a:rPr lang="en-AU" sz="2400" i="1" dirty="0" smtClean="0">
                <a:latin typeface="Futura Bk" panose="020B0502020204020303" pitchFamily="34" charset="0"/>
              </a:rPr>
              <a:t>Standards of Practice</a:t>
            </a:r>
          </a:p>
          <a:p>
            <a:r>
              <a:rPr lang="en-AU" sz="2400" dirty="0" smtClean="0">
                <a:latin typeface="Futura Bk" panose="020B0502020204020303" pitchFamily="34" charset="0"/>
              </a:rPr>
              <a:t>Spiritual Health Victoria (SHV): </a:t>
            </a:r>
            <a:r>
              <a:rPr lang="en-AU" sz="2400" i="1" dirty="0" smtClean="0">
                <a:latin typeface="Futura Bk" panose="020B0502020204020303" pitchFamily="34" charset="0"/>
              </a:rPr>
              <a:t>Capabilities Framework</a:t>
            </a:r>
          </a:p>
          <a:p>
            <a:r>
              <a:rPr lang="en-AU" sz="2400" dirty="0" smtClean="0">
                <a:latin typeface="Futura Bk" panose="020B0502020204020303" pitchFamily="34" charset="0"/>
              </a:rPr>
              <a:t>Spiritual Health Victoria: </a:t>
            </a:r>
            <a:r>
              <a:rPr lang="en-AU" sz="2400" i="1" dirty="0" smtClean="0">
                <a:latin typeface="Futura Bk" panose="020B0502020204020303" pitchFamily="34" charset="0"/>
              </a:rPr>
              <a:t>Spiritual Care in Victorian Health Services Towards Best Practice Framework</a:t>
            </a:r>
          </a:p>
          <a:p>
            <a:endParaRPr lang="en-AU" sz="2400" i="1" dirty="0">
              <a:latin typeface="Futura Bk" panose="020B0502020204020303" pitchFamily="34" charset="0"/>
            </a:endParaRPr>
          </a:p>
          <a:p>
            <a:pPr marL="0" indent="0">
              <a:buNone/>
            </a:pPr>
            <a:r>
              <a:rPr lang="en-AU" sz="2400" dirty="0" smtClean="0">
                <a:latin typeface="Futura Bk" panose="020B0502020204020303" pitchFamily="34" charset="0"/>
              </a:rPr>
              <a:t>Next steps……</a:t>
            </a:r>
          </a:p>
          <a:p>
            <a:r>
              <a:rPr lang="en-AU" sz="2400" dirty="0" smtClean="0">
                <a:latin typeface="Futura Bk" panose="020B0502020204020303" pitchFamily="34" charset="0"/>
              </a:rPr>
              <a:t>Workshop at SCA conference May 2016</a:t>
            </a:r>
          </a:p>
          <a:p>
            <a:r>
              <a:rPr lang="en-AU" sz="2400" dirty="0" smtClean="0">
                <a:latin typeface="Futura Bk" panose="020B0502020204020303" pitchFamily="34" charset="0"/>
              </a:rPr>
              <a:t>Part of SHV pilot projects</a:t>
            </a:r>
          </a:p>
          <a:p>
            <a:pPr marL="0" indent="0">
              <a:buNone/>
            </a:pPr>
            <a:endParaRPr lang="en-AU" sz="2400" dirty="0" smtClean="0">
              <a:latin typeface="Futura Bk" panose="020B0502020204020303" pitchFamily="34" charset="0"/>
            </a:endParaRPr>
          </a:p>
        </p:txBody>
      </p:sp>
      <p:pic>
        <p:nvPicPr>
          <p:cNvPr id="4" name="Espace réservé du contenu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949280"/>
            <a:ext cx="2876251" cy="526695"/>
          </a:xfrm>
          <a:prstGeom prst="rect">
            <a:avLst/>
          </a:prstGeom>
        </p:spPr>
      </p:pic>
    </p:spTree>
    <p:extLst>
      <p:ext uri="{BB962C8B-B14F-4D97-AF65-F5344CB8AC3E}">
        <p14:creationId xmlns:p14="http://schemas.microsoft.com/office/powerpoint/2010/main" val="1690469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What’s Next: Getting to Value </a:t>
            </a:r>
            <a:endParaRPr lang="en-US" dirty="0"/>
          </a:p>
        </p:txBody>
      </p:sp>
      <p:sp>
        <p:nvSpPr>
          <p:cNvPr id="3" name="Content Placeholder 2"/>
          <p:cNvSpPr>
            <a:spLocks noGrp="1"/>
          </p:cNvSpPr>
          <p:nvPr>
            <p:ph sz="half" idx="1"/>
          </p:nvPr>
        </p:nvSpPr>
        <p:spPr/>
        <p:txBody>
          <a:bodyPr>
            <a:normAutofit/>
          </a:bodyPr>
          <a:lstStyle/>
          <a:p>
            <a:r>
              <a:rPr lang="en-US" dirty="0" smtClean="0"/>
              <a:t>Contributing to the Triple Aims</a:t>
            </a:r>
          </a:p>
          <a:p>
            <a:endParaRPr lang="en-US" dirty="0" smtClean="0"/>
          </a:p>
          <a:p>
            <a:r>
              <a:rPr lang="en-US" dirty="0" smtClean="0"/>
              <a:t>Curriculum</a:t>
            </a:r>
          </a:p>
          <a:p>
            <a:endParaRPr lang="en-US" dirty="0" smtClean="0"/>
          </a:p>
          <a:p>
            <a:r>
              <a:rPr lang="en-US" dirty="0" smtClean="0"/>
              <a:t>Certification</a:t>
            </a:r>
          </a:p>
          <a:p>
            <a:endParaRPr lang="en-US" dirty="0" smtClean="0"/>
          </a:p>
          <a:p>
            <a:r>
              <a:rPr lang="en-US" dirty="0" smtClean="0"/>
              <a:t>Intervention Studies</a:t>
            </a:r>
            <a:endParaRPr lang="en-US" dirty="0"/>
          </a:p>
        </p:txBody>
      </p:sp>
    </p:spTree>
    <p:extLst>
      <p:ext uri="{BB962C8B-B14F-4D97-AF65-F5344CB8AC3E}">
        <p14:creationId xmlns:p14="http://schemas.microsoft.com/office/powerpoint/2010/main" val="3950690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sz="half" idx="1"/>
          </p:nvPr>
        </p:nvSpPr>
        <p:spPr/>
        <p:txBody>
          <a:bodyPr/>
          <a:lstStyle/>
          <a:p>
            <a:endParaRPr lang="en-US" dirty="0" smtClean="0"/>
          </a:p>
          <a:p>
            <a:pPr lvl="1">
              <a:buFont typeface="Arial"/>
              <a:buChar char="•"/>
            </a:pPr>
            <a:r>
              <a:rPr lang="en-US" sz="2800" b="1" dirty="0" smtClean="0"/>
              <a:t>Chaplain</a:t>
            </a:r>
          </a:p>
          <a:p>
            <a:pPr lvl="1">
              <a:buFont typeface="Arial"/>
              <a:buChar char="•"/>
            </a:pPr>
            <a:r>
              <a:rPr lang="en-US" sz="2800" b="1" dirty="0" smtClean="0"/>
              <a:t>Spiritual Care</a:t>
            </a:r>
          </a:p>
          <a:p>
            <a:pPr lvl="1">
              <a:buFont typeface="Arial"/>
              <a:buChar char="•"/>
            </a:pPr>
            <a:r>
              <a:rPr lang="en-US" sz="2800" b="1" dirty="0" smtClean="0"/>
              <a:t>Chaplaincy Care</a:t>
            </a:r>
          </a:p>
          <a:p>
            <a:pPr lvl="1">
              <a:buFont typeface="Arial"/>
              <a:buChar char="•"/>
            </a:pPr>
            <a:r>
              <a:rPr lang="en-US" sz="2800" b="1" dirty="0" smtClean="0"/>
              <a:t>Pastoral Care</a:t>
            </a:r>
          </a:p>
          <a:p>
            <a:pPr lvl="1">
              <a:buFont typeface="Arial"/>
              <a:buChar char="•"/>
            </a:pPr>
            <a:r>
              <a:rPr lang="en-US" sz="2800" b="1" dirty="0" smtClean="0"/>
              <a:t>Assessment- Screening, History</a:t>
            </a:r>
          </a:p>
          <a:p>
            <a:pPr lvl="1"/>
            <a:endParaRPr lang="en-US" dirty="0"/>
          </a:p>
          <a:p>
            <a:pPr lvl="1"/>
            <a:endParaRPr lang="en-US" dirty="0"/>
          </a:p>
        </p:txBody>
      </p:sp>
    </p:spTree>
    <p:extLst>
      <p:ext uri="{BB962C8B-B14F-4D97-AF65-F5344CB8AC3E}">
        <p14:creationId xmlns:p14="http://schemas.microsoft.com/office/powerpoint/2010/main" val="39462587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Next?</a:t>
            </a:r>
            <a:endParaRPr lang="en-US" dirty="0"/>
          </a:p>
        </p:txBody>
      </p:sp>
      <p:sp>
        <p:nvSpPr>
          <p:cNvPr id="3" name="Content Placeholder 2"/>
          <p:cNvSpPr>
            <a:spLocks noGrp="1"/>
          </p:cNvSpPr>
          <p:nvPr>
            <p:ph sz="half" idx="1"/>
          </p:nvPr>
        </p:nvSpPr>
        <p:spPr/>
        <p:txBody>
          <a:bodyPr/>
          <a:lstStyle/>
          <a:p>
            <a:r>
              <a:rPr lang="en-US" dirty="0" smtClean="0"/>
              <a:t>This is only the first step- not the final word</a:t>
            </a:r>
          </a:p>
          <a:p>
            <a:r>
              <a:rPr lang="en-US" dirty="0" smtClean="0"/>
              <a:t>This is a discussion starter</a:t>
            </a:r>
          </a:p>
          <a:p>
            <a:r>
              <a:rPr lang="en-US" dirty="0" smtClean="0"/>
              <a:t>This is a research starter</a:t>
            </a:r>
          </a:p>
          <a:p>
            <a:r>
              <a:rPr lang="en-US" dirty="0" smtClean="0"/>
              <a:t>This is a hypothesis</a:t>
            </a:r>
          </a:p>
          <a:p>
            <a:endParaRPr lang="en-US" dirty="0"/>
          </a:p>
          <a:p>
            <a:r>
              <a:rPr lang="en-US" dirty="0" smtClean="0"/>
              <a:t>Everyone should weigh in and do so publicly</a:t>
            </a:r>
            <a:endParaRPr lang="en-US" dirty="0"/>
          </a:p>
        </p:txBody>
      </p:sp>
    </p:spTree>
    <p:extLst>
      <p:ext uri="{BB962C8B-B14F-4D97-AF65-F5344CB8AC3E}">
        <p14:creationId xmlns:p14="http://schemas.microsoft.com/office/powerpoint/2010/main" val="3061560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 End Game</a:t>
            </a:r>
            <a:endParaRPr lang="en-US" dirty="0"/>
          </a:p>
        </p:txBody>
      </p:sp>
      <p:sp>
        <p:nvSpPr>
          <p:cNvPr id="4" name="Content Placeholder 3"/>
          <p:cNvSpPr>
            <a:spLocks noGrp="1"/>
          </p:cNvSpPr>
          <p:nvPr>
            <p:ph sz="half" idx="1"/>
          </p:nvPr>
        </p:nvSpPr>
        <p:spPr>
          <a:xfrm>
            <a:off x="457200" y="1754917"/>
            <a:ext cx="8443463" cy="4210608"/>
          </a:xfrm>
        </p:spPr>
        <p:txBody>
          <a:bodyPr>
            <a:noAutofit/>
          </a:bodyPr>
          <a:lstStyle/>
          <a:p>
            <a:pPr>
              <a:buFont typeface="Arial"/>
              <a:buChar char="•"/>
            </a:pPr>
            <a:r>
              <a:rPr lang="en-US" dirty="0" smtClean="0"/>
              <a:t>Understanding what spiritual care interventions contribute to positive health outcomes, reduction in the costs of care,  and reduction of suffering for patients and family members.</a:t>
            </a:r>
          </a:p>
          <a:p>
            <a:pPr>
              <a:buFont typeface="Arial"/>
              <a:buChar char="•"/>
            </a:pPr>
            <a:r>
              <a:rPr lang="en-US" dirty="0" smtClean="0"/>
              <a:t>Education for all clinicians on spiritual care provision within their scope of practice.</a:t>
            </a:r>
          </a:p>
          <a:p>
            <a:pPr>
              <a:buFont typeface="Arial"/>
              <a:buChar char="•"/>
            </a:pPr>
            <a:r>
              <a:rPr lang="en-US" dirty="0" smtClean="0"/>
              <a:t>Systems to provide best practice spiritual care most effectively and efficiently across the continuum of care.</a:t>
            </a:r>
          </a:p>
          <a:p>
            <a:pPr>
              <a:buFont typeface="Arial"/>
              <a:buChar char="•"/>
            </a:pPr>
            <a:r>
              <a:rPr lang="en-US" dirty="0" smtClean="0"/>
              <a:t>Reimbursement for provision of best practice spiritual care</a:t>
            </a:r>
            <a:endParaRPr lang="en-US" dirty="0"/>
          </a:p>
        </p:txBody>
      </p:sp>
    </p:spTree>
    <p:extLst>
      <p:ext uri="{BB962C8B-B14F-4D97-AF65-F5344CB8AC3E}">
        <p14:creationId xmlns:p14="http://schemas.microsoft.com/office/powerpoint/2010/main" val="20857100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lstStyle/>
          <a:p>
            <a:endParaRPr lang="en-US" dirty="0" smtClean="0"/>
          </a:p>
          <a:p>
            <a:endParaRPr lang="en-US" dirty="0"/>
          </a:p>
          <a:p>
            <a:endParaRPr lang="en-US" dirty="0" smtClean="0"/>
          </a:p>
          <a:p>
            <a:endParaRPr lang="en-US" dirty="0"/>
          </a:p>
          <a:p>
            <a:pPr algn="ctr"/>
            <a:r>
              <a:rPr lang="en-US" sz="4000" dirty="0" smtClean="0"/>
              <a:t>Thank You</a:t>
            </a:r>
            <a:endParaRPr lang="en-US" sz="4000" dirty="0"/>
          </a:p>
        </p:txBody>
      </p:sp>
    </p:spTree>
    <p:extLst>
      <p:ext uri="{BB962C8B-B14F-4D97-AF65-F5344CB8AC3E}">
        <p14:creationId xmlns:p14="http://schemas.microsoft.com/office/powerpoint/2010/main" val="101611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Standardization</a:t>
            </a:r>
            <a:endParaRPr lang="en-US" dirty="0"/>
          </a:p>
        </p:txBody>
      </p:sp>
      <p:sp>
        <p:nvSpPr>
          <p:cNvPr id="3" name="Content Placeholder 2"/>
          <p:cNvSpPr>
            <a:spLocks noGrp="1"/>
          </p:cNvSpPr>
          <p:nvPr>
            <p:ph sz="half" idx="1"/>
          </p:nvPr>
        </p:nvSpPr>
        <p:spPr/>
        <p:txBody>
          <a:bodyPr/>
          <a:lstStyle/>
          <a:p>
            <a:r>
              <a:rPr lang="en-US" dirty="0" smtClean="0"/>
              <a:t>What it is</a:t>
            </a:r>
          </a:p>
          <a:p>
            <a:pPr lvl="1"/>
            <a:r>
              <a:rPr lang="en-US" dirty="0" smtClean="0"/>
              <a:t>Following a predefined pattern</a:t>
            </a:r>
          </a:p>
          <a:p>
            <a:pPr lvl="1"/>
            <a:r>
              <a:rPr lang="en-US" dirty="0" smtClean="0"/>
              <a:t>Predictable practice</a:t>
            </a:r>
          </a:p>
          <a:p>
            <a:pPr lvl="1"/>
            <a:r>
              <a:rPr lang="en-US" dirty="0" smtClean="0"/>
              <a:t>Conforming to best practice</a:t>
            </a:r>
          </a:p>
          <a:p>
            <a:pPr lvl="1"/>
            <a:endParaRPr lang="en-US" dirty="0" smtClean="0"/>
          </a:p>
          <a:p>
            <a:r>
              <a:rPr lang="en-US" dirty="0" smtClean="0"/>
              <a:t>What it is not</a:t>
            </a:r>
          </a:p>
          <a:p>
            <a:pPr lvl="1"/>
            <a:r>
              <a:rPr lang="en-US" dirty="0" smtClean="0"/>
              <a:t>Manualizing</a:t>
            </a:r>
          </a:p>
          <a:p>
            <a:pPr lvl="1"/>
            <a:r>
              <a:rPr lang="en-US" dirty="0" smtClean="0"/>
              <a:t>Removing clinical judgment</a:t>
            </a:r>
            <a:endParaRPr lang="en-US" dirty="0"/>
          </a:p>
        </p:txBody>
      </p:sp>
    </p:spTree>
    <p:extLst>
      <p:ext uri="{BB962C8B-B14F-4D97-AF65-F5344CB8AC3E}">
        <p14:creationId xmlns:p14="http://schemas.microsoft.com/office/powerpoint/2010/main" val="4140922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3"/>
          <p:cNvSpPr>
            <a:spLocks noGrp="1"/>
          </p:cNvSpPr>
          <p:nvPr>
            <p:ph type="sldNum" sz="quarter" idx="11"/>
          </p:nvPr>
        </p:nvSpPr>
        <p:spPr>
          <a:xfrm>
            <a:off x="7010400" y="6381750"/>
            <a:ext cx="2133600" cy="476250"/>
          </a:xfrm>
          <a:noFill/>
        </p:spPr>
        <p:txBody>
          <a:bodyPr/>
          <a:lstStyle/>
          <a:p>
            <a:fld id="{0B5ED2A4-E23F-4D12-856D-BA2171E8AFA8}" type="slidenum">
              <a:rPr lang="en-US">
                <a:cs typeface="Arial" charset="0"/>
              </a:rPr>
              <a:pPr/>
              <a:t>5</a:t>
            </a:fld>
            <a:endParaRPr lang="en-US" dirty="0">
              <a:cs typeface="Arial" charset="0"/>
            </a:endParaRPr>
          </a:p>
        </p:txBody>
      </p:sp>
      <p:sp>
        <p:nvSpPr>
          <p:cNvPr id="1028"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dirty="0"/>
          </a:p>
        </p:txBody>
      </p:sp>
      <p:graphicFrame>
        <p:nvGraphicFramePr>
          <p:cNvPr id="1026" name="Object 1"/>
          <p:cNvGraphicFramePr>
            <a:graphicFrameLocks noChangeAspect="1"/>
          </p:cNvGraphicFramePr>
          <p:nvPr>
            <p:extLst>
              <p:ext uri="{D42A27DB-BD31-4B8C-83A1-F6EECF244321}">
                <p14:modId xmlns:p14="http://schemas.microsoft.com/office/powerpoint/2010/main" val="3926305705"/>
              </p:ext>
            </p:extLst>
          </p:nvPr>
        </p:nvGraphicFramePr>
        <p:xfrm>
          <a:off x="457200" y="685800"/>
          <a:ext cx="7843838" cy="5486400"/>
        </p:xfrm>
        <a:graphic>
          <a:graphicData uri="http://schemas.openxmlformats.org/presentationml/2006/ole">
            <mc:AlternateContent xmlns:mc="http://schemas.openxmlformats.org/markup-compatibility/2006">
              <mc:Choice xmlns:v="urn:schemas-microsoft-com:vml" Requires="v">
                <p:oleObj spid="_x0000_s3125" name="Slide" r:id="rId4" imgW="4351102" imgH="3264515" progId="PowerPoint.Slide.12">
                  <p:embed/>
                </p:oleObj>
              </mc:Choice>
              <mc:Fallback>
                <p:oleObj name="Slide" r:id="rId4" imgW="4351102" imgH="3264515" progId="PowerPoint.Slide.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685800"/>
                        <a:ext cx="7843838" cy="54864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92091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Standardization?</a:t>
            </a:r>
            <a:endParaRPr lang="en-US" dirty="0"/>
          </a:p>
        </p:txBody>
      </p:sp>
      <p:sp>
        <p:nvSpPr>
          <p:cNvPr id="3" name="Content Placeholder 2"/>
          <p:cNvSpPr>
            <a:spLocks noGrp="1"/>
          </p:cNvSpPr>
          <p:nvPr>
            <p:ph sz="half" idx="1"/>
          </p:nvPr>
        </p:nvSpPr>
        <p:spPr/>
        <p:txBody>
          <a:bodyPr/>
          <a:lstStyle/>
          <a:p>
            <a:r>
              <a:rPr lang="en-US" dirty="0" smtClean="0"/>
              <a:t>The Clinical Problem- No one </a:t>
            </a:r>
            <a:r>
              <a:rPr lang="en-US" dirty="0"/>
              <a:t>k</a:t>
            </a:r>
            <a:r>
              <a:rPr lang="en-US" dirty="0" smtClean="0"/>
              <a:t>nows what </a:t>
            </a:r>
            <a:r>
              <a:rPr lang="en-US" dirty="0"/>
              <a:t>w</a:t>
            </a:r>
            <a:r>
              <a:rPr lang="en-US" dirty="0" smtClean="0"/>
              <a:t>e do</a:t>
            </a:r>
          </a:p>
          <a:p>
            <a:r>
              <a:rPr lang="en-US" dirty="0" smtClean="0"/>
              <a:t>The Education Problem- How do we teach what we do?</a:t>
            </a:r>
          </a:p>
          <a:p>
            <a:r>
              <a:rPr lang="en-US" dirty="0" smtClean="0"/>
              <a:t>The Research Problem- Can only test interventions if they are done the same way every time</a:t>
            </a:r>
          </a:p>
          <a:p>
            <a:r>
              <a:rPr lang="en-US" dirty="0" smtClean="0"/>
              <a:t>The Quality Improvement Problem</a:t>
            </a:r>
          </a:p>
          <a:p>
            <a:pPr lvl="1"/>
            <a:r>
              <a:rPr lang="en-US" dirty="0" smtClean="0"/>
              <a:t>What do </a:t>
            </a:r>
            <a:r>
              <a:rPr lang="en-US" dirty="0"/>
              <a:t>w</a:t>
            </a:r>
            <a:r>
              <a:rPr lang="en-US" dirty="0" smtClean="0"/>
              <a:t>e measure?</a:t>
            </a:r>
          </a:p>
          <a:p>
            <a:pPr lvl="1"/>
            <a:r>
              <a:rPr lang="en-US" dirty="0" smtClean="0"/>
              <a:t>How do </a:t>
            </a:r>
            <a:r>
              <a:rPr lang="en-US" dirty="0"/>
              <a:t>w</a:t>
            </a:r>
            <a:r>
              <a:rPr lang="en-US" dirty="0" smtClean="0"/>
              <a:t>e know </a:t>
            </a:r>
            <a:r>
              <a:rPr lang="en-US" dirty="0"/>
              <a:t>i</a:t>
            </a:r>
            <a:r>
              <a:rPr lang="en-US" dirty="0" smtClean="0"/>
              <a:t>f anything we do helps anyone?</a:t>
            </a:r>
          </a:p>
          <a:p>
            <a:pPr lvl="1"/>
            <a:r>
              <a:rPr lang="en-US" dirty="0" smtClean="0"/>
              <a:t>How can we get better at what we do?</a:t>
            </a:r>
          </a:p>
          <a:p>
            <a:pPr lvl="1"/>
            <a:endParaRPr lang="en-US" dirty="0"/>
          </a:p>
          <a:p>
            <a:pPr lvl="1"/>
            <a:endParaRPr lang="en-US" dirty="0" smtClean="0"/>
          </a:p>
          <a:p>
            <a:endParaRPr lang="en-US" dirty="0"/>
          </a:p>
        </p:txBody>
      </p:sp>
    </p:spTree>
    <p:extLst>
      <p:ext uri="{BB962C8B-B14F-4D97-AF65-F5344CB8AC3E}">
        <p14:creationId xmlns:p14="http://schemas.microsoft.com/office/powerpoint/2010/main" val="2315081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If It Doesn’t Contribute Value, It Doesn’t Get Funded</a:t>
            </a:r>
            <a:endParaRPr lang="en-US" dirty="0"/>
          </a:p>
        </p:txBody>
      </p:sp>
      <p:sp>
        <p:nvSpPr>
          <p:cNvPr id="3" name="Content Placeholder 2"/>
          <p:cNvSpPr>
            <a:spLocks noGrp="1"/>
          </p:cNvSpPr>
          <p:nvPr>
            <p:ph sz="half" idx="1"/>
          </p:nvPr>
        </p:nvSpPr>
        <p:spPr>
          <a:xfrm>
            <a:off x="350268" y="2397468"/>
            <a:ext cx="8443463" cy="2322813"/>
          </a:xfrm>
        </p:spPr>
        <p:txBody>
          <a:bodyPr/>
          <a:lstStyle/>
          <a:p>
            <a:r>
              <a:rPr lang="en-US" dirty="0" smtClean="0"/>
              <a:t>Value = Quality/Cost</a:t>
            </a:r>
          </a:p>
          <a:p>
            <a:r>
              <a:rPr lang="en-US" dirty="0" smtClean="0"/>
              <a:t>Value is in the eyes of the customer</a:t>
            </a:r>
          </a:p>
          <a:p>
            <a:r>
              <a:rPr lang="en-US" dirty="0" smtClean="0"/>
              <a:t>The customer is the one paying</a:t>
            </a:r>
          </a:p>
          <a:p>
            <a:endParaRPr lang="en-US" dirty="0"/>
          </a:p>
        </p:txBody>
      </p:sp>
    </p:spTree>
    <p:extLst>
      <p:ext uri="{BB962C8B-B14F-4D97-AF65-F5344CB8AC3E}">
        <p14:creationId xmlns:p14="http://schemas.microsoft.com/office/powerpoint/2010/main" val="339418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342568918"/>
              </p:ext>
            </p:extLst>
          </p:nvPr>
        </p:nvGraphicFramePr>
        <p:xfrm>
          <a:off x="2751667" y="1822776"/>
          <a:ext cx="3879284" cy="37302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3"/>
          <p:cNvSpPr txBox="1"/>
          <p:nvPr/>
        </p:nvSpPr>
        <p:spPr>
          <a:xfrm>
            <a:off x="1943100" y="197557"/>
            <a:ext cx="5257800" cy="1001888"/>
          </a:xfrm>
          <a:prstGeom prst="rect">
            <a:avLst/>
          </a:prstGeom>
          <a:solidFill>
            <a:schemeClr val="lt1"/>
          </a:solidFill>
          <a:ln w="76200">
            <a:solidFill>
              <a:schemeClr val="accent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457200" marR="0" algn="ctr">
              <a:lnSpc>
                <a:spcPct val="107000"/>
              </a:lnSpc>
              <a:spcBef>
                <a:spcPts val="0"/>
              </a:spcBef>
              <a:spcAft>
                <a:spcPts val="800"/>
              </a:spcAft>
            </a:pPr>
            <a:r>
              <a:rPr lang="en-AU" sz="2000" dirty="0">
                <a:ln>
                  <a:noFill/>
                </a:ln>
                <a:solidFill>
                  <a:srgbClr val="5B9BD5"/>
                </a:solidFill>
                <a:effectLst>
                  <a:outerShdw blurRad="38100" dist="25400" dir="5400000" algn="ctr">
                    <a:srgbClr val="6E747A">
                      <a:alpha val="43000"/>
                    </a:srgbClr>
                  </a:outerShdw>
                </a:effectLst>
                <a:ea typeface="Calibri"/>
                <a:cs typeface="Times New Roman"/>
              </a:rPr>
              <a:t>QUALITY INDICATORS</a:t>
            </a:r>
            <a:endParaRPr lang="en-US" sz="1100" dirty="0">
              <a:effectLst/>
              <a:ea typeface="Calibri"/>
              <a:cs typeface="Times New Roman"/>
            </a:endParaRPr>
          </a:p>
          <a:p>
            <a:pPr marL="457200" marR="0" algn="ctr">
              <a:lnSpc>
                <a:spcPct val="107000"/>
              </a:lnSpc>
              <a:spcBef>
                <a:spcPts val="0"/>
              </a:spcBef>
              <a:spcAft>
                <a:spcPts val="800"/>
              </a:spcAft>
            </a:pPr>
            <a:r>
              <a:rPr lang="en-AU" sz="1100" dirty="0">
                <a:solidFill>
                  <a:srgbClr val="5B9BD5"/>
                </a:solidFill>
                <a:effectLst/>
                <a:ea typeface="Calibri"/>
                <a:cs typeface="Times New Roman"/>
              </a:rPr>
              <a:t>The measures selected to describe the situation, track progress and act as a guide to decision making</a:t>
            </a:r>
            <a:endParaRPr lang="en-US" sz="1100" dirty="0">
              <a:effectLst/>
              <a:ea typeface="Calibri"/>
              <a:cs typeface="Times New Roman"/>
            </a:endParaRPr>
          </a:p>
          <a:p>
            <a:pPr marL="0" marR="0">
              <a:lnSpc>
                <a:spcPct val="107000"/>
              </a:lnSpc>
              <a:spcBef>
                <a:spcPts val="0"/>
              </a:spcBef>
              <a:spcAft>
                <a:spcPts val="800"/>
              </a:spcAft>
            </a:pPr>
            <a:r>
              <a:rPr lang="en-AU" sz="1100" dirty="0">
                <a:solidFill>
                  <a:srgbClr val="5B9BD5"/>
                </a:solidFill>
                <a:effectLst/>
                <a:ea typeface="Calibri"/>
                <a:cs typeface="Times New Roman"/>
              </a:rPr>
              <a:t> </a:t>
            </a:r>
            <a:endParaRPr lang="en-US" sz="1100" dirty="0">
              <a:effectLst/>
              <a:ea typeface="Calibri"/>
              <a:cs typeface="Times New Roman"/>
            </a:endParaRPr>
          </a:p>
        </p:txBody>
      </p:sp>
      <p:sp>
        <p:nvSpPr>
          <p:cNvPr id="7" name="Up Arrow 6"/>
          <p:cNvSpPr/>
          <p:nvPr/>
        </p:nvSpPr>
        <p:spPr>
          <a:xfrm>
            <a:off x="4329747" y="1199445"/>
            <a:ext cx="484505" cy="62333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8" name="Up Arrow 7"/>
          <p:cNvSpPr/>
          <p:nvPr/>
        </p:nvSpPr>
        <p:spPr>
          <a:xfrm>
            <a:off x="4346221" y="5492926"/>
            <a:ext cx="484505" cy="6233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0" name="Text Box 4"/>
          <p:cNvSpPr txBox="1"/>
          <p:nvPr/>
        </p:nvSpPr>
        <p:spPr>
          <a:xfrm>
            <a:off x="2005011" y="6116258"/>
            <a:ext cx="5458469" cy="741741"/>
          </a:xfrm>
          <a:prstGeom prst="rect">
            <a:avLst/>
          </a:prstGeom>
          <a:solidFill>
            <a:schemeClr val="lt1"/>
          </a:solidFill>
          <a:ln w="19050">
            <a:solidFill>
              <a:schemeClr val="accent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AU" sz="2000" dirty="0">
                <a:ln>
                  <a:noFill/>
                </a:ln>
                <a:solidFill>
                  <a:srgbClr val="5B9BD5"/>
                </a:solidFill>
                <a:effectLst>
                  <a:outerShdw blurRad="38100" dist="25400" dir="5400000" algn="ctr">
                    <a:srgbClr val="6E747A">
                      <a:alpha val="43000"/>
                    </a:srgbClr>
                  </a:outerShdw>
                </a:effectLst>
                <a:ea typeface="Calibri"/>
                <a:cs typeface="Times New Roman"/>
              </a:rPr>
              <a:t>Qualifications/Education/Training/Experience</a:t>
            </a:r>
            <a:endParaRPr lang="en-US" sz="1100" dirty="0">
              <a:effectLst/>
              <a:ea typeface="Calibri"/>
              <a:cs typeface="Times New Roman"/>
            </a:endParaRPr>
          </a:p>
        </p:txBody>
      </p:sp>
    </p:spTree>
    <p:extLst>
      <p:ext uri="{BB962C8B-B14F-4D97-AF65-F5344CB8AC3E}">
        <p14:creationId xmlns:p14="http://schemas.microsoft.com/office/powerpoint/2010/main" val="3203941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a:t>
            </a:r>
            <a:endParaRPr lang="en-US" dirty="0"/>
          </a:p>
        </p:txBody>
      </p:sp>
      <p:sp>
        <p:nvSpPr>
          <p:cNvPr id="3" name="Content Placeholder 2"/>
          <p:cNvSpPr>
            <a:spLocks noGrp="1"/>
          </p:cNvSpPr>
          <p:nvPr>
            <p:ph sz="half" idx="1"/>
          </p:nvPr>
        </p:nvSpPr>
        <p:spPr/>
        <p:txBody>
          <a:bodyPr/>
          <a:lstStyle/>
          <a:p>
            <a:endParaRPr lang="en-US" dirty="0" smtClean="0"/>
          </a:p>
          <a:p>
            <a:endParaRPr lang="en-US" dirty="0"/>
          </a:p>
          <a:p>
            <a:r>
              <a:rPr lang="en-US" dirty="0" smtClean="0"/>
              <a:t>Choose a consensus panel</a:t>
            </a:r>
          </a:p>
          <a:p>
            <a:pPr marL="0" indent="0">
              <a:buNone/>
            </a:pPr>
            <a:r>
              <a:rPr lang="en-US" dirty="0"/>
              <a:t>	</a:t>
            </a:r>
            <a:r>
              <a:rPr lang="en-US" dirty="0" smtClean="0"/>
              <a:t>- Based on demonstrated expertise not title</a:t>
            </a:r>
          </a:p>
          <a:p>
            <a:pPr marL="0" indent="0">
              <a:buNone/>
            </a:pPr>
            <a:r>
              <a:rPr lang="en-US" dirty="0"/>
              <a:t>	</a:t>
            </a:r>
            <a:r>
              <a:rPr lang="en-US" dirty="0" smtClean="0"/>
              <a:t>- Multidisciplinary- get other perspectives</a:t>
            </a:r>
          </a:p>
          <a:p>
            <a:pPr marL="0" indent="0">
              <a:buNone/>
            </a:pPr>
            <a:r>
              <a:rPr lang="en-US" dirty="0"/>
              <a:t>	</a:t>
            </a:r>
            <a:r>
              <a:rPr lang="en-US" dirty="0" smtClean="0"/>
              <a:t>- Multinational- Increase generalizability</a:t>
            </a:r>
            <a:endParaRPr lang="en-US" dirty="0"/>
          </a:p>
        </p:txBody>
      </p:sp>
    </p:spTree>
    <p:extLst>
      <p:ext uri="{BB962C8B-B14F-4D97-AF65-F5344CB8AC3E}">
        <p14:creationId xmlns:p14="http://schemas.microsoft.com/office/powerpoint/2010/main" val="2767064499"/>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21852</TotalTime>
  <Words>1312</Words>
  <Application>Microsoft Office PowerPoint</Application>
  <PresentationFormat>On-screen Show (4:3)</PresentationFormat>
  <Paragraphs>269</Paragraphs>
  <Slides>32</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2" baseType="lpstr">
      <vt:lpstr>Arial</vt:lpstr>
      <vt:lpstr>Calibri</vt:lpstr>
      <vt:lpstr>Constantia</vt:lpstr>
      <vt:lpstr>Futura Bk</vt:lpstr>
      <vt:lpstr>Futura Hv</vt:lpstr>
      <vt:lpstr>Lucida Grande</vt:lpstr>
      <vt:lpstr>Times New Roman</vt:lpstr>
      <vt:lpstr>Wingdings</vt:lpstr>
      <vt:lpstr>Office Theme</vt:lpstr>
      <vt:lpstr>Slide</vt:lpstr>
      <vt:lpstr>    What Is Quality Spiritual Care in Health Care and How Do You Measure It?       </vt:lpstr>
      <vt:lpstr>Purpose</vt:lpstr>
      <vt:lpstr>Definitions</vt:lpstr>
      <vt:lpstr>Standardization</vt:lpstr>
      <vt:lpstr>PowerPoint Presentation</vt:lpstr>
      <vt:lpstr>Why Standardization?</vt:lpstr>
      <vt:lpstr>If It Doesn’t Contribute Value, It Doesn’t Get Funded</vt:lpstr>
      <vt:lpstr>PowerPoint Presentation</vt:lpstr>
      <vt:lpstr>The Process</vt:lpstr>
      <vt:lpstr>The Panel</vt:lpstr>
      <vt:lpstr>The Panel</vt:lpstr>
      <vt:lpstr>The Process</vt:lpstr>
      <vt:lpstr>Quality Indicators- Structure</vt:lpstr>
      <vt:lpstr>Quality Indicators- Process</vt:lpstr>
      <vt:lpstr>Quality Indicators- Outcomes</vt:lpstr>
      <vt:lpstr>Metrics &amp; Measures</vt:lpstr>
      <vt:lpstr>Metrics &amp; Measures</vt:lpstr>
      <vt:lpstr>Scope of Practice</vt:lpstr>
      <vt:lpstr>Scope of Practice</vt:lpstr>
      <vt:lpstr>The Panel</vt:lpstr>
      <vt:lpstr>The Panel</vt:lpstr>
      <vt:lpstr>Core Knowledge</vt:lpstr>
      <vt:lpstr>Core Knowledge</vt:lpstr>
      <vt:lpstr>Training vs Formation</vt:lpstr>
      <vt:lpstr>Quality Indicators for Spiritual Care</vt:lpstr>
      <vt:lpstr>Spiritual Care in Australia</vt:lpstr>
      <vt:lpstr>Questions we want to address:</vt:lpstr>
      <vt:lpstr>Quality Indicators for Spiritual Care in Australia</vt:lpstr>
      <vt:lpstr>What’s Next: Getting to Value </vt:lpstr>
      <vt:lpstr>What’s Next?</vt:lpstr>
      <vt:lpstr>The End Game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Neon Noodles</dc:creator>
  <cp:lastModifiedBy>Esmeralda Cordero</cp:lastModifiedBy>
  <cp:revision>284</cp:revision>
  <cp:lastPrinted>2016-03-08T13:05:54Z</cp:lastPrinted>
  <dcterms:created xsi:type="dcterms:W3CDTF">2014-02-17T19:57:41Z</dcterms:created>
  <dcterms:modified xsi:type="dcterms:W3CDTF">2016-03-23T16:01:53Z</dcterms:modified>
</cp:coreProperties>
</file>