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14" y="-30"/>
      </p:cViewPr>
      <p:guideLst>
        <p:guide orient="horz" pos="3072"/>
        <p:guide pos="4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Shape 29"/>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0" name="Shape 30"/>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570436586"/>
      </p:ext>
    </p:extLst>
  </p:cSld>
  <p:clrMap bg1="lt1" tx1="dk1" bg2="lt2" tx2="dk2" accent1="accent1" accent2="accent2" accent3="accent3" accent4="accent4" accent5="accent5" accent6="accent6" hlink="hlink" folHlink="folHlink"/>
  <p:notesStyle>
    <a:lvl1pPr defTabSz="457200">
      <a:lnSpc>
        <a:spcPct val="125000"/>
      </a:lnSpc>
      <a:defRPr sz="2400">
        <a:latin typeface="Avenir Book"/>
        <a:ea typeface="Avenir Book"/>
        <a:cs typeface="Avenir Book"/>
        <a:sym typeface="Avenir Book"/>
      </a:defRPr>
    </a:lvl1pPr>
    <a:lvl2pPr indent="228600" defTabSz="457200">
      <a:lnSpc>
        <a:spcPct val="125000"/>
      </a:lnSpc>
      <a:defRPr sz="2400">
        <a:latin typeface="Avenir Book"/>
        <a:ea typeface="Avenir Book"/>
        <a:cs typeface="Avenir Book"/>
        <a:sym typeface="Avenir Book"/>
      </a:defRPr>
    </a:lvl2pPr>
    <a:lvl3pPr indent="457200" defTabSz="457200">
      <a:lnSpc>
        <a:spcPct val="125000"/>
      </a:lnSpc>
      <a:defRPr sz="2400">
        <a:latin typeface="Avenir Book"/>
        <a:ea typeface="Avenir Book"/>
        <a:cs typeface="Avenir Book"/>
        <a:sym typeface="Avenir Book"/>
      </a:defRPr>
    </a:lvl3pPr>
    <a:lvl4pPr indent="685800" defTabSz="457200">
      <a:lnSpc>
        <a:spcPct val="125000"/>
      </a:lnSpc>
      <a:defRPr sz="2400">
        <a:latin typeface="Avenir Book"/>
        <a:ea typeface="Avenir Book"/>
        <a:cs typeface="Avenir Book"/>
        <a:sym typeface="Avenir Book"/>
      </a:defRPr>
    </a:lvl4pPr>
    <a:lvl5pPr indent="914400" defTabSz="457200">
      <a:lnSpc>
        <a:spcPct val="125000"/>
      </a:lnSpc>
      <a:defRPr sz="2400">
        <a:latin typeface="Avenir Book"/>
        <a:ea typeface="Avenir Book"/>
        <a:cs typeface="Avenir Book"/>
        <a:sym typeface="Avenir Book"/>
      </a:defRPr>
    </a:lvl5pPr>
    <a:lvl6pPr indent="1143000" defTabSz="457200">
      <a:lnSpc>
        <a:spcPct val="125000"/>
      </a:lnSpc>
      <a:defRPr sz="2400">
        <a:latin typeface="Avenir Book"/>
        <a:ea typeface="Avenir Book"/>
        <a:cs typeface="Avenir Book"/>
        <a:sym typeface="Avenir Book"/>
      </a:defRPr>
    </a:lvl6pPr>
    <a:lvl7pPr indent="1371600" defTabSz="457200">
      <a:lnSpc>
        <a:spcPct val="125000"/>
      </a:lnSpc>
      <a:defRPr sz="2400">
        <a:latin typeface="Avenir Book"/>
        <a:ea typeface="Avenir Book"/>
        <a:cs typeface="Avenir Book"/>
        <a:sym typeface="Avenir Book"/>
      </a:defRPr>
    </a:lvl7pPr>
    <a:lvl8pPr indent="1600200" defTabSz="457200">
      <a:lnSpc>
        <a:spcPct val="125000"/>
      </a:lnSpc>
      <a:defRPr sz="2400">
        <a:latin typeface="Avenir Book"/>
        <a:ea typeface="Avenir Book"/>
        <a:cs typeface="Avenir Book"/>
        <a:sym typeface="Avenir Book"/>
      </a:defRPr>
    </a:lvl8pPr>
    <a:lvl9pPr indent="1828800" defTabSz="457200">
      <a:lnSpc>
        <a:spcPct val="125000"/>
      </a:lnSpc>
      <a:defRPr sz="2400">
        <a:latin typeface="Avenir Book"/>
        <a:ea typeface="Avenir Book"/>
        <a:cs typeface="Avenir Book"/>
        <a:sym typeface="Avenir Book"/>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5" name="Shape 5"/>
          <p:cNvSpPr>
            <a:spLocks noGrp="1"/>
          </p:cNvSpPr>
          <p:nvPr>
            <p:ph type="title"/>
          </p:nvPr>
        </p:nvSpPr>
        <p:spPr>
          <a:xfrm>
            <a:off x="1270000" y="1638300"/>
            <a:ext cx="10464800" cy="3302000"/>
          </a:xfrm>
          <a:prstGeom prst="rect">
            <a:avLst/>
          </a:prstGeom>
        </p:spPr>
        <p:txBody>
          <a:bodyPr anchor="b"/>
          <a:lstStyle/>
          <a:p>
            <a:pPr lvl="0">
              <a:defRPr sz="1800"/>
            </a:pPr>
            <a:r>
              <a:rPr sz="8000"/>
              <a:t>Title Text</a:t>
            </a:r>
          </a:p>
        </p:txBody>
      </p:sp>
      <p:sp>
        <p:nvSpPr>
          <p:cNvPr id="6" name="Shape 6"/>
          <p:cNvSpPr>
            <a:spLocks noGrp="1"/>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8" name="Shape 8"/>
          <p:cNvSpPr>
            <a:spLocks noGrp="1"/>
          </p:cNvSpPr>
          <p:nvPr>
            <p:ph type="title"/>
          </p:nvPr>
        </p:nvSpPr>
        <p:spPr>
          <a:xfrm>
            <a:off x="1270000" y="6718300"/>
            <a:ext cx="10464800" cy="1422400"/>
          </a:xfrm>
          <a:prstGeom prst="rect">
            <a:avLst/>
          </a:prstGeom>
        </p:spPr>
        <p:txBody>
          <a:bodyPr anchor="b"/>
          <a:lstStyle/>
          <a:p>
            <a:pPr lvl="0">
              <a:defRPr sz="1800"/>
            </a:pPr>
            <a:r>
              <a:rPr sz="8000"/>
              <a:t>Title Text</a:t>
            </a:r>
          </a:p>
        </p:txBody>
      </p:sp>
      <p:sp>
        <p:nvSpPr>
          <p:cNvPr id="9" name="Shape 9"/>
          <p:cNvSpPr>
            <a:spLocks noGrp="1"/>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11" name="Shape 11"/>
          <p:cNvSpPr>
            <a:spLocks noGrp="1"/>
          </p:cNvSpPr>
          <p:nvPr>
            <p:ph type="title"/>
          </p:nvPr>
        </p:nvSpPr>
        <p:spPr>
          <a:xfrm>
            <a:off x="1270000" y="3225800"/>
            <a:ext cx="10464800" cy="3302000"/>
          </a:xfrm>
          <a:prstGeom prst="rect">
            <a:avLst/>
          </a:prstGeom>
        </p:spPr>
        <p:txBody>
          <a:bodyPr/>
          <a:lstStyle/>
          <a:p>
            <a:pPr lvl="0">
              <a:defRPr sz="1800"/>
            </a:pPr>
            <a:r>
              <a:rPr sz="8000"/>
              <a:t>Title Text</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13" name="Shape 13"/>
          <p:cNvSpPr>
            <a:spLocks noGrp="1"/>
          </p:cNvSpPr>
          <p:nvPr>
            <p:ph type="title"/>
          </p:nvPr>
        </p:nvSpPr>
        <p:spPr>
          <a:xfrm>
            <a:off x="952500" y="635000"/>
            <a:ext cx="5334000" cy="3987800"/>
          </a:xfrm>
          <a:prstGeom prst="rect">
            <a:avLst/>
          </a:prstGeom>
        </p:spPr>
        <p:txBody>
          <a:bodyPr anchor="b"/>
          <a:lstStyle>
            <a:lvl1pPr>
              <a:defRPr sz="6000"/>
            </a:lvl1pPr>
          </a:lstStyle>
          <a:p>
            <a:pPr lvl="0">
              <a:defRPr sz="1800"/>
            </a:pPr>
            <a:r>
              <a:rPr sz="6000"/>
              <a:t>Title Text</a:t>
            </a:r>
          </a:p>
        </p:txBody>
      </p:sp>
      <p:sp>
        <p:nvSpPr>
          <p:cNvPr id="14" name="Shape 14"/>
          <p:cNvSpPr>
            <a:spLocks noGrp="1"/>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pPr lvl="0">
              <a:defRPr sz="1800"/>
            </a:pPr>
            <a:r>
              <a:rPr sz="8000"/>
              <a:t>Title Text</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8000"/>
              <a:t>Title Text</a:t>
            </a:r>
          </a:p>
        </p:txBody>
      </p:sp>
      <p:sp>
        <p:nvSpPr>
          <p:cNvPr id="19" name="Shape 19"/>
          <p:cNvSpPr>
            <a:spLocks noGrp="1"/>
          </p:cNvSpPr>
          <p:nvPr>
            <p:ph type="body" idx="1"/>
          </p:nvPr>
        </p:nvSpPr>
        <p:spPr>
          <a:prstGeom prst="rect">
            <a:avLst/>
          </a:prstGeom>
        </p:spPr>
        <p:txBody>
          <a:bodyPr/>
          <a:lstStyle/>
          <a:p>
            <a:pPr lvl="0">
              <a:defRPr sz="1800"/>
            </a:pPr>
            <a:r>
              <a:rPr sz="3600"/>
              <a:t>Body Level One</a:t>
            </a:r>
          </a:p>
          <a:p>
            <a:pPr lvl="1">
              <a:defRPr sz="1800"/>
            </a:pPr>
            <a:r>
              <a:rPr sz="3600"/>
              <a:t>Body Level Two</a:t>
            </a:r>
          </a:p>
          <a:p>
            <a:pPr lvl="2">
              <a:defRPr sz="1800"/>
            </a:pPr>
            <a:r>
              <a:rPr sz="3600"/>
              <a:t>Body Level Three</a:t>
            </a:r>
          </a:p>
          <a:p>
            <a:pPr lvl="3">
              <a:defRPr sz="1800"/>
            </a:pPr>
            <a:r>
              <a:rPr sz="3600"/>
              <a:t>Body Level Four</a:t>
            </a:r>
          </a:p>
          <a:p>
            <a:pPr lvl="4">
              <a:defRPr sz="1800"/>
            </a:pPr>
            <a:r>
              <a:rPr sz="3600"/>
              <a:t>Body Level Five</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a:pPr>
            <a:r>
              <a:rPr sz="8000"/>
              <a:t>Title Text</a:t>
            </a:r>
          </a:p>
        </p:txBody>
      </p:sp>
      <p:sp>
        <p:nvSpPr>
          <p:cNvPr id="22" name="Shape 22"/>
          <p:cNvSpPr>
            <a:spLocks noGrp="1"/>
          </p:cNvSpPr>
          <p:nvPr>
            <p:ph type="body"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24" name="Shape 24"/>
          <p:cNvSpPr>
            <a:spLocks noGrp="1"/>
          </p:cNvSpPr>
          <p:nvPr>
            <p:ph type="body" idx="1"/>
          </p:nvPr>
        </p:nvSpPr>
        <p:spPr>
          <a:xfrm>
            <a:off x="952500" y="1270000"/>
            <a:ext cx="11099800" cy="7213600"/>
          </a:xfrm>
          <a:prstGeom prst="rect">
            <a:avLst/>
          </a:prstGeom>
        </p:spPr>
        <p:txBody>
          <a:bodyPr/>
          <a:lstStyle/>
          <a:p>
            <a:pPr lvl="0">
              <a:defRPr sz="1800"/>
            </a:pPr>
            <a:r>
              <a:rPr sz="3600"/>
              <a:t>Body Level One</a:t>
            </a:r>
          </a:p>
          <a:p>
            <a:pPr lvl="1">
              <a:defRPr sz="1800"/>
            </a:pPr>
            <a:r>
              <a:rPr sz="3600"/>
              <a:t>Body Level Two</a:t>
            </a:r>
          </a:p>
          <a:p>
            <a:pPr lvl="2">
              <a:defRPr sz="1800"/>
            </a:pPr>
            <a:r>
              <a:rPr sz="3600"/>
              <a:t>Body Level Three</a:t>
            </a:r>
          </a:p>
          <a:p>
            <a:pPr lvl="3">
              <a:defRPr sz="1800"/>
            </a:pPr>
            <a:r>
              <a:rPr sz="3600"/>
              <a:t>Body Level Four</a:t>
            </a:r>
          </a:p>
          <a:p>
            <a:pPr lvl="4">
              <a:defRPr sz="1800"/>
            </a:pPr>
            <a:r>
              <a:rPr sz="3600"/>
              <a:t>Body Level Five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a:pPr>
            <a:r>
              <a:rPr sz="8000"/>
              <a:t>Title Text</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a:pPr>
            <a:r>
              <a:rPr sz="3600"/>
              <a:t>Body Level One</a:t>
            </a:r>
          </a:p>
          <a:p>
            <a:pPr lvl="1">
              <a:defRPr sz="1800"/>
            </a:pPr>
            <a:r>
              <a:rPr sz="3600"/>
              <a:t>Body Level Two</a:t>
            </a:r>
          </a:p>
          <a:p>
            <a:pPr lvl="2">
              <a:defRPr sz="1800"/>
            </a:pPr>
            <a:r>
              <a:rPr sz="3600"/>
              <a:t>Body Level Three</a:t>
            </a:r>
          </a:p>
          <a:p>
            <a:pPr lvl="3">
              <a:defRPr sz="1800"/>
            </a:pPr>
            <a:r>
              <a:rPr sz="3600"/>
              <a:t>Body Level Four</a:t>
            </a:r>
          </a:p>
          <a:p>
            <a:pPr lvl="4">
              <a:defRPr sz="1800"/>
            </a:pPr>
            <a:r>
              <a:rPr sz="360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gn="ctr" defTabSz="584200">
        <a:defRPr sz="8000">
          <a:latin typeface="+mn-lt"/>
          <a:ea typeface="+mn-ea"/>
          <a:cs typeface="+mn-cs"/>
          <a:sym typeface="Helvetica Light"/>
        </a:defRPr>
      </a:lvl1pPr>
      <a:lvl2pPr indent="228600" algn="ctr" defTabSz="584200">
        <a:defRPr sz="8000">
          <a:latin typeface="+mn-lt"/>
          <a:ea typeface="+mn-ea"/>
          <a:cs typeface="+mn-cs"/>
          <a:sym typeface="Helvetica Light"/>
        </a:defRPr>
      </a:lvl2pPr>
      <a:lvl3pPr indent="457200" algn="ctr" defTabSz="584200">
        <a:defRPr sz="8000">
          <a:latin typeface="+mn-lt"/>
          <a:ea typeface="+mn-ea"/>
          <a:cs typeface="+mn-cs"/>
          <a:sym typeface="Helvetica Light"/>
        </a:defRPr>
      </a:lvl3pPr>
      <a:lvl4pPr indent="685800" algn="ctr" defTabSz="584200">
        <a:defRPr sz="8000">
          <a:latin typeface="+mn-lt"/>
          <a:ea typeface="+mn-ea"/>
          <a:cs typeface="+mn-cs"/>
          <a:sym typeface="Helvetica Light"/>
        </a:defRPr>
      </a:lvl4pPr>
      <a:lvl5pPr indent="914400" algn="ctr" defTabSz="584200">
        <a:defRPr sz="8000">
          <a:latin typeface="+mn-lt"/>
          <a:ea typeface="+mn-ea"/>
          <a:cs typeface="+mn-cs"/>
          <a:sym typeface="Helvetica Light"/>
        </a:defRPr>
      </a:lvl5pPr>
      <a:lvl6pPr indent="1143000" algn="ctr" defTabSz="584200">
        <a:defRPr sz="8000">
          <a:latin typeface="+mn-lt"/>
          <a:ea typeface="+mn-ea"/>
          <a:cs typeface="+mn-cs"/>
          <a:sym typeface="Helvetica Light"/>
        </a:defRPr>
      </a:lvl6pPr>
      <a:lvl7pPr indent="1371600" algn="ctr" defTabSz="584200">
        <a:defRPr sz="8000">
          <a:latin typeface="+mn-lt"/>
          <a:ea typeface="+mn-ea"/>
          <a:cs typeface="+mn-cs"/>
          <a:sym typeface="Helvetica Light"/>
        </a:defRPr>
      </a:lvl7pPr>
      <a:lvl8pPr indent="1600200" algn="ctr" defTabSz="584200">
        <a:defRPr sz="8000">
          <a:latin typeface="+mn-lt"/>
          <a:ea typeface="+mn-ea"/>
          <a:cs typeface="+mn-cs"/>
          <a:sym typeface="Helvetica Light"/>
        </a:defRPr>
      </a:lvl8pPr>
      <a:lvl9pPr indent="1828800" algn="ctr" defTabSz="584200">
        <a:defRPr sz="8000">
          <a:latin typeface="+mn-lt"/>
          <a:ea typeface="+mn-ea"/>
          <a:cs typeface="+mn-cs"/>
          <a:sym typeface="Helvetica Light"/>
        </a:defRPr>
      </a:lvl9pPr>
    </p:titleStyle>
    <p:body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vl6pPr marL="2667000" indent="-444500" defTabSz="584200">
        <a:spcBef>
          <a:spcPts val="4200"/>
        </a:spcBef>
        <a:buSzPct val="75000"/>
        <a:buChar char="•"/>
        <a:defRPr sz="3600">
          <a:latin typeface="+mn-lt"/>
          <a:ea typeface="+mn-ea"/>
          <a:cs typeface="+mn-cs"/>
          <a:sym typeface="Helvetica Light"/>
        </a:defRPr>
      </a:lvl6pPr>
      <a:lvl7pPr marL="3111500" indent="-444500" defTabSz="584200">
        <a:spcBef>
          <a:spcPts val="4200"/>
        </a:spcBef>
        <a:buSzPct val="75000"/>
        <a:buChar char="•"/>
        <a:defRPr sz="3600">
          <a:latin typeface="+mn-lt"/>
          <a:ea typeface="+mn-ea"/>
          <a:cs typeface="+mn-cs"/>
          <a:sym typeface="Helvetica Light"/>
        </a:defRPr>
      </a:lvl7pPr>
      <a:lvl8pPr marL="3556000" indent="-444500" defTabSz="584200">
        <a:spcBef>
          <a:spcPts val="4200"/>
        </a:spcBef>
        <a:buSzPct val="75000"/>
        <a:buChar char="•"/>
        <a:defRPr sz="3600">
          <a:latin typeface="+mn-lt"/>
          <a:ea typeface="+mn-ea"/>
          <a:cs typeface="+mn-cs"/>
          <a:sym typeface="Helvetica Light"/>
        </a:defRPr>
      </a:lvl8pPr>
      <a:lvl9pPr marL="4000500" indent="-444500" defTabSz="584200">
        <a:spcBef>
          <a:spcPts val="4200"/>
        </a:spcBef>
        <a:buSzPct val="75000"/>
        <a:buChar char="•"/>
        <a:defRPr sz="3600">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jfleischman@healthcarechaplaincy.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haplainsOnHand.org"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oulCareProject.org"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antBelieveIHaveCancer.org"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rebelmouse.com/sandy5albert22/seriously-ill-patients-can-get-spiritual-counseling-via-skype-reuter-1430306927.html" TargetMode="External"/><Relationship Id="rId2" Type="http://schemas.openxmlformats.org/officeDocument/2006/relationships/hyperlink" Target="http://www.blogs.va.gov/VAntage/23604/telechaplaincy-provides-access-for-veterans-no-matter-where-they-live/" TargetMode="Externa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CantBelieveIHaveCancer.org" TargetMode="External"/><Relationship Id="rId7" Type="http://schemas.openxmlformats.org/officeDocument/2006/relationships/image" Target="../media/image2.png"/><Relationship Id="rId2" Type="http://schemas.openxmlformats.org/officeDocument/2006/relationships/hyperlink" Target="http://ChaplainsOnHand.org" TargetMode="External"/><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hyperlink" Target="http://SoulCareProject.org" TargetMode="External"/><Relationship Id="rId4" Type="http://schemas.openxmlformats.org/officeDocument/2006/relationships/hyperlink" Target="http://ChaplainCareforVeterans.org"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32" name="Shape 32"/>
          <p:cNvSpPr>
            <a:spLocks noGrp="1"/>
          </p:cNvSpPr>
          <p:nvPr>
            <p:ph type="title"/>
          </p:nvPr>
        </p:nvSpPr>
        <p:spPr>
          <a:prstGeom prst="rect">
            <a:avLst/>
          </a:prstGeom>
        </p:spPr>
        <p:txBody>
          <a:bodyPr/>
          <a:lstStyle/>
          <a:p>
            <a:pPr lvl="0" defTabSz="368045">
              <a:defRPr sz="1800"/>
            </a:pPr>
            <a:r>
              <a:rPr sz="5040">
                <a:solidFill>
                  <a:srgbClr val="773F9B"/>
                </a:solidFill>
                <a:latin typeface="Skia Regular"/>
                <a:ea typeface="Skia Regular"/>
                <a:cs typeface="Skia Regular"/>
                <a:sym typeface="Skia Regular"/>
              </a:rPr>
              <a:t> </a:t>
            </a:r>
            <a:r>
              <a:rPr sz="5796">
                <a:solidFill>
                  <a:srgbClr val="773F9B"/>
                </a:solidFill>
                <a:latin typeface="Skia Regular"/>
                <a:ea typeface="Skia Regular"/>
                <a:cs typeface="Skia Regular"/>
                <a:sym typeface="Skia Regular"/>
              </a:rPr>
              <a:t>Telechaplaincy:</a:t>
            </a:r>
            <a:endParaRPr sz="5040">
              <a:solidFill>
                <a:srgbClr val="773F9B"/>
              </a:solidFill>
              <a:latin typeface="Skia Regular"/>
              <a:ea typeface="Skia Regular"/>
              <a:cs typeface="Skia Regular"/>
              <a:sym typeface="Skia Regular"/>
            </a:endParaRPr>
          </a:p>
          <a:p>
            <a:pPr lvl="0" defTabSz="368045">
              <a:defRPr sz="1800"/>
            </a:pPr>
            <a:r>
              <a:rPr sz="5040">
                <a:solidFill>
                  <a:srgbClr val="773F9B"/>
                </a:solidFill>
                <a:latin typeface="Skia Regular"/>
                <a:ea typeface="Skia Regular"/>
                <a:cs typeface="Skia Regular"/>
                <a:sym typeface="Skia Regular"/>
              </a:rPr>
              <a:t> </a:t>
            </a:r>
          </a:p>
          <a:p>
            <a:pPr lvl="0" defTabSz="368045">
              <a:defRPr sz="1800"/>
            </a:pPr>
            <a:r>
              <a:rPr sz="5040">
                <a:solidFill>
                  <a:srgbClr val="773F9B"/>
                </a:solidFill>
                <a:latin typeface="Skia Regular"/>
                <a:ea typeface="Skia Regular"/>
                <a:cs typeface="Skia Regular"/>
                <a:sym typeface="Skia Regular"/>
              </a:rPr>
              <a:t>Best Practices for </a:t>
            </a:r>
          </a:p>
          <a:p>
            <a:pPr lvl="0" defTabSz="368045">
              <a:defRPr sz="1800"/>
            </a:pPr>
            <a:r>
              <a:rPr sz="5040">
                <a:solidFill>
                  <a:srgbClr val="773F9B"/>
                </a:solidFill>
                <a:latin typeface="Skia Regular"/>
                <a:ea typeface="Skia Regular"/>
                <a:cs typeface="Skia Regular"/>
                <a:sym typeface="Skia Regular"/>
              </a:rPr>
              <a:t>Telehealth Chaplaincy Care</a:t>
            </a:r>
          </a:p>
        </p:txBody>
      </p:sp>
      <p:sp>
        <p:nvSpPr>
          <p:cNvPr id="33" name="Shape 33"/>
          <p:cNvSpPr>
            <a:spLocks noGrp="1"/>
          </p:cNvSpPr>
          <p:nvPr>
            <p:ph type="body" idx="1"/>
          </p:nvPr>
        </p:nvSpPr>
        <p:spPr>
          <a:xfrm>
            <a:off x="1155700" y="5260950"/>
            <a:ext cx="10257086" cy="1695500"/>
          </a:xfrm>
          <a:prstGeom prst="rect">
            <a:avLst/>
          </a:prstGeom>
        </p:spPr>
        <p:txBody>
          <a:bodyPr/>
          <a:lstStyle/>
          <a:p>
            <a:pPr lvl="0" defTabSz="479044">
              <a:defRPr sz="1800"/>
            </a:pPr>
            <a:r>
              <a:rPr sz="2624">
                <a:solidFill>
                  <a:srgbClr val="773F9B"/>
                </a:solidFill>
                <a:latin typeface="Skia Regular"/>
                <a:ea typeface="Skia Regular"/>
                <a:cs typeface="Skia Regular"/>
                <a:sym typeface="Skia Regular"/>
              </a:rPr>
              <a:t>Presenter:</a:t>
            </a:r>
          </a:p>
          <a:p>
            <a:pPr lvl="0" defTabSz="479044">
              <a:defRPr sz="1800"/>
            </a:pPr>
            <a:r>
              <a:rPr sz="2624">
                <a:solidFill>
                  <a:srgbClr val="773F9B"/>
                </a:solidFill>
                <a:latin typeface="Skia Regular"/>
                <a:ea typeface="Skia Regular"/>
                <a:cs typeface="Skia Regular"/>
                <a:sym typeface="Skia Regular"/>
              </a:rPr>
              <a:t>Judy Fleischman BCC M.S. M.Div.</a:t>
            </a:r>
          </a:p>
          <a:p>
            <a:pPr lvl="0" defTabSz="479044">
              <a:defRPr sz="1800"/>
            </a:pPr>
            <a:endParaRPr sz="2624">
              <a:solidFill>
                <a:srgbClr val="773F9B"/>
              </a:solidFill>
              <a:latin typeface="Skia Regular"/>
              <a:ea typeface="Skia Regular"/>
              <a:cs typeface="Skia Regular"/>
              <a:sym typeface="Skia Regular"/>
            </a:endParaRPr>
          </a:p>
          <a:p>
            <a:pPr lvl="0" defTabSz="479044">
              <a:defRPr sz="1800"/>
            </a:pPr>
            <a:r>
              <a:rPr sz="2624" u="sng">
                <a:solidFill>
                  <a:srgbClr val="773F9B"/>
                </a:solidFill>
                <a:latin typeface="Skia Regular"/>
                <a:ea typeface="Skia Regular"/>
                <a:cs typeface="Skia Regular"/>
                <a:sym typeface="Skia Regular"/>
                <a:hlinkClick r:id="rId2"/>
              </a:rPr>
              <a:t>jfleischman@healthcarechaplaincy.org</a:t>
            </a:r>
          </a:p>
        </p:txBody>
      </p:sp>
      <p:sp>
        <p:nvSpPr>
          <p:cNvPr id="34" name="Shape 34"/>
          <p:cNvSpPr/>
          <p:nvPr/>
        </p:nvSpPr>
        <p:spPr>
          <a:xfrm>
            <a:off x="2118618" y="7366000"/>
            <a:ext cx="8767565" cy="106680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lvl="0">
              <a:defRPr sz="1800"/>
            </a:pPr>
            <a:r>
              <a:rPr sz="3200">
                <a:solidFill>
                  <a:srgbClr val="773F9B"/>
                </a:solidFill>
                <a:latin typeface="Skia Regular"/>
                <a:ea typeface="Skia Regular"/>
                <a:cs typeface="Skia Regular"/>
                <a:sym typeface="Skia Regular"/>
              </a:rPr>
              <a:t>2016 Caring for the Human Spirit Conference</a:t>
            </a:r>
          </a:p>
          <a:p>
            <a:pPr lvl="0">
              <a:defRPr sz="1800"/>
            </a:pPr>
            <a:r>
              <a:rPr sz="3200">
                <a:solidFill>
                  <a:srgbClr val="773F9B"/>
                </a:solidFill>
                <a:latin typeface="Skia Regular"/>
                <a:ea typeface="Skia Regular"/>
                <a:cs typeface="Skia Regular"/>
                <a:sym typeface="Skia Regular"/>
              </a:rPr>
              <a:t>San Diego, CA</a:t>
            </a:r>
          </a:p>
        </p:txBody>
      </p:sp>
      <p:pic>
        <p:nvPicPr>
          <p:cNvPr id="35" name="hccn_logo.png"/>
          <p:cNvPicPr/>
          <p:nvPr/>
        </p:nvPicPr>
        <p:blipFill>
          <a:blip r:embed="rId3">
            <a:extLst/>
          </a:blip>
          <a:stretch>
            <a:fillRect/>
          </a:stretch>
        </p:blipFill>
        <p:spPr>
          <a:xfrm>
            <a:off x="1238142" y="1317205"/>
            <a:ext cx="1663701" cy="1676401"/>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71" name="Shape 71"/>
          <p:cNvSpPr>
            <a:spLocks noGrp="1"/>
          </p:cNvSpPr>
          <p:nvPr>
            <p:ph type="title"/>
          </p:nvPr>
        </p:nvSpPr>
        <p:spPr>
          <a:xfrm>
            <a:off x="2858494" y="319044"/>
            <a:ext cx="7749323" cy="2159001"/>
          </a:xfrm>
          <a:prstGeom prst="rect">
            <a:avLst/>
          </a:prstGeom>
        </p:spPr>
        <p:txBody>
          <a:bodyPr/>
          <a:lstStyle/>
          <a:p>
            <a:pPr lvl="0">
              <a:defRPr sz="1800"/>
            </a:pPr>
            <a:r>
              <a:rPr sz="6400">
                <a:solidFill>
                  <a:srgbClr val="773F9B"/>
                </a:solidFill>
                <a:latin typeface="Skia Regular"/>
                <a:ea typeface="Skia Regular"/>
                <a:cs typeface="Skia Regular"/>
                <a:sym typeface="Skia Regular"/>
              </a:rPr>
              <a:t>Telechaplaincy</a:t>
            </a:r>
          </a:p>
          <a:p>
            <a:pPr lvl="0">
              <a:defRPr sz="1800"/>
            </a:pPr>
            <a:r>
              <a:rPr sz="6400">
                <a:solidFill>
                  <a:srgbClr val="773F9B"/>
                </a:solidFill>
                <a:latin typeface="Skia Regular"/>
                <a:ea typeface="Skia Regular"/>
                <a:cs typeface="Skia Regular"/>
                <a:sym typeface="Skia Regular"/>
              </a:rPr>
              <a:t>Case Studies</a:t>
            </a:r>
          </a:p>
        </p:txBody>
      </p:sp>
      <p:sp>
        <p:nvSpPr>
          <p:cNvPr id="72" name="Shape 72"/>
          <p:cNvSpPr>
            <a:spLocks noGrp="1"/>
          </p:cNvSpPr>
          <p:nvPr>
            <p:ph type="body" idx="1"/>
          </p:nvPr>
        </p:nvSpPr>
        <p:spPr>
          <a:xfrm>
            <a:off x="952500" y="2667000"/>
            <a:ext cx="11099800" cy="6286500"/>
          </a:xfrm>
          <a:prstGeom prst="rect">
            <a:avLst/>
          </a:prstGeom>
        </p:spPr>
        <p:txBody>
          <a:bodyPr/>
          <a:lstStyle/>
          <a:p>
            <a:pPr marL="1270000" lvl="2" indent="0">
              <a:buSzPct val="100000"/>
              <a:buNone/>
              <a:defRPr sz="1800"/>
            </a:pPr>
            <a:r>
              <a:rPr sz="7000" smtClean="0">
                <a:latin typeface="Skia Regular"/>
                <a:ea typeface="Skia Regular"/>
                <a:cs typeface="Skia Regular"/>
                <a:sym typeface="Skia Regular"/>
              </a:rPr>
              <a:t>Visits </a:t>
            </a:r>
            <a:r>
              <a:rPr sz="7000">
                <a:latin typeface="Skia Regular"/>
                <a:ea typeface="Skia Regular"/>
                <a:cs typeface="Skia Regular"/>
                <a:sym typeface="Skia Regular"/>
              </a:rPr>
              <a:t>by </a:t>
            </a:r>
            <a:endParaRPr lang="en-US" sz="7000" smtClean="0">
              <a:latin typeface="Skia Regular"/>
              <a:ea typeface="Skia Regular"/>
              <a:cs typeface="Skia Regular"/>
              <a:sym typeface="Skia Regular"/>
            </a:endParaRPr>
          </a:p>
          <a:p>
            <a:pPr marL="1905000" lvl="2" indent="-635000">
              <a:buSzPct val="100000"/>
              <a:buAutoNum type="arabicPeriod"/>
              <a:defRPr sz="1800"/>
            </a:pPr>
            <a:r>
              <a:rPr sz="7000" dirty="0" smtClean="0">
                <a:latin typeface="Skia Regular"/>
                <a:ea typeface="Skia Regular"/>
                <a:cs typeface="Skia Regular"/>
                <a:sym typeface="Skia Regular"/>
              </a:rPr>
              <a:t>Email</a:t>
            </a:r>
            <a:endParaRPr sz="7000" dirty="0">
              <a:latin typeface="Skia Regular"/>
              <a:ea typeface="Skia Regular"/>
              <a:cs typeface="Skia Regular"/>
              <a:sym typeface="Skia Regular"/>
            </a:endParaRPr>
          </a:p>
          <a:p>
            <a:pPr marL="1905000" lvl="2" indent="-635000">
              <a:buSzPct val="100000"/>
              <a:buAutoNum type="arabicPeriod"/>
              <a:defRPr sz="1800"/>
            </a:pPr>
            <a:r>
              <a:rPr sz="7000" dirty="0">
                <a:latin typeface="Skia Regular"/>
                <a:ea typeface="Skia Regular"/>
                <a:cs typeface="Skia Regular"/>
                <a:sym typeface="Skia Regular"/>
              </a:rPr>
              <a:t> Email to Phone</a:t>
            </a:r>
          </a:p>
          <a:p>
            <a:pPr marL="1905000" lvl="2" indent="-635000">
              <a:buSzPct val="100000"/>
              <a:buAutoNum type="arabicPeriod"/>
              <a:defRPr sz="1800"/>
            </a:pPr>
            <a:r>
              <a:rPr sz="7000" dirty="0">
                <a:latin typeface="Skia Regular"/>
                <a:ea typeface="Skia Regular"/>
                <a:cs typeface="Skia Regular"/>
                <a:sym typeface="Skia Regular"/>
              </a:rPr>
              <a:t> Phone </a:t>
            </a:r>
          </a:p>
        </p:txBody>
      </p:sp>
      <p:pic>
        <p:nvPicPr>
          <p:cNvPr id="73" name="hccn_logo.png"/>
          <p:cNvPicPr/>
          <p:nvPr/>
        </p:nvPicPr>
        <p:blipFill>
          <a:blip r:embed="rId2">
            <a:extLst/>
          </a:blip>
          <a:stretch>
            <a:fillRect/>
          </a:stretch>
        </p:blipFill>
        <p:spPr>
          <a:xfrm>
            <a:off x="756089" y="560344"/>
            <a:ext cx="1663701" cy="1676401"/>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75" name="Shape 75"/>
          <p:cNvSpPr>
            <a:spLocks noGrp="1"/>
          </p:cNvSpPr>
          <p:nvPr>
            <p:ph type="title"/>
          </p:nvPr>
        </p:nvSpPr>
        <p:spPr>
          <a:xfrm>
            <a:off x="952500" y="444500"/>
            <a:ext cx="11099800" cy="1824709"/>
          </a:xfrm>
          <a:prstGeom prst="rect">
            <a:avLst/>
          </a:prstGeom>
        </p:spPr>
        <p:txBody>
          <a:bodyPr/>
          <a:lstStyle/>
          <a:p>
            <a:pPr lvl="0" defTabSz="484886">
              <a:defRPr sz="1800"/>
            </a:pPr>
            <a:r>
              <a:rPr sz="4980">
                <a:solidFill>
                  <a:srgbClr val="773F9B"/>
                </a:solidFill>
                <a:latin typeface="Skia Regular"/>
                <a:ea typeface="Skia Regular"/>
                <a:cs typeface="Skia Regular"/>
                <a:sym typeface="Skia Regular"/>
              </a:rPr>
              <a:t>Case Study 1: Email </a:t>
            </a:r>
          </a:p>
          <a:p>
            <a:pPr lvl="0" defTabSz="484886">
              <a:defRPr sz="1800"/>
            </a:pPr>
            <a:r>
              <a:rPr sz="4980">
                <a:solidFill>
                  <a:srgbClr val="773F9B"/>
                </a:solidFill>
                <a:latin typeface="Skia Regular"/>
                <a:ea typeface="Skia Regular"/>
                <a:cs typeface="Skia Regular"/>
                <a:sym typeface="Skia Regular"/>
              </a:rPr>
              <a:t>Joan - caregiver to mother in hospice</a:t>
            </a:r>
          </a:p>
        </p:txBody>
      </p:sp>
      <p:sp>
        <p:nvSpPr>
          <p:cNvPr id="76" name="Shape 76"/>
          <p:cNvSpPr>
            <a:spLocks noGrp="1"/>
          </p:cNvSpPr>
          <p:nvPr>
            <p:ph type="body" idx="1"/>
          </p:nvPr>
        </p:nvSpPr>
        <p:spPr>
          <a:xfrm>
            <a:off x="952500" y="2375733"/>
            <a:ext cx="11099800" cy="7019298"/>
          </a:xfrm>
          <a:prstGeom prst="rect">
            <a:avLst/>
          </a:prstGeom>
        </p:spPr>
        <p:txBody>
          <a:bodyPr/>
          <a:lstStyle/>
          <a:p>
            <a:pPr marL="213359" lvl="0" indent="-213359" defTabSz="280415">
              <a:spcBef>
                <a:spcPts val="2000"/>
              </a:spcBef>
              <a:defRPr sz="1800"/>
            </a:pPr>
            <a:r>
              <a:rPr sz="2400">
                <a:latin typeface="Skia Regular"/>
                <a:ea typeface="Skia Regular"/>
                <a:cs typeface="Skia Regular"/>
                <a:sym typeface="Skia Regular"/>
              </a:rPr>
              <a:t>Joan fills out “Prayer Request” form on </a:t>
            </a:r>
            <a:r>
              <a:rPr sz="2400" u="sng">
                <a:latin typeface="Skia Regular"/>
                <a:ea typeface="Skia Regular"/>
                <a:cs typeface="Skia Regular"/>
                <a:sym typeface="Skia Regular"/>
                <a:hlinkClick r:id="rId2"/>
              </a:rPr>
              <a:t>ChaplainsOnHand.org</a:t>
            </a:r>
            <a:r>
              <a:rPr sz="2400">
                <a:latin typeface="Skia Regular"/>
                <a:ea typeface="Skia Regular"/>
                <a:cs typeface="Skia Regular"/>
                <a:sym typeface="Skia Regular"/>
              </a:rPr>
              <a:t> in early 2015. </a:t>
            </a:r>
          </a:p>
          <a:p>
            <a:pPr marL="213359" lvl="0" indent="-213359" defTabSz="280415">
              <a:spcBef>
                <a:spcPts val="2000"/>
              </a:spcBef>
              <a:defRPr sz="1800"/>
            </a:pPr>
            <a:r>
              <a:rPr sz="2400">
                <a:latin typeface="Skia Regular"/>
                <a:ea typeface="Skia Regular"/>
                <a:cs typeface="Skia Regular"/>
                <a:sym typeface="Skia Regular"/>
              </a:rPr>
              <a:t>Caregiver, mid-50’s, for mother, who is receiving hospice care &gt;2yrs.  Two older siblings who “has trouble forgiving” for not helping with care. Asks: “How does a daughter…tell (her) mother that it’s ok to let go and die?” Adds, “Need prayer. God bless you.”</a:t>
            </a:r>
          </a:p>
          <a:p>
            <a:pPr marL="213359" lvl="0" indent="-213359" defTabSz="280415">
              <a:spcBef>
                <a:spcPts val="2000"/>
              </a:spcBef>
              <a:defRPr sz="1800"/>
            </a:pPr>
            <a:r>
              <a:rPr sz="2400">
                <a:latin typeface="Skia Regular"/>
                <a:ea typeface="Skia Regular"/>
                <a:cs typeface="Skia Regular"/>
                <a:sym typeface="Skia Regular"/>
              </a:rPr>
              <a:t>Chaplain does spiritual assessment and responds in email and adds open-ended questions and close-ended screening for social distress.</a:t>
            </a:r>
          </a:p>
          <a:p>
            <a:pPr marL="426719" lvl="1" indent="-213359" defTabSz="280415">
              <a:spcBef>
                <a:spcPts val="2000"/>
              </a:spcBef>
              <a:defRPr sz="1800"/>
            </a:pPr>
            <a:r>
              <a:rPr sz="2400">
                <a:latin typeface="Skia Regular"/>
                <a:ea typeface="Skia Regular"/>
                <a:cs typeface="Skia Regular"/>
                <a:sym typeface="Skia Regular"/>
              </a:rPr>
              <a:t>Writes spontaneous prayer SO THAT relieves spiritual distress (fear of abandonment) and focusses on relationship with God and her need for forgiveness.</a:t>
            </a:r>
          </a:p>
          <a:p>
            <a:pPr marL="213359" lvl="0" indent="-213359" defTabSz="280415">
              <a:spcBef>
                <a:spcPts val="2000"/>
              </a:spcBef>
              <a:defRPr sz="1800"/>
            </a:pPr>
            <a:r>
              <a:rPr sz="2400">
                <a:latin typeface="Skia Regular"/>
                <a:ea typeface="Skia Regular"/>
                <a:cs typeface="Skia Regular"/>
                <a:sym typeface="Skia Regular"/>
              </a:rPr>
              <a:t>Chaplain documents using SBAR format and includes diagnosis of “grief, loss, deity, faith.”</a:t>
            </a:r>
          </a:p>
          <a:p>
            <a:pPr marL="213359" lvl="0" indent="-213359" defTabSz="280415">
              <a:spcBef>
                <a:spcPts val="2000"/>
              </a:spcBef>
              <a:defRPr sz="1800"/>
            </a:pPr>
            <a:r>
              <a:rPr sz="2400">
                <a:latin typeface="Skia Regular"/>
                <a:ea typeface="Skia Regular"/>
                <a:cs typeface="Skia Regular"/>
                <a:sym typeface="Skia Regular"/>
              </a:rPr>
              <a:t>Joan responds by email within four days, sharing more background and that does feel isolated and afraid that God has abandoned her and longing to “be closer” and making connection to forgiveness.</a:t>
            </a:r>
          </a:p>
        </p:txBody>
      </p:sp>
      <p:pic>
        <p:nvPicPr>
          <p:cNvPr id="77" name="hccn_logo.png"/>
          <p:cNvPicPr/>
          <p:nvPr/>
        </p:nvPicPr>
        <p:blipFill>
          <a:blip r:embed="rId3">
            <a:extLst/>
          </a:blip>
          <a:stretch>
            <a:fillRect/>
          </a:stretch>
        </p:blipFill>
        <p:spPr>
          <a:xfrm>
            <a:off x="608238" y="111728"/>
            <a:ext cx="1335570" cy="1345764"/>
          </a:xfrm>
          <a:prstGeom prst="rect">
            <a:avLst/>
          </a:prstGeom>
          <a:ln w="12700">
            <a:miter lim="400000"/>
          </a:ln>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79" name="Shape 79"/>
          <p:cNvSpPr>
            <a:spLocks noGrp="1"/>
          </p:cNvSpPr>
          <p:nvPr>
            <p:ph type="title"/>
          </p:nvPr>
        </p:nvSpPr>
        <p:spPr>
          <a:xfrm>
            <a:off x="2276664" y="296042"/>
            <a:ext cx="10635472" cy="1514510"/>
          </a:xfrm>
          <a:prstGeom prst="rect">
            <a:avLst/>
          </a:prstGeom>
        </p:spPr>
        <p:txBody>
          <a:bodyPr/>
          <a:lstStyle>
            <a:lvl1pPr>
              <a:defRPr sz="6000">
                <a:solidFill>
                  <a:srgbClr val="773F9B"/>
                </a:solidFill>
                <a:latin typeface="Skia Regular"/>
                <a:ea typeface="Skia Regular"/>
                <a:cs typeface="Skia Regular"/>
                <a:sym typeface="Skia Regular"/>
              </a:defRPr>
            </a:lvl1pPr>
          </a:lstStyle>
          <a:p>
            <a:pPr lvl="0">
              <a:defRPr sz="1800">
                <a:solidFill>
                  <a:srgbClr val="000000"/>
                </a:solidFill>
              </a:defRPr>
            </a:pPr>
            <a:r>
              <a:rPr sz="6000">
                <a:solidFill>
                  <a:srgbClr val="773F9B"/>
                </a:solidFill>
              </a:rPr>
              <a:t>Case Study 1 - Email   (cont.)</a:t>
            </a:r>
          </a:p>
        </p:txBody>
      </p:sp>
      <p:sp>
        <p:nvSpPr>
          <p:cNvPr id="80" name="Shape 80"/>
          <p:cNvSpPr>
            <a:spLocks noGrp="1"/>
          </p:cNvSpPr>
          <p:nvPr>
            <p:ph type="body" idx="1"/>
          </p:nvPr>
        </p:nvSpPr>
        <p:spPr>
          <a:xfrm>
            <a:off x="952500" y="1928714"/>
            <a:ext cx="11099800" cy="6961286"/>
          </a:xfrm>
          <a:prstGeom prst="rect">
            <a:avLst/>
          </a:prstGeom>
        </p:spPr>
        <p:txBody>
          <a:bodyPr/>
          <a:lstStyle/>
          <a:p>
            <a:pPr marL="222249" lvl="0" indent="-222249" defTabSz="292100">
              <a:spcBef>
                <a:spcPts val="2100"/>
              </a:spcBef>
              <a:defRPr sz="1800"/>
            </a:pPr>
            <a:r>
              <a:rPr sz="2500" dirty="0">
                <a:latin typeface="Skia Regular"/>
                <a:ea typeface="Skia Regular"/>
                <a:cs typeface="Skia Regular"/>
                <a:sym typeface="Skia Regular"/>
              </a:rPr>
              <a:t>Intervention: Breath-Centered version of Serenity Prayer SO THAT relieves isolation with experience of God’s presence guiding her including when with her mother.</a:t>
            </a:r>
          </a:p>
          <a:p>
            <a:pPr marL="222249" lvl="0" indent="-222249" defTabSz="292100">
              <a:spcBef>
                <a:spcPts val="2100"/>
              </a:spcBef>
              <a:defRPr sz="1800"/>
            </a:pPr>
            <a:r>
              <a:rPr sz="2500" dirty="0">
                <a:latin typeface="Skia Regular"/>
                <a:ea typeface="Skia Regular"/>
                <a:cs typeface="Skia Regular"/>
                <a:sym typeface="Skia Regular"/>
              </a:rPr>
              <a:t>Joan responds three days later. Reports prayer helpful as redirects attention from chronic physical pain and conflict with husband. Says, “everything I have ever loved I have lost. Sometimes I think I am being punished by God.” Says will continue Serenity prayer.</a:t>
            </a:r>
          </a:p>
          <a:p>
            <a:pPr marL="222249" lvl="0" indent="-222249" defTabSz="292100">
              <a:spcBef>
                <a:spcPts val="2100"/>
              </a:spcBef>
              <a:defRPr sz="1800"/>
            </a:pPr>
            <a:r>
              <a:rPr sz="2500" dirty="0">
                <a:latin typeface="Skia Regular"/>
                <a:ea typeface="Skia Regular"/>
                <a:cs typeface="Skia Regular"/>
                <a:sym typeface="Skia Regular"/>
              </a:rPr>
              <a:t>Visits continue 2x/</a:t>
            </a:r>
            <a:r>
              <a:rPr sz="2500" dirty="0" err="1">
                <a:latin typeface="Skia Regular"/>
                <a:ea typeface="Skia Regular"/>
                <a:cs typeface="Skia Regular"/>
                <a:sym typeface="Skia Regular"/>
              </a:rPr>
              <a:t>mo</a:t>
            </a:r>
            <a:r>
              <a:rPr sz="2500" dirty="0">
                <a:latin typeface="Skia Regular"/>
                <a:ea typeface="Skia Regular"/>
                <a:cs typeface="Skia Regular"/>
                <a:sym typeface="Skia Regular"/>
              </a:rPr>
              <a:t> for seven months with similar interventions.</a:t>
            </a:r>
          </a:p>
          <a:p>
            <a:pPr marL="222249" lvl="0" indent="-222249" defTabSz="292100">
              <a:spcBef>
                <a:spcPts val="2100"/>
              </a:spcBef>
              <a:defRPr sz="1800"/>
            </a:pPr>
            <a:r>
              <a:rPr sz="2500" dirty="0">
                <a:latin typeface="Skia Regular"/>
                <a:ea typeface="Skia Regular"/>
                <a:cs typeface="Skia Regular"/>
                <a:sym typeface="Skia Regular"/>
              </a:rPr>
              <a:t>Joan responds on Mother’s Day, reporting that her mother is more stable and she is finally getting some rest. Adds, “</a:t>
            </a:r>
            <a:r>
              <a:rPr sz="2500" dirty="0" err="1">
                <a:latin typeface="Skia Regular"/>
                <a:ea typeface="Skia Regular"/>
                <a:cs typeface="Skia Regular"/>
                <a:sym typeface="Skia Regular"/>
              </a:rPr>
              <a:t>Yesterday,the</a:t>
            </a:r>
            <a:r>
              <a:rPr sz="2500" dirty="0">
                <a:latin typeface="Skia Regular"/>
                <a:ea typeface="Skia Regular"/>
                <a:cs typeface="Skia Regular"/>
                <a:sym typeface="Skia Regular"/>
              </a:rPr>
              <a:t> Hospice chaplain came and asked what song we would like to </a:t>
            </a:r>
            <a:r>
              <a:rPr sz="2500" dirty="0" err="1">
                <a:latin typeface="Skia Regular"/>
                <a:ea typeface="Skia Regular"/>
                <a:cs typeface="Skia Regular"/>
                <a:sym typeface="Skia Regular"/>
              </a:rPr>
              <a:t>hear.I</a:t>
            </a:r>
            <a:r>
              <a:rPr sz="2500" dirty="0">
                <a:latin typeface="Skia Regular"/>
                <a:ea typeface="Skia Regular"/>
                <a:cs typeface="Skia Regular"/>
                <a:sym typeface="Skia Regular"/>
              </a:rPr>
              <a:t> thought of '"Swing Low Sweet Chariot" which I haven’t heard in </a:t>
            </a:r>
            <a:r>
              <a:rPr sz="2500" dirty="0" err="1">
                <a:latin typeface="Skia Regular"/>
                <a:ea typeface="Skia Regular"/>
                <a:cs typeface="Skia Regular"/>
                <a:sym typeface="Skia Regular"/>
              </a:rPr>
              <a:t>years.The</a:t>
            </a:r>
            <a:r>
              <a:rPr sz="2500" dirty="0">
                <a:latin typeface="Skia Regular"/>
                <a:ea typeface="Skia Regular"/>
                <a:cs typeface="Skia Regular"/>
                <a:sym typeface="Skia Regular"/>
              </a:rPr>
              <a:t> words were perfect for right where we are. It was awesome.”</a:t>
            </a:r>
          </a:p>
          <a:p>
            <a:pPr marL="222249" lvl="0" indent="-222249" defTabSz="292100">
              <a:spcBef>
                <a:spcPts val="2100"/>
              </a:spcBef>
              <a:defRPr sz="1800"/>
            </a:pPr>
            <a:r>
              <a:rPr sz="2500" dirty="0">
                <a:latin typeface="Skia Regular"/>
                <a:ea typeface="Skia Regular"/>
                <a:cs typeface="Skia Regular"/>
                <a:sym typeface="Skia Regular"/>
              </a:rPr>
              <a:t>Five months later, (one year since initial contact), Joan writes to inform of mother’s passing, which she says was peaceful. Thanks chaplain.</a:t>
            </a:r>
          </a:p>
        </p:txBody>
      </p:sp>
      <p:pic>
        <p:nvPicPr>
          <p:cNvPr id="81" name="hccn_logo.png"/>
          <p:cNvPicPr/>
          <p:nvPr/>
        </p:nvPicPr>
        <p:blipFill>
          <a:blip r:embed="rId2">
            <a:extLst/>
          </a:blip>
          <a:stretch>
            <a:fillRect/>
          </a:stretch>
        </p:blipFill>
        <p:spPr>
          <a:xfrm>
            <a:off x="793887" y="296042"/>
            <a:ext cx="1503036" cy="1514510"/>
          </a:xfrm>
          <a:prstGeom prst="rect">
            <a:avLst/>
          </a:prstGeom>
          <a:ln w="12700">
            <a:miter lim="400000"/>
          </a:ln>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83" name="Shape 83"/>
          <p:cNvSpPr>
            <a:spLocks noGrp="1"/>
          </p:cNvSpPr>
          <p:nvPr>
            <p:ph type="title"/>
          </p:nvPr>
        </p:nvSpPr>
        <p:spPr>
          <a:prstGeom prst="rect">
            <a:avLst/>
          </a:prstGeom>
        </p:spPr>
        <p:txBody>
          <a:bodyPr/>
          <a:lstStyle>
            <a:lvl1pPr>
              <a:defRPr sz="6400" b="1">
                <a:solidFill>
                  <a:srgbClr val="FF2600"/>
                </a:solidFill>
                <a:latin typeface="Arial"/>
                <a:ea typeface="Arial"/>
                <a:cs typeface="Arial"/>
                <a:sym typeface="Arial"/>
              </a:defRPr>
            </a:lvl1pPr>
          </a:lstStyle>
          <a:p>
            <a:pPr lvl="0">
              <a:defRPr sz="1800" b="0">
                <a:solidFill>
                  <a:srgbClr val="000000"/>
                </a:solidFill>
              </a:defRPr>
            </a:pPr>
            <a:r>
              <a:rPr sz="6400" b="1">
                <a:solidFill>
                  <a:srgbClr val="FF2600"/>
                </a:solidFill>
              </a:rPr>
              <a:t> </a:t>
            </a:r>
          </a:p>
        </p:txBody>
      </p:sp>
      <p:sp>
        <p:nvSpPr>
          <p:cNvPr id="84" name="Shape 84"/>
          <p:cNvSpPr>
            <a:spLocks noGrp="1"/>
          </p:cNvSpPr>
          <p:nvPr>
            <p:ph type="body" idx="1"/>
          </p:nvPr>
        </p:nvSpPr>
        <p:spPr>
          <a:xfrm>
            <a:off x="952500" y="2243451"/>
            <a:ext cx="11099801" cy="7019298"/>
          </a:xfrm>
          <a:prstGeom prst="rect">
            <a:avLst/>
          </a:prstGeom>
        </p:spPr>
        <p:txBody>
          <a:bodyPr>
            <a:normAutofit lnSpcReduction="10000"/>
          </a:bodyPr>
          <a:lstStyle/>
          <a:p>
            <a:pPr marL="244474" lvl="0" indent="-244474" defTabSz="321310">
              <a:spcBef>
                <a:spcPts val="2300"/>
              </a:spcBef>
              <a:defRPr sz="1800"/>
            </a:pPr>
            <a:r>
              <a:rPr sz="2750">
                <a:latin typeface="Skia Regular"/>
                <a:ea typeface="Skia Regular"/>
                <a:cs typeface="Skia Regular"/>
                <a:sym typeface="Skia Regular"/>
              </a:rPr>
              <a:t>Paul fills out “Chat Request” form on </a:t>
            </a:r>
            <a:r>
              <a:rPr sz="2750" u="sng">
                <a:latin typeface="Skia Regular"/>
                <a:ea typeface="Skia Regular"/>
                <a:cs typeface="Skia Regular"/>
                <a:sym typeface="Skia Regular"/>
                <a:hlinkClick r:id="rId2"/>
              </a:rPr>
              <a:t>SoulCareProject.org</a:t>
            </a:r>
            <a:r>
              <a:rPr sz="2750">
                <a:latin typeface="Skia Regular"/>
                <a:ea typeface="Skia Regular"/>
                <a:cs typeface="Skia Regular"/>
                <a:sym typeface="Skia Regular"/>
              </a:rPr>
              <a:t> </a:t>
            </a:r>
          </a:p>
          <a:p>
            <a:pPr marL="244474" lvl="0" indent="-244474" defTabSz="321310">
              <a:spcBef>
                <a:spcPts val="2300"/>
              </a:spcBef>
              <a:defRPr sz="1800"/>
            </a:pPr>
            <a:r>
              <a:rPr sz="2750">
                <a:latin typeface="Skia Regular"/>
                <a:ea typeface="Skia Regular"/>
                <a:cs typeface="Skia Regular"/>
                <a:sym typeface="Skia Regular"/>
              </a:rPr>
              <a:t>Caregiver, late 40’s, to wife with chronic illness and history of alcoholism, father of 3 children. Reports conflicted in role. </a:t>
            </a:r>
          </a:p>
          <a:p>
            <a:pPr marL="244474" lvl="0" indent="-244474" defTabSz="321310">
              <a:spcBef>
                <a:spcPts val="2300"/>
              </a:spcBef>
              <a:defRPr sz="1800"/>
            </a:pPr>
            <a:r>
              <a:rPr sz="2750">
                <a:latin typeface="Skia Regular"/>
                <a:ea typeface="Skia Regular"/>
                <a:cs typeface="Skia Regular"/>
                <a:sym typeface="Skia Regular"/>
              </a:rPr>
              <a:t>Chaplain responds by email addressing his distress and invites to call. He calls same day and speak within 24hrs. </a:t>
            </a:r>
          </a:p>
          <a:p>
            <a:pPr marL="244474" lvl="0" indent="-244474" defTabSz="321310">
              <a:spcBef>
                <a:spcPts val="2300"/>
              </a:spcBef>
              <a:defRPr sz="1800"/>
            </a:pPr>
            <a:r>
              <a:rPr sz="2750">
                <a:latin typeface="Skia Regular"/>
                <a:ea typeface="Skia Regular"/>
                <a:cs typeface="Skia Regular"/>
                <a:sym typeface="Skia Regular"/>
              </a:rPr>
              <a:t>Intervention: Attuned Breath Centering (Breath-Centered Prayer) “In: God. Out: Peace” SO THAT relieves isolation and fear of abandonment. Paul says is leaving on a vacation with the children and will contact when returns.</a:t>
            </a:r>
          </a:p>
          <a:p>
            <a:pPr marL="244474" lvl="0" indent="-244474" defTabSz="321310">
              <a:spcBef>
                <a:spcPts val="2300"/>
              </a:spcBef>
              <a:defRPr sz="1800"/>
            </a:pPr>
            <a:r>
              <a:rPr sz="2750">
                <a:latin typeface="Skia Regular"/>
                <a:ea typeface="Skia Regular"/>
                <a:cs typeface="Skia Regular"/>
                <a:sym typeface="Skia Regular"/>
              </a:rPr>
              <a:t>Two weeks later, Paul emails chaplain when returns from vacation and reports benefit of BCP as he travelled. Says wife now in hospital and shares more of addiction issues. Chaplain replies and refers to Alanon for support. He responds saying is attending Alanon and seeing a therapist now. Thanks chaplain.</a:t>
            </a:r>
          </a:p>
        </p:txBody>
      </p:sp>
      <p:sp>
        <p:nvSpPr>
          <p:cNvPr id="85" name="Shape 85"/>
          <p:cNvSpPr/>
          <p:nvPr/>
        </p:nvSpPr>
        <p:spPr>
          <a:xfrm>
            <a:off x="2618188" y="202274"/>
            <a:ext cx="9901279" cy="180855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defTabSz="373887">
              <a:defRPr sz="1800"/>
            </a:pPr>
            <a:r>
              <a:rPr sz="3839" dirty="0">
                <a:solidFill>
                  <a:srgbClr val="773F9B"/>
                </a:solidFill>
                <a:latin typeface="Skia Regular"/>
                <a:ea typeface="Skia Regular"/>
                <a:cs typeface="Skia Regular"/>
                <a:sym typeface="Skia Regular"/>
              </a:rPr>
              <a:t>Case Study 2: Email to Phone</a:t>
            </a:r>
          </a:p>
          <a:p>
            <a:pPr lvl="0" defTabSz="373887">
              <a:defRPr sz="1800"/>
            </a:pPr>
            <a:r>
              <a:rPr sz="3839" dirty="0">
                <a:solidFill>
                  <a:srgbClr val="773F9B"/>
                </a:solidFill>
                <a:latin typeface="Skia Regular"/>
                <a:ea typeface="Skia Regular"/>
                <a:cs typeface="Skia Regular"/>
                <a:sym typeface="Skia Regular"/>
              </a:rPr>
              <a:t>Paul - caregiver to wife with chronic illness </a:t>
            </a:r>
          </a:p>
        </p:txBody>
      </p:sp>
      <p:pic>
        <p:nvPicPr>
          <p:cNvPr id="86" name="hccn_logo.png"/>
          <p:cNvPicPr/>
          <p:nvPr/>
        </p:nvPicPr>
        <p:blipFill>
          <a:blip r:embed="rId3">
            <a:extLst/>
          </a:blip>
          <a:stretch>
            <a:fillRect/>
          </a:stretch>
        </p:blipFill>
        <p:spPr>
          <a:xfrm>
            <a:off x="622266" y="190842"/>
            <a:ext cx="1477650" cy="1488930"/>
          </a:xfrm>
          <a:prstGeom prst="rect">
            <a:avLst/>
          </a:prstGeom>
          <a:ln w="12700">
            <a:miter lim="400000"/>
          </a:ln>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88" name="Shape 88"/>
          <p:cNvSpPr>
            <a:spLocks noGrp="1"/>
          </p:cNvSpPr>
          <p:nvPr>
            <p:ph type="title"/>
          </p:nvPr>
        </p:nvSpPr>
        <p:spPr>
          <a:xfrm>
            <a:off x="569693" y="469900"/>
            <a:ext cx="11563633" cy="1739900"/>
          </a:xfrm>
          <a:prstGeom prst="rect">
            <a:avLst/>
          </a:prstGeom>
        </p:spPr>
        <p:txBody>
          <a:bodyPr>
            <a:normAutofit fontScale="90000"/>
          </a:bodyPr>
          <a:lstStyle/>
          <a:p>
            <a:pPr lvl="0">
              <a:defRPr sz="1800"/>
            </a:pPr>
            <a:r>
              <a:rPr sz="6000" dirty="0">
                <a:solidFill>
                  <a:srgbClr val="773F9B"/>
                </a:solidFill>
                <a:latin typeface="Skia Regular"/>
                <a:ea typeface="Skia Regular"/>
                <a:cs typeface="Skia Regular"/>
                <a:sym typeface="Skia Regular"/>
              </a:rPr>
              <a:t>Case Study 3: Phone</a:t>
            </a:r>
          </a:p>
          <a:p>
            <a:pPr lvl="0">
              <a:defRPr sz="1800"/>
            </a:pPr>
            <a:r>
              <a:rPr sz="6000" dirty="0">
                <a:solidFill>
                  <a:srgbClr val="773F9B"/>
                </a:solidFill>
                <a:latin typeface="Skia Regular"/>
                <a:ea typeface="Skia Regular"/>
                <a:cs typeface="Skia Regular"/>
                <a:sym typeface="Skia Regular"/>
              </a:rPr>
              <a:t>Kate - Cancer care</a:t>
            </a:r>
          </a:p>
        </p:txBody>
      </p:sp>
      <p:sp>
        <p:nvSpPr>
          <p:cNvPr id="89" name="Shape 89"/>
          <p:cNvSpPr>
            <a:spLocks noGrp="1"/>
          </p:cNvSpPr>
          <p:nvPr>
            <p:ph type="body" idx="1"/>
          </p:nvPr>
        </p:nvSpPr>
        <p:spPr>
          <a:xfrm>
            <a:off x="952500" y="2616200"/>
            <a:ext cx="11099800" cy="6744739"/>
          </a:xfrm>
          <a:prstGeom prst="rect">
            <a:avLst/>
          </a:prstGeom>
        </p:spPr>
        <p:txBody>
          <a:bodyPr>
            <a:noAutofit/>
          </a:bodyPr>
          <a:lstStyle/>
          <a:p>
            <a:pPr marL="186689" lvl="0" indent="-186689" defTabSz="245363">
              <a:spcBef>
                <a:spcPts val="1700"/>
              </a:spcBef>
              <a:defRPr sz="1800"/>
            </a:pPr>
            <a:r>
              <a:rPr sz="2400" dirty="0">
                <a:latin typeface="Skia Regular"/>
                <a:ea typeface="Skia Regular"/>
                <a:cs typeface="Skia Regular"/>
                <a:sym typeface="Skia Regular"/>
              </a:rPr>
              <a:t>Kate calls 844 number for </a:t>
            </a:r>
            <a:r>
              <a:rPr sz="2400" u="sng" dirty="0">
                <a:latin typeface="Skia Regular"/>
                <a:ea typeface="Skia Regular"/>
                <a:cs typeface="Skia Regular"/>
                <a:sym typeface="Skia Regular"/>
                <a:hlinkClick r:id="rId2"/>
              </a:rPr>
              <a:t>CantBelieveIHaveCancer.org</a:t>
            </a:r>
            <a:r>
              <a:rPr sz="2400" dirty="0">
                <a:latin typeface="Skia Regular"/>
                <a:ea typeface="Skia Regular"/>
                <a:cs typeface="Skia Regular"/>
                <a:sym typeface="Skia Regular"/>
              </a:rPr>
              <a:t> a few days after Winter Solstice and leaves voicemail. She reports:</a:t>
            </a:r>
          </a:p>
          <a:p>
            <a:pPr marL="373379" lvl="1" indent="-186689" defTabSz="245363">
              <a:spcBef>
                <a:spcPts val="1700"/>
              </a:spcBef>
              <a:defRPr sz="1800"/>
            </a:pPr>
            <a:r>
              <a:rPr sz="2400" dirty="0">
                <a:latin typeface="Skia Regular"/>
                <a:ea typeface="Skia Regular"/>
                <a:cs typeface="Skia Regular"/>
                <a:sym typeface="Skia Regular"/>
              </a:rPr>
              <a:t> Recent diagnosis of lung cancer. Cervical cancer survivor. “Drink a little too much.”</a:t>
            </a:r>
          </a:p>
          <a:p>
            <a:pPr marL="373379" lvl="1" indent="-186689" defTabSz="245363">
              <a:spcBef>
                <a:spcPts val="1700"/>
              </a:spcBef>
              <a:defRPr sz="1800"/>
            </a:pPr>
            <a:r>
              <a:rPr sz="2400" dirty="0">
                <a:latin typeface="Skia Regular"/>
                <a:ea typeface="Skia Regular"/>
                <a:cs typeface="Skia Regular"/>
                <a:sym typeface="Skia Regular"/>
              </a:rPr>
              <a:t>Wants support honoring her Wiccan tradition and practice</a:t>
            </a:r>
          </a:p>
          <a:p>
            <a:pPr marL="186689" lvl="0" indent="-186689" defTabSz="245363">
              <a:spcBef>
                <a:spcPts val="1700"/>
              </a:spcBef>
              <a:defRPr sz="1800"/>
            </a:pPr>
            <a:r>
              <a:rPr sz="2400" dirty="0">
                <a:latin typeface="Skia Regular"/>
                <a:ea typeface="Skia Regular"/>
                <a:cs typeface="Skia Regular"/>
                <a:sym typeface="Skia Regular"/>
              </a:rPr>
              <a:t>First encounter, first visit. </a:t>
            </a:r>
          </a:p>
          <a:p>
            <a:pPr marL="373379" lvl="1" indent="-186689" defTabSz="245363">
              <a:spcBef>
                <a:spcPts val="1700"/>
              </a:spcBef>
              <a:defRPr sz="1800"/>
            </a:pPr>
            <a:r>
              <a:rPr sz="2400" dirty="0">
                <a:latin typeface="Skia Regular"/>
                <a:ea typeface="Skia Regular"/>
                <a:cs typeface="Skia Regular"/>
                <a:sym typeface="Skia Regular"/>
              </a:rPr>
              <a:t>Anxiety and Social distress YES   “I am so lonely… no one understands.” Names home as “toxic” and estranged / in conflict with “father of my children, he is angry” with whom she lives. Meds include Xanax.</a:t>
            </a:r>
          </a:p>
          <a:p>
            <a:pPr marL="373379" lvl="1" indent="-186689" defTabSz="245363">
              <a:spcBef>
                <a:spcPts val="1700"/>
              </a:spcBef>
              <a:defRPr sz="1800"/>
            </a:pPr>
            <a:r>
              <a:rPr sz="2400" dirty="0">
                <a:latin typeface="Skia Regular"/>
                <a:ea typeface="Skia Regular"/>
                <a:cs typeface="Skia Regular"/>
                <a:sym typeface="Skia Regular"/>
              </a:rPr>
              <a:t>Spiritual assessment includes diagnosis: grief, loss, faith. </a:t>
            </a:r>
          </a:p>
          <a:p>
            <a:pPr marL="373379" lvl="1" indent="-186689" defTabSz="245363">
              <a:spcBef>
                <a:spcPts val="1700"/>
              </a:spcBef>
              <a:defRPr sz="1800"/>
            </a:pPr>
            <a:r>
              <a:rPr sz="2400" dirty="0">
                <a:latin typeface="Skia Regular"/>
                <a:ea typeface="Skia Regular"/>
                <a:cs typeface="Skia Regular"/>
                <a:sym typeface="Skia Regular"/>
              </a:rPr>
              <a:t>Intervention: Asked to rate Serenity on scale 1-10. (rated 2). Offered Attuned Breath Centering (Breath-Centered Prayer) and guided imagery of Wiccan garden connecting her pain center (chest) to roots as “my uterus” where feels ease, then enlarging it SO THAT relieves isolation and offers protection. Kate cries, thanks chaplain, saying feels relief and comfort and will continue, “I am going to shield myself.”</a:t>
            </a:r>
          </a:p>
        </p:txBody>
      </p:sp>
      <p:pic>
        <p:nvPicPr>
          <p:cNvPr id="90" name="hccn_logo.png"/>
          <p:cNvPicPr/>
          <p:nvPr/>
        </p:nvPicPr>
        <p:blipFill>
          <a:blip r:embed="rId3">
            <a:extLst/>
          </a:blip>
          <a:stretch>
            <a:fillRect/>
          </a:stretch>
        </p:blipFill>
        <p:spPr>
          <a:xfrm>
            <a:off x="737409" y="480356"/>
            <a:ext cx="1615993" cy="1628329"/>
          </a:xfrm>
          <a:prstGeom prst="rect">
            <a:avLst/>
          </a:prstGeom>
          <a:ln w="12700">
            <a:miter lim="400000"/>
          </a:ln>
        </p:spPr>
      </p:pic>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92" name="Shape 92"/>
          <p:cNvSpPr>
            <a:spLocks noGrp="1"/>
          </p:cNvSpPr>
          <p:nvPr>
            <p:ph type="title"/>
          </p:nvPr>
        </p:nvSpPr>
        <p:spPr>
          <a:xfrm>
            <a:off x="2654805" y="442340"/>
            <a:ext cx="10044375" cy="2036327"/>
          </a:xfrm>
          <a:prstGeom prst="rect">
            <a:avLst/>
          </a:prstGeom>
        </p:spPr>
        <p:txBody>
          <a:bodyPr/>
          <a:lstStyle>
            <a:lvl1pPr>
              <a:defRPr sz="6000">
                <a:solidFill>
                  <a:srgbClr val="773F9B"/>
                </a:solidFill>
                <a:latin typeface="Skia Regular"/>
                <a:ea typeface="Skia Regular"/>
                <a:cs typeface="Skia Regular"/>
                <a:sym typeface="Skia Regular"/>
              </a:defRPr>
            </a:lvl1pPr>
          </a:lstStyle>
          <a:p>
            <a:pPr lvl="0">
              <a:defRPr sz="1800">
                <a:solidFill>
                  <a:srgbClr val="000000"/>
                </a:solidFill>
              </a:defRPr>
            </a:pPr>
            <a:r>
              <a:rPr sz="6000">
                <a:solidFill>
                  <a:srgbClr val="773F9B"/>
                </a:solidFill>
              </a:rPr>
              <a:t>Case Study 3: Phone (cont.)</a:t>
            </a:r>
          </a:p>
        </p:txBody>
      </p:sp>
      <p:sp>
        <p:nvSpPr>
          <p:cNvPr id="93" name="Shape 93"/>
          <p:cNvSpPr>
            <a:spLocks noGrp="1"/>
          </p:cNvSpPr>
          <p:nvPr>
            <p:ph type="body" idx="1"/>
          </p:nvPr>
        </p:nvSpPr>
        <p:spPr>
          <a:xfrm>
            <a:off x="952500" y="2616200"/>
            <a:ext cx="11099800" cy="6286500"/>
          </a:xfrm>
          <a:prstGeom prst="rect">
            <a:avLst/>
          </a:prstGeom>
        </p:spPr>
        <p:txBody>
          <a:bodyPr/>
          <a:lstStyle/>
          <a:p>
            <a:pPr marL="244474" lvl="0" indent="-244474" defTabSz="321310">
              <a:spcBef>
                <a:spcPts val="2300"/>
              </a:spcBef>
              <a:defRPr sz="1800"/>
            </a:pPr>
            <a:r>
              <a:rPr sz="2750">
                <a:latin typeface="Skia Regular"/>
                <a:ea typeface="Skia Regular"/>
                <a:cs typeface="Skia Regular"/>
                <a:sym typeface="Skia Regular"/>
              </a:rPr>
              <a:t>Kate calls one month later following radiation treatment and experiencing fatigue. Says relieved that tumor has shrunk &gt;50%.  Decrease in anxiety, “I did exactly what you said and it worked. Serenity scale 6/10. “I am rolling with the flow.”  Names argument with dtr as, “disappointed but let it go.” Ct. reports doctors supportive of Wicca and esp. visualizations. </a:t>
            </a:r>
          </a:p>
          <a:p>
            <a:pPr marL="244474" lvl="0" indent="-244474" defTabSz="321310">
              <a:spcBef>
                <a:spcPts val="2300"/>
              </a:spcBef>
              <a:defRPr sz="1800"/>
            </a:pPr>
            <a:r>
              <a:rPr sz="2750">
                <a:latin typeface="Skia Regular"/>
                <a:ea typeface="Skia Regular"/>
                <a:cs typeface="Skia Regular"/>
                <a:sym typeface="Skia Regular"/>
              </a:rPr>
              <a:t>Intervention: Chaplain offered visualization of “goddess burning the lung cancer” and breathing in moonlight  with “Earth enveloping me.”  Ct. states, “Embolc is the light coming back. Serenity isn’t the word, more calm acceptance.”  ABC/Breath-Centered Prayer: “In: Light. Out: Earth” SO THAT …</a:t>
            </a:r>
          </a:p>
          <a:p>
            <a:pPr marL="244474" lvl="0" indent="-244474" defTabSz="321310">
              <a:spcBef>
                <a:spcPts val="2300"/>
              </a:spcBef>
              <a:defRPr sz="1800"/>
            </a:pPr>
            <a:r>
              <a:rPr sz="2750">
                <a:latin typeface="Skia Regular"/>
                <a:ea typeface="Skia Regular"/>
                <a:cs typeface="Skia Regular"/>
                <a:sym typeface="Skia Regular"/>
              </a:rPr>
              <a:t>Ct. thanks chaplain, “you’re more than helpful. You have given me a whole lot of inspiration.”</a:t>
            </a:r>
          </a:p>
        </p:txBody>
      </p:sp>
      <p:pic>
        <p:nvPicPr>
          <p:cNvPr id="94" name="hccn_logo.png"/>
          <p:cNvPicPr/>
          <p:nvPr/>
        </p:nvPicPr>
        <p:blipFill>
          <a:blip r:embed="rId2">
            <a:extLst/>
          </a:blip>
          <a:stretch>
            <a:fillRect/>
          </a:stretch>
        </p:blipFill>
        <p:spPr>
          <a:xfrm>
            <a:off x="756089" y="622303"/>
            <a:ext cx="1663701" cy="1676401"/>
          </a:xfrm>
          <a:prstGeom prst="rect">
            <a:avLst/>
          </a:prstGeom>
          <a:ln w="12700">
            <a:miter lim="400000"/>
          </a:ln>
        </p:spPr>
      </p:pic>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96" name="Shape 96"/>
          <p:cNvSpPr>
            <a:spLocks noGrp="1"/>
          </p:cNvSpPr>
          <p:nvPr>
            <p:ph type="title"/>
          </p:nvPr>
        </p:nvSpPr>
        <p:spPr>
          <a:xfrm>
            <a:off x="952500" y="444500"/>
            <a:ext cx="11099800" cy="1724798"/>
          </a:xfrm>
          <a:prstGeom prst="rect">
            <a:avLst/>
          </a:prstGeom>
        </p:spPr>
        <p:txBody>
          <a:bodyPr/>
          <a:lstStyle>
            <a:lvl1pPr>
              <a:defRPr>
                <a:solidFill>
                  <a:srgbClr val="773F9B"/>
                </a:solidFill>
                <a:latin typeface="Skia Regular"/>
                <a:ea typeface="Skia Regular"/>
                <a:cs typeface="Skia Regular"/>
                <a:sym typeface="Skia Regular"/>
              </a:defRPr>
            </a:lvl1pPr>
          </a:lstStyle>
          <a:p>
            <a:pPr lvl="0">
              <a:defRPr sz="1800">
                <a:solidFill>
                  <a:srgbClr val="000000"/>
                </a:solidFill>
              </a:defRPr>
            </a:pPr>
            <a:r>
              <a:rPr sz="8000">
                <a:solidFill>
                  <a:srgbClr val="773F9B"/>
                </a:solidFill>
              </a:rPr>
              <a:t>Conclusions </a:t>
            </a:r>
          </a:p>
        </p:txBody>
      </p:sp>
      <p:sp>
        <p:nvSpPr>
          <p:cNvPr id="97" name="Shape 97"/>
          <p:cNvSpPr>
            <a:spLocks noGrp="1"/>
          </p:cNvSpPr>
          <p:nvPr>
            <p:ph type="body" idx="1"/>
          </p:nvPr>
        </p:nvSpPr>
        <p:spPr>
          <a:xfrm>
            <a:off x="1122636" y="2243451"/>
            <a:ext cx="11099801" cy="7019298"/>
          </a:xfrm>
          <a:prstGeom prst="rect">
            <a:avLst/>
          </a:prstGeom>
        </p:spPr>
        <p:txBody>
          <a:bodyPr/>
          <a:lstStyle/>
          <a:p>
            <a:pPr marL="0" lvl="0" indent="0" defTabSz="537463">
              <a:spcBef>
                <a:spcPts val="3800"/>
              </a:spcBef>
              <a:buSzTx/>
              <a:buNone/>
              <a:defRPr sz="1800"/>
            </a:pPr>
            <a:r>
              <a:rPr sz="4600">
                <a:latin typeface="Skia Regular"/>
                <a:ea typeface="Skia Regular"/>
                <a:cs typeface="Skia Regular"/>
                <a:sym typeface="Skia Regular"/>
              </a:rPr>
              <a:t>Best Practice Telehealth Chaplaincy Care </a:t>
            </a:r>
          </a:p>
          <a:p>
            <a:pPr marL="408939" lvl="0" indent="-408939" defTabSz="537463">
              <a:spcBef>
                <a:spcPts val="3800"/>
              </a:spcBef>
              <a:defRPr sz="1800"/>
            </a:pPr>
            <a:r>
              <a:rPr sz="4600">
                <a:latin typeface="Skia Regular"/>
                <a:ea typeface="Skia Regular"/>
                <a:cs typeface="Skia Regular"/>
                <a:sym typeface="Skia Regular"/>
              </a:rPr>
              <a:t>offers new accessibility for extending care to patients/clients including caregivers </a:t>
            </a:r>
          </a:p>
          <a:p>
            <a:pPr marL="408939" lvl="0" indent="-408939" defTabSz="537463">
              <a:spcBef>
                <a:spcPts val="3800"/>
              </a:spcBef>
              <a:defRPr sz="1800"/>
            </a:pPr>
            <a:r>
              <a:rPr sz="4600">
                <a:latin typeface="Skia Regular"/>
                <a:ea typeface="Skia Regular"/>
                <a:cs typeface="Skia Regular"/>
                <a:sym typeface="Skia Regular"/>
              </a:rPr>
              <a:t>is being well received. Clients report it is useful.</a:t>
            </a:r>
          </a:p>
          <a:p>
            <a:pPr marL="408939" lvl="0" indent="-408939" defTabSz="537463">
              <a:spcBef>
                <a:spcPts val="3800"/>
              </a:spcBef>
              <a:defRPr sz="1800"/>
            </a:pPr>
            <a:r>
              <a:rPr sz="4600">
                <a:latin typeface="Skia Regular"/>
                <a:ea typeface="Skia Regular"/>
                <a:cs typeface="Skia Regular"/>
                <a:sym typeface="Skia Regular"/>
              </a:rPr>
              <a:t>offers short and long-term care</a:t>
            </a:r>
          </a:p>
        </p:txBody>
      </p:sp>
      <p:pic>
        <p:nvPicPr>
          <p:cNvPr id="98" name="hccn_logo.png"/>
          <p:cNvPicPr/>
          <p:nvPr/>
        </p:nvPicPr>
        <p:blipFill>
          <a:blip r:embed="rId2">
            <a:extLst/>
          </a:blip>
          <a:stretch>
            <a:fillRect/>
          </a:stretch>
        </p:blipFill>
        <p:spPr>
          <a:xfrm>
            <a:off x="1138896" y="468698"/>
            <a:ext cx="1663701" cy="1676401"/>
          </a:xfrm>
          <a:prstGeom prst="rect">
            <a:avLst/>
          </a:prstGeom>
          <a:ln w="12700">
            <a:miter lim="400000"/>
          </a:ln>
        </p:spPr>
      </p:pic>
      <p:pic>
        <p:nvPicPr>
          <p:cNvPr id="99" name="logo_chat_chaplain.jpg"/>
          <p:cNvPicPr/>
          <p:nvPr/>
        </p:nvPicPr>
        <p:blipFill>
          <a:blip r:embed="rId3">
            <a:extLst/>
          </a:blip>
          <a:stretch>
            <a:fillRect/>
          </a:stretch>
        </p:blipFill>
        <p:spPr>
          <a:xfrm>
            <a:off x="10376801" y="920749"/>
            <a:ext cx="1206501" cy="1206501"/>
          </a:xfrm>
          <a:prstGeom prst="rect">
            <a:avLst/>
          </a:prstGeom>
          <a:ln w="12700">
            <a:miter lim="400000"/>
          </a:ln>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101" name="Shape 101"/>
          <p:cNvSpPr>
            <a:spLocks noGrp="1"/>
          </p:cNvSpPr>
          <p:nvPr>
            <p:ph type="body" idx="1"/>
          </p:nvPr>
        </p:nvSpPr>
        <p:spPr>
          <a:prstGeom prst="rect">
            <a:avLst/>
          </a:prstGeom>
        </p:spPr>
        <p:txBody>
          <a:bodyPr>
            <a:normAutofit lnSpcReduction="10000"/>
          </a:bodyPr>
          <a:lstStyle/>
          <a:p>
            <a:pPr marL="394635" lvl="0" indent="-394635" defTabSz="479044">
              <a:spcBef>
                <a:spcPts val="3400"/>
              </a:spcBef>
              <a:buSzPct val="100000"/>
              <a:buAutoNum type="arabicPeriod"/>
              <a:defRPr sz="1800"/>
            </a:pPr>
            <a:r>
              <a:rPr sz="1968" i="1" u="sng" dirty="0">
                <a:latin typeface="Arial"/>
                <a:ea typeface="Arial"/>
                <a:cs typeface="Arial"/>
                <a:sym typeface="Arial"/>
                <a:hlinkClick r:id="rId2"/>
              </a:rPr>
              <a:t>http://www.blogs.va.gov/VAntage/23604/telechaplaincy-provides-access-for-veterans-no-matter-where-they-live/</a:t>
            </a:r>
            <a:endParaRPr sz="1968" i="1" u="sng" dirty="0">
              <a:latin typeface="Arial"/>
              <a:ea typeface="Arial"/>
              <a:cs typeface="Arial"/>
              <a:sym typeface="Arial"/>
            </a:endParaRPr>
          </a:p>
          <a:p>
            <a:pPr marL="0" lvl="0" indent="0" defTabSz="374904">
              <a:spcBef>
                <a:spcPts val="0"/>
              </a:spcBef>
              <a:buSzTx/>
              <a:buNone/>
              <a:defRPr sz="1800"/>
            </a:pPr>
            <a:endParaRPr sz="1968" i="1" u="sng" dirty="0">
              <a:latin typeface="Arial"/>
              <a:ea typeface="Arial"/>
              <a:cs typeface="Arial"/>
              <a:sym typeface="Arial"/>
            </a:endParaRPr>
          </a:p>
          <a:p>
            <a:pPr marL="0" lvl="0" indent="0" defTabSz="374904">
              <a:spcBef>
                <a:spcPts val="0"/>
              </a:spcBef>
              <a:buSzTx/>
              <a:buNone/>
              <a:defRPr sz="1800"/>
            </a:pPr>
            <a:r>
              <a:rPr sz="1968" i="1" u="sng" dirty="0">
                <a:latin typeface="Arial"/>
                <a:ea typeface="Arial"/>
                <a:cs typeface="Arial"/>
                <a:sym typeface="Arial"/>
              </a:rPr>
              <a:t>2. </a:t>
            </a:r>
            <a:r>
              <a:rPr sz="1968" i="1" u="sng" dirty="0">
                <a:latin typeface="Arial"/>
                <a:ea typeface="Arial"/>
                <a:cs typeface="Arial"/>
                <a:sym typeface="Arial"/>
                <a:hlinkClick r:id="rId3"/>
              </a:rPr>
              <a:t>https://www.rebelmouse.com/sandy5albert22/seriously-ill-patients-can-get-spiritual-counseling-via-skype-reuter-1430306927.html</a:t>
            </a:r>
            <a:endParaRPr sz="1968" i="1" u="sng" dirty="0">
              <a:latin typeface="Arial"/>
              <a:ea typeface="Arial"/>
              <a:cs typeface="Arial"/>
              <a:sym typeface="Arial"/>
            </a:endParaRPr>
          </a:p>
          <a:p>
            <a:pPr marL="0" lvl="0" indent="0" defTabSz="374904">
              <a:spcBef>
                <a:spcPts val="0"/>
              </a:spcBef>
              <a:buSzTx/>
              <a:buNone/>
              <a:defRPr sz="1800"/>
            </a:pPr>
            <a:endParaRPr sz="1968" b="1" i="1" dirty="0">
              <a:latin typeface="Arial"/>
              <a:ea typeface="Arial"/>
              <a:cs typeface="Arial"/>
              <a:sym typeface="Arial"/>
            </a:endParaRPr>
          </a:p>
          <a:p>
            <a:pPr marL="0" lvl="0" indent="0" defTabSz="374904">
              <a:spcBef>
                <a:spcPts val="0"/>
              </a:spcBef>
              <a:buSzTx/>
              <a:buNone/>
              <a:defRPr sz="1800"/>
            </a:pPr>
            <a:r>
              <a:rPr sz="1968" b="1" i="1" dirty="0">
                <a:latin typeface="Arial"/>
                <a:ea typeface="Arial"/>
                <a:cs typeface="Arial"/>
                <a:sym typeface="Arial"/>
              </a:rPr>
              <a:t>3.  Peery, B., Intentional Caring: An Introduction to Outcome Oriented Chaplaincy, HCCN Spiritual Care Grand Rounds (Webinar), 6/25/2015.</a:t>
            </a:r>
          </a:p>
          <a:p>
            <a:pPr marL="0" lvl="0" indent="0" defTabSz="374904">
              <a:spcBef>
                <a:spcPts val="0"/>
              </a:spcBef>
              <a:buSzTx/>
              <a:buNone/>
              <a:defRPr sz="1800"/>
            </a:pPr>
            <a:endParaRPr sz="1968" b="1" i="1" dirty="0">
              <a:latin typeface="Arial"/>
              <a:ea typeface="Arial"/>
              <a:cs typeface="Arial"/>
              <a:sym typeface="Arial"/>
            </a:endParaRPr>
          </a:p>
          <a:p>
            <a:pPr marL="0" lvl="0" indent="0" defTabSz="374904">
              <a:spcBef>
                <a:spcPts val="0"/>
              </a:spcBef>
              <a:buSzTx/>
              <a:buNone/>
              <a:defRPr sz="1800"/>
            </a:pPr>
            <a:r>
              <a:rPr sz="1968" b="1" i="1" dirty="0">
                <a:latin typeface="Arial"/>
                <a:ea typeface="Arial"/>
                <a:cs typeface="Arial"/>
                <a:sym typeface="Arial"/>
              </a:rPr>
              <a:t>4. </a:t>
            </a:r>
            <a:r>
              <a:rPr sz="1968" b="1" i="1" dirty="0" err="1">
                <a:latin typeface="Arial"/>
                <a:ea typeface="Arial"/>
                <a:cs typeface="Arial"/>
                <a:sym typeface="Arial"/>
              </a:rPr>
              <a:t>VandeCreek</a:t>
            </a:r>
            <a:r>
              <a:rPr sz="1968" b="1" i="1" dirty="0">
                <a:latin typeface="Arial"/>
                <a:ea typeface="Arial"/>
                <a:cs typeface="Arial"/>
                <a:sym typeface="Arial"/>
              </a:rPr>
              <a:t>, L. and Lucas, A.M. Editors, The Discipline for Pastoral Care Giving - Foundations for Outcome Oriented Chaplaincy, Routledge, 2001.</a:t>
            </a:r>
          </a:p>
          <a:p>
            <a:pPr marL="0" lvl="0" indent="0" defTabSz="374904">
              <a:spcBef>
                <a:spcPts val="0"/>
              </a:spcBef>
              <a:buSzTx/>
              <a:buNone/>
              <a:defRPr sz="1800"/>
            </a:pPr>
            <a:endParaRPr sz="1968" b="1" i="1" dirty="0">
              <a:latin typeface="Arial"/>
              <a:ea typeface="Arial"/>
              <a:cs typeface="Arial"/>
              <a:sym typeface="Arial"/>
            </a:endParaRPr>
          </a:p>
          <a:p>
            <a:pPr marL="0" lvl="0" indent="0" defTabSz="374904">
              <a:spcBef>
                <a:spcPts val="0"/>
              </a:spcBef>
              <a:buSzTx/>
              <a:buNone/>
              <a:defRPr sz="1800"/>
            </a:pPr>
            <a:r>
              <a:rPr sz="1968" b="1" i="1" dirty="0">
                <a:latin typeface="Arial"/>
                <a:ea typeface="Arial"/>
                <a:cs typeface="Arial"/>
                <a:sym typeface="Arial"/>
              </a:rPr>
              <a:t>5. </a:t>
            </a:r>
            <a:r>
              <a:rPr sz="1968" b="1" i="1" dirty="0" err="1">
                <a:latin typeface="Arial"/>
                <a:ea typeface="Arial"/>
                <a:cs typeface="Arial"/>
                <a:sym typeface="Arial"/>
              </a:rPr>
              <a:t>Handzo</a:t>
            </a:r>
            <a:r>
              <a:rPr sz="1968" b="1" i="1" dirty="0">
                <a:latin typeface="Arial"/>
                <a:ea typeface="Arial"/>
                <a:cs typeface="Arial"/>
                <a:sym typeface="Arial"/>
              </a:rPr>
              <a:t>, G. and </a:t>
            </a:r>
            <a:r>
              <a:rPr sz="1968" b="1" i="1" dirty="0" err="1">
                <a:latin typeface="Arial"/>
                <a:ea typeface="Arial"/>
                <a:cs typeface="Arial"/>
                <a:sym typeface="Arial"/>
              </a:rPr>
              <a:t>Wintz</a:t>
            </a:r>
            <a:r>
              <a:rPr sz="1968" b="1" i="1" dirty="0">
                <a:latin typeface="Arial"/>
                <a:ea typeface="Arial"/>
                <a:cs typeface="Arial"/>
                <a:sym typeface="Arial"/>
              </a:rPr>
              <a:t>, S., The Case for Standardization in Chaplaincy Practice, HCCN Spiritual Care Grand Rounds (Webinar), 3/15/2016</a:t>
            </a:r>
            <a:r>
              <a:rPr sz="1968" b="1" i="1" dirty="0" smtClean="0">
                <a:latin typeface="Arial"/>
                <a:ea typeface="Arial"/>
                <a:cs typeface="Arial"/>
                <a:sym typeface="Arial"/>
              </a:rPr>
              <a:t>.</a:t>
            </a:r>
            <a:endParaRPr lang="en-US" sz="1968" b="1" i="1" dirty="0" smtClean="0">
              <a:latin typeface="Arial"/>
              <a:ea typeface="Arial"/>
              <a:cs typeface="Arial"/>
              <a:sym typeface="Arial"/>
            </a:endParaRPr>
          </a:p>
          <a:p>
            <a:pPr marL="0" lvl="0" indent="0" defTabSz="374904">
              <a:spcBef>
                <a:spcPts val="0"/>
              </a:spcBef>
              <a:buSzTx/>
              <a:buNone/>
              <a:defRPr sz="1800"/>
            </a:pPr>
            <a:endParaRPr lang="en-US" sz="1968" b="1" i="1" dirty="0">
              <a:latin typeface="Arial"/>
              <a:ea typeface="Arial"/>
              <a:cs typeface="Arial"/>
              <a:sym typeface="Arial"/>
            </a:endParaRPr>
          </a:p>
          <a:p>
            <a:pPr marL="0" lvl="0" indent="0" defTabSz="374904">
              <a:spcBef>
                <a:spcPts val="0"/>
              </a:spcBef>
              <a:buSzTx/>
              <a:buNone/>
              <a:defRPr sz="1800"/>
            </a:pPr>
            <a:r>
              <a:rPr lang="en-US" sz="1968" b="1" i="1" dirty="0" smtClean="0">
                <a:latin typeface="Arial"/>
                <a:ea typeface="Arial"/>
                <a:cs typeface="Arial"/>
                <a:sym typeface="Arial"/>
              </a:rPr>
              <a:t>6. http://nccn.org</a:t>
            </a:r>
            <a:endParaRPr sz="1968" b="1" i="1" dirty="0">
              <a:latin typeface="Arial"/>
              <a:ea typeface="Arial"/>
              <a:cs typeface="Arial"/>
              <a:sym typeface="Arial"/>
            </a:endParaRPr>
          </a:p>
          <a:p>
            <a:pPr marL="0" lvl="0" indent="0" defTabSz="374904">
              <a:spcBef>
                <a:spcPts val="0"/>
              </a:spcBef>
              <a:buSzTx/>
              <a:buNone/>
              <a:defRPr sz="1800"/>
            </a:pPr>
            <a:endParaRPr sz="1968" b="1" i="1" dirty="0">
              <a:latin typeface="Arial"/>
              <a:ea typeface="Arial"/>
              <a:cs typeface="Arial"/>
              <a:sym typeface="Arial"/>
            </a:endParaRPr>
          </a:p>
          <a:p>
            <a:pPr marL="0" lvl="0" indent="0" defTabSz="374904">
              <a:spcBef>
                <a:spcPts val="0"/>
              </a:spcBef>
              <a:buSzTx/>
              <a:buNone/>
              <a:defRPr sz="1800"/>
            </a:pPr>
            <a:r>
              <a:rPr lang="en-US" sz="1968" b="1" i="1" dirty="0">
                <a:latin typeface="Arial"/>
                <a:ea typeface="Arial"/>
                <a:cs typeface="Arial"/>
                <a:sym typeface="Arial"/>
              </a:rPr>
              <a:t>7</a:t>
            </a:r>
            <a:r>
              <a:rPr sz="1968" b="1" i="1" dirty="0" smtClean="0">
                <a:latin typeface="Arial"/>
                <a:ea typeface="Arial"/>
                <a:cs typeface="Arial"/>
                <a:sym typeface="Arial"/>
              </a:rPr>
              <a:t>. </a:t>
            </a:r>
            <a:r>
              <a:rPr sz="1968" b="1" i="1" dirty="0">
                <a:latin typeface="Arial"/>
                <a:ea typeface="Arial"/>
                <a:cs typeface="Arial"/>
                <a:sym typeface="Arial"/>
              </a:rPr>
              <a:t>Fleischman, J., “Chaplaincy Best Practices in Caring for Persons who Identify as Spiritual Not Religious,” Association of Professional Chaplains Conference Presentation, 2013.</a:t>
            </a:r>
          </a:p>
          <a:p>
            <a:pPr marL="0" lvl="0" indent="0" defTabSz="374904">
              <a:spcBef>
                <a:spcPts val="0"/>
              </a:spcBef>
              <a:buSzTx/>
              <a:buNone/>
              <a:defRPr sz="1800"/>
            </a:pPr>
            <a:endParaRPr sz="1968" b="1" i="1" dirty="0">
              <a:latin typeface="Arial"/>
              <a:ea typeface="Arial"/>
              <a:cs typeface="Arial"/>
              <a:sym typeface="Arial"/>
            </a:endParaRPr>
          </a:p>
          <a:p>
            <a:pPr marL="0" lvl="0" indent="0" defTabSz="374904">
              <a:spcBef>
                <a:spcPts val="0"/>
              </a:spcBef>
              <a:buSzTx/>
              <a:buNone/>
              <a:defRPr sz="1800"/>
            </a:pPr>
            <a:r>
              <a:rPr lang="en-US" sz="1968" b="1" i="1" dirty="0">
                <a:latin typeface="Arial"/>
                <a:ea typeface="Arial"/>
                <a:cs typeface="Arial"/>
                <a:sym typeface="Arial"/>
              </a:rPr>
              <a:t>8</a:t>
            </a:r>
            <a:r>
              <a:rPr sz="1968" b="1" i="1" dirty="0" smtClean="0">
                <a:latin typeface="Arial"/>
                <a:ea typeface="Arial"/>
                <a:cs typeface="Arial"/>
                <a:sym typeface="Arial"/>
              </a:rPr>
              <a:t>. </a:t>
            </a:r>
            <a:r>
              <a:rPr sz="1968" b="1" i="1" dirty="0">
                <a:latin typeface="Arial"/>
                <a:ea typeface="Arial"/>
                <a:cs typeface="Arial"/>
                <a:sym typeface="Arial"/>
              </a:rPr>
              <a:t>Fleischman, J., “Attuned Breath Centering: A Contemplative Practice Integrating Psychology and Spirituality to Activate Well-Being,” Association of Professional Chaplains Conference Presentation, 2010.</a:t>
            </a:r>
          </a:p>
        </p:txBody>
      </p:sp>
      <p:sp>
        <p:nvSpPr>
          <p:cNvPr id="102" name="Shape 102"/>
          <p:cNvSpPr/>
          <p:nvPr/>
        </p:nvSpPr>
        <p:spPr>
          <a:xfrm>
            <a:off x="3817937" y="863600"/>
            <a:ext cx="5368926" cy="132080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lvl1pPr>
              <a:defRPr sz="8000">
                <a:solidFill>
                  <a:srgbClr val="773F9B"/>
                </a:solidFill>
                <a:latin typeface="Skia Regular"/>
                <a:ea typeface="Skia Regular"/>
                <a:cs typeface="Skia Regular"/>
                <a:sym typeface="Skia Regular"/>
              </a:defRPr>
            </a:lvl1pPr>
          </a:lstStyle>
          <a:p>
            <a:pPr lvl="0">
              <a:defRPr sz="1800">
                <a:solidFill>
                  <a:srgbClr val="000000"/>
                </a:solidFill>
              </a:defRPr>
            </a:pPr>
            <a:r>
              <a:rPr sz="8000">
                <a:solidFill>
                  <a:srgbClr val="773F9B"/>
                </a:solidFill>
              </a:rPr>
              <a:t>References</a:t>
            </a:r>
          </a:p>
        </p:txBody>
      </p:sp>
      <p:pic>
        <p:nvPicPr>
          <p:cNvPr id="103" name="hccn_logo.png"/>
          <p:cNvPicPr/>
          <p:nvPr/>
        </p:nvPicPr>
        <p:blipFill>
          <a:blip r:embed="rId4">
            <a:extLst/>
          </a:blip>
          <a:stretch>
            <a:fillRect/>
          </a:stretch>
        </p:blipFill>
        <p:spPr>
          <a:xfrm>
            <a:off x="1428918" y="550557"/>
            <a:ext cx="1663701" cy="1676401"/>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pic>
        <p:nvPicPr>
          <p:cNvPr id="37" name="CentralPark_RootsTree.jpg"/>
          <p:cNvPicPr/>
          <p:nvPr/>
        </p:nvPicPr>
        <p:blipFill>
          <a:blip r:embed="rId2">
            <a:extLst/>
          </a:blip>
          <a:srcRect l="13624" r="13624"/>
          <a:stretch>
            <a:fillRect/>
          </a:stretch>
        </p:blipFill>
        <p:spPr>
          <a:xfrm>
            <a:off x="6357524" y="2799307"/>
            <a:ext cx="6357000" cy="6553531"/>
          </a:xfrm>
          <a:prstGeom prst="rect">
            <a:avLst/>
          </a:prstGeom>
          <a:ln w="12700">
            <a:miter lim="400000"/>
          </a:ln>
        </p:spPr>
      </p:pic>
      <p:sp>
        <p:nvSpPr>
          <p:cNvPr id="38" name="Shape 38"/>
          <p:cNvSpPr>
            <a:spLocks noGrp="1"/>
          </p:cNvSpPr>
          <p:nvPr>
            <p:ph type="body" idx="1"/>
          </p:nvPr>
        </p:nvSpPr>
        <p:spPr>
          <a:xfrm>
            <a:off x="319903" y="2104928"/>
            <a:ext cx="5597421" cy="7510324"/>
          </a:xfrm>
          <a:prstGeom prst="rect">
            <a:avLst/>
          </a:prstGeom>
        </p:spPr>
        <p:txBody>
          <a:bodyPr/>
          <a:lstStyle/>
          <a:p>
            <a:pPr lvl="0" algn="l" defTabSz="233679">
              <a:defRPr sz="1800"/>
            </a:pPr>
            <a:r>
              <a:rPr sz="2960" dirty="0">
                <a:latin typeface="Skia Regular"/>
                <a:ea typeface="Skia Regular"/>
                <a:cs typeface="Skia Regular"/>
                <a:sym typeface="Skia Regular"/>
              </a:rPr>
              <a:t>Telehealth is the use of technology to deliver health care, health information or health education at a distance.</a:t>
            </a:r>
          </a:p>
          <a:p>
            <a:pPr marL="158044" lvl="0" indent="-158044" algn="l" defTabSz="233679">
              <a:buSzPct val="75000"/>
              <a:buChar char="•"/>
              <a:defRPr sz="1800"/>
            </a:pPr>
            <a:endParaRPr sz="2960" dirty="0">
              <a:latin typeface="Skia Regular"/>
              <a:ea typeface="Skia Regular"/>
              <a:cs typeface="Skia Regular"/>
              <a:sym typeface="Skia Regular"/>
            </a:endParaRPr>
          </a:p>
          <a:p>
            <a:pPr marL="158044" lvl="0" indent="-158044" algn="l" defTabSz="233679">
              <a:buSzPct val="75000"/>
              <a:buChar char="•"/>
              <a:defRPr sz="1800"/>
            </a:pPr>
            <a:r>
              <a:rPr sz="2960" dirty="0" err="1">
                <a:latin typeface="Skia Regular"/>
                <a:ea typeface="Skia Regular"/>
                <a:cs typeface="Skia Regular"/>
                <a:sym typeface="Skia Regular"/>
              </a:rPr>
              <a:t>Telechaplaincy</a:t>
            </a:r>
            <a:r>
              <a:rPr sz="2960" dirty="0">
                <a:latin typeface="Skia Regular"/>
                <a:ea typeface="Skia Regular"/>
                <a:cs typeface="Skia Regular"/>
                <a:sym typeface="Skia Regular"/>
              </a:rPr>
              <a:t> is professional chaplaincy care provided in a telehealth context by Phone, Email, </a:t>
            </a:r>
            <a:r>
              <a:rPr lang="en-US" sz="2960" dirty="0" smtClean="0">
                <a:latin typeface="Skia Regular"/>
                <a:ea typeface="Skia Regular"/>
                <a:cs typeface="Skia Regular"/>
                <a:sym typeface="Skia Regular"/>
              </a:rPr>
              <a:t>and/or</a:t>
            </a:r>
            <a:r>
              <a:rPr sz="2960" dirty="0" smtClean="0">
                <a:latin typeface="Skia Regular"/>
                <a:ea typeface="Skia Regular"/>
                <a:cs typeface="Skia Regular"/>
                <a:sym typeface="Skia Regular"/>
              </a:rPr>
              <a:t> </a:t>
            </a:r>
            <a:r>
              <a:rPr sz="2960" dirty="0">
                <a:latin typeface="Skia Regular"/>
                <a:ea typeface="Skia Regular"/>
                <a:cs typeface="Skia Regular"/>
                <a:sym typeface="Skia Regular"/>
              </a:rPr>
              <a:t>Video</a:t>
            </a:r>
          </a:p>
          <a:p>
            <a:pPr lvl="0" algn="l" defTabSz="233679">
              <a:defRPr sz="1800"/>
            </a:pPr>
            <a:endParaRPr sz="2960" dirty="0">
              <a:latin typeface="Skia Regular"/>
              <a:ea typeface="Skia Regular"/>
              <a:cs typeface="Skia Regular"/>
              <a:sym typeface="Skia Regular"/>
            </a:endParaRPr>
          </a:p>
          <a:p>
            <a:pPr marL="158044" lvl="0" indent="-158044" algn="l" defTabSz="233679">
              <a:buSzPct val="75000"/>
              <a:buChar char="•"/>
              <a:defRPr sz="1800"/>
            </a:pPr>
            <a:r>
              <a:rPr sz="2960" dirty="0">
                <a:latin typeface="Skia Regular"/>
                <a:ea typeface="Skia Regular"/>
                <a:cs typeface="Skia Regular"/>
                <a:sym typeface="Skia Regular"/>
              </a:rPr>
              <a:t>Veterans Administration launches </a:t>
            </a:r>
            <a:r>
              <a:rPr sz="2960" dirty="0" err="1">
                <a:latin typeface="Skia Regular"/>
                <a:ea typeface="Skia Regular"/>
                <a:cs typeface="Skia Regular"/>
                <a:sym typeface="Skia Regular"/>
              </a:rPr>
              <a:t>telechaplaincy</a:t>
            </a:r>
            <a:r>
              <a:rPr sz="2960" dirty="0">
                <a:latin typeface="Skia Regular"/>
                <a:ea typeface="Skia Regular"/>
                <a:cs typeface="Skia Regular"/>
                <a:sym typeface="Skia Regular"/>
              </a:rPr>
              <a:t> service. </a:t>
            </a:r>
          </a:p>
          <a:p>
            <a:pPr lvl="0" algn="l" defTabSz="233679">
              <a:defRPr sz="1800"/>
            </a:pPr>
            <a:endParaRPr sz="2960" dirty="0">
              <a:latin typeface="Skia Regular"/>
              <a:ea typeface="Skia Regular"/>
              <a:cs typeface="Skia Regular"/>
              <a:sym typeface="Skia Regular"/>
            </a:endParaRPr>
          </a:p>
          <a:p>
            <a:pPr marL="158044" lvl="0" indent="-158044" algn="l" defTabSz="233679">
              <a:buSzPct val="75000"/>
              <a:buChar char="•"/>
              <a:defRPr sz="1800"/>
            </a:pPr>
            <a:r>
              <a:rPr sz="2960" dirty="0">
                <a:latin typeface="Skia Regular"/>
                <a:ea typeface="Skia Regular"/>
                <a:cs typeface="Skia Regular"/>
                <a:sym typeface="Skia Regular"/>
              </a:rPr>
              <a:t>HCCN launches </a:t>
            </a:r>
            <a:r>
              <a:rPr sz="2960" dirty="0" err="1">
                <a:latin typeface="Skia Regular"/>
                <a:ea typeface="Skia Regular"/>
                <a:cs typeface="Skia Regular"/>
                <a:sym typeface="Skia Regular"/>
              </a:rPr>
              <a:t>telechaplaincy</a:t>
            </a:r>
            <a:endParaRPr sz="2960" dirty="0">
              <a:latin typeface="Skia Regular"/>
              <a:ea typeface="Skia Regular"/>
              <a:cs typeface="Skia Regular"/>
              <a:sym typeface="Skia Regular"/>
            </a:endParaRPr>
          </a:p>
          <a:p>
            <a:pPr marL="158044" lvl="0" indent="-158044" algn="l" defTabSz="233679">
              <a:buSzPct val="75000"/>
              <a:buChar char="•"/>
              <a:defRPr sz="1800"/>
            </a:pPr>
            <a:endParaRPr sz="2960" dirty="0">
              <a:latin typeface="Skia Regular"/>
              <a:ea typeface="Skia Regular"/>
              <a:cs typeface="Skia Regular"/>
              <a:sym typeface="Skia Regular"/>
            </a:endParaRPr>
          </a:p>
          <a:p>
            <a:pPr lvl="0" algn="l" defTabSz="233679">
              <a:defRPr sz="1800"/>
            </a:pPr>
            <a:endParaRPr sz="2960" dirty="0">
              <a:latin typeface="Skia Regular"/>
              <a:ea typeface="Skia Regular"/>
              <a:cs typeface="Skia Regular"/>
              <a:sym typeface="Skia Regular"/>
            </a:endParaRPr>
          </a:p>
        </p:txBody>
      </p:sp>
      <p:sp>
        <p:nvSpPr>
          <p:cNvPr id="39" name="Shape 39"/>
          <p:cNvSpPr/>
          <p:nvPr/>
        </p:nvSpPr>
        <p:spPr>
          <a:xfrm>
            <a:off x="5162074" y="1167225"/>
            <a:ext cx="7846830" cy="13208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lvl="0">
              <a:defRPr sz="1800"/>
            </a:pPr>
            <a:r>
              <a:rPr sz="4000">
                <a:solidFill>
                  <a:srgbClr val="773F9B"/>
                </a:solidFill>
                <a:latin typeface="Skia Regular"/>
                <a:ea typeface="Skia Regular"/>
                <a:cs typeface="Skia Regular"/>
                <a:sym typeface="Skia Regular"/>
              </a:rPr>
              <a:t>Telehealth and Chaplaincy Care: </a:t>
            </a:r>
          </a:p>
          <a:p>
            <a:pPr lvl="0">
              <a:defRPr sz="1800"/>
            </a:pPr>
            <a:r>
              <a:rPr sz="4000">
                <a:solidFill>
                  <a:srgbClr val="773F9B"/>
                </a:solidFill>
                <a:latin typeface="Skia Regular"/>
                <a:ea typeface="Skia Regular"/>
                <a:cs typeface="Skia Regular"/>
                <a:sym typeface="Skia Regular"/>
              </a:rPr>
              <a:t>A Growing Connection</a:t>
            </a:r>
          </a:p>
        </p:txBody>
      </p:sp>
      <p:pic>
        <p:nvPicPr>
          <p:cNvPr id="40" name="hccn_logo.png"/>
          <p:cNvPicPr/>
          <p:nvPr/>
        </p:nvPicPr>
        <p:blipFill>
          <a:blip r:embed="rId3">
            <a:extLst/>
          </a:blip>
          <a:stretch>
            <a:fillRect/>
          </a:stretch>
        </p:blipFill>
        <p:spPr>
          <a:xfrm>
            <a:off x="188968" y="146766"/>
            <a:ext cx="1663701" cy="1676401"/>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42" name="Shape 42"/>
          <p:cNvSpPr>
            <a:spLocks noGrp="1"/>
          </p:cNvSpPr>
          <p:nvPr>
            <p:ph type="title"/>
          </p:nvPr>
        </p:nvSpPr>
        <p:spPr>
          <a:xfrm>
            <a:off x="1987445" y="514138"/>
            <a:ext cx="10547855" cy="1266059"/>
          </a:xfrm>
          <a:prstGeom prst="rect">
            <a:avLst/>
          </a:prstGeom>
        </p:spPr>
        <p:txBody>
          <a:bodyPr/>
          <a:lstStyle>
            <a:lvl1pPr>
              <a:defRPr sz="4800">
                <a:solidFill>
                  <a:srgbClr val="773F9B"/>
                </a:solidFill>
                <a:latin typeface="Skia Regular"/>
                <a:ea typeface="Skia Regular"/>
                <a:cs typeface="Skia Regular"/>
                <a:sym typeface="Skia Regular"/>
              </a:defRPr>
            </a:lvl1pPr>
          </a:lstStyle>
          <a:p>
            <a:pPr lvl="0">
              <a:defRPr sz="1800">
                <a:solidFill>
                  <a:srgbClr val="000000"/>
                </a:solidFill>
              </a:defRPr>
            </a:pPr>
            <a:r>
              <a:rPr sz="4800">
                <a:solidFill>
                  <a:srgbClr val="773F9B"/>
                </a:solidFill>
              </a:rPr>
              <a:t>HCCN’s On Call Chaplaincy Services</a:t>
            </a:r>
          </a:p>
        </p:txBody>
      </p:sp>
      <p:sp>
        <p:nvSpPr>
          <p:cNvPr id="43" name="Shape 43"/>
          <p:cNvSpPr>
            <a:spLocks noGrp="1"/>
          </p:cNvSpPr>
          <p:nvPr>
            <p:ph type="body" idx="1"/>
          </p:nvPr>
        </p:nvSpPr>
        <p:spPr>
          <a:xfrm>
            <a:off x="952500" y="1667157"/>
            <a:ext cx="11099800" cy="7759118"/>
          </a:xfrm>
          <a:prstGeom prst="rect">
            <a:avLst/>
          </a:prstGeom>
        </p:spPr>
        <p:txBody>
          <a:bodyPr/>
          <a:lstStyle/>
          <a:p>
            <a:pPr marL="382270" lvl="1" indent="-191135" defTabSz="251206">
              <a:spcBef>
                <a:spcPts val="1800"/>
              </a:spcBef>
              <a:defRPr sz="1800"/>
            </a:pPr>
            <a:r>
              <a:rPr sz="3225" dirty="0">
                <a:latin typeface="Skia Regular"/>
                <a:ea typeface="Skia Regular"/>
                <a:cs typeface="Skia Regular"/>
                <a:sym typeface="Skia Regular"/>
              </a:rPr>
              <a:t>January 2014: HCCN launches first website offering “Chat with a Chaplain.” </a:t>
            </a:r>
            <a:r>
              <a:rPr lang="en-US" sz="3225" dirty="0" smtClean="0">
                <a:latin typeface="Skia Regular"/>
                <a:ea typeface="Skia Regular"/>
                <a:cs typeface="Skia Regular"/>
                <a:sym typeface="Skia Regular"/>
              </a:rPr>
              <a:t>In 2015, calls this </a:t>
            </a:r>
            <a:r>
              <a:rPr sz="3225" dirty="0" smtClean="0">
                <a:latin typeface="Skia Regular"/>
                <a:ea typeface="Skia Regular"/>
                <a:cs typeface="Skia Regular"/>
                <a:sym typeface="Skia Regular"/>
              </a:rPr>
              <a:t>“On </a:t>
            </a:r>
            <a:r>
              <a:rPr sz="3225" dirty="0">
                <a:latin typeface="Skia Regular"/>
                <a:ea typeface="Skia Regular"/>
                <a:cs typeface="Skia Regular"/>
                <a:sym typeface="Skia Regular"/>
              </a:rPr>
              <a:t>Call </a:t>
            </a:r>
            <a:r>
              <a:rPr sz="3225" dirty="0" smtClean="0">
                <a:latin typeface="Skia Regular"/>
                <a:ea typeface="Skia Regular"/>
                <a:cs typeface="Skia Regular"/>
                <a:sym typeface="Skia Regular"/>
              </a:rPr>
              <a:t>Chaplaincy”</a:t>
            </a:r>
            <a:r>
              <a:rPr lang="en-US" sz="3225" dirty="0" smtClean="0">
                <a:latin typeface="Skia Regular"/>
                <a:ea typeface="Skia Regular"/>
                <a:cs typeface="Skia Regular"/>
                <a:sym typeface="Skia Regular"/>
              </a:rPr>
              <a:t>.</a:t>
            </a:r>
          </a:p>
          <a:p>
            <a:pPr marL="382270" lvl="1" indent="-191135" defTabSz="251206">
              <a:spcBef>
                <a:spcPts val="1800"/>
              </a:spcBef>
              <a:defRPr sz="1800"/>
            </a:pPr>
            <a:r>
              <a:rPr sz="3225" dirty="0" smtClean="0">
                <a:latin typeface="Skia Regular"/>
                <a:ea typeface="Skia Regular"/>
                <a:cs typeface="Skia Regular"/>
                <a:sym typeface="Skia Regular"/>
              </a:rPr>
              <a:t>Service </a:t>
            </a:r>
            <a:r>
              <a:rPr sz="3225" dirty="0">
                <a:latin typeface="Skia Regular"/>
                <a:ea typeface="Skia Regular"/>
                <a:cs typeface="Skia Regular"/>
                <a:sym typeface="Skia Regular"/>
              </a:rPr>
              <a:t>is FREE of charge. By 2016, four websites:</a:t>
            </a:r>
          </a:p>
          <a:p>
            <a:pPr marL="764540" lvl="3" indent="-191135" defTabSz="251206">
              <a:spcBef>
                <a:spcPts val="1800"/>
              </a:spcBef>
              <a:defRPr sz="1800"/>
            </a:pPr>
            <a:r>
              <a:rPr sz="3225" dirty="0">
                <a:latin typeface="Skia Regular"/>
                <a:ea typeface="Skia Regular"/>
                <a:cs typeface="Skia Regular"/>
                <a:sym typeface="Skia Regular"/>
                <a:hlinkClick r:id="rId2"/>
              </a:rPr>
              <a:t>ChaplainsOnHand.org</a:t>
            </a:r>
            <a:r>
              <a:rPr sz="3225" dirty="0">
                <a:latin typeface="Skia Regular"/>
                <a:ea typeface="Skia Regular"/>
                <a:cs typeface="Skia Regular"/>
                <a:sym typeface="Skia Regular"/>
              </a:rPr>
              <a:t>            </a:t>
            </a:r>
            <a:r>
              <a:rPr sz="3225" dirty="0">
                <a:latin typeface="Skia Regular"/>
                <a:ea typeface="Skia Regular"/>
                <a:cs typeface="Skia Regular"/>
                <a:sym typeface="Skia Regular"/>
                <a:hlinkClick r:id="rId3"/>
              </a:rPr>
              <a:t>CantBelieveIHaveCancer.org</a:t>
            </a:r>
            <a:r>
              <a:rPr sz="3225" dirty="0">
                <a:latin typeface="Skia Regular"/>
                <a:ea typeface="Skia Regular"/>
                <a:cs typeface="Skia Regular"/>
                <a:sym typeface="Skia Regular"/>
              </a:rPr>
              <a:t>       </a:t>
            </a:r>
            <a:r>
              <a:rPr sz="3225" dirty="0">
                <a:latin typeface="Skia Regular"/>
                <a:ea typeface="Skia Regular"/>
                <a:cs typeface="Skia Regular"/>
                <a:sym typeface="Skia Regular"/>
                <a:hlinkClick r:id="rId4"/>
              </a:rPr>
              <a:t>ChaplainCareforVeterans.org</a:t>
            </a:r>
            <a:r>
              <a:rPr sz="3225" dirty="0">
                <a:latin typeface="Skia Regular"/>
                <a:ea typeface="Skia Regular"/>
                <a:cs typeface="Skia Regular"/>
                <a:sym typeface="Skia Regular"/>
              </a:rPr>
              <a:t>                </a:t>
            </a:r>
            <a:r>
              <a:rPr sz="3225" dirty="0">
                <a:latin typeface="Skia Regular"/>
                <a:ea typeface="Skia Regular"/>
                <a:cs typeface="Skia Regular"/>
                <a:sym typeface="Skia Regular"/>
                <a:hlinkClick r:id="rId5"/>
              </a:rPr>
              <a:t>SoulCareProject.org</a:t>
            </a:r>
            <a:endParaRPr sz="3225" dirty="0">
              <a:latin typeface="Skia Regular"/>
              <a:ea typeface="Skia Regular"/>
              <a:cs typeface="Skia Regular"/>
              <a:sym typeface="Skia Regular"/>
            </a:endParaRPr>
          </a:p>
          <a:p>
            <a:pPr marL="764540" lvl="3" indent="-191135" defTabSz="251206">
              <a:spcBef>
                <a:spcPts val="1800"/>
              </a:spcBef>
              <a:defRPr sz="1800"/>
            </a:pPr>
            <a:r>
              <a:rPr sz="3440" dirty="0">
                <a:latin typeface="Skia Regular"/>
                <a:ea typeface="Skia Regular"/>
                <a:cs typeface="Skia Regular"/>
                <a:sym typeface="Skia Regular"/>
              </a:rPr>
              <a:t>Over 1500 visits to date</a:t>
            </a:r>
          </a:p>
          <a:p>
            <a:pPr marL="764540" lvl="3" indent="-191135" defTabSz="251206">
              <a:spcBef>
                <a:spcPts val="1800"/>
              </a:spcBef>
              <a:defRPr sz="1800"/>
            </a:pPr>
            <a:r>
              <a:rPr sz="3440" dirty="0">
                <a:latin typeface="Skia Regular"/>
                <a:ea typeface="Skia Regular"/>
                <a:cs typeface="Skia Regular"/>
                <a:sym typeface="Skia Regular"/>
              </a:rPr>
              <a:t>QI Survey is ramping up. Initial responses are overwhelmingly positive.</a:t>
            </a:r>
          </a:p>
          <a:p>
            <a:pPr marL="382270" lvl="1" indent="-191135" defTabSz="251206">
              <a:spcBef>
                <a:spcPts val="1800"/>
              </a:spcBef>
              <a:defRPr sz="1800"/>
            </a:pPr>
            <a:r>
              <a:rPr sz="3225" dirty="0">
                <a:latin typeface="Skia Regular"/>
                <a:ea typeface="Skia Regular"/>
                <a:cs typeface="Skia Regular"/>
                <a:sym typeface="Skia Regular"/>
              </a:rPr>
              <a:t>March 2016: HCCN launches two clinical pilot </a:t>
            </a:r>
            <a:r>
              <a:rPr lang="en-US" sz="3225" dirty="0" smtClean="0">
                <a:latin typeface="Skia Regular"/>
                <a:ea typeface="Skia Regular"/>
                <a:cs typeface="Skia Regular"/>
                <a:sym typeface="Skia Regular"/>
              </a:rPr>
              <a:t>sites</a:t>
            </a:r>
            <a:r>
              <a:rPr sz="3225" dirty="0" smtClean="0">
                <a:latin typeface="Skia Regular"/>
                <a:ea typeface="Skia Regular"/>
                <a:cs typeface="Skia Regular"/>
                <a:sym typeface="Skia Regular"/>
              </a:rPr>
              <a:t>.</a:t>
            </a:r>
            <a:endParaRPr sz="3225" dirty="0">
              <a:latin typeface="Skia Regular"/>
              <a:ea typeface="Skia Regular"/>
              <a:cs typeface="Skia Regular"/>
              <a:sym typeface="Skia Regular"/>
            </a:endParaRPr>
          </a:p>
        </p:txBody>
      </p:sp>
      <p:pic>
        <p:nvPicPr>
          <p:cNvPr id="44" name="logo_chat_chaplain.jpg"/>
          <p:cNvPicPr/>
          <p:nvPr/>
        </p:nvPicPr>
        <p:blipFill>
          <a:blip r:embed="rId6">
            <a:extLst/>
          </a:blip>
          <a:stretch>
            <a:fillRect/>
          </a:stretch>
        </p:blipFill>
        <p:spPr>
          <a:xfrm>
            <a:off x="8298064" y="4131600"/>
            <a:ext cx="1754183" cy="1754183"/>
          </a:xfrm>
          <a:prstGeom prst="rect">
            <a:avLst/>
          </a:prstGeom>
          <a:ln w="12700">
            <a:miter lim="400000"/>
          </a:ln>
        </p:spPr>
      </p:pic>
      <p:pic>
        <p:nvPicPr>
          <p:cNvPr id="45" name="hccn_logo.png"/>
          <p:cNvPicPr/>
          <p:nvPr/>
        </p:nvPicPr>
        <p:blipFill>
          <a:blip r:embed="rId7">
            <a:extLst/>
          </a:blip>
          <a:stretch>
            <a:fillRect/>
          </a:stretch>
        </p:blipFill>
        <p:spPr>
          <a:xfrm>
            <a:off x="160612" y="163632"/>
            <a:ext cx="1663701" cy="1676401"/>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47" name="Shape 47"/>
          <p:cNvSpPr>
            <a:spLocks noGrp="1"/>
          </p:cNvSpPr>
          <p:nvPr>
            <p:ph type="title"/>
          </p:nvPr>
        </p:nvSpPr>
        <p:spPr>
          <a:xfrm>
            <a:off x="2336575" y="202274"/>
            <a:ext cx="9715725" cy="1429109"/>
          </a:xfrm>
          <a:prstGeom prst="rect">
            <a:avLst/>
          </a:prstGeom>
        </p:spPr>
        <p:txBody>
          <a:bodyPr/>
          <a:lstStyle>
            <a:lvl1pPr defTabSz="514095">
              <a:defRPr sz="5632">
                <a:solidFill>
                  <a:srgbClr val="773F9B"/>
                </a:solidFill>
                <a:latin typeface="Skia Regular"/>
                <a:ea typeface="Skia Regular"/>
                <a:cs typeface="Skia Regular"/>
                <a:sym typeface="Skia Regular"/>
              </a:defRPr>
            </a:lvl1pPr>
          </a:lstStyle>
          <a:p>
            <a:pPr lvl="0">
              <a:defRPr sz="1800">
                <a:solidFill>
                  <a:srgbClr val="000000"/>
                </a:solidFill>
              </a:defRPr>
            </a:pPr>
            <a:r>
              <a:rPr sz="5632">
                <a:solidFill>
                  <a:srgbClr val="773F9B"/>
                </a:solidFill>
              </a:rPr>
              <a:t>Standardized Practice is Best</a:t>
            </a:r>
          </a:p>
        </p:txBody>
      </p:sp>
      <p:sp>
        <p:nvSpPr>
          <p:cNvPr id="48" name="Shape 48"/>
          <p:cNvSpPr>
            <a:spLocks noGrp="1"/>
          </p:cNvSpPr>
          <p:nvPr>
            <p:ph type="body" idx="1"/>
          </p:nvPr>
        </p:nvSpPr>
        <p:spPr>
          <a:xfrm>
            <a:off x="758719" y="1660240"/>
            <a:ext cx="11099801" cy="7434421"/>
          </a:xfrm>
          <a:prstGeom prst="rect">
            <a:avLst/>
          </a:prstGeom>
        </p:spPr>
        <p:txBody>
          <a:bodyPr>
            <a:normAutofit lnSpcReduction="10000"/>
          </a:bodyPr>
          <a:lstStyle/>
          <a:p>
            <a:pPr marL="444499" lvl="0" indent="-444499" defTabSz="262889">
              <a:lnSpc>
                <a:spcPct val="120000"/>
              </a:lnSpc>
              <a:spcBef>
                <a:spcPts val="0"/>
              </a:spcBef>
              <a:defRPr sz="1800"/>
            </a:pPr>
            <a:r>
              <a:rPr sz="3150" b="1" dirty="0">
                <a:latin typeface="Skia Regular"/>
                <a:ea typeface="Skia Regular"/>
                <a:cs typeface="Skia Regular"/>
                <a:sym typeface="Skia Regular"/>
              </a:rPr>
              <a:t>Outcome Oriented </a:t>
            </a:r>
            <a:r>
              <a:rPr sz="3150" b="1" dirty="0" smtClean="0">
                <a:latin typeface="Skia Regular"/>
                <a:ea typeface="Skia Regular"/>
                <a:cs typeface="Skia Regular"/>
                <a:sym typeface="Skia Regular"/>
              </a:rPr>
              <a:t>Chaplaincy</a:t>
            </a:r>
            <a:r>
              <a:rPr lang="en-US" sz="3150" b="1" dirty="0" smtClean="0">
                <a:latin typeface="Skia Regular"/>
                <a:ea typeface="Skia Regular"/>
                <a:cs typeface="Skia Regular"/>
                <a:sym typeface="Skia Regular"/>
              </a:rPr>
              <a:t> </a:t>
            </a:r>
            <a:endParaRPr lang="en-US" sz="3150" b="1" dirty="0">
              <a:latin typeface="Skia Regular"/>
              <a:ea typeface="Skia Regular"/>
              <a:cs typeface="Skia Regular"/>
              <a:sym typeface="Skia Regular"/>
            </a:endParaRPr>
          </a:p>
          <a:p>
            <a:pPr marL="444499" lvl="0" indent="-444499" defTabSz="262889">
              <a:lnSpc>
                <a:spcPct val="120000"/>
              </a:lnSpc>
              <a:spcBef>
                <a:spcPts val="0"/>
              </a:spcBef>
              <a:defRPr sz="1800"/>
            </a:pPr>
            <a:r>
              <a:rPr sz="3150" b="1" dirty="0" smtClean="0">
                <a:latin typeface="Skia Regular"/>
                <a:ea typeface="Skia Regular"/>
                <a:cs typeface="Skia Regular"/>
                <a:sym typeface="Skia Regular"/>
              </a:rPr>
              <a:t>Standardized </a:t>
            </a:r>
            <a:r>
              <a:rPr sz="3150" b="1" dirty="0">
                <a:latin typeface="Skia Regular"/>
                <a:ea typeface="Skia Regular"/>
                <a:cs typeface="Skia Regular"/>
                <a:sym typeface="Skia Regular"/>
              </a:rPr>
              <a:t>not Manualized</a:t>
            </a:r>
          </a:p>
          <a:p>
            <a:pPr marL="644524" lvl="1" indent="-444499" defTabSz="262889">
              <a:lnSpc>
                <a:spcPct val="120000"/>
              </a:lnSpc>
              <a:spcBef>
                <a:spcPts val="0"/>
              </a:spcBef>
              <a:defRPr sz="1800"/>
            </a:pPr>
            <a:r>
              <a:rPr sz="3150" b="1" dirty="0">
                <a:latin typeface="Skia Regular"/>
                <a:ea typeface="Skia Regular"/>
                <a:cs typeface="Skia Regular"/>
                <a:sym typeface="Skia Regular"/>
              </a:rPr>
              <a:t>Social Distress screening (Yes/No)</a:t>
            </a:r>
          </a:p>
          <a:p>
            <a:pPr marL="644524" lvl="1" indent="-444499" defTabSz="262889">
              <a:lnSpc>
                <a:spcPct val="120000"/>
              </a:lnSpc>
              <a:spcBef>
                <a:spcPts val="0"/>
              </a:spcBef>
              <a:defRPr sz="1800"/>
            </a:pPr>
            <a:r>
              <a:rPr sz="3150" b="1" dirty="0">
                <a:latin typeface="Skia Regular"/>
                <a:ea typeface="Skia Regular"/>
                <a:cs typeface="Skia Regular"/>
                <a:sym typeface="Skia Regular"/>
              </a:rPr>
              <a:t>Scope of Practice (screen-out)</a:t>
            </a:r>
          </a:p>
          <a:p>
            <a:pPr marL="644524" lvl="1" indent="-444499" defTabSz="262889">
              <a:lnSpc>
                <a:spcPct val="120000"/>
              </a:lnSpc>
              <a:spcBef>
                <a:spcPts val="0"/>
              </a:spcBef>
              <a:defRPr sz="1800"/>
            </a:pPr>
            <a:r>
              <a:rPr sz="3150" b="1" dirty="0">
                <a:latin typeface="Skia Regular"/>
                <a:ea typeface="Skia Regular"/>
                <a:cs typeface="Skia Regular"/>
                <a:sym typeface="Skia Regular"/>
              </a:rPr>
              <a:t>Spiritual Assessment</a:t>
            </a:r>
          </a:p>
          <a:p>
            <a:pPr marL="844549" lvl="2" indent="-444499" defTabSz="262889">
              <a:lnSpc>
                <a:spcPct val="120000"/>
              </a:lnSpc>
              <a:spcBef>
                <a:spcPts val="0"/>
              </a:spcBef>
              <a:defRPr sz="1800"/>
            </a:pPr>
            <a:r>
              <a:rPr sz="3150" dirty="0">
                <a:latin typeface="Skia Regular"/>
                <a:ea typeface="Skia Regular"/>
                <a:cs typeface="Skia Regular"/>
                <a:sym typeface="Skia Regular"/>
              </a:rPr>
              <a:t>Chaplaincy Diagnoses </a:t>
            </a:r>
          </a:p>
          <a:p>
            <a:pPr marL="1044574" lvl="3" indent="-444499" defTabSz="262889">
              <a:lnSpc>
                <a:spcPct val="120000"/>
              </a:lnSpc>
              <a:spcBef>
                <a:spcPts val="0"/>
              </a:spcBef>
              <a:defRPr sz="1800"/>
            </a:pPr>
            <a:r>
              <a:rPr lang="en-US" sz="3150" dirty="0" smtClean="0">
                <a:latin typeface="Skia Regular"/>
                <a:ea typeface="Skia Regular"/>
                <a:cs typeface="Skia Regular"/>
                <a:sym typeface="Skia Regular"/>
              </a:rPr>
              <a:t>S</a:t>
            </a:r>
            <a:r>
              <a:rPr sz="3150" dirty="0" smtClean="0">
                <a:latin typeface="Skia Regular"/>
                <a:ea typeface="Skia Regular"/>
                <a:cs typeface="Skia Regular"/>
                <a:sym typeface="Skia Regular"/>
              </a:rPr>
              <a:t>piritual </a:t>
            </a:r>
            <a:r>
              <a:rPr sz="3150" dirty="0">
                <a:latin typeface="Skia Regular"/>
                <a:ea typeface="Skia Regular"/>
                <a:cs typeface="Skia Regular"/>
                <a:sym typeface="Skia Regular"/>
              </a:rPr>
              <a:t>distress keywords based on </a:t>
            </a:r>
            <a:r>
              <a:rPr lang="en-US" sz="3150" dirty="0" smtClean="0">
                <a:latin typeface="Skia Regular"/>
                <a:ea typeface="Skia Regular"/>
                <a:cs typeface="Skia Regular"/>
                <a:sym typeface="Skia Regular"/>
              </a:rPr>
              <a:t>National Comprehensive Cancer Network (NCCN) </a:t>
            </a:r>
            <a:r>
              <a:rPr sz="3150" dirty="0" smtClean="0">
                <a:latin typeface="Skia Regular"/>
                <a:ea typeface="Skia Regular"/>
                <a:cs typeface="Skia Regular"/>
                <a:sym typeface="Skia Regular"/>
              </a:rPr>
              <a:t>Distress </a:t>
            </a:r>
            <a:r>
              <a:rPr sz="3150" dirty="0">
                <a:latin typeface="Skia Regular"/>
                <a:ea typeface="Skia Regular"/>
                <a:cs typeface="Skia Regular"/>
                <a:sym typeface="Skia Regular"/>
              </a:rPr>
              <a:t>Management Guidelines</a:t>
            </a:r>
          </a:p>
          <a:p>
            <a:pPr marL="644524" lvl="1" indent="-444499" defTabSz="262889">
              <a:lnSpc>
                <a:spcPct val="120000"/>
              </a:lnSpc>
              <a:spcBef>
                <a:spcPts val="0"/>
              </a:spcBef>
              <a:defRPr sz="1800"/>
            </a:pPr>
            <a:r>
              <a:rPr sz="3150" b="1" dirty="0">
                <a:latin typeface="Skia Regular"/>
                <a:ea typeface="Skia Regular"/>
                <a:cs typeface="Skia Regular"/>
                <a:sym typeface="Skia Regular"/>
              </a:rPr>
              <a:t>Spiritual Intervention &amp; Care Plan (if needed)</a:t>
            </a:r>
          </a:p>
          <a:p>
            <a:pPr marL="644524" lvl="1" indent="-444499" defTabSz="262889">
              <a:lnSpc>
                <a:spcPct val="120000"/>
              </a:lnSpc>
              <a:spcBef>
                <a:spcPts val="0"/>
              </a:spcBef>
              <a:defRPr sz="1800"/>
            </a:pPr>
            <a:r>
              <a:rPr sz="3150" b="1" dirty="0">
                <a:latin typeface="Skia Regular"/>
                <a:ea typeface="Skia Regular"/>
                <a:cs typeface="Skia Regular"/>
                <a:sym typeface="Skia Regular"/>
              </a:rPr>
              <a:t>Documenting Visits (Charting)</a:t>
            </a:r>
          </a:p>
          <a:p>
            <a:pPr marL="644524" lvl="1" indent="-444499" defTabSz="262889">
              <a:lnSpc>
                <a:spcPct val="120000"/>
              </a:lnSpc>
              <a:spcBef>
                <a:spcPts val="0"/>
              </a:spcBef>
              <a:defRPr sz="1800"/>
            </a:pPr>
            <a:r>
              <a:rPr sz="3150" b="1" dirty="0">
                <a:latin typeface="Skia Regular"/>
                <a:ea typeface="Skia Regular"/>
                <a:cs typeface="Skia Regular"/>
                <a:sym typeface="Skia Regular"/>
              </a:rPr>
              <a:t>Transdisciplinary Care Principle</a:t>
            </a:r>
          </a:p>
          <a:p>
            <a:pPr marL="844549" lvl="2" indent="-444499" defTabSz="262889">
              <a:lnSpc>
                <a:spcPct val="120000"/>
              </a:lnSpc>
              <a:spcBef>
                <a:spcPts val="0"/>
              </a:spcBef>
              <a:defRPr sz="1800"/>
            </a:pPr>
            <a:r>
              <a:rPr sz="3150" dirty="0">
                <a:latin typeface="Skia Regular"/>
                <a:ea typeface="Skia Regular"/>
                <a:cs typeface="Skia Regular"/>
                <a:sym typeface="Skia Regular"/>
              </a:rPr>
              <a:t>Referrals to National and Local resources</a:t>
            </a:r>
          </a:p>
          <a:p>
            <a:pPr marL="644524" lvl="1" indent="-444499" defTabSz="262889">
              <a:lnSpc>
                <a:spcPct val="120000"/>
              </a:lnSpc>
              <a:spcBef>
                <a:spcPts val="0"/>
              </a:spcBef>
              <a:defRPr sz="1800"/>
            </a:pPr>
            <a:r>
              <a:rPr sz="3150" b="1" dirty="0">
                <a:latin typeface="Skia Regular"/>
                <a:ea typeface="Skia Regular"/>
                <a:cs typeface="Skia Regular"/>
                <a:sym typeface="Skia Regular"/>
              </a:rPr>
              <a:t>Quality Improvement (QI) - Optional Survey</a:t>
            </a:r>
          </a:p>
        </p:txBody>
      </p:sp>
      <p:pic>
        <p:nvPicPr>
          <p:cNvPr id="49" name="hccn_logo.png"/>
          <p:cNvPicPr/>
          <p:nvPr/>
        </p:nvPicPr>
        <p:blipFill>
          <a:blip r:embed="rId2">
            <a:extLst/>
          </a:blip>
          <a:stretch>
            <a:fillRect/>
          </a:stretch>
        </p:blipFill>
        <p:spPr>
          <a:xfrm>
            <a:off x="467636" y="202274"/>
            <a:ext cx="1418281" cy="1429109"/>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51" name="Shape 51"/>
          <p:cNvSpPr>
            <a:spLocks noGrp="1"/>
          </p:cNvSpPr>
          <p:nvPr>
            <p:ph type="title"/>
          </p:nvPr>
        </p:nvSpPr>
        <p:spPr>
          <a:xfrm>
            <a:off x="952500" y="569481"/>
            <a:ext cx="11099801" cy="1669505"/>
          </a:xfrm>
          <a:prstGeom prst="rect">
            <a:avLst/>
          </a:prstGeom>
        </p:spPr>
        <p:txBody>
          <a:bodyPr/>
          <a:lstStyle/>
          <a:p>
            <a:pPr lvl="0" defTabSz="467359">
              <a:defRPr sz="1800"/>
            </a:pPr>
            <a:r>
              <a:rPr sz="5120">
                <a:solidFill>
                  <a:srgbClr val="773F9B"/>
                </a:solidFill>
                <a:latin typeface="Skia Regular"/>
                <a:ea typeface="Skia Regular"/>
                <a:cs typeface="Skia Regular"/>
                <a:sym typeface="Skia Regular"/>
              </a:rPr>
              <a:t>Preferences for Communication</a:t>
            </a:r>
          </a:p>
          <a:p>
            <a:pPr lvl="0" defTabSz="467359">
              <a:defRPr sz="1800"/>
            </a:pPr>
            <a:r>
              <a:rPr sz="5120">
                <a:solidFill>
                  <a:srgbClr val="773F9B"/>
                </a:solidFill>
                <a:latin typeface="Skia Regular"/>
                <a:ea typeface="Skia Regular"/>
                <a:cs typeface="Skia Regular"/>
                <a:sym typeface="Skia Regular"/>
              </a:rPr>
              <a:t>(Public Websites)</a:t>
            </a:r>
          </a:p>
        </p:txBody>
      </p:sp>
      <p:sp>
        <p:nvSpPr>
          <p:cNvPr id="52" name="Shape 52"/>
          <p:cNvSpPr>
            <a:spLocks noGrp="1"/>
          </p:cNvSpPr>
          <p:nvPr>
            <p:ph type="body" idx="1"/>
          </p:nvPr>
        </p:nvSpPr>
        <p:spPr>
          <a:xfrm>
            <a:off x="677978" y="2457071"/>
            <a:ext cx="11531832" cy="6286501"/>
          </a:xfrm>
          <a:prstGeom prst="rect">
            <a:avLst/>
          </a:prstGeom>
        </p:spPr>
        <p:txBody>
          <a:bodyPr/>
          <a:lstStyle/>
          <a:p>
            <a:pPr marL="568959" lvl="1" indent="-284479" defTabSz="373887">
              <a:spcBef>
                <a:spcPts val="2600"/>
              </a:spcBef>
              <a:defRPr sz="1800"/>
            </a:pPr>
            <a:r>
              <a:rPr lang="en-US" sz="4096" dirty="0" smtClean="0">
                <a:latin typeface="Skia Regular"/>
                <a:ea typeface="Skia Regular"/>
                <a:cs typeface="Skia Regular"/>
                <a:sym typeface="Skia Regular"/>
              </a:rPr>
              <a:t>75</a:t>
            </a:r>
            <a:r>
              <a:rPr sz="4096" dirty="0" smtClean="0">
                <a:latin typeface="Skia Regular"/>
                <a:ea typeface="Skia Regular"/>
                <a:cs typeface="Skia Regular"/>
                <a:sym typeface="Skia Regular"/>
              </a:rPr>
              <a:t>% </a:t>
            </a:r>
            <a:r>
              <a:rPr sz="4096" dirty="0">
                <a:latin typeface="Skia Regular"/>
                <a:ea typeface="Skia Regular"/>
                <a:cs typeface="Skia Regular"/>
                <a:sym typeface="Skia Regular"/>
              </a:rPr>
              <a:t>by email  </a:t>
            </a:r>
          </a:p>
          <a:p>
            <a:pPr marL="853439" lvl="2" indent="-284479" defTabSz="373887">
              <a:spcBef>
                <a:spcPts val="2600"/>
              </a:spcBef>
              <a:defRPr sz="1800"/>
            </a:pPr>
            <a:r>
              <a:rPr sz="4096" dirty="0">
                <a:latin typeface="Skia Regular"/>
                <a:ea typeface="Skia Regular"/>
                <a:cs typeface="Skia Regular"/>
                <a:sym typeface="Skia Regular"/>
              </a:rPr>
              <a:t> 70% prayer requests</a:t>
            </a:r>
          </a:p>
          <a:p>
            <a:pPr marL="853439" lvl="2" indent="-284479" defTabSz="373887">
              <a:spcBef>
                <a:spcPts val="2600"/>
              </a:spcBef>
              <a:defRPr sz="1800"/>
            </a:pPr>
            <a:r>
              <a:rPr sz="4096" dirty="0">
                <a:latin typeface="Skia Regular"/>
                <a:ea typeface="Skia Regular"/>
                <a:cs typeface="Skia Regular"/>
                <a:sym typeface="Skia Regular"/>
              </a:rPr>
              <a:t>30% “chat by email” requests </a:t>
            </a:r>
          </a:p>
          <a:p>
            <a:pPr marL="568959" lvl="1" indent="-284479" defTabSz="373887">
              <a:spcBef>
                <a:spcPts val="2600"/>
              </a:spcBef>
              <a:defRPr sz="1800"/>
            </a:pPr>
            <a:r>
              <a:rPr lang="en-US" sz="4096" dirty="0" smtClean="0">
                <a:latin typeface="Skia Regular"/>
                <a:ea typeface="Skia Regular"/>
                <a:cs typeface="Skia Regular"/>
                <a:sym typeface="Skia Regular"/>
              </a:rPr>
              <a:t>24</a:t>
            </a:r>
            <a:r>
              <a:rPr sz="4096" dirty="0" smtClean="0">
                <a:latin typeface="Skia Regular"/>
                <a:ea typeface="Skia Regular"/>
                <a:cs typeface="Skia Regular"/>
                <a:sym typeface="Skia Regular"/>
              </a:rPr>
              <a:t>% </a:t>
            </a:r>
            <a:r>
              <a:rPr sz="4096" dirty="0">
                <a:latin typeface="Skia Regular"/>
                <a:ea typeface="Skia Regular"/>
                <a:cs typeface="Skia Regular"/>
                <a:sym typeface="Skia Regular"/>
              </a:rPr>
              <a:t>by phone</a:t>
            </a:r>
          </a:p>
          <a:p>
            <a:pPr marL="568959" lvl="1" indent="-284479" defTabSz="373887">
              <a:spcBef>
                <a:spcPts val="2600"/>
              </a:spcBef>
              <a:defRPr sz="1800"/>
            </a:pPr>
            <a:r>
              <a:rPr sz="4096" dirty="0">
                <a:latin typeface="Skia Regular"/>
                <a:ea typeface="Skia Regular"/>
                <a:cs typeface="Skia Regular"/>
                <a:sym typeface="Skia Regular"/>
              </a:rPr>
              <a:t>1% by video</a:t>
            </a:r>
          </a:p>
          <a:p>
            <a:pPr marL="284479" lvl="0" indent="-284479" defTabSz="373887">
              <a:spcBef>
                <a:spcPts val="2600"/>
              </a:spcBef>
              <a:defRPr sz="1800"/>
            </a:pPr>
            <a:r>
              <a:rPr sz="4096" dirty="0">
                <a:latin typeface="Skia Regular"/>
                <a:ea typeface="Skia Regular"/>
                <a:cs typeface="Skia Regular"/>
                <a:sym typeface="Skia Regular"/>
              </a:rPr>
              <a:t>Clinical Site Pilots - will be geographically restricted and at single institution. Will track.</a:t>
            </a:r>
          </a:p>
        </p:txBody>
      </p:sp>
      <p:pic>
        <p:nvPicPr>
          <p:cNvPr id="53" name="2PeopleEmailing.jpg"/>
          <p:cNvPicPr/>
          <p:nvPr/>
        </p:nvPicPr>
        <p:blipFill>
          <a:blip r:embed="rId2">
            <a:extLst/>
          </a:blip>
          <a:stretch>
            <a:fillRect/>
          </a:stretch>
        </p:blipFill>
        <p:spPr>
          <a:xfrm>
            <a:off x="8712200" y="2343233"/>
            <a:ext cx="3327401" cy="2451101"/>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55" name="Shape 55"/>
          <p:cNvSpPr>
            <a:spLocks noGrp="1"/>
          </p:cNvSpPr>
          <p:nvPr>
            <p:ph type="title"/>
          </p:nvPr>
        </p:nvSpPr>
        <p:spPr>
          <a:xfrm>
            <a:off x="2321731" y="202274"/>
            <a:ext cx="9730569" cy="1429109"/>
          </a:xfrm>
          <a:prstGeom prst="rect">
            <a:avLst/>
          </a:prstGeom>
        </p:spPr>
        <p:txBody>
          <a:bodyPr/>
          <a:lstStyle>
            <a:lvl1pPr>
              <a:defRPr sz="6400">
                <a:solidFill>
                  <a:srgbClr val="773F9B"/>
                </a:solidFill>
                <a:latin typeface="Skia Regular"/>
                <a:ea typeface="Skia Regular"/>
                <a:cs typeface="Skia Regular"/>
                <a:sym typeface="Skia Regular"/>
              </a:defRPr>
            </a:lvl1pPr>
          </a:lstStyle>
          <a:p>
            <a:pPr lvl="0">
              <a:defRPr sz="1800">
                <a:solidFill>
                  <a:srgbClr val="000000"/>
                </a:solidFill>
              </a:defRPr>
            </a:pPr>
            <a:r>
              <a:rPr sz="6400">
                <a:solidFill>
                  <a:srgbClr val="773F9B"/>
                </a:solidFill>
              </a:rPr>
              <a:t>Demographics</a:t>
            </a:r>
          </a:p>
        </p:txBody>
      </p:sp>
      <p:sp>
        <p:nvSpPr>
          <p:cNvPr id="56" name="Shape 56"/>
          <p:cNvSpPr>
            <a:spLocks noGrp="1"/>
          </p:cNvSpPr>
          <p:nvPr>
            <p:ph type="body" idx="1"/>
          </p:nvPr>
        </p:nvSpPr>
        <p:spPr>
          <a:xfrm>
            <a:off x="758719" y="1523621"/>
            <a:ext cx="11099801" cy="8228591"/>
          </a:xfrm>
          <a:prstGeom prst="rect">
            <a:avLst/>
          </a:prstGeom>
        </p:spPr>
        <p:txBody>
          <a:bodyPr/>
          <a:lstStyle/>
          <a:p>
            <a:pPr marL="681566" lvl="0" indent="-681566" defTabSz="403097">
              <a:lnSpc>
                <a:spcPct val="120000"/>
              </a:lnSpc>
              <a:spcBef>
                <a:spcPts val="0"/>
              </a:spcBef>
              <a:defRPr sz="1800"/>
            </a:pPr>
            <a:r>
              <a:rPr sz="4140" dirty="0">
                <a:latin typeface="Skia Regular"/>
                <a:ea typeface="Skia Regular"/>
                <a:cs typeface="Skia Regular"/>
                <a:sym typeface="Skia Regular"/>
              </a:rPr>
              <a:t>Service is anonymous.</a:t>
            </a:r>
          </a:p>
          <a:p>
            <a:pPr marL="681566" lvl="0" indent="-681566" defTabSz="403097">
              <a:lnSpc>
                <a:spcPct val="120000"/>
              </a:lnSpc>
              <a:spcBef>
                <a:spcPts val="0"/>
              </a:spcBef>
              <a:defRPr sz="1800"/>
            </a:pPr>
            <a:r>
              <a:rPr sz="4140" dirty="0">
                <a:latin typeface="Skia Regular"/>
                <a:ea typeface="Skia Regular"/>
                <a:cs typeface="Skia Regular"/>
                <a:sym typeface="Skia Regular"/>
              </a:rPr>
              <a:t>We only get and securely document (chart) self-disclosed information.</a:t>
            </a:r>
          </a:p>
          <a:p>
            <a:pPr marL="681566" lvl="0" indent="-681566" defTabSz="403097">
              <a:lnSpc>
                <a:spcPct val="120000"/>
              </a:lnSpc>
              <a:spcBef>
                <a:spcPts val="0"/>
              </a:spcBef>
              <a:defRPr sz="1800"/>
            </a:pPr>
            <a:r>
              <a:rPr sz="4140" dirty="0">
                <a:latin typeface="Skia Regular"/>
                <a:ea typeface="Skia Regular"/>
                <a:cs typeface="Skia Regular"/>
                <a:sym typeface="Skia Regular"/>
              </a:rPr>
              <a:t>Data is kept on a secure </a:t>
            </a:r>
            <a:r>
              <a:rPr sz="4140" dirty="0" smtClean="0">
                <a:latin typeface="Skia Regular"/>
                <a:ea typeface="Skia Regular"/>
                <a:cs typeface="Skia Regular"/>
                <a:sym typeface="Skia Regular"/>
              </a:rPr>
              <a:t>website.</a:t>
            </a:r>
            <a:endParaRPr sz="4140" dirty="0">
              <a:latin typeface="Skia Regular"/>
              <a:ea typeface="Skia Regular"/>
              <a:cs typeface="Skia Regular"/>
              <a:sym typeface="Skia Regular"/>
            </a:endParaRPr>
          </a:p>
          <a:p>
            <a:pPr marL="681566" lvl="0" indent="-681566" defTabSz="403097">
              <a:lnSpc>
                <a:spcPct val="120000"/>
              </a:lnSpc>
              <a:spcBef>
                <a:spcPts val="0"/>
              </a:spcBef>
              <a:defRPr sz="1800"/>
            </a:pPr>
            <a:r>
              <a:rPr sz="4140" dirty="0">
                <a:latin typeface="Skia Regular"/>
                <a:ea typeface="Skia Regular"/>
                <a:cs typeface="Skia Regular"/>
                <a:sym typeface="Skia Regular"/>
              </a:rPr>
              <a:t>Social distress correlates with spiritual distress.</a:t>
            </a:r>
          </a:p>
          <a:p>
            <a:pPr marL="988271" lvl="1" indent="-681566" defTabSz="403097">
              <a:lnSpc>
                <a:spcPct val="120000"/>
              </a:lnSpc>
              <a:spcBef>
                <a:spcPts val="0"/>
              </a:spcBef>
              <a:defRPr sz="1800"/>
            </a:pPr>
            <a:r>
              <a:rPr sz="4140" dirty="0">
                <a:latin typeface="Skia Regular"/>
                <a:ea typeface="Skia Regular"/>
                <a:cs typeface="Skia Regular"/>
                <a:sym typeface="Skia Regular"/>
              </a:rPr>
              <a:t>Isolation is predominant in this population.</a:t>
            </a:r>
          </a:p>
          <a:p>
            <a:pPr marL="1294976" lvl="2" indent="-681566" defTabSz="403097">
              <a:lnSpc>
                <a:spcPct val="120000"/>
              </a:lnSpc>
              <a:spcBef>
                <a:spcPts val="0"/>
              </a:spcBef>
              <a:defRPr sz="1800"/>
            </a:pPr>
            <a:r>
              <a:rPr sz="4140" dirty="0">
                <a:latin typeface="Skia Regular"/>
                <a:ea typeface="Skia Regular"/>
                <a:cs typeface="Skia Regular"/>
                <a:sym typeface="Skia Regular"/>
              </a:rPr>
              <a:t>So, we screen for social </a:t>
            </a:r>
            <a:r>
              <a:rPr sz="4140" dirty="0" smtClean="0">
                <a:latin typeface="Skia Regular"/>
                <a:ea typeface="Skia Regular"/>
                <a:cs typeface="Skia Regular"/>
                <a:sym typeface="Skia Regular"/>
              </a:rPr>
              <a:t>distres</a:t>
            </a:r>
            <a:r>
              <a:rPr lang="en-US" sz="4140" dirty="0" smtClean="0">
                <a:latin typeface="Skia Regular"/>
                <a:ea typeface="Skia Regular"/>
                <a:cs typeface="Skia Regular"/>
                <a:sym typeface="Skia Regular"/>
              </a:rPr>
              <a:t>s</a:t>
            </a:r>
            <a:endParaRPr sz="4140" dirty="0">
              <a:latin typeface="Skia Regular"/>
              <a:ea typeface="Skia Regular"/>
              <a:cs typeface="Skia Regular"/>
              <a:sym typeface="Skia Regular"/>
            </a:endParaRPr>
          </a:p>
        </p:txBody>
      </p:sp>
      <p:pic>
        <p:nvPicPr>
          <p:cNvPr id="57" name="hccn_logo.png"/>
          <p:cNvPicPr/>
          <p:nvPr/>
        </p:nvPicPr>
        <p:blipFill>
          <a:blip r:embed="rId2">
            <a:extLst/>
          </a:blip>
          <a:stretch>
            <a:fillRect/>
          </a:stretch>
        </p:blipFill>
        <p:spPr>
          <a:xfrm>
            <a:off x="538526" y="202274"/>
            <a:ext cx="1418282" cy="1429109"/>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59" name="Shape 59"/>
          <p:cNvSpPr>
            <a:spLocks noGrp="1"/>
          </p:cNvSpPr>
          <p:nvPr>
            <p:ph type="title"/>
          </p:nvPr>
        </p:nvSpPr>
        <p:spPr>
          <a:xfrm>
            <a:off x="2356775" y="164174"/>
            <a:ext cx="9695525" cy="1584473"/>
          </a:xfrm>
          <a:prstGeom prst="rect">
            <a:avLst/>
          </a:prstGeom>
        </p:spPr>
        <p:txBody>
          <a:bodyPr/>
          <a:lstStyle>
            <a:lvl1pPr defTabSz="301752">
              <a:tabLst>
                <a:tab pos="228600" algn="l"/>
                <a:tab pos="457200" algn="l"/>
                <a:tab pos="698500" algn="l"/>
                <a:tab pos="927100" algn="l"/>
                <a:tab pos="1168400" algn="l"/>
                <a:tab pos="1397000" algn="l"/>
                <a:tab pos="1638300" algn="l"/>
                <a:tab pos="1866900" algn="l"/>
                <a:tab pos="2108200" algn="l"/>
                <a:tab pos="2336800" algn="l"/>
                <a:tab pos="2578100" algn="l"/>
                <a:tab pos="2806700" algn="l"/>
              </a:tabLst>
              <a:defRPr sz="6600">
                <a:solidFill>
                  <a:srgbClr val="773F9B"/>
                </a:solidFill>
                <a:latin typeface="Skia Regular"/>
                <a:ea typeface="Skia Regular"/>
                <a:cs typeface="Skia Regular"/>
                <a:sym typeface="Skia Regular"/>
              </a:defRPr>
            </a:lvl1pPr>
          </a:lstStyle>
          <a:p>
            <a:pPr lvl="0">
              <a:defRPr sz="1800">
                <a:solidFill>
                  <a:srgbClr val="000000"/>
                </a:solidFill>
              </a:defRPr>
            </a:pPr>
            <a:r>
              <a:rPr sz="6600">
                <a:solidFill>
                  <a:srgbClr val="773F9B"/>
                </a:solidFill>
              </a:rPr>
              <a:t>Spiritual Distress</a:t>
            </a:r>
            <a:endParaRPr sz="3168">
              <a:solidFill>
                <a:srgbClr val="773F9B"/>
              </a:solidFill>
            </a:endParaRPr>
          </a:p>
        </p:txBody>
      </p:sp>
      <p:sp>
        <p:nvSpPr>
          <p:cNvPr id="60" name="Shape 60"/>
          <p:cNvSpPr>
            <a:spLocks noGrp="1"/>
          </p:cNvSpPr>
          <p:nvPr>
            <p:ph type="body" idx="1"/>
          </p:nvPr>
        </p:nvSpPr>
        <p:spPr>
          <a:xfrm>
            <a:off x="952500" y="1316867"/>
            <a:ext cx="11099800" cy="8215618"/>
          </a:xfrm>
          <a:prstGeom prst="rect">
            <a:avLst/>
          </a:prstGeom>
        </p:spPr>
        <p:txBody>
          <a:bodyPr/>
          <a:lstStyle/>
          <a:p>
            <a:pPr marL="444499" lvl="0" indent="-444499">
              <a:defRPr sz="1800"/>
            </a:pPr>
            <a:r>
              <a:rPr sz="5300" dirty="0">
                <a:latin typeface="Skia Regular"/>
                <a:ea typeface="Skia Regular"/>
                <a:cs typeface="Skia Regular"/>
                <a:sym typeface="Skia Regular"/>
              </a:rPr>
              <a:t>Chaplaincy Diagnoses (NCCN)</a:t>
            </a:r>
          </a:p>
          <a:p>
            <a:pPr lvl="1">
              <a:defRPr sz="1800"/>
            </a:pPr>
            <a:r>
              <a:rPr sz="5300" dirty="0">
                <a:latin typeface="Skia Regular"/>
                <a:ea typeface="Skia Regular"/>
                <a:cs typeface="Skia Regular"/>
                <a:sym typeface="Skia Regular"/>
              </a:rPr>
              <a:t>Grieving and Loss </a:t>
            </a:r>
          </a:p>
          <a:p>
            <a:pPr lvl="1">
              <a:defRPr sz="1800"/>
            </a:pPr>
            <a:r>
              <a:rPr sz="5300" dirty="0">
                <a:latin typeface="Skia Regular"/>
                <a:ea typeface="Skia Regular"/>
                <a:cs typeface="Skia Regular"/>
                <a:sym typeface="Skia Regular"/>
              </a:rPr>
              <a:t>Meaning and Purpose</a:t>
            </a:r>
          </a:p>
          <a:p>
            <a:pPr lvl="1">
              <a:defRPr sz="1800"/>
            </a:pPr>
            <a:r>
              <a:rPr sz="5300" dirty="0" smtClean="0">
                <a:latin typeface="Skia Regular"/>
                <a:ea typeface="Skia Regular"/>
                <a:cs typeface="Skia Regular"/>
                <a:sym typeface="Skia Regular"/>
              </a:rPr>
              <a:t>Deity</a:t>
            </a:r>
            <a:r>
              <a:rPr lang="en-US" sz="5300" dirty="0" smtClean="0">
                <a:latin typeface="Skia Regular"/>
                <a:ea typeface="Skia Regular"/>
                <a:cs typeface="Skia Regular"/>
                <a:sym typeface="Skia Regular"/>
              </a:rPr>
              <a:t> </a:t>
            </a:r>
            <a:r>
              <a:rPr lang="en-US" sz="5300" dirty="0" smtClean="0">
                <a:latin typeface="Skia Regular"/>
                <a:ea typeface="Skia Regular"/>
                <a:cs typeface="Skia Regular"/>
                <a:sym typeface="Skia Regular"/>
              </a:rPr>
              <a:t>or </a:t>
            </a:r>
            <a:r>
              <a:rPr sz="5300" dirty="0" smtClean="0">
                <a:latin typeface="Skia Regular"/>
                <a:ea typeface="Skia Regular"/>
                <a:cs typeface="Skia Regular"/>
                <a:sym typeface="Skia Regular"/>
              </a:rPr>
              <a:t>Existential </a:t>
            </a:r>
            <a:r>
              <a:rPr lang="en-US" sz="5300" dirty="0" smtClean="0">
                <a:latin typeface="Skia Regular"/>
                <a:ea typeface="Skia Regular"/>
                <a:cs typeface="Skia Regular"/>
                <a:sym typeface="Skia Regular"/>
              </a:rPr>
              <a:t>Distress</a:t>
            </a:r>
            <a:endParaRPr sz="5300" dirty="0">
              <a:latin typeface="Skia Regular"/>
              <a:ea typeface="Skia Regular"/>
              <a:cs typeface="Skia Regular"/>
              <a:sym typeface="Skia Regular"/>
            </a:endParaRPr>
          </a:p>
          <a:p>
            <a:pPr lvl="2">
              <a:defRPr sz="1800"/>
            </a:pPr>
            <a:r>
              <a:rPr sz="5300" dirty="0">
                <a:latin typeface="Skia Regular"/>
                <a:ea typeface="Skia Regular"/>
                <a:cs typeface="Skia Regular"/>
                <a:sym typeface="Skia Regular"/>
              </a:rPr>
              <a:t>esp., fear of abandonment</a:t>
            </a:r>
          </a:p>
          <a:p>
            <a:pPr lvl="1">
              <a:defRPr sz="1800"/>
            </a:pPr>
            <a:r>
              <a:rPr sz="5300" dirty="0">
                <a:latin typeface="Skia Regular"/>
                <a:ea typeface="Skia Regular"/>
                <a:cs typeface="Skia Regular"/>
                <a:sym typeface="Skia Regular"/>
              </a:rPr>
              <a:t>Faith</a:t>
            </a:r>
          </a:p>
        </p:txBody>
      </p:sp>
      <p:pic>
        <p:nvPicPr>
          <p:cNvPr id="61" name="hccn_logo.png"/>
          <p:cNvPicPr/>
          <p:nvPr/>
        </p:nvPicPr>
        <p:blipFill>
          <a:blip r:embed="rId2">
            <a:extLst/>
          </a:blip>
          <a:stretch>
            <a:fillRect/>
          </a:stretch>
        </p:blipFill>
        <p:spPr>
          <a:xfrm>
            <a:off x="626489" y="40837"/>
            <a:ext cx="1412492" cy="1423275"/>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63" name="Shape 63"/>
          <p:cNvSpPr>
            <a:spLocks noGrp="1"/>
          </p:cNvSpPr>
          <p:nvPr>
            <p:ph type="title"/>
          </p:nvPr>
        </p:nvSpPr>
        <p:spPr>
          <a:xfrm>
            <a:off x="2195902" y="202274"/>
            <a:ext cx="9856399" cy="1100402"/>
          </a:xfrm>
          <a:prstGeom prst="rect">
            <a:avLst/>
          </a:prstGeom>
        </p:spPr>
        <p:txBody>
          <a:bodyPr/>
          <a:lstStyle>
            <a:lvl1pPr defTabSz="233172">
              <a:tabLst>
                <a:tab pos="177800" algn="l"/>
                <a:tab pos="355600" algn="l"/>
                <a:tab pos="533400" algn="l"/>
                <a:tab pos="723900" algn="l"/>
                <a:tab pos="901700" algn="l"/>
                <a:tab pos="1079500" algn="l"/>
                <a:tab pos="1257300" algn="l"/>
                <a:tab pos="1447800" algn="l"/>
                <a:tab pos="1625600" algn="l"/>
                <a:tab pos="1803400" algn="l"/>
                <a:tab pos="1993900" algn="l"/>
                <a:tab pos="2171700" algn="l"/>
              </a:tabLst>
              <a:defRPr sz="5100">
                <a:solidFill>
                  <a:srgbClr val="773F9B"/>
                </a:solidFill>
                <a:latin typeface="Skia Regular"/>
                <a:ea typeface="Skia Regular"/>
                <a:cs typeface="Skia Regular"/>
                <a:sym typeface="Skia Regular"/>
              </a:defRPr>
            </a:lvl1pPr>
          </a:lstStyle>
          <a:p>
            <a:pPr lvl="0">
              <a:defRPr sz="1800">
                <a:solidFill>
                  <a:srgbClr val="000000"/>
                </a:solidFill>
              </a:defRPr>
            </a:pPr>
            <a:r>
              <a:rPr lang="en-US" sz="5100" dirty="0" smtClean="0">
                <a:solidFill>
                  <a:srgbClr val="773F9B"/>
                </a:solidFill>
              </a:rPr>
              <a:t>Correlated with </a:t>
            </a:r>
            <a:r>
              <a:rPr sz="5100" dirty="0" smtClean="0">
                <a:solidFill>
                  <a:srgbClr val="773F9B"/>
                </a:solidFill>
              </a:rPr>
              <a:t>Spiritual </a:t>
            </a:r>
            <a:r>
              <a:rPr sz="5100" dirty="0">
                <a:solidFill>
                  <a:srgbClr val="773F9B"/>
                </a:solidFill>
              </a:rPr>
              <a:t>Distress</a:t>
            </a:r>
          </a:p>
        </p:txBody>
      </p:sp>
      <p:sp>
        <p:nvSpPr>
          <p:cNvPr id="64" name="Shape 64"/>
          <p:cNvSpPr>
            <a:spLocks noGrp="1"/>
          </p:cNvSpPr>
          <p:nvPr>
            <p:ph type="body" idx="1"/>
          </p:nvPr>
        </p:nvSpPr>
        <p:spPr>
          <a:xfrm>
            <a:off x="939800" y="1371600"/>
            <a:ext cx="11099800" cy="8032109"/>
          </a:xfrm>
          <a:prstGeom prst="rect">
            <a:avLst/>
          </a:prstGeom>
        </p:spPr>
        <p:txBody>
          <a:bodyPr/>
          <a:lstStyle/>
          <a:p>
            <a:pPr marL="730461" lvl="1" indent="-503766" defTabSz="297941">
              <a:lnSpc>
                <a:spcPct val="120000"/>
              </a:lnSpc>
              <a:spcBef>
                <a:spcPts val="0"/>
              </a:spcBef>
              <a:defRPr sz="1800"/>
            </a:pPr>
            <a:r>
              <a:rPr lang="en-US" sz="3059" b="1" dirty="0" smtClean="0">
                <a:latin typeface="Skia Regular"/>
                <a:ea typeface="Skia Regular"/>
                <a:cs typeface="Skia Regular"/>
                <a:sym typeface="Skia Regular"/>
              </a:rPr>
              <a:t>Social Distress</a:t>
            </a:r>
          </a:p>
          <a:p>
            <a:pPr marL="730461" lvl="1" indent="-503766" defTabSz="297941">
              <a:lnSpc>
                <a:spcPct val="120000"/>
              </a:lnSpc>
              <a:spcBef>
                <a:spcPts val="0"/>
              </a:spcBef>
              <a:defRPr sz="1800"/>
            </a:pPr>
            <a:r>
              <a:rPr lang="en-US" sz="3059" b="1" dirty="0">
                <a:latin typeface="Skia Regular"/>
                <a:ea typeface="Skia Regular"/>
                <a:cs typeface="Skia Regular"/>
                <a:sym typeface="Skia Regular"/>
              </a:rPr>
              <a:t>Loss</a:t>
            </a:r>
            <a:r>
              <a:rPr lang="en-US" sz="3059" dirty="0">
                <a:latin typeface="Skia Regular"/>
                <a:ea typeface="Skia Regular"/>
                <a:cs typeface="Skia Regular"/>
                <a:sym typeface="Skia Regular"/>
              </a:rPr>
              <a:t>: Death, relationship, identity, physical/mental capacity</a:t>
            </a:r>
            <a:endParaRPr lang="en-US" sz="3059" dirty="0" smtClean="0">
              <a:latin typeface="Skia Regular"/>
              <a:ea typeface="Skia Regular"/>
              <a:cs typeface="Skia Regular"/>
              <a:sym typeface="Skia Regular"/>
            </a:endParaRPr>
          </a:p>
          <a:p>
            <a:pPr marL="730461" lvl="1" indent="-503766" defTabSz="297941">
              <a:lnSpc>
                <a:spcPct val="120000"/>
              </a:lnSpc>
              <a:spcBef>
                <a:spcPts val="0"/>
              </a:spcBef>
              <a:defRPr sz="1800"/>
            </a:pPr>
            <a:r>
              <a:rPr lang="en-US" sz="3059" b="1" dirty="0" smtClean="0">
                <a:latin typeface="Skia Regular"/>
                <a:ea typeface="Skia Regular"/>
                <a:cs typeface="Skia Regular"/>
                <a:sym typeface="Skia Regular"/>
              </a:rPr>
              <a:t>Disability</a:t>
            </a:r>
            <a:endParaRPr lang="en-US" sz="3059" b="1" dirty="0">
              <a:latin typeface="Skia Regular"/>
              <a:ea typeface="Skia Regular"/>
              <a:cs typeface="Skia Regular"/>
              <a:sym typeface="Skia Regular"/>
            </a:endParaRPr>
          </a:p>
          <a:p>
            <a:pPr marL="730461" lvl="1" indent="-503766" defTabSz="297941">
              <a:lnSpc>
                <a:spcPct val="120000"/>
              </a:lnSpc>
              <a:spcBef>
                <a:spcPts val="0"/>
              </a:spcBef>
              <a:defRPr sz="1800"/>
            </a:pPr>
            <a:r>
              <a:rPr lang="en-US" sz="3059" b="1" dirty="0" smtClean="0">
                <a:latin typeface="Skia Regular"/>
                <a:ea typeface="Skia Regular"/>
                <a:cs typeface="Skia Regular"/>
                <a:sym typeface="Skia Regular"/>
              </a:rPr>
              <a:t>Chronic illness</a:t>
            </a:r>
            <a:endParaRPr lang="en-US" sz="3059" b="1" dirty="0">
              <a:latin typeface="Skia Regular"/>
              <a:ea typeface="Skia Regular"/>
              <a:cs typeface="Skia Regular"/>
              <a:sym typeface="Skia Regular"/>
            </a:endParaRPr>
          </a:p>
          <a:p>
            <a:pPr marL="453390" lvl="1" indent="-226695" defTabSz="297941">
              <a:spcBef>
                <a:spcPts val="2100"/>
              </a:spcBef>
              <a:defRPr sz="1800"/>
            </a:pPr>
            <a:r>
              <a:rPr sz="3059" b="1" dirty="0" smtClean="0">
                <a:latin typeface="Skia Regular"/>
                <a:ea typeface="Skia Regular"/>
                <a:cs typeface="Skia Regular"/>
                <a:sym typeface="Skia Regular"/>
              </a:rPr>
              <a:t>Psychological </a:t>
            </a:r>
            <a:r>
              <a:rPr sz="3059" b="1" dirty="0">
                <a:latin typeface="Skia Regular"/>
                <a:ea typeface="Skia Regular"/>
                <a:cs typeface="Skia Regular"/>
                <a:sym typeface="Skia Regular"/>
              </a:rPr>
              <a:t>or Psychiatric Distress</a:t>
            </a:r>
          </a:p>
          <a:p>
            <a:pPr marL="680084" lvl="2" indent="-226695" defTabSz="297941">
              <a:spcBef>
                <a:spcPts val="2100"/>
              </a:spcBef>
              <a:defRPr sz="1800"/>
            </a:pPr>
            <a:r>
              <a:rPr sz="3059" dirty="0">
                <a:latin typeface="Skia Regular"/>
                <a:ea typeface="Skia Regular"/>
                <a:cs typeface="Skia Regular"/>
                <a:sym typeface="Skia Regular"/>
              </a:rPr>
              <a:t>Report diagnoses such as anxiety and depression </a:t>
            </a:r>
          </a:p>
          <a:p>
            <a:pPr marL="453390" lvl="1" indent="-226695" defTabSz="297941">
              <a:spcBef>
                <a:spcPts val="2100"/>
              </a:spcBef>
              <a:defRPr sz="1800"/>
            </a:pPr>
            <a:r>
              <a:rPr sz="3059" b="1" dirty="0">
                <a:latin typeface="Skia Regular"/>
                <a:ea typeface="Skia Regular"/>
                <a:cs typeface="Skia Regular"/>
                <a:sym typeface="Skia Regular"/>
              </a:rPr>
              <a:t>Financial distress </a:t>
            </a:r>
            <a:r>
              <a:rPr sz="3059" dirty="0">
                <a:latin typeface="Skia Regular"/>
                <a:ea typeface="Skia Regular"/>
                <a:cs typeface="Skia Regular"/>
                <a:sym typeface="Skia Regular"/>
              </a:rPr>
              <a:t>(poverty, job loss)  </a:t>
            </a:r>
          </a:p>
          <a:p>
            <a:pPr marL="453390" lvl="1" indent="-226695" defTabSz="297941">
              <a:spcBef>
                <a:spcPts val="2100"/>
              </a:spcBef>
              <a:defRPr sz="1800"/>
            </a:pPr>
            <a:r>
              <a:rPr sz="3059" b="1" dirty="0">
                <a:latin typeface="Skia Regular"/>
                <a:ea typeface="Skia Regular"/>
                <a:cs typeface="Skia Regular"/>
                <a:sym typeface="Skia Regular"/>
              </a:rPr>
              <a:t>Trauma History </a:t>
            </a:r>
          </a:p>
          <a:p>
            <a:pPr marL="453390" lvl="1" indent="-226695" defTabSz="297941">
              <a:spcBef>
                <a:spcPts val="2100"/>
              </a:spcBef>
              <a:defRPr sz="1800"/>
            </a:pPr>
            <a:r>
              <a:rPr sz="3059" b="1" dirty="0">
                <a:latin typeface="Skia Regular"/>
                <a:ea typeface="Skia Regular"/>
                <a:cs typeface="Skia Regular"/>
                <a:sym typeface="Skia Regular"/>
              </a:rPr>
              <a:t>Conflicts in Family and Spiritual Community  </a:t>
            </a:r>
          </a:p>
          <a:p>
            <a:pPr marL="453390" lvl="1" indent="-226695" defTabSz="297941">
              <a:spcBef>
                <a:spcPts val="2100"/>
              </a:spcBef>
              <a:defRPr sz="1800"/>
            </a:pPr>
            <a:r>
              <a:rPr sz="3059" b="1" dirty="0">
                <a:latin typeface="Skia Regular"/>
                <a:ea typeface="Skia Regular"/>
                <a:cs typeface="Skia Regular"/>
                <a:sym typeface="Skia Regular"/>
              </a:rPr>
              <a:t>Addiction/Recovery History </a:t>
            </a:r>
          </a:p>
        </p:txBody>
      </p:sp>
      <p:pic>
        <p:nvPicPr>
          <p:cNvPr id="65" name="hccn_logo.png"/>
          <p:cNvPicPr/>
          <p:nvPr/>
        </p:nvPicPr>
        <p:blipFill>
          <a:blip r:embed="rId2">
            <a:extLst/>
          </a:blip>
          <a:stretch>
            <a:fillRect/>
          </a:stretch>
        </p:blipFill>
        <p:spPr>
          <a:xfrm>
            <a:off x="484708" y="210974"/>
            <a:ext cx="1412493" cy="1423275"/>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BFBFB"/>
            </a:gs>
            <a:gs pos="100000">
              <a:srgbClr val="51A7F9"/>
            </a:gs>
          </a:gsLst>
          <a:lin ang="5400000" scaled="0"/>
        </a:gradFill>
        <a:effectLst/>
      </p:bgPr>
    </p:bg>
    <p:spTree>
      <p:nvGrpSpPr>
        <p:cNvPr id="1" name=""/>
        <p:cNvGrpSpPr/>
        <p:nvPr/>
      </p:nvGrpSpPr>
      <p:grpSpPr>
        <a:xfrm>
          <a:off x="0" y="0"/>
          <a:ext cx="0" cy="0"/>
          <a:chOff x="0" y="0"/>
          <a:chExt cx="0" cy="0"/>
        </a:xfrm>
      </p:grpSpPr>
      <p:sp>
        <p:nvSpPr>
          <p:cNvPr id="67" name="Shape 67"/>
          <p:cNvSpPr>
            <a:spLocks noGrp="1"/>
          </p:cNvSpPr>
          <p:nvPr>
            <p:ph type="title"/>
          </p:nvPr>
        </p:nvSpPr>
        <p:spPr>
          <a:xfrm>
            <a:off x="2396924" y="480344"/>
            <a:ext cx="8707883" cy="1313089"/>
          </a:xfrm>
          <a:prstGeom prst="rect">
            <a:avLst/>
          </a:prstGeom>
        </p:spPr>
        <p:txBody>
          <a:bodyPr/>
          <a:lstStyle>
            <a:lvl1pPr>
              <a:defRPr sz="6400">
                <a:solidFill>
                  <a:srgbClr val="773F9B"/>
                </a:solidFill>
                <a:latin typeface="Skia Regular"/>
                <a:ea typeface="Skia Regular"/>
                <a:cs typeface="Skia Regular"/>
                <a:sym typeface="Skia Regular"/>
              </a:defRPr>
            </a:lvl1pPr>
          </a:lstStyle>
          <a:p>
            <a:pPr lvl="0">
              <a:defRPr sz="1800">
                <a:solidFill>
                  <a:srgbClr val="000000"/>
                </a:solidFill>
              </a:defRPr>
            </a:pPr>
            <a:r>
              <a:rPr sz="6400">
                <a:solidFill>
                  <a:srgbClr val="773F9B"/>
                </a:solidFill>
              </a:rPr>
              <a:t>Overview of Protocol</a:t>
            </a:r>
          </a:p>
        </p:txBody>
      </p:sp>
      <p:sp>
        <p:nvSpPr>
          <p:cNvPr id="68" name="Shape 68"/>
          <p:cNvSpPr>
            <a:spLocks noGrp="1"/>
          </p:cNvSpPr>
          <p:nvPr>
            <p:ph type="body" idx="1"/>
          </p:nvPr>
        </p:nvSpPr>
        <p:spPr>
          <a:xfrm>
            <a:off x="952500" y="1956412"/>
            <a:ext cx="11099800" cy="7314336"/>
          </a:xfrm>
          <a:prstGeom prst="rect">
            <a:avLst/>
          </a:prstGeom>
        </p:spPr>
        <p:txBody>
          <a:bodyPr/>
          <a:lstStyle/>
          <a:p>
            <a:pPr marL="177799" lvl="0" indent="-177799" defTabSz="233679">
              <a:spcBef>
                <a:spcPts val="1600"/>
              </a:spcBef>
              <a:defRPr sz="1800"/>
            </a:pPr>
            <a:r>
              <a:rPr sz="2800" dirty="0">
                <a:latin typeface="Skia Regular"/>
                <a:ea typeface="Skia Regular"/>
                <a:cs typeface="Skia Regular"/>
                <a:sym typeface="Skia Regular"/>
              </a:rPr>
              <a:t>Client </a:t>
            </a:r>
            <a:r>
              <a:rPr lang="en-US" sz="2800" b="1" dirty="0" smtClean="0">
                <a:latin typeface="Skia Regular"/>
                <a:ea typeface="Skia Regular"/>
                <a:cs typeface="Skia Regular"/>
                <a:sym typeface="Skia Regular"/>
              </a:rPr>
              <a:t>REQUEST</a:t>
            </a:r>
            <a:r>
              <a:rPr sz="2800" b="1" dirty="0" smtClean="0">
                <a:latin typeface="Skia Regular"/>
                <a:ea typeface="Skia Regular"/>
                <a:cs typeface="Skia Regular"/>
                <a:sym typeface="Skia Regular"/>
              </a:rPr>
              <a:t>S</a:t>
            </a:r>
            <a:r>
              <a:rPr sz="2800" dirty="0" smtClean="0">
                <a:latin typeface="Skia Regular"/>
                <a:ea typeface="Skia Regular"/>
                <a:cs typeface="Skia Regular"/>
                <a:sym typeface="Skia Regular"/>
              </a:rPr>
              <a:t> </a:t>
            </a:r>
            <a:r>
              <a:rPr sz="2800" dirty="0">
                <a:latin typeface="Skia Regular"/>
                <a:ea typeface="Skia Regular"/>
                <a:cs typeface="Skia Regular"/>
                <a:sym typeface="Skia Regular"/>
              </a:rPr>
              <a:t>by</a:t>
            </a:r>
          </a:p>
          <a:p>
            <a:pPr marL="355600" lvl="1" indent="-177800" defTabSz="233679">
              <a:spcBef>
                <a:spcPts val="1600"/>
              </a:spcBef>
              <a:defRPr sz="1800"/>
            </a:pPr>
            <a:r>
              <a:rPr sz="2800" dirty="0">
                <a:latin typeface="Skia Regular"/>
                <a:ea typeface="Skia Regular"/>
                <a:cs typeface="Skia Regular"/>
                <a:sym typeface="Skia Regular"/>
              </a:rPr>
              <a:t>filling out online form if requesting support by email or video.</a:t>
            </a:r>
          </a:p>
          <a:p>
            <a:pPr marL="355600" lvl="1" indent="-177800" defTabSz="233679">
              <a:spcBef>
                <a:spcPts val="1600"/>
              </a:spcBef>
              <a:defRPr sz="1800"/>
            </a:pPr>
            <a:r>
              <a:rPr sz="2800" dirty="0">
                <a:latin typeface="Skia Regular"/>
                <a:ea typeface="Skia Regular"/>
                <a:cs typeface="Skia Regular"/>
                <a:sym typeface="Skia Regular"/>
              </a:rPr>
              <a:t>calling an 800 number and leave voicemail if phone request.</a:t>
            </a:r>
          </a:p>
          <a:p>
            <a:pPr marL="177799" lvl="0" indent="-177799" defTabSz="233679">
              <a:spcBef>
                <a:spcPts val="1600"/>
              </a:spcBef>
              <a:defRPr sz="1800"/>
            </a:pPr>
            <a:r>
              <a:rPr sz="2800" dirty="0">
                <a:latin typeface="Skia Regular"/>
                <a:ea typeface="Skia Regular"/>
                <a:cs typeface="Skia Regular"/>
                <a:sym typeface="Skia Regular"/>
              </a:rPr>
              <a:t>Chaplain </a:t>
            </a:r>
            <a:r>
              <a:rPr sz="2800" b="1" dirty="0">
                <a:latin typeface="Skia Regular"/>
                <a:ea typeface="Skia Regular"/>
                <a:cs typeface="Skia Regular"/>
                <a:sym typeface="Skia Regular"/>
              </a:rPr>
              <a:t>RESPONDS</a:t>
            </a:r>
            <a:r>
              <a:rPr sz="2800" dirty="0">
                <a:latin typeface="Skia Regular"/>
                <a:ea typeface="Skia Regular"/>
                <a:cs typeface="Skia Regular"/>
                <a:sym typeface="Skia Regular"/>
              </a:rPr>
              <a:t> within 24hours M-F </a:t>
            </a:r>
          </a:p>
          <a:p>
            <a:pPr marL="355600" lvl="1" indent="-177800" defTabSz="233679">
              <a:spcBef>
                <a:spcPts val="1600"/>
              </a:spcBef>
              <a:defRPr sz="1800"/>
            </a:pPr>
            <a:r>
              <a:rPr sz="2800" dirty="0">
                <a:latin typeface="Skia Regular"/>
                <a:ea typeface="Skia Regular"/>
                <a:cs typeface="Skia Regular"/>
                <a:sym typeface="Skia Regular"/>
              </a:rPr>
              <a:t>includes screening and invitation to participate in QI survey.</a:t>
            </a:r>
          </a:p>
          <a:p>
            <a:pPr marL="355600" lvl="1" indent="-177800" defTabSz="233679">
              <a:spcBef>
                <a:spcPts val="1600"/>
              </a:spcBef>
              <a:defRPr sz="1800"/>
            </a:pPr>
            <a:r>
              <a:rPr sz="2800" dirty="0">
                <a:latin typeface="Skia Regular"/>
                <a:ea typeface="Skia Regular"/>
                <a:cs typeface="Skia Regular"/>
                <a:sym typeface="Skia Regular"/>
              </a:rPr>
              <a:t>Email - Utilize template</a:t>
            </a:r>
          </a:p>
          <a:p>
            <a:pPr marL="533400" lvl="2" indent="-177800" defTabSz="233679">
              <a:spcBef>
                <a:spcPts val="1600"/>
              </a:spcBef>
              <a:defRPr sz="1800"/>
            </a:pPr>
            <a:r>
              <a:rPr sz="2800" dirty="0">
                <a:latin typeface="Skia Regular"/>
                <a:ea typeface="Skia Regular"/>
                <a:cs typeface="Skia Regular"/>
                <a:sym typeface="Skia Regular"/>
              </a:rPr>
              <a:t>Tailored response based on assessment. </a:t>
            </a:r>
          </a:p>
          <a:p>
            <a:pPr marL="355600" lvl="1" indent="-177800" defTabSz="233679">
              <a:spcBef>
                <a:spcPts val="1600"/>
              </a:spcBef>
              <a:defRPr sz="1800"/>
            </a:pPr>
            <a:r>
              <a:rPr sz="2800" dirty="0">
                <a:latin typeface="Skia Regular"/>
                <a:ea typeface="Skia Regular"/>
                <a:cs typeface="Skia Regular"/>
                <a:sym typeface="Skia Regular"/>
              </a:rPr>
              <a:t>Phone</a:t>
            </a:r>
          </a:p>
          <a:p>
            <a:pPr marL="355600" lvl="1" indent="-177800" defTabSz="233679">
              <a:spcBef>
                <a:spcPts val="1600"/>
              </a:spcBef>
              <a:defRPr sz="1800"/>
            </a:pPr>
            <a:r>
              <a:rPr sz="2800" dirty="0">
                <a:latin typeface="Skia Regular"/>
                <a:ea typeface="Skia Regular"/>
                <a:cs typeface="Skia Regular"/>
                <a:sym typeface="Skia Regular"/>
              </a:rPr>
              <a:t>Video</a:t>
            </a:r>
          </a:p>
          <a:p>
            <a:pPr marL="177799" lvl="0" indent="-177799" defTabSz="233679">
              <a:spcBef>
                <a:spcPts val="1600"/>
              </a:spcBef>
              <a:defRPr sz="1800"/>
            </a:pPr>
            <a:r>
              <a:rPr lang="en-US" sz="2800" dirty="0">
                <a:latin typeface="Skia Regular"/>
                <a:ea typeface="Skia Regular"/>
                <a:cs typeface="Skia Regular"/>
                <a:sym typeface="Skia Regular"/>
              </a:rPr>
              <a:t>Chaplain </a:t>
            </a:r>
            <a:r>
              <a:rPr sz="2800" b="1" dirty="0" smtClean="0">
                <a:latin typeface="Skia Regular"/>
                <a:ea typeface="Skia Regular"/>
                <a:cs typeface="Skia Regular"/>
                <a:sym typeface="Skia Regular"/>
              </a:rPr>
              <a:t>REFER</a:t>
            </a:r>
            <a:r>
              <a:rPr lang="en-US" sz="2800" b="1" dirty="0" smtClean="0">
                <a:latin typeface="Skia Regular"/>
                <a:ea typeface="Skia Regular"/>
                <a:cs typeface="Skia Regular"/>
                <a:sym typeface="Skia Regular"/>
              </a:rPr>
              <a:t>S</a:t>
            </a:r>
            <a:r>
              <a:rPr sz="2800" dirty="0" smtClean="0">
                <a:latin typeface="Skia Regular"/>
                <a:ea typeface="Skia Regular"/>
                <a:cs typeface="Skia Regular"/>
                <a:sym typeface="Skia Regular"/>
              </a:rPr>
              <a:t> </a:t>
            </a:r>
            <a:r>
              <a:rPr sz="2800" dirty="0">
                <a:latin typeface="Skia Regular"/>
                <a:ea typeface="Skia Regular"/>
                <a:cs typeface="Skia Regular"/>
                <a:sym typeface="Skia Regular"/>
              </a:rPr>
              <a:t>as needed </a:t>
            </a:r>
          </a:p>
          <a:p>
            <a:pPr marL="177799" lvl="0" indent="-177799" defTabSz="233679">
              <a:spcBef>
                <a:spcPts val="1600"/>
              </a:spcBef>
              <a:defRPr sz="1800"/>
            </a:pPr>
            <a:r>
              <a:rPr sz="2800" b="1" dirty="0" smtClean="0">
                <a:latin typeface="Skia Regular"/>
                <a:ea typeface="Skia Regular"/>
                <a:cs typeface="Skia Regular"/>
                <a:sym typeface="Skia Regular"/>
              </a:rPr>
              <a:t>DOCUMENT</a:t>
            </a:r>
            <a:r>
              <a:rPr lang="en-US" sz="2800" b="1" dirty="0" smtClean="0">
                <a:latin typeface="Skia Regular"/>
                <a:ea typeface="Skia Regular"/>
                <a:cs typeface="Skia Regular"/>
                <a:sym typeface="Skia Regular"/>
              </a:rPr>
              <a:t>S</a:t>
            </a:r>
            <a:r>
              <a:rPr sz="2800" b="1" dirty="0" smtClean="0">
                <a:latin typeface="Skia Regular"/>
                <a:ea typeface="Skia Regular"/>
                <a:cs typeface="Skia Regular"/>
                <a:sym typeface="Skia Regular"/>
              </a:rPr>
              <a:t> </a:t>
            </a:r>
            <a:r>
              <a:rPr sz="2800" dirty="0">
                <a:latin typeface="Skia Regular"/>
                <a:ea typeface="Skia Regular"/>
                <a:cs typeface="Skia Regular"/>
                <a:sym typeface="Skia Regular"/>
              </a:rPr>
              <a:t>all visits in </a:t>
            </a:r>
            <a:r>
              <a:rPr sz="2800" dirty="0" err="1">
                <a:latin typeface="Skia Regular"/>
                <a:ea typeface="Skia Regular"/>
                <a:cs typeface="Skia Regular"/>
                <a:sym typeface="Skia Regular"/>
              </a:rPr>
              <a:t>ChaplaincyCounts</a:t>
            </a:r>
            <a:r>
              <a:rPr sz="2800" dirty="0">
                <a:latin typeface="Skia Regular"/>
                <a:ea typeface="Skia Regular"/>
                <a:cs typeface="Skia Regular"/>
                <a:sym typeface="Skia Regular"/>
              </a:rPr>
              <a:t> (electronic charting)</a:t>
            </a:r>
          </a:p>
        </p:txBody>
      </p:sp>
      <p:pic>
        <p:nvPicPr>
          <p:cNvPr id="69" name="hccn_logo.png"/>
          <p:cNvPicPr/>
          <p:nvPr/>
        </p:nvPicPr>
        <p:blipFill>
          <a:blip r:embed="rId2">
            <a:extLst/>
          </a:blip>
          <a:stretch>
            <a:fillRect/>
          </a:stretch>
        </p:blipFill>
        <p:spPr>
          <a:xfrm>
            <a:off x="472528" y="298688"/>
            <a:ext cx="1663701" cy="1676401"/>
          </a:xfrm>
          <a:prstGeom prst="rect">
            <a:avLst/>
          </a:prstGeom>
          <a:ln w="12700">
            <a:miter lim="400000"/>
          </a:ln>
        </p:spPr>
      </p:pic>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24</TotalTime>
  <Words>1570</Words>
  <Application>Microsoft Office PowerPoint</Application>
  <PresentationFormat>Custom</PresentationFormat>
  <Paragraphs>146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White</vt:lpstr>
      <vt:lpstr> Telechaplaincy:   Best Practices for  Telehealth Chaplaincy Care</vt:lpstr>
      <vt:lpstr>PowerPoint Presentation</vt:lpstr>
      <vt:lpstr>HCCN’s On Call Chaplaincy Services</vt:lpstr>
      <vt:lpstr>Standardized Practice is Best</vt:lpstr>
      <vt:lpstr>Preferences for Communication (Public Websites)</vt:lpstr>
      <vt:lpstr>Demographics</vt:lpstr>
      <vt:lpstr>Spiritual Distress</vt:lpstr>
      <vt:lpstr>Correlated with Spiritual Distress</vt:lpstr>
      <vt:lpstr>Overview of Protocol</vt:lpstr>
      <vt:lpstr>Telechaplaincy Case Studies</vt:lpstr>
      <vt:lpstr>Case Study 1: Email  Joan - caregiver to mother in hospice</vt:lpstr>
      <vt:lpstr>Case Study 1 - Email   (cont.)</vt:lpstr>
      <vt:lpstr> </vt:lpstr>
      <vt:lpstr>Case Study 3: Phone Kate - Cancer care</vt:lpstr>
      <vt:lpstr>Case Study 3: Phone (cont.)</vt:lpstr>
      <vt:lpstr>Conclusions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Telechaplaincy:   Best Practices for  Telehealth Chaplaincy Care</dc:title>
  <dc:creator>Judy</dc:creator>
  <cp:lastModifiedBy>Judy</cp:lastModifiedBy>
  <cp:revision>11</cp:revision>
  <dcterms:modified xsi:type="dcterms:W3CDTF">2016-03-25T23:48:38Z</dcterms:modified>
</cp:coreProperties>
</file>