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69"/>
  </p:notesMasterIdLst>
  <p:handoutMasterIdLst>
    <p:handoutMasterId r:id="rId70"/>
  </p:handoutMasterIdLst>
  <p:sldIdLst>
    <p:sldId id="437" r:id="rId4"/>
    <p:sldId id="338" r:id="rId5"/>
    <p:sldId id="457" r:id="rId6"/>
    <p:sldId id="434" r:id="rId7"/>
    <p:sldId id="345" r:id="rId8"/>
    <p:sldId id="348" r:id="rId9"/>
    <p:sldId id="435" r:id="rId10"/>
    <p:sldId id="339" r:id="rId11"/>
    <p:sldId id="340" r:id="rId12"/>
    <p:sldId id="341" r:id="rId13"/>
    <p:sldId id="441" r:id="rId14"/>
    <p:sldId id="342" r:id="rId15"/>
    <p:sldId id="343" r:id="rId16"/>
    <p:sldId id="344" r:id="rId17"/>
    <p:sldId id="438" r:id="rId18"/>
    <p:sldId id="453" r:id="rId19"/>
    <p:sldId id="444" r:id="rId20"/>
    <p:sldId id="440" r:id="rId21"/>
    <p:sldId id="351" r:id="rId22"/>
    <p:sldId id="450" r:id="rId23"/>
    <p:sldId id="459" r:id="rId24"/>
    <p:sldId id="458" r:id="rId25"/>
    <p:sldId id="427" r:id="rId26"/>
    <p:sldId id="260" r:id="rId27"/>
    <p:sldId id="321" r:id="rId28"/>
    <p:sldId id="356" r:id="rId29"/>
    <p:sldId id="357" r:id="rId30"/>
    <p:sldId id="358" r:id="rId31"/>
    <p:sldId id="359" r:id="rId32"/>
    <p:sldId id="452" r:id="rId33"/>
    <p:sldId id="467" r:id="rId34"/>
    <p:sldId id="360" r:id="rId35"/>
    <p:sldId id="430" r:id="rId36"/>
    <p:sldId id="362" r:id="rId37"/>
    <p:sldId id="363" r:id="rId38"/>
    <p:sldId id="365" r:id="rId39"/>
    <p:sldId id="366" r:id="rId40"/>
    <p:sldId id="432" r:id="rId41"/>
    <p:sldId id="367" r:id="rId42"/>
    <p:sldId id="446" r:id="rId43"/>
    <p:sldId id="468" r:id="rId44"/>
    <p:sldId id="462" r:id="rId45"/>
    <p:sldId id="368" r:id="rId46"/>
    <p:sldId id="455" r:id="rId47"/>
    <p:sldId id="369" r:id="rId48"/>
    <p:sldId id="464" r:id="rId49"/>
    <p:sldId id="465" r:id="rId50"/>
    <p:sldId id="466" r:id="rId51"/>
    <p:sldId id="460" r:id="rId52"/>
    <p:sldId id="373" r:id="rId53"/>
    <p:sldId id="374" r:id="rId54"/>
    <p:sldId id="375" r:id="rId55"/>
    <p:sldId id="376" r:id="rId56"/>
    <p:sldId id="377" r:id="rId57"/>
    <p:sldId id="378" r:id="rId58"/>
    <p:sldId id="379" r:id="rId59"/>
    <p:sldId id="380" r:id="rId60"/>
    <p:sldId id="381" r:id="rId61"/>
    <p:sldId id="382" r:id="rId62"/>
    <p:sldId id="469" r:id="rId63"/>
    <p:sldId id="404" r:id="rId64"/>
    <p:sldId id="405" r:id="rId65"/>
    <p:sldId id="429" r:id="rId66"/>
    <p:sldId id="433" r:id="rId67"/>
    <p:sldId id="454" r:id="rId6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279B2B-D87B-4C51-9CA4-277B12C9517F}">
          <p14:sldIdLst>
            <p14:sldId id="437"/>
            <p14:sldId id="338"/>
            <p14:sldId id="457"/>
            <p14:sldId id="434"/>
            <p14:sldId id="345"/>
            <p14:sldId id="348"/>
            <p14:sldId id="435"/>
            <p14:sldId id="339"/>
            <p14:sldId id="340"/>
            <p14:sldId id="341"/>
            <p14:sldId id="441"/>
            <p14:sldId id="342"/>
            <p14:sldId id="343"/>
            <p14:sldId id="344"/>
            <p14:sldId id="438"/>
            <p14:sldId id="453"/>
            <p14:sldId id="444"/>
            <p14:sldId id="440"/>
            <p14:sldId id="351"/>
            <p14:sldId id="450"/>
            <p14:sldId id="459"/>
            <p14:sldId id="458"/>
            <p14:sldId id="427"/>
            <p14:sldId id="260"/>
            <p14:sldId id="321"/>
            <p14:sldId id="356"/>
            <p14:sldId id="357"/>
            <p14:sldId id="358"/>
            <p14:sldId id="359"/>
            <p14:sldId id="452"/>
            <p14:sldId id="467"/>
            <p14:sldId id="360"/>
            <p14:sldId id="430"/>
            <p14:sldId id="362"/>
            <p14:sldId id="363"/>
            <p14:sldId id="365"/>
            <p14:sldId id="366"/>
            <p14:sldId id="432"/>
            <p14:sldId id="367"/>
            <p14:sldId id="446"/>
            <p14:sldId id="468"/>
            <p14:sldId id="462"/>
            <p14:sldId id="368"/>
            <p14:sldId id="455"/>
            <p14:sldId id="369"/>
            <p14:sldId id="464"/>
            <p14:sldId id="465"/>
            <p14:sldId id="466"/>
            <p14:sldId id="460"/>
            <p14:sldId id="373"/>
            <p14:sldId id="374"/>
            <p14:sldId id="375"/>
            <p14:sldId id="376"/>
            <p14:sldId id="377"/>
            <p14:sldId id="378"/>
            <p14:sldId id="379"/>
            <p14:sldId id="380"/>
            <p14:sldId id="381"/>
            <p14:sldId id="382"/>
            <p14:sldId id="469"/>
            <p14:sldId id="404"/>
            <p14:sldId id="405"/>
            <p14:sldId id="429"/>
          </p14:sldIdLst>
        </p14:section>
        <p14:section name="Untitled Section" id="{63CD01BD-597C-47BD-AAC8-B4B859C6F8F4}">
          <p14:sldIdLst>
            <p14:sldId id="433"/>
            <p14:sldId id="4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52" autoAdjust="0"/>
  </p:normalViewPr>
  <p:slideViewPr>
    <p:cSldViewPr>
      <p:cViewPr varScale="1">
        <p:scale>
          <a:sx n="55" d="100"/>
          <a:sy n="55" d="100"/>
        </p:scale>
        <p:origin x="-1806" y="-96"/>
      </p:cViewPr>
      <p:guideLst>
        <p:guide orient="horz" pos="2880"/>
        <p:guide pos="2160"/>
      </p:guideLst>
    </p:cSldViewPr>
  </p:slideViewPr>
  <p:notesTextViewPr>
    <p:cViewPr>
      <p:scale>
        <a:sx n="100" d="100"/>
        <a:sy n="100" d="100"/>
      </p:scale>
      <p:origin x="0" y="0"/>
    </p:cViewPr>
  </p:notesTextViewPr>
  <p:notesViewPr>
    <p:cSldViewPr>
      <p:cViewPr varScale="1">
        <p:scale>
          <a:sx n="92" d="100"/>
          <a:sy n="92" d="100"/>
        </p:scale>
        <p:origin x="-163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0-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3.xml><?xml version="1.0" encoding="utf-8"?>
<ax:ocx xmlns:ax="http://schemas.microsoft.com/office/2006/activeX" xmlns:r="http://schemas.openxmlformats.org/officeDocument/2006/relationships" ax:classid="{5512D11C-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C-5CC6-11CF-8D67-00AA00BDCE1D}" ax:persistence="persistStream" r:id="rId1"/>
</file>

<file path=ppt/activeX/activeX6.xml><?xml version="1.0" encoding="utf-8"?>
<ax:ocx xmlns:ax="http://schemas.microsoft.com/office/2006/activeX" xmlns:r="http://schemas.openxmlformats.org/officeDocument/2006/relationships" ax:classid="{5512D11C-5CC6-11CF-8D67-00AA00BDCE1D}" ax:persistence="persistStream" r:id="rId1"/>
</file>

<file path=ppt/activeX/activeX7.xml><?xml version="1.0" encoding="utf-8"?>
<ax:ocx xmlns:ax="http://schemas.microsoft.com/office/2006/activeX" xmlns:r="http://schemas.openxmlformats.org/officeDocument/2006/relationships" ax:classid="{5512D11C-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C-5CC6-11CF-8D67-00AA00BDCE1D}" ax:persistence="persistStream"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Sheet1!$A$2:$A$6</c:f>
              <c:strCache>
                <c:ptCount val="5"/>
                <c:pt idx="0">
                  <c:v>Protestant </c:v>
                </c:pt>
                <c:pt idx="1">
                  <c:v>Orthodox</c:v>
                </c:pt>
                <c:pt idx="2">
                  <c:v>Catholic</c:v>
                </c:pt>
                <c:pt idx="3">
                  <c:v>Other</c:v>
                </c:pt>
                <c:pt idx="4">
                  <c:v>Unclaimed</c:v>
                </c:pt>
              </c:strCache>
            </c:strRef>
          </c:cat>
          <c:val>
            <c:numRef>
              <c:f>Sheet1!$B$2:$B$6</c:f>
              <c:numCache>
                <c:formatCode>General</c:formatCode>
                <c:ptCount val="5"/>
                <c:pt idx="0">
                  <c:v>372175</c:v>
                </c:pt>
                <c:pt idx="1">
                  <c:v>4440</c:v>
                </c:pt>
                <c:pt idx="2">
                  <c:v>544449</c:v>
                </c:pt>
                <c:pt idx="3">
                  <c:v>71458</c:v>
                </c:pt>
                <c:pt idx="4">
                  <c:v>1503913</c:v>
                </c:pt>
              </c:numCache>
            </c:numRef>
          </c:val>
        </c:ser>
        <c:ser>
          <c:idx val="1"/>
          <c:order val="1"/>
          <c:tx>
            <c:strRef>
              <c:f>Sheet1!$C$1</c:f>
              <c:strCache>
                <c:ptCount val="1"/>
                <c:pt idx="0">
                  <c:v>Series 2</c:v>
                </c:pt>
              </c:strCache>
            </c:strRef>
          </c:tx>
          <c:invertIfNegative val="0"/>
          <c:cat>
            <c:strRef>
              <c:f>Sheet1!$A$2:$A$6</c:f>
              <c:strCache>
                <c:ptCount val="5"/>
                <c:pt idx="0">
                  <c:v>Protestant </c:v>
                </c:pt>
                <c:pt idx="1">
                  <c:v>Orthodox</c:v>
                </c:pt>
                <c:pt idx="2">
                  <c:v>Catholic</c:v>
                </c:pt>
                <c:pt idx="3">
                  <c:v>Other</c:v>
                </c:pt>
                <c:pt idx="4">
                  <c:v>Unclaimed</c:v>
                </c:pt>
              </c:strCache>
            </c:strRef>
          </c:cat>
          <c:val>
            <c:numRef>
              <c:f>Sheet1!$C$2:$C$6</c:f>
              <c:numCache>
                <c:formatCode>General</c:formatCode>
                <c:ptCount val="5"/>
                <c:pt idx="1">
                  <c:v>4.4000000000000004</c:v>
                </c:pt>
                <c:pt idx="2">
                  <c:v>1.8</c:v>
                </c:pt>
                <c:pt idx="3">
                  <c:v>2.8</c:v>
                </c:pt>
              </c:numCache>
            </c:numRef>
          </c:val>
        </c:ser>
        <c:ser>
          <c:idx val="2"/>
          <c:order val="2"/>
          <c:tx>
            <c:strRef>
              <c:f>Sheet1!$D$1</c:f>
              <c:strCache>
                <c:ptCount val="1"/>
                <c:pt idx="0">
                  <c:v>Series 3</c:v>
                </c:pt>
              </c:strCache>
            </c:strRef>
          </c:tx>
          <c:invertIfNegative val="0"/>
          <c:cat>
            <c:strRef>
              <c:f>Sheet1!$A$2:$A$6</c:f>
              <c:strCache>
                <c:ptCount val="5"/>
                <c:pt idx="0">
                  <c:v>Protestant </c:v>
                </c:pt>
                <c:pt idx="1">
                  <c:v>Orthodox</c:v>
                </c:pt>
                <c:pt idx="2">
                  <c:v>Catholic</c:v>
                </c:pt>
                <c:pt idx="3">
                  <c:v>Other</c:v>
                </c:pt>
                <c:pt idx="4">
                  <c:v>Unclaimed</c:v>
                </c:pt>
              </c:strCache>
            </c:strRef>
          </c:cat>
          <c:val>
            <c:numRef>
              <c:f>Sheet1!$D$2:$D$6</c:f>
              <c:numCache>
                <c:formatCode>General</c:formatCode>
                <c:ptCount val="5"/>
                <c:pt idx="0">
                  <c:v>2</c:v>
                </c:pt>
                <c:pt idx="1">
                  <c:v>2</c:v>
                </c:pt>
                <c:pt idx="2">
                  <c:v>3</c:v>
                </c:pt>
                <c:pt idx="3">
                  <c:v>5</c:v>
                </c:pt>
              </c:numCache>
            </c:numRef>
          </c:val>
        </c:ser>
        <c:dLbls>
          <c:showLegendKey val="0"/>
          <c:showVal val="0"/>
          <c:showCatName val="0"/>
          <c:showSerName val="0"/>
          <c:showPercent val="0"/>
          <c:showBubbleSize val="0"/>
        </c:dLbls>
        <c:gapWidth val="150"/>
        <c:overlap val="100"/>
        <c:axId val="36337536"/>
        <c:axId val="36339072"/>
      </c:barChart>
      <c:catAx>
        <c:axId val="36337536"/>
        <c:scaling>
          <c:orientation val="minMax"/>
        </c:scaling>
        <c:delete val="0"/>
        <c:axPos val="b"/>
        <c:majorTickMark val="out"/>
        <c:minorTickMark val="none"/>
        <c:tickLblPos val="nextTo"/>
        <c:crossAx val="36339072"/>
        <c:crosses val="autoZero"/>
        <c:auto val="1"/>
        <c:lblAlgn val="ctr"/>
        <c:lblOffset val="100"/>
        <c:noMultiLvlLbl val="0"/>
      </c:catAx>
      <c:valAx>
        <c:axId val="36339072"/>
        <c:scaling>
          <c:orientation val="minMax"/>
        </c:scaling>
        <c:delete val="0"/>
        <c:axPos val="l"/>
        <c:majorGridlines/>
        <c:numFmt formatCode="General" sourceLinked="1"/>
        <c:majorTickMark val="out"/>
        <c:minorTickMark val="none"/>
        <c:tickLblPos val="nextTo"/>
        <c:crossAx val="36337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7579DD-20A2-4795-B337-13DB0AA653F4}" type="datetimeFigureOut">
              <a:rPr lang="en-US" smtClean="0"/>
              <a:pPr/>
              <a:t>3/27/2016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CC9E942A-35FF-47AD-8B94-6D81980DFA89}" type="slidenum">
              <a:rPr lang="en-US" smtClean="0"/>
              <a:pPr/>
              <a:t>‹#›</a:t>
            </a:fld>
            <a:endParaRPr lang="en-US"/>
          </a:p>
        </p:txBody>
      </p:sp>
    </p:spTree>
    <p:extLst>
      <p:ext uri="{BB962C8B-B14F-4D97-AF65-F5344CB8AC3E}">
        <p14:creationId xmlns:p14="http://schemas.microsoft.com/office/powerpoint/2010/main" val="205949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68204E5-968F-4B3F-90D9-5300031A80A2}" type="datetimeFigureOut">
              <a:rPr lang="en-US" smtClean="0"/>
              <a:pPr/>
              <a:t>3/27/2016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9C305AF-999F-4FAB-9F5B-D65E4BB48BBF}" type="slidenum">
              <a:rPr lang="en-US" smtClean="0"/>
              <a:pPr/>
              <a:t>‹#›</a:t>
            </a:fld>
            <a:endParaRPr lang="en-US" dirty="0"/>
          </a:p>
        </p:txBody>
      </p:sp>
    </p:spTree>
    <p:extLst>
      <p:ext uri="{BB962C8B-B14F-4D97-AF65-F5344CB8AC3E}">
        <p14:creationId xmlns:p14="http://schemas.microsoft.com/office/powerpoint/2010/main" val="357999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thearda.com/denoms/d_1141.asp" TargetMode="External"/><Relationship Id="rId3" Type="http://schemas.openxmlformats.org/officeDocument/2006/relationships/hyperlink" Target="http://www.thearda.com/denoms/d_1135.asp" TargetMode="External"/><Relationship Id="rId7" Type="http://schemas.openxmlformats.org/officeDocument/2006/relationships/hyperlink" Target="http://www.thearda.com/denoms/d_1107.as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thearda.com/denoms/d_1179.asp" TargetMode="External"/><Relationship Id="rId5" Type="http://schemas.openxmlformats.org/officeDocument/2006/relationships/hyperlink" Target="http://www.thearda.com/denoms/d_1117.asp" TargetMode="External"/><Relationship Id="rId4" Type="http://schemas.openxmlformats.org/officeDocument/2006/relationships/hyperlink" Target="http://www.thearda.com/denoms/d_1126.asp" TargetMode="External"/><Relationship Id="rId9" Type="http://schemas.openxmlformats.org/officeDocument/2006/relationships/hyperlink" Target="http://www.thearda.com/denoms/d_1403.as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r>
              <a:rPr lang="en-US" dirty="0" smtClean="0"/>
              <a:t>Let’s begin by taking a look at the “view from the inside”</a:t>
            </a:r>
            <a:r>
              <a:rPr lang="en-US" baseline="0" dirty="0" smtClean="0"/>
              <a:t> and what we found during our discovery phase…</a:t>
            </a:r>
            <a:endParaRPr lang="en-US" dirty="0"/>
          </a:p>
        </p:txBody>
      </p:sp>
      <p:sp>
        <p:nvSpPr>
          <p:cNvPr id="4" name="Slide Number Placeholder 3"/>
          <p:cNvSpPr>
            <a:spLocks noGrp="1"/>
          </p:cNvSpPr>
          <p:nvPr>
            <p:ph type="sldNum" sz="quarter" idx="10"/>
          </p:nvPr>
        </p:nvSpPr>
        <p:spPr/>
        <p:txBody>
          <a:bodyPr/>
          <a:lstStyle/>
          <a:p>
            <a:fld id="{9166DA89-C3A6-493E-B1EE-A4337BC5F79D}" type="slidenum">
              <a:rPr lang="en-US" smtClean="0"/>
              <a:pPr/>
              <a:t>1</a:t>
            </a:fld>
            <a:endParaRPr lang="en-US" dirty="0"/>
          </a:p>
        </p:txBody>
      </p:sp>
    </p:spTree>
    <p:extLst>
      <p:ext uri="{BB962C8B-B14F-4D97-AF65-F5344CB8AC3E}">
        <p14:creationId xmlns:p14="http://schemas.microsoft.com/office/powerpoint/2010/main" val="210170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r>
              <a:rPr lang="en-US" dirty="0" smtClean="0"/>
              <a:t>Total Christian 921064</a:t>
            </a:r>
          </a:p>
          <a:p>
            <a:r>
              <a:rPr lang="en-US" b="1" i="1" u="sng" dirty="0"/>
              <a:t>29 "other" denominations are included in the Religious Congregations &amp; Membership Study 2010.</a:t>
            </a:r>
            <a:endParaRPr lang="en-US" dirty="0"/>
          </a:p>
          <a:p>
            <a:r>
              <a:rPr lang="en-US" dirty="0">
                <a:latin typeface="Arial Narrow" pitchFamily="34" charset="0"/>
              </a:rPr>
              <a:t>Association of Messianic Congregations, </a:t>
            </a:r>
            <a:r>
              <a:rPr lang="en-US" dirty="0">
                <a:latin typeface="Arial Narrow" pitchFamily="34" charset="0"/>
                <a:hlinkClick r:id="rId3"/>
              </a:rPr>
              <a:t>Baha’i</a:t>
            </a:r>
            <a:r>
              <a:rPr lang="en-US" dirty="0">
                <a:latin typeface="Arial Narrow" pitchFamily="34" charset="0"/>
              </a:rPr>
              <a:t>, Buddhism, </a:t>
            </a:r>
            <a:r>
              <a:rPr lang="en-US" dirty="0">
                <a:latin typeface="Arial Narrow" pitchFamily="34" charset="0"/>
                <a:hlinkClick r:id="rId4"/>
              </a:rPr>
              <a:t>Church of Christ, Scientist</a:t>
            </a:r>
            <a:r>
              <a:rPr lang="en-US" dirty="0">
                <a:latin typeface="Arial Narrow" pitchFamily="34" charset="0"/>
              </a:rPr>
              <a:t>, </a:t>
            </a:r>
            <a:r>
              <a:rPr lang="en-US" dirty="0">
                <a:latin typeface="Arial Narrow" pitchFamily="34" charset="0"/>
                <a:hlinkClick r:id="rId5"/>
              </a:rPr>
              <a:t>Church of Jesus Christ of Latter-day Saints, </a:t>
            </a:r>
            <a:r>
              <a:rPr lang="en-US" dirty="0" smtClean="0">
                <a:latin typeface="Arial Narrow" pitchFamily="34" charset="0"/>
                <a:hlinkClick r:id="rId5"/>
              </a:rPr>
              <a:t>The</a:t>
            </a:r>
            <a:r>
              <a:rPr lang="en-US" dirty="0" smtClean="0">
                <a:latin typeface="Arial Narrow" pitchFamily="34" charset="0"/>
              </a:rPr>
              <a:t> </a:t>
            </a:r>
            <a:r>
              <a:rPr lang="en-US" dirty="0" smtClean="0">
                <a:latin typeface="Arial Narrow" pitchFamily="34" charset="0"/>
                <a:hlinkClick r:id="rId6"/>
              </a:rPr>
              <a:t>Community </a:t>
            </a:r>
            <a:r>
              <a:rPr lang="en-US" dirty="0">
                <a:latin typeface="Arial Narrow" pitchFamily="34" charset="0"/>
                <a:hlinkClick r:id="rId6"/>
              </a:rPr>
              <a:t>of Christ</a:t>
            </a:r>
            <a:r>
              <a:rPr lang="en-US" dirty="0">
                <a:latin typeface="Arial Narrow" pitchFamily="34" charset="0"/>
              </a:rPr>
              <a:t>, Judaism, Hindu, Jain, </a:t>
            </a:r>
            <a:r>
              <a:rPr lang="en-US" dirty="0">
                <a:latin typeface="Arial Narrow" pitchFamily="34" charset="0"/>
                <a:hlinkClick r:id="rId7"/>
              </a:rPr>
              <a:t>Jehovah's Witnesses</a:t>
            </a:r>
            <a:r>
              <a:rPr lang="en-US" dirty="0">
                <a:latin typeface="Arial Narrow" pitchFamily="34" charset="0"/>
              </a:rPr>
              <a:t>, Muslim, National Spiritualist Association of Churches, </a:t>
            </a:r>
            <a:r>
              <a:rPr lang="en-US" dirty="0" smtClean="0">
                <a:latin typeface="Arial Narrow" pitchFamily="34" charset="0"/>
                <a:hlinkClick r:id="rId8"/>
              </a:rPr>
              <a:t>New </a:t>
            </a:r>
            <a:r>
              <a:rPr lang="en-US" dirty="0">
                <a:latin typeface="Arial Narrow" pitchFamily="34" charset="0"/>
                <a:hlinkClick r:id="rId8"/>
              </a:rPr>
              <a:t>Apostolic Church of North America, National Organization of the</a:t>
            </a:r>
            <a:r>
              <a:rPr lang="en-US" dirty="0">
                <a:latin typeface="Arial Narrow" pitchFamily="34" charset="0"/>
              </a:rPr>
              <a:t>, Shinto, Sikh, Swedenborgian Church, Tao, Messianic Jewish, </a:t>
            </a:r>
            <a:r>
              <a:rPr lang="en-US" dirty="0">
                <a:latin typeface="Arial Narrow" pitchFamily="34" charset="0"/>
                <a:hlinkClick r:id="rId9"/>
              </a:rPr>
              <a:t>Unitarian Universalist </a:t>
            </a:r>
            <a:r>
              <a:rPr lang="en-US" dirty="0" smtClean="0">
                <a:latin typeface="Arial Narrow" pitchFamily="34" charset="0"/>
              </a:rPr>
              <a:t>, Unity </a:t>
            </a:r>
            <a:r>
              <a:rPr lang="en-US" dirty="0">
                <a:latin typeface="Arial Narrow" pitchFamily="34" charset="0"/>
              </a:rPr>
              <a:t>Churches, Association of, Zoroastrian</a:t>
            </a:r>
          </a:p>
          <a:p>
            <a:r>
              <a:rPr lang="en-US" dirty="0">
                <a:latin typeface="Arial Narrow" pitchFamily="34" charset="0"/>
              </a:rPr>
              <a:t/>
            </a:r>
            <a:br>
              <a:rPr lang="en-US" dirty="0">
                <a:latin typeface="Arial Narrow" pitchFamily="34" charset="0"/>
              </a:rPr>
            </a:br>
            <a:r>
              <a:rPr lang="en-US" b="1" dirty="0">
                <a:latin typeface="Arial Narrow" pitchFamily="34" charset="0"/>
              </a:rPr>
              <a:t>The unclaimed population</a:t>
            </a:r>
            <a:r>
              <a:rPr lang="en-US" dirty="0">
                <a:latin typeface="Arial Narrow" pitchFamily="34" charset="0"/>
              </a:rPr>
              <a:t> - not adherents of any of the 236 groups included in the Religious Congregations &amp; Membership Study, 2010 - not an indicator of irreligion or atheism, as it also includes adherents of groups not included in these data</a:t>
            </a:r>
            <a:r>
              <a:rPr lang="en-US" dirty="0" smtClean="0">
                <a:latin typeface="Arial Narrow" pitchFamily="34" charset="0"/>
              </a:rPr>
              <a:t>.</a:t>
            </a:r>
          </a:p>
          <a:p>
            <a:endParaRPr lang="en-US" dirty="0" smtClean="0">
              <a:latin typeface="Arial Narrow" pitchFamily="34" charset="0"/>
            </a:endParaRPr>
          </a:p>
          <a:p>
            <a:endParaRPr lang="en-US" dirty="0" smtClean="0">
              <a:latin typeface="Arial Narrow" pitchFamily="34" charset="0"/>
            </a:endParaRPr>
          </a:p>
          <a:p>
            <a:r>
              <a:rPr lang="en-US" dirty="0" smtClean="0">
                <a:latin typeface="Arial Narrow" pitchFamily="34" charset="0"/>
              </a:rPr>
              <a:t> Religious Congregations &amp; Membership Study, 2010  </a:t>
            </a:r>
            <a:r>
              <a:rPr lang="en-US" cap="all" dirty="0" smtClean="0"/>
              <a:t> THE ASSOCIATION OF RELIGION DATA ARCHIVES.</a:t>
            </a:r>
            <a:endParaRPr lang="en-US" dirty="0">
              <a:latin typeface="Arial Narrow" pitchFamily="34" charset="0"/>
            </a:endParaRPr>
          </a:p>
        </p:txBody>
      </p:sp>
      <p:sp>
        <p:nvSpPr>
          <p:cNvPr id="4" name="Slide Number Placeholder 3"/>
          <p:cNvSpPr>
            <a:spLocks noGrp="1"/>
          </p:cNvSpPr>
          <p:nvPr>
            <p:ph type="sldNum" sz="quarter" idx="10"/>
          </p:nvPr>
        </p:nvSpPr>
        <p:spPr/>
        <p:txBody>
          <a:bodyPr/>
          <a:lstStyle/>
          <a:p>
            <a:fld id="{4CF6A7E0-1C5E-4347-910E-CF0EAA83D19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a:t>
            </a:r>
            <a:r>
              <a:rPr lang="en-US" baseline="0" dirty="0" smtClean="0"/>
              <a:t> and Miami: Two Largest Jewish Communities in the USA</a:t>
            </a:r>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20</a:t>
            </a:fld>
            <a:endParaRPr lang="en-US" dirty="0"/>
          </a:p>
        </p:txBody>
      </p:sp>
    </p:spTree>
    <p:extLst>
      <p:ext uri="{BB962C8B-B14F-4D97-AF65-F5344CB8AC3E}">
        <p14:creationId xmlns:p14="http://schemas.microsoft.com/office/powerpoint/2010/main" val="367245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HISPANIC OR LATINO</a:t>
            </a:r>
            <a:r>
              <a:rPr lang="en-US" dirty="0" smtClean="0">
                <a:effectLst/>
              </a:rPr>
              <a:t>  </a:t>
            </a:r>
            <a:r>
              <a:rPr lang="en-US" dirty="0" smtClean="0"/>
              <a:t>Total population</a:t>
            </a:r>
            <a:r>
              <a:rPr lang="en-US" dirty="0" smtClean="0">
                <a:effectLst/>
              </a:rPr>
              <a:t>9,818,605100.0</a:t>
            </a:r>
            <a:r>
              <a:rPr lang="en-US" dirty="0" smtClean="0"/>
              <a:t>Hispanic or Latino (of any race)</a:t>
            </a:r>
            <a:r>
              <a:rPr lang="en-US" dirty="0" smtClean="0">
                <a:effectLst/>
              </a:rPr>
              <a:t>4,687,88947.7</a:t>
            </a:r>
            <a:r>
              <a:rPr lang="en-US" dirty="0" smtClean="0"/>
              <a:t>Mexican</a:t>
            </a:r>
            <a:r>
              <a:rPr lang="en-US" dirty="0" smtClean="0">
                <a:effectLst/>
              </a:rPr>
              <a:t>3,510,67735.8</a:t>
            </a:r>
            <a:r>
              <a:rPr lang="en-US" dirty="0" smtClean="0"/>
              <a:t>Puerto Rican</a:t>
            </a:r>
            <a:r>
              <a:rPr lang="en-US" dirty="0" smtClean="0">
                <a:effectLst/>
              </a:rPr>
              <a:t>44,6090.5</a:t>
            </a:r>
            <a:r>
              <a:rPr lang="en-US" dirty="0" smtClean="0"/>
              <a:t>Cuban</a:t>
            </a:r>
            <a:r>
              <a:rPr lang="en-US" dirty="0" smtClean="0">
                <a:effectLst/>
              </a:rPr>
              <a:t>41,3500.4</a:t>
            </a:r>
            <a:r>
              <a:rPr lang="en-US" dirty="0" smtClean="0"/>
              <a:t>Other Hispanic or Latino [2]</a:t>
            </a:r>
            <a:r>
              <a:rPr lang="en-US" dirty="0" smtClean="0">
                <a:effectLst/>
              </a:rPr>
              <a:t>1,091,25311.1</a:t>
            </a:r>
            <a:r>
              <a:rPr lang="en-US" dirty="0" smtClean="0"/>
              <a:t>Not Hispanic or Latino</a:t>
            </a:r>
            <a:r>
              <a:rPr lang="en-US" dirty="0" smtClean="0">
                <a:effectLst/>
              </a:rPr>
              <a:t>5,130,71652.3</a:t>
            </a:r>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22</a:t>
            </a:fld>
            <a:endParaRPr lang="en-US" dirty="0"/>
          </a:p>
        </p:txBody>
      </p:sp>
    </p:spTree>
    <p:extLst>
      <p:ext uri="{BB962C8B-B14F-4D97-AF65-F5344CB8AC3E}">
        <p14:creationId xmlns:p14="http://schemas.microsoft.com/office/powerpoint/2010/main" val="354468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Congregational adherents include all full members, their children, and others who regularly attend services. The 2010 reports contain incomplete counts of congregations and adherents belonging to the eight largest historically African-American denominations. These denominations are not included in the 2000 reports and are largely missing from the 1990 and 1980 reports.</a:t>
            </a:r>
          </a:p>
          <a:p>
            <a:endParaRPr lang="en-US" dirty="0" smtClean="0"/>
          </a:p>
          <a:p>
            <a:r>
              <a:rPr lang="en-US" dirty="0" smtClean="0"/>
              <a:t>http://www.thearda.com/rcms2010/r/c/06/rcms2010_06037_county_name_2010.asp</a:t>
            </a:r>
          </a:p>
          <a:p>
            <a:endParaRPr lang="en-US" dirty="0" smtClean="0"/>
          </a:p>
          <a:p>
            <a:r>
              <a:rPr lang="en-US" b="1" dirty="0" smtClean="0"/>
              <a:t>Unclaimed Population</a:t>
            </a:r>
          </a:p>
          <a:p>
            <a:r>
              <a:rPr lang="en-US" b="0" dirty="0" smtClean="0"/>
              <a:t>Explanation:</a:t>
            </a:r>
          </a:p>
          <a:p>
            <a:r>
              <a:rPr lang="en-US" dirty="0" smtClean="0"/>
              <a:t>The unclaimed population are those that are not adherents of any of the 236 groups included in the Religious Congregations &amp; Membership Study, 2010. This number should not be used as an indicator of irreligion or atheism, as it also includes adherents of groups not included in these data.</a:t>
            </a:r>
          </a:p>
          <a:p>
            <a:endParaRPr lang="en-US" dirty="0" smtClean="0"/>
          </a:p>
        </p:txBody>
      </p:sp>
      <p:sp>
        <p:nvSpPr>
          <p:cNvPr id="4" name="Slide Number Placeholder 3"/>
          <p:cNvSpPr>
            <a:spLocks noGrp="1"/>
          </p:cNvSpPr>
          <p:nvPr>
            <p:ph type="sldNum" sz="quarter" idx="10"/>
          </p:nvPr>
        </p:nvSpPr>
        <p:spPr/>
        <p:txBody>
          <a:bodyPr/>
          <a:lstStyle/>
          <a:p>
            <a:fld id="{59C305AF-999F-4FAB-9F5B-D65E4BB48BBF}"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You may not speak the same language even when you speak the same language</a:t>
            </a:r>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30</a:t>
            </a:fld>
            <a:endParaRPr lang="en-US" dirty="0"/>
          </a:p>
        </p:txBody>
      </p:sp>
    </p:spTree>
    <p:extLst>
      <p:ext uri="{BB962C8B-B14F-4D97-AF65-F5344CB8AC3E}">
        <p14:creationId xmlns:p14="http://schemas.microsoft.com/office/powerpoint/2010/main" val="1915796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r>
              <a:rPr lang="en-US" dirty="0" smtClean="0"/>
              <a:t>Curative or Predatory?</a:t>
            </a:r>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57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63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INTRODUCTION</a:t>
            </a:r>
          </a:p>
          <a:p>
            <a:r>
              <a:rPr lang="en-US" sz="1200" kern="1200" dirty="0" smtClean="0">
                <a:solidFill>
                  <a:schemeClr val="tx1"/>
                </a:solidFill>
                <a:latin typeface="+mn-lt"/>
                <a:ea typeface="+mn-ea"/>
                <a:cs typeface="+mn-cs"/>
              </a:rPr>
              <a:t> </a:t>
            </a:r>
          </a:p>
          <a:p>
            <a:pPr lvl="1"/>
            <a:r>
              <a:rPr lang="en-US" sz="1200" b="1" kern="1200" dirty="0" smtClean="0">
                <a:solidFill>
                  <a:schemeClr val="tx1"/>
                </a:solidFill>
                <a:latin typeface="+mn-lt"/>
                <a:ea typeface="+mn-ea"/>
                <a:cs typeface="+mn-cs"/>
              </a:rPr>
              <a:t>PHYSICAL DESCRIPTION</a:t>
            </a:r>
          </a:p>
          <a:p>
            <a:pPr lvl="1"/>
            <a:r>
              <a:rPr lang="en-US" sz="1200" b="1" kern="1200" dirty="0" smtClean="0">
                <a:solidFill>
                  <a:schemeClr val="tx1"/>
                </a:solidFill>
                <a:latin typeface="+mn-lt"/>
                <a:ea typeface="+mn-ea"/>
                <a:cs typeface="+mn-cs"/>
              </a:rPr>
              <a:t>DEMOGRAPHIC INFORMATION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SYSTEM RELFECTIONS</a:t>
            </a:r>
          </a:p>
          <a:p>
            <a:r>
              <a:rPr lang="en-US" sz="1200" kern="1200" dirty="0" smtClean="0">
                <a:solidFill>
                  <a:schemeClr val="tx1"/>
                </a:solidFill>
                <a:latin typeface="+mn-lt"/>
                <a:ea typeface="+mn-ea"/>
                <a:cs typeface="+mn-cs"/>
              </a:rPr>
              <a:t> </a:t>
            </a:r>
          </a:p>
          <a:p>
            <a:pPr lvl="1"/>
            <a:r>
              <a:rPr lang="en-US" sz="1200" b="1" kern="1200" dirty="0" smtClean="0">
                <a:solidFill>
                  <a:schemeClr val="tx1"/>
                </a:solidFill>
                <a:latin typeface="+mn-lt"/>
                <a:ea typeface="+mn-ea"/>
                <a:cs typeface="+mn-cs"/>
              </a:rPr>
              <a:t>MEDICAL HISTORY </a:t>
            </a:r>
            <a:endParaRPr lang="en-US" sz="12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ASSESMET SUMMARY</a:t>
            </a:r>
            <a:endParaRPr lang="en-US" sz="12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FAMILY SYSTEM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RELIGIOUS/SPIRITUAL SYSTEM</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PASTORAL REFLECTION</a:t>
            </a:r>
          </a:p>
          <a:p>
            <a:pPr lvl="1"/>
            <a:r>
              <a:rPr lang="en-US" sz="1200" b="1" kern="1200" dirty="0" smtClean="0">
                <a:solidFill>
                  <a:schemeClr val="tx1"/>
                </a:solidFill>
                <a:latin typeface="+mn-lt"/>
                <a:ea typeface="+mn-ea"/>
                <a:cs typeface="+mn-cs"/>
              </a:rPr>
              <a:t>ASSESIG PATIENT’S NEEDS</a:t>
            </a:r>
          </a:p>
          <a:p>
            <a:r>
              <a:rPr lang="en-US" sz="1200" b="1" kern="1200" dirty="0" smtClean="0">
                <a:solidFill>
                  <a:schemeClr val="tx1"/>
                </a:solidFill>
                <a:latin typeface="+mn-lt"/>
                <a:ea typeface="+mn-ea"/>
                <a:cs typeface="+mn-cs"/>
              </a:rPr>
              <a:t>B.MEETING THE PATIENT’S NEEDS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64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r>
              <a:rPr lang="en-US" dirty="0" smtClean="0"/>
              <a:t>The Latino National Survey (2006) found that 35% of respondents preferred the term “Hispanic,” whereas 13.4% preferred the term “Latino.” More than 32% of respondents said either term was acceptable, and 18.1% indicated they did not care (</a:t>
            </a:r>
            <a:r>
              <a:rPr lang="en-US" dirty="0" err="1" smtClean="0"/>
              <a:t>Fraga</a:t>
            </a:r>
            <a:r>
              <a:rPr lang="en-US" dirty="0" smtClean="0"/>
              <a:t> et al., 2006).</a:t>
            </a:r>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305AF-999F-4FAB-9F5B-D65E4BB48BB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514350"/>
            <a:ext cx="19304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305AF-999F-4FAB-9F5B-D65E4BB48BBF}"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2"/>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2"/>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5" name="Holder 5"/>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24B17F-1807-48E3-8F3B-44988104ACB1}" type="datetime1">
              <a:rPr lang="en-US">
                <a:solidFill>
                  <a:prstClr val="black">
                    <a:tint val="75000"/>
                  </a:prstClr>
                </a:solidFill>
              </a:rPr>
              <a:pPr>
                <a:defRPr/>
              </a:pPr>
              <a:t>3/27/2016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9" name="Slide Number Placeholder 5"/>
          <p:cNvSpPr>
            <a:spLocks noGrp="1"/>
          </p:cNvSpPr>
          <p:nvPr>
            <p:ph type="sldNum" sz="quarter" idx="12"/>
          </p:nvPr>
        </p:nvSpPr>
        <p:spPr/>
        <p:txBody>
          <a:bodyPr/>
          <a:lstStyle>
            <a:lvl1pPr>
              <a:defRPr/>
            </a:lvl1pPr>
          </a:lstStyle>
          <a:p>
            <a:pPr>
              <a:defRPr/>
            </a:pPr>
            <a:fld id="{79A332F3-C1B6-4CC9-84FE-F9D73B3BF1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855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BADD5C-A69C-45E5-B9E8-0A0A64110F34}" type="datetime1">
              <a:rPr lang="en-US">
                <a:solidFill>
                  <a:prstClr val="black">
                    <a:tint val="75000"/>
                  </a:prstClr>
                </a:solidFill>
              </a:rPr>
              <a:pPr>
                <a:defRPr/>
              </a:pPr>
              <a:t>3/27/2016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5" name="Slide Number Placeholder 5"/>
          <p:cNvSpPr>
            <a:spLocks noGrp="1"/>
          </p:cNvSpPr>
          <p:nvPr>
            <p:ph type="sldNum" sz="quarter" idx="12"/>
          </p:nvPr>
        </p:nvSpPr>
        <p:spPr/>
        <p:txBody>
          <a:bodyPr/>
          <a:lstStyle>
            <a:lvl1pPr>
              <a:defRPr/>
            </a:lvl1pPr>
          </a:lstStyle>
          <a:p>
            <a:pPr>
              <a:defRPr/>
            </a:pPr>
            <a:fld id="{AC487BC8-24C2-49A6-B6EA-CB3FE2FA6A8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811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866FDB-6164-4435-BB61-ACE0B498B4E7}" type="datetime1">
              <a:rPr lang="en-US">
                <a:solidFill>
                  <a:prstClr val="black">
                    <a:tint val="75000"/>
                  </a:prstClr>
                </a:solidFill>
              </a:rPr>
              <a:pPr>
                <a:defRPr/>
              </a:pPr>
              <a:t>3/27/2016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4" name="Slide Number Placeholder 5"/>
          <p:cNvSpPr>
            <a:spLocks noGrp="1"/>
          </p:cNvSpPr>
          <p:nvPr>
            <p:ph type="sldNum" sz="quarter" idx="12"/>
          </p:nvPr>
        </p:nvSpPr>
        <p:spPr/>
        <p:txBody>
          <a:bodyPr/>
          <a:lstStyle>
            <a:lvl1pPr>
              <a:defRPr/>
            </a:lvl1pPr>
          </a:lstStyle>
          <a:p>
            <a:pPr>
              <a:defRPr/>
            </a:pPr>
            <a:fld id="{EF616A87-6767-4B56-93C8-25591E6027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016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2A19AB-FBFE-4925-82FA-DAC989520360}" type="datetime1">
              <a:rPr lang="en-US">
                <a:solidFill>
                  <a:prstClr val="black">
                    <a:tint val="75000"/>
                  </a:prstClr>
                </a:solidFill>
              </a:rPr>
              <a:pPr>
                <a:defRPr/>
              </a:pPr>
              <a:t>3/27/2016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7" name="Slide Number Placeholder 5"/>
          <p:cNvSpPr>
            <a:spLocks noGrp="1"/>
          </p:cNvSpPr>
          <p:nvPr>
            <p:ph type="sldNum" sz="quarter" idx="12"/>
          </p:nvPr>
        </p:nvSpPr>
        <p:spPr/>
        <p:txBody>
          <a:bodyPr/>
          <a:lstStyle>
            <a:lvl1pPr>
              <a:defRPr/>
            </a:lvl1pPr>
          </a:lstStyle>
          <a:p>
            <a:pPr>
              <a:defRPr/>
            </a:pPr>
            <a:fld id="{2B0D0848-821A-42A2-9454-7C90AE22DFB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782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11AADC-7A01-4C7A-9E50-1ABE7ECD5C40}" type="datetime1">
              <a:rPr lang="en-US">
                <a:solidFill>
                  <a:prstClr val="black">
                    <a:tint val="75000"/>
                  </a:prstClr>
                </a:solidFill>
              </a:rPr>
              <a:pPr>
                <a:defRPr/>
              </a:pPr>
              <a:t>3/27/2016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7" name="Slide Number Placeholder 5"/>
          <p:cNvSpPr>
            <a:spLocks noGrp="1"/>
          </p:cNvSpPr>
          <p:nvPr>
            <p:ph type="sldNum" sz="quarter" idx="12"/>
          </p:nvPr>
        </p:nvSpPr>
        <p:spPr/>
        <p:txBody>
          <a:bodyPr/>
          <a:lstStyle>
            <a:lvl1pPr>
              <a:defRPr/>
            </a:lvl1pPr>
          </a:lstStyle>
          <a:p>
            <a:pPr>
              <a:defRPr/>
            </a:pPr>
            <a:fld id="{4FCBFB89-8CF4-463B-BCE3-6A87EBCB80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180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0CE82E-EC64-417F-9691-4B0156A8EA22}" type="datetime1">
              <a:rPr lang="en-US">
                <a:solidFill>
                  <a:prstClr val="black">
                    <a:tint val="75000"/>
                  </a:prstClr>
                </a:solidFill>
              </a:rPr>
              <a:pPr>
                <a:defRPr/>
              </a:pPr>
              <a:t>3/27/2016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6" name="Slide Number Placeholder 5"/>
          <p:cNvSpPr>
            <a:spLocks noGrp="1"/>
          </p:cNvSpPr>
          <p:nvPr>
            <p:ph type="sldNum" sz="quarter" idx="12"/>
          </p:nvPr>
        </p:nvSpPr>
        <p:spPr/>
        <p:txBody>
          <a:bodyPr/>
          <a:lstStyle>
            <a:lvl1pPr>
              <a:defRPr/>
            </a:lvl1pPr>
          </a:lstStyle>
          <a:p>
            <a:pPr>
              <a:defRPr/>
            </a:pPr>
            <a:fld id="{3F18BB10-3B13-4A6C-AFA3-25AA9FDAE4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512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360A1C-4295-4ABB-BD3C-CD4BB86852AA}" type="datetime1">
              <a:rPr lang="en-US">
                <a:solidFill>
                  <a:prstClr val="black">
                    <a:tint val="75000"/>
                  </a:prstClr>
                </a:solidFill>
              </a:rPr>
              <a:pPr>
                <a:defRPr/>
              </a:pPr>
              <a:t>3/27/2016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6" name="Slide Number Placeholder 5"/>
          <p:cNvSpPr>
            <a:spLocks noGrp="1"/>
          </p:cNvSpPr>
          <p:nvPr>
            <p:ph type="sldNum" sz="quarter" idx="12"/>
          </p:nvPr>
        </p:nvSpPr>
        <p:spPr/>
        <p:txBody>
          <a:bodyPr/>
          <a:lstStyle>
            <a:lvl1pPr>
              <a:defRPr/>
            </a:lvl1pPr>
          </a:lstStyle>
          <a:p>
            <a:pPr>
              <a:defRPr/>
            </a:pPr>
            <a:fld id="{38BC4F07-2FDA-4DC3-92FF-F4FA850499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0317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5" name="Holder 5"/>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08105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8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rgbClr val="CC33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5" name="Holder 5"/>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480355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8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6" name="Holder 6"/>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55561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8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rgbClr val="CC33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5" name="Holder 5"/>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30111"/>
            <a:ext cx="9143999" cy="146303"/>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6248400"/>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solidFill>
                <a:prstClr val="black"/>
              </a:solidFill>
            </a:endParaRPr>
          </a:p>
        </p:txBody>
      </p:sp>
      <p:sp>
        <p:nvSpPr>
          <p:cNvPr id="18" name="bk object 18"/>
          <p:cNvSpPr/>
          <p:nvPr/>
        </p:nvSpPr>
        <p:spPr>
          <a:xfrm>
            <a:off x="457200" y="5945187"/>
            <a:ext cx="942974" cy="776286"/>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p:txBody>
          <a:bodyPr lIns="0" tIns="0" rIns="0" bIns="0"/>
          <a:lstStyle>
            <a:lvl1pPr>
              <a:defRPr sz="32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4" name="Holder 4"/>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809378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30111"/>
            <a:ext cx="9143999" cy="146303"/>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17" name="bk object 17"/>
          <p:cNvSpPr/>
          <p:nvPr/>
        </p:nvSpPr>
        <p:spPr>
          <a:xfrm>
            <a:off x="0" y="6248400"/>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solidFill>
                <a:prstClr val="black"/>
              </a:solidFill>
            </a:endParaRPr>
          </a:p>
        </p:txBody>
      </p:sp>
      <p:sp>
        <p:nvSpPr>
          <p:cNvPr id="18" name="bk object 18"/>
          <p:cNvSpPr/>
          <p:nvPr/>
        </p:nvSpPr>
        <p:spPr>
          <a:xfrm>
            <a:off x="457200" y="5945187"/>
            <a:ext cx="942974" cy="776286"/>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3" name="Holder 3"/>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53853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080"/>
                </a:solidFill>
                <a:latin typeface="Calibri"/>
                <a:cs typeface="Calibri"/>
              </a:defRPr>
            </a:lvl1pPr>
          </a:lstStyle>
          <a:p>
            <a:endParaRPr/>
          </a:p>
        </p:txBody>
      </p:sp>
      <p:sp>
        <p:nvSpPr>
          <p:cNvPr id="3" name="Holder 3"/>
          <p:cNvSpPr>
            <a:spLocks noGrp="1"/>
          </p:cNvSpPr>
          <p:nvPr>
            <p:ph sz="half" idx="2"/>
          </p:nvPr>
        </p:nvSpPr>
        <p:spPr>
          <a:xfrm>
            <a:off x="457200" y="1577341"/>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6" name="Holder 6"/>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 y="6230113"/>
            <a:ext cx="9143999" cy="146303"/>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18" name="bk object 18"/>
          <p:cNvSpPr/>
          <p:nvPr/>
        </p:nvSpPr>
        <p:spPr>
          <a:xfrm>
            <a:off x="457202" y="5945187"/>
            <a:ext cx="942975" cy="776286"/>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2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4" name="Holder 4"/>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 y="6230113"/>
            <a:ext cx="9143999" cy="146303"/>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18" name="bk object 18"/>
          <p:cNvSpPr/>
          <p:nvPr/>
        </p:nvSpPr>
        <p:spPr>
          <a:xfrm>
            <a:off x="457202" y="5945187"/>
            <a:ext cx="942975" cy="776286"/>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3" name="Holder 3"/>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98FDF4-C3CB-4EFE-B722-C5D3B8098031}" type="datetime1">
              <a:rPr lang="en-US">
                <a:solidFill>
                  <a:prstClr val="black">
                    <a:tint val="75000"/>
                  </a:prstClr>
                </a:solidFill>
              </a:rPr>
              <a:pPr>
                <a:defRPr/>
              </a:pPr>
              <a:t>3/27/2016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6" name="Slide Number Placeholder 5"/>
          <p:cNvSpPr>
            <a:spLocks noGrp="1"/>
          </p:cNvSpPr>
          <p:nvPr>
            <p:ph type="sldNum" sz="quarter" idx="12"/>
          </p:nvPr>
        </p:nvSpPr>
        <p:spPr/>
        <p:txBody>
          <a:bodyPr/>
          <a:lstStyle>
            <a:lvl1pPr>
              <a:defRPr/>
            </a:lvl1pPr>
          </a:lstStyle>
          <a:p>
            <a:pPr>
              <a:defRPr/>
            </a:pPr>
            <a:fld id="{BC75B9AF-012A-4E89-8FF5-3823560860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018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C64CE1-178B-41A9-B995-0BF6EC44CE0D}" type="datetime1">
              <a:rPr lang="en-US">
                <a:solidFill>
                  <a:prstClr val="black">
                    <a:tint val="75000"/>
                  </a:prstClr>
                </a:solidFill>
              </a:rPr>
              <a:pPr>
                <a:defRPr/>
              </a:pPr>
              <a:t>3/27/2016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6" name="Slide Number Placeholder 5"/>
          <p:cNvSpPr>
            <a:spLocks noGrp="1"/>
          </p:cNvSpPr>
          <p:nvPr>
            <p:ph type="sldNum" sz="quarter" idx="12"/>
          </p:nvPr>
        </p:nvSpPr>
        <p:spPr/>
        <p:txBody>
          <a:bodyPr/>
          <a:lstStyle>
            <a:lvl1pPr>
              <a:defRPr/>
            </a:lvl1pPr>
          </a:lstStyle>
          <a:p>
            <a:pPr>
              <a:defRPr/>
            </a:pPr>
            <a:fld id="{D8A10DA9-C753-420F-B130-CE820C83AA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371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5C30EB-6285-4B2E-8507-275C64128F94}" type="datetime1">
              <a:rPr lang="en-US">
                <a:solidFill>
                  <a:prstClr val="black">
                    <a:tint val="75000"/>
                  </a:prstClr>
                </a:solidFill>
              </a:rPr>
              <a:pPr>
                <a:defRPr/>
              </a:pPr>
              <a:t>3/27/2016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6" name="Slide Number Placeholder 5"/>
          <p:cNvSpPr>
            <a:spLocks noGrp="1"/>
          </p:cNvSpPr>
          <p:nvPr>
            <p:ph type="sldNum" sz="quarter" idx="12"/>
          </p:nvPr>
        </p:nvSpPr>
        <p:spPr/>
        <p:txBody>
          <a:bodyPr/>
          <a:lstStyle>
            <a:lvl1pPr>
              <a:defRPr/>
            </a:lvl1pPr>
          </a:lstStyle>
          <a:p>
            <a:pPr>
              <a:defRPr/>
            </a:pPr>
            <a:fld id="{644647F0-A5EA-4704-82AB-93EAAD62BB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192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A193CF-C913-44AA-98E2-E7E24191EB2F}" type="datetime1">
              <a:rPr lang="en-US">
                <a:solidFill>
                  <a:prstClr val="black">
                    <a:tint val="75000"/>
                  </a:prstClr>
                </a:solidFill>
              </a:rPr>
              <a:pPr>
                <a:defRPr/>
              </a:pPr>
              <a:t>3/27/2016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Physicians for Human Rights Student Conference</a:t>
            </a:r>
          </a:p>
        </p:txBody>
      </p:sp>
      <p:sp>
        <p:nvSpPr>
          <p:cNvPr id="7" name="Slide Number Placeholder 5"/>
          <p:cNvSpPr>
            <a:spLocks noGrp="1"/>
          </p:cNvSpPr>
          <p:nvPr>
            <p:ph type="sldNum" sz="quarter" idx="12"/>
          </p:nvPr>
        </p:nvSpPr>
        <p:spPr/>
        <p:txBody>
          <a:bodyPr/>
          <a:lstStyle>
            <a:lvl1pPr>
              <a:defRPr/>
            </a:lvl1pPr>
          </a:lstStyle>
          <a:p>
            <a:pPr>
              <a:defRPr/>
            </a:pPr>
            <a:fld id="{29404E06-592D-42FF-B906-EACC041590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9804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 y="6230113"/>
            <a:ext cx="9143999" cy="146303"/>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383543" y="174754"/>
            <a:ext cx="8376919" cy="492443"/>
          </a:xfrm>
          <a:prstGeom prst="rect">
            <a:avLst/>
          </a:prstGeom>
        </p:spPr>
        <p:txBody>
          <a:bodyPr wrap="square" lIns="0" tIns="0" rIns="0" bIns="0">
            <a:spAutoFit/>
          </a:bodyPr>
          <a:lstStyle>
            <a:lvl1pPr>
              <a:defRPr sz="3200" b="1" i="0">
                <a:solidFill>
                  <a:srgbClr val="008080"/>
                </a:solidFill>
                <a:latin typeface="Calibri"/>
                <a:cs typeface="Calibri"/>
              </a:defRPr>
            </a:lvl1pPr>
          </a:lstStyle>
          <a:p>
            <a:endParaRPr/>
          </a:p>
        </p:txBody>
      </p:sp>
      <p:sp>
        <p:nvSpPr>
          <p:cNvPr id="3" name="Holder 3"/>
          <p:cNvSpPr>
            <a:spLocks noGrp="1"/>
          </p:cNvSpPr>
          <p:nvPr>
            <p:ph type="body" idx="1"/>
          </p:nvPr>
        </p:nvSpPr>
        <p:spPr>
          <a:xfrm>
            <a:off x="324525" y="1772922"/>
            <a:ext cx="8494947" cy="492443"/>
          </a:xfrm>
          <a:prstGeom prst="rect">
            <a:avLst/>
          </a:prstGeom>
        </p:spPr>
        <p:txBody>
          <a:bodyPr wrap="square" lIns="0" tIns="0" rIns="0" bIns="0">
            <a:spAutoFit/>
          </a:bodyPr>
          <a:lstStyle>
            <a:lvl1pPr>
              <a:defRPr sz="3200" b="0" i="0">
                <a:solidFill>
                  <a:srgbClr val="CC3300"/>
                </a:solidFill>
                <a:latin typeface="Calibri"/>
                <a:cs typeface="Calibri"/>
              </a:defRPr>
            </a:lvl1pPr>
          </a:lstStyle>
          <a:p>
            <a:endParaRPr/>
          </a:p>
        </p:txBody>
      </p:sp>
      <p:sp>
        <p:nvSpPr>
          <p:cNvPr id="4" name="Holder 4"/>
          <p:cNvSpPr>
            <a:spLocks noGrp="1"/>
          </p:cNvSpPr>
          <p:nvPr>
            <p:ph type="ftr" sz="quarter" idx="5"/>
          </p:nvPr>
        </p:nvSpPr>
        <p:spPr>
          <a:xfrm>
            <a:off x="1478915" y="6399529"/>
            <a:ext cx="5347335" cy="230832"/>
          </a:xfrm>
          <a:prstGeom prst="rect">
            <a:avLst/>
          </a:prstGeom>
        </p:spPr>
        <p:txBody>
          <a:bodyPr wrap="square" lIns="0" tIns="0" rIns="0" bIns="0">
            <a:spAutoFit/>
          </a:bodyPr>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5" name="Holder 5"/>
          <p:cNvSpPr>
            <a:spLocks noGrp="1"/>
          </p:cNvSpPr>
          <p:nvPr>
            <p:ph type="dt" sz="half" idx="6"/>
          </p:nvPr>
        </p:nvSpPr>
        <p:spPr>
          <a:xfrm>
            <a:off x="7281652" y="6399529"/>
            <a:ext cx="1278891" cy="230832"/>
          </a:xfrm>
          <a:prstGeom prst="rect">
            <a:avLst/>
          </a:prstGeom>
        </p:spPr>
        <p:txBody>
          <a:bodyPr wrap="square" lIns="0" tIns="0" rIns="0" bIns="0">
            <a:spAutoFit/>
          </a:bodyPr>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3">
                <a:lumMod val="20000"/>
                <a:lumOff val="80000"/>
              </a:schemeClr>
            </a:gs>
            <a:gs pos="0">
              <a:srgbClr val="9CB86E">
                <a:alpha val="59000"/>
              </a:srgbClr>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943580F-5D03-41D9-BA8D-8828E6100F19}" type="datetime1">
              <a:rPr lang="en-US">
                <a:solidFill>
                  <a:prstClr val="black">
                    <a:tint val="75000"/>
                  </a:prstClr>
                </a:solidFill>
              </a:rPr>
              <a:pPr>
                <a:defRPr/>
              </a:pPr>
              <a:t>3/27/2016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solidFill>
                  <a:prstClr val="black">
                    <a:tint val="75000"/>
                  </a:prstClr>
                </a:solidFill>
              </a:rPr>
              <a:t>Physicians for Human Rights Student Conference</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61BE83A-926D-41BE-80A3-3CB8D7D91A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08112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30111"/>
            <a:ext cx="9143999" cy="146303"/>
          </a:xfrm>
          <a:prstGeom prst="rect">
            <a:avLst/>
          </a:prstGeom>
          <a:blipFill>
            <a:blip r:embed="rId7" cstate="print"/>
            <a:stretch>
              <a:fillRect/>
            </a:stretch>
          </a:blipFill>
        </p:spPr>
        <p:txBody>
          <a:bodyPr wrap="square" lIns="0" tIns="0" rIns="0" bIns="0" rtlCol="0"/>
          <a:lstStyle/>
          <a:p>
            <a:endParaRPr dirty="0">
              <a:solidFill>
                <a:prstClr val="black"/>
              </a:solidFill>
            </a:endParaRPr>
          </a:p>
        </p:txBody>
      </p:sp>
      <p:sp>
        <p:nvSpPr>
          <p:cNvPr id="2" name="Holder 2"/>
          <p:cNvSpPr>
            <a:spLocks noGrp="1"/>
          </p:cNvSpPr>
          <p:nvPr>
            <p:ph type="title"/>
          </p:nvPr>
        </p:nvSpPr>
        <p:spPr>
          <a:xfrm>
            <a:off x="383540" y="174752"/>
            <a:ext cx="8376919" cy="2134235"/>
          </a:xfrm>
          <a:prstGeom prst="rect">
            <a:avLst/>
          </a:prstGeom>
        </p:spPr>
        <p:txBody>
          <a:bodyPr wrap="square" lIns="0" tIns="0" rIns="0" bIns="0">
            <a:spAutoFit/>
          </a:bodyPr>
          <a:lstStyle>
            <a:lvl1pPr>
              <a:defRPr sz="3200" b="1" i="0">
                <a:solidFill>
                  <a:srgbClr val="008080"/>
                </a:solidFill>
                <a:latin typeface="Calibri"/>
                <a:cs typeface="Calibri"/>
              </a:defRPr>
            </a:lvl1pPr>
          </a:lstStyle>
          <a:p>
            <a:endParaRPr/>
          </a:p>
        </p:txBody>
      </p:sp>
      <p:sp>
        <p:nvSpPr>
          <p:cNvPr id="3" name="Holder 3"/>
          <p:cNvSpPr>
            <a:spLocks noGrp="1"/>
          </p:cNvSpPr>
          <p:nvPr>
            <p:ph type="body" idx="1"/>
          </p:nvPr>
        </p:nvSpPr>
        <p:spPr>
          <a:xfrm>
            <a:off x="324526" y="1772920"/>
            <a:ext cx="8494946" cy="3056890"/>
          </a:xfrm>
          <a:prstGeom prst="rect">
            <a:avLst/>
          </a:prstGeom>
        </p:spPr>
        <p:txBody>
          <a:bodyPr wrap="square" lIns="0" tIns="0" rIns="0" bIns="0">
            <a:spAutoFit/>
          </a:bodyPr>
          <a:lstStyle>
            <a:lvl1pPr>
              <a:defRPr sz="3200" b="0" i="0">
                <a:solidFill>
                  <a:srgbClr val="CC3300"/>
                </a:solidFill>
                <a:latin typeface="Calibri"/>
                <a:cs typeface="Calibri"/>
              </a:defRPr>
            </a:lvl1pPr>
          </a:lstStyle>
          <a:p>
            <a:endParaRPr/>
          </a:p>
        </p:txBody>
      </p:sp>
      <p:sp>
        <p:nvSpPr>
          <p:cNvPr id="4" name="Holder 4"/>
          <p:cNvSpPr>
            <a:spLocks noGrp="1"/>
          </p:cNvSpPr>
          <p:nvPr>
            <p:ph type="ftr" sz="quarter" idx="5"/>
          </p:nvPr>
        </p:nvSpPr>
        <p:spPr>
          <a:xfrm>
            <a:off x="1478914" y="6399529"/>
            <a:ext cx="5347334" cy="254000"/>
          </a:xfrm>
          <a:prstGeom prst="rect">
            <a:avLst/>
          </a:prstGeom>
        </p:spPr>
        <p:txBody>
          <a:bodyPr wrap="square" lIns="0" tIns="0" rIns="0" bIns="0">
            <a:spAutoFit/>
          </a:bodyPr>
          <a:lstStyle>
            <a:lvl1pPr>
              <a:defRPr sz="1800" b="1" i="0">
                <a:solidFill>
                  <a:srgbClr val="000066"/>
                </a:solidFill>
                <a:latin typeface="Calibri"/>
                <a:cs typeface="Calibri"/>
              </a:defRPr>
            </a:lvl1pPr>
          </a:lstStyle>
          <a:p>
            <a:pPr marL="12700">
              <a:lnSpc>
                <a:spcPts val="1810"/>
              </a:lnSpc>
            </a:pPr>
            <a:r>
              <a:rPr spc="-60" dirty="0"/>
              <a:t>DELTA </a:t>
            </a:r>
            <a:r>
              <a:rPr spc="-10" dirty="0"/>
              <a:t>REGION </a:t>
            </a:r>
            <a:r>
              <a:rPr dirty="0"/>
              <a:t>AIDS </a:t>
            </a:r>
            <a:r>
              <a:rPr spc="-20" dirty="0"/>
              <a:t>EDUCATION </a:t>
            </a:r>
            <a:r>
              <a:rPr dirty="0"/>
              <a:t>AND </a:t>
            </a:r>
            <a:r>
              <a:rPr spc="-5" dirty="0"/>
              <a:t>TRAINING</a:t>
            </a:r>
            <a:r>
              <a:rPr spc="40" dirty="0"/>
              <a:t> </a:t>
            </a:r>
            <a:r>
              <a:rPr spc="-5" dirty="0"/>
              <a:t>CENTER</a:t>
            </a:r>
          </a:p>
        </p:txBody>
      </p:sp>
      <p:sp>
        <p:nvSpPr>
          <p:cNvPr id="5" name="Holder 5"/>
          <p:cNvSpPr>
            <a:spLocks noGrp="1"/>
          </p:cNvSpPr>
          <p:nvPr>
            <p:ph type="dt" sz="half" idx="6"/>
          </p:nvPr>
        </p:nvSpPr>
        <p:spPr>
          <a:xfrm>
            <a:off x="7281651" y="6399529"/>
            <a:ext cx="1278890" cy="254000"/>
          </a:xfrm>
          <a:prstGeom prst="rect">
            <a:avLst/>
          </a:prstGeom>
        </p:spPr>
        <p:txBody>
          <a:bodyPr wrap="square" lIns="0" tIns="0" rIns="0" bIns="0">
            <a:spAutoFit/>
          </a:bodyPr>
          <a:lstStyle>
            <a:lvl1pPr>
              <a:defRPr sz="1800" b="1" i="0">
                <a:solidFill>
                  <a:srgbClr val="000066"/>
                </a:solidFill>
                <a:latin typeface="Calibri"/>
                <a:cs typeface="Calibri"/>
              </a:defRPr>
            </a:lvl1pPr>
          </a:lstStyle>
          <a:p>
            <a:pPr marL="12700">
              <a:lnSpc>
                <a:spcPts val="1810"/>
              </a:lnSpc>
            </a:pPr>
            <a:r>
              <a:rPr lang="en-US" spc="-10" dirty="0" smtClean="0"/>
              <a:t>deltaaetc.org</a:t>
            </a:r>
            <a:endParaRPr spc="-10"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9767437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notesSlide" Target="../notesSlides/notesSlide12.xml"/><Relationship Id="rId18" Type="http://schemas.openxmlformats.org/officeDocument/2006/relationships/image" Target="../media/image31.wmf"/><Relationship Id="rId3" Type="http://schemas.openxmlformats.org/officeDocument/2006/relationships/control" Target="../activeX/activeX2.xml"/><Relationship Id="rId21" Type="http://schemas.openxmlformats.org/officeDocument/2006/relationships/image" Target="../media/image34.wmf"/><Relationship Id="rId7" Type="http://schemas.openxmlformats.org/officeDocument/2006/relationships/control" Target="../activeX/activeX6.xml"/><Relationship Id="rId12" Type="http://schemas.openxmlformats.org/officeDocument/2006/relationships/slideLayout" Target="../slideLayouts/slideLayout2.xml"/><Relationship Id="rId17" Type="http://schemas.openxmlformats.org/officeDocument/2006/relationships/image" Target="../media/image30.wmf"/><Relationship Id="rId2" Type="http://schemas.openxmlformats.org/officeDocument/2006/relationships/control" Target="../activeX/activeX1.xml"/><Relationship Id="rId16" Type="http://schemas.openxmlformats.org/officeDocument/2006/relationships/image" Target="../media/image29.wmf"/><Relationship Id="rId20" Type="http://schemas.openxmlformats.org/officeDocument/2006/relationships/image" Target="../media/image33.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image" Target="../media/image37.wmf"/><Relationship Id="rId5" Type="http://schemas.openxmlformats.org/officeDocument/2006/relationships/control" Target="../activeX/activeX4.xml"/><Relationship Id="rId15" Type="http://schemas.openxmlformats.org/officeDocument/2006/relationships/image" Target="../media/image28.wmf"/><Relationship Id="rId23" Type="http://schemas.openxmlformats.org/officeDocument/2006/relationships/image" Target="../media/image36.wmf"/><Relationship Id="rId10" Type="http://schemas.openxmlformats.org/officeDocument/2006/relationships/control" Target="../activeX/activeX9.xml"/><Relationship Id="rId19" Type="http://schemas.openxmlformats.org/officeDocument/2006/relationships/image" Target="../media/image32.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hart" Target="../charts/chart1.xml"/><Relationship Id="rId22"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3.xml"/><Relationship Id="rId6" Type="http://schemas.openxmlformats.org/officeDocument/2006/relationships/image" Target="../media/image76.gif"/><Relationship Id="rId5" Type="http://schemas.openxmlformats.org/officeDocument/2006/relationships/image" Target="../media/image75.png"/><Relationship Id="rId4" Type="http://schemas.openxmlformats.org/officeDocument/2006/relationships/image" Target="../media/image74.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neapple[1]"/>
          <p:cNvPicPr>
            <a:picLocks noChangeAspect="1" noChangeArrowheads="1"/>
          </p:cNvPicPr>
          <p:nvPr/>
        </p:nvPicPr>
        <p:blipFill>
          <a:blip r:embed="rId3" cstate="print"/>
          <a:srcRect l="49965" r="1735"/>
          <a:stretch>
            <a:fillRect/>
          </a:stretch>
        </p:blipFill>
        <p:spPr bwMode="auto">
          <a:xfrm>
            <a:off x="0" y="0"/>
            <a:ext cx="2209800" cy="6858000"/>
          </a:xfrm>
          <a:prstGeom prst="rect">
            <a:avLst/>
          </a:prstGeom>
          <a:noFill/>
          <a:ln w="9525">
            <a:noFill/>
            <a:miter lim="800000"/>
            <a:headEnd/>
            <a:tailEnd/>
          </a:ln>
        </p:spPr>
      </p:pic>
      <p:sp>
        <p:nvSpPr>
          <p:cNvPr id="5" name="Rectangle 4"/>
          <p:cNvSpPr>
            <a:spLocks noChangeArrowheads="1"/>
          </p:cNvSpPr>
          <p:nvPr/>
        </p:nvSpPr>
        <p:spPr bwMode="auto">
          <a:xfrm>
            <a:off x="0" y="-6790"/>
            <a:ext cx="9144000" cy="914400"/>
          </a:xfrm>
          <a:prstGeom prst="rect">
            <a:avLst/>
          </a:prstGeom>
          <a:gradFill rotWithShape="1">
            <a:gsLst>
              <a:gs pos="0">
                <a:srgbClr val="668566">
                  <a:alpha val="10001"/>
                </a:srgbClr>
              </a:gs>
              <a:gs pos="100000">
                <a:srgbClr val="003300">
                  <a:alpha val="84000"/>
                </a:srgb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000000"/>
              </a:solidFill>
              <a:latin typeface="Trebuchet MS" pitchFamily="34" charset="0"/>
              <a:ea typeface="ＭＳ Ｐゴシック" pitchFamily="-110" charset="-128"/>
            </a:endParaRPr>
          </a:p>
        </p:txBody>
      </p:sp>
      <p:sp>
        <p:nvSpPr>
          <p:cNvPr id="6" name="Title 1"/>
          <p:cNvSpPr>
            <a:spLocks noGrp="1"/>
          </p:cNvSpPr>
          <p:nvPr>
            <p:ph type="title"/>
          </p:nvPr>
        </p:nvSpPr>
        <p:spPr>
          <a:xfrm>
            <a:off x="685800" y="0"/>
            <a:ext cx="8229600" cy="1477328"/>
          </a:xfrm>
        </p:spPr>
        <p:txBody>
          <a:bodyPr/>
          <a:lstStyle/>
          <a:p>
            <a:pPr algn="r"/>
            <a:r>
              <a:rPr lang="en-US" dirty="0" smtClean="0">
                <a:solidFill>
                  <a:srgbClr val="FFFF00"/>
                </a:solidFill>
              </a:rPr>
              <a:t>Care for the Hispanic-Latino Patient:      </a:t>
            </a:r>
            <a:br>
              <a:rPr lang="en-US" dirty="0" smtClean="0">
                <a:solidFill>
                  <a:srgbClr val="FFFF00"/>
                </a:solidFill>
              </a:rPr>
            </a:br>
            <a:r>
              <a:rPr lang="en-US" dirty="0" smtClean="0">
                <a:solidFill>
                  <a:srgbClr val="FFFF00"/>
                </a:solidFill>
              </a:rPr>
              <a:t>A Culturally Competent Approach </a:t>
            </a:r>
            <a:r>
              <a:rPr lang="en-US" dirty="0" smtClean="0">
                <a:solidFill>
                  <a:srgbClr val="003300"/>
                </a:solidFill>
              </a:rPr>
              <a:t/>
            </a:r>
            <a:br>
              <a:rPr lang="en-US" dirty="0" smtClean="0">
                <a:solidFill>
                  <a:srgbClr val="003300"/>
                </a:solidFill>
              </a:rPr>
            </a:br>
            <a:endParaRPr lang="en-US" sz="3200" b="1" dirty="0">
              <a:solidFill>
                <a:srgbClr val="003300"/>
              </a:solidFill>
            </a:endParaRPr>
          </a:p>
        </p:txBody>
      </p:sp>
      <p:sp>
        <p:nvSpPr>
          <p:cNvPr id="8" name="Content Placeholder 2"/>
          <p:cNvSpPr txBox="1">
            <a:spLocks/>
          </p:cNvSpPr>
          <p:nvPr/>
        </p:nvSpPr>
        <p:spPr>
          <a:xfrm>
            <a:off x="1447802" y="1066800"/>
            <a:ext cx="7467601" cy="5257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300" b="1" dirty="0" smtClean="0">
              <a:latin typeface="+mj-lt"/>
              <a:cs typeface="Arial" panose="020B0604020202020204" pitchFamily="34" charset="0"/>
            </a:endParaRPr>
          </a:p>
          <a:p>
            <a:pPr marL="457200" lvl="1" indent="0">
              <a:buNone/>
            </a:pPr>
            <a:endParaRPr lang="en-US" sz="3000" dirty="0" smtClean="0">
              <a:latin typeface="+mj-lt"/>
              <a:cs typeface="Arial" panose="020B0604020202020204" pitchFamily="34" charset="0"/>
            </a:endParaRPr>
          </a:p>
          <a:p>
            <a:pPr marL="457200" lvl="1" indent="0">
              <a:buNone/>
            </a:pPr>
            <a:endParaRPr lang="en-US" dirty="0"/>
          </a:p>
        </p:txBody>
      </p:sp>
      <p:pic>
        <p:nvPicPr>
          <p:cNvPr id="9" name="Picture 1" descr="cid:image001.png@01CF9218.87134090"/>
          <p:cNvPicPr>
            <a:picLocks noChangeAspect="1" noChangeArrowheads="1"/>
          </p:cNvPicPr>
          <p:nvPr/>
        </p:nvPicPr>
        <p:blipFill>
          <a:blip r:embed="rId4" cstate="print"/>
          <a:srcRect/>
          <a:stretch>
            <a:fillRect/>
          </a:stretch>
        </p:blipFill>
        <p:spPr bwMode="auto">
          <a:xfrm>
            <a:off x="1447802" y="3505200"/>
            <a:ext cx="5751287" cy="3034598"/>
          </a:xfrm>
          <a:prstGeom prst="rect">
            <a:avLst/>
          </a:prstGeom>
          <a:noFill/>
          <a:ln w="9525">
            <a:noFill/>
            <a:miter lim="800000"/>
            <a:headEnd/>
            <a:tailEnd/>
          </a:ln>
        </p:spPr>
      </p:pic>
      <p:pic>
        <p:nvPicPr>
          <p:cNvPr id="11" name="Picture 3" descr="cid:image001.png@01CFE6CF.95C92580"/>
          <p:cNvPicPr>
            <a:picLocks noChangeAspect="1" noChangeArrowheads="1"/>
          </p:cNvPicPr>
          <p:nvPr/>
        </p:nvPicPr>
        <p:blipFill>
          <a:blip r:embed="rId5" cstate="print"/>
          <a:srcRect/>
          <a:stretch>
            <a:fillRect/>
          </a:stretch>
        </p:blipFill>
        <p:spPr bwMode="auto">
          <a:xfrm>
            <a:off x="3587803" y="1219200"/>
            <a:ext cx="5327599" cy="2438400"/>
          </a:xfrm>
          <a:prstGeom prst="rect">
            <a:avLst/>
          </a:prstGeom>
          <a:noFill/>
          <a:ln w="9525">
            <a:noFill/>
            <a:miter lim="800000"/>
            <a:headEnd/>
            <a:tailEnd/>
          </a:ln>
        </p:spPr>
      </p:pic>
    </p:spTree>
    <p:extLst>
      <p:ext uri="{BB962C8B-B14F-4D97-AF65-F5344CB8AC3E}">
        <p14:creationId xmlns:p14="http://schemas.microsoft.com/office/powerpoint/2010/main" val="42158457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3"/>
            <a:ext cx="8376919" cy="492443"/>
          </a:xfrm>
        </p:spPr>
        <p:txBody>
          <a:bodyPr/>
          <a:lstStyle/>
          <a:p>
            <a:r>
              <a:rPr lang="en-US" dirty="0" smtClean="0"/>
              <a:t>National Origin/Heritage/Background - 2013</a:t>
            </a:r>
            <a:endParaRPr lang="en-US" dirty="0"/>
          </a:p>
        </p:txBody>
      </p:sp>
      <p:sp>
        <p:nvSpPr>
          <p:cNvPr id="3" name="Text Placeholder 2"/>
          <p:cNvSpPr>
            <a:spLocks noGrp="1"/>
          </p:cNvSpPr>
          <p:nvPr>
            <p:ph type="body" idx="1"/>
          </p:nvPr>
        </p:nvSpPr>
        <p:spPr>
          <a:xfrm>
            <a:off x="304800" y="838200"/>
            <a:ext cx="8514672" cy="5416868"/>
          </a:xfrm>
        </p:spPr>
        <p:txBody>
          <a:bodyPr/>
          <a:lstStyle/>
          <a:p>
            <a:r>
              <a:rPr lang="en-US" b="1" dirty="0" smtClean="0"/>
              <a:t>64%</a:t>
            </a:r>
          </a:p>
          <a:p>
            <a:r>
              <a:rPr lang="en-US" dirty="0" smtClean="0">
                <a:solidFill>
                  <a:schemeClr val="tx1">
                    <a:lumMod val="95000"/>
                    <a:lumOff val="5000"/>
                  </a:schemeClr>
                </a:solidFill>
              </a:rPr>
              <a:t>The percentage of those of Latino origin in the United States who were of </a:t>
            </a:r>
            <a:r>
              <a:rPr lang="en-US" b="1" i="1" u="sng" dirty="0" smtClean="0">
                <a:solidFill>
                  <a:schemeClr val="tx1">
                    <a:lumMod val="95000"/>
                    <a:lumOff val="5000"/>
                  </a:schemeClr>
                </a:solidFill>
              </a:rPr>
              <a:t>Mexican background</a:t>
            </a:r>
          </a:p>
          <a:p>
            <a:endParaRPr lang="en-US" dirty="0" smtClean="0">
              <a:solidFill>
                <a:schemeClr val="tx1">
                  <a:lumMod val="95000"/>
                  <a:lumOff val="5000"/>
                </a:schemeClr>
              </a:solidFill>
            </a:endParaRPr>
          </a:p>
          <a:p>
            <a:r>
              <a:rPr lang="en-US" dirty="0" smtClean="0">
                <a:solidFill>
                  <a:schemeClr val="tx1">
                    <a:lumMod val="95000"/>
                    <a:lumOff val="5000"/>
                  </a:schemeClr>
                </a:solidFill>
              </a:rPr>
              <a:t>9.5 percent were of Puerto Rican</a:t>
            </a:r>
          </a:p>
          <a:p>
            <a:r>
              <a:rPr lang="en-US" dirty="0" smtClean="0">
                <a:solidFill>
                  <a:schemeClr val="tx1">
                    <a:lumMod val="95000"/>
                    <a:lumOff val="5000"/>
                  </a:schemeClr>
                </a:solidFill>
              </a:rPr>
              <a:t>3.7 percent Cuban</a:t>
            </a:r>
          </a:p>
          <a:p>
            <a:r>
              <a:rPr lang="en-US" dirty="0" smtClean="0">
                <a:solidFill>
                  <a:schemeClr val="tx1">
                    <a:lumMod val="95000"/>
                    <a:lumOff val="5000"/>
                  </a:schemeClr>
                </a:solidFill>
              </a:rPr>
              <a:t>3.7 percent Salvadoran</a:t>
            </a:r>
          </a:p>
          <a:p>
            <a:r>
              <a:rPr lang="en-US" dirty="0" smtClean="0">
                <a:solidFill>
                  <a:schemeClr val="tx1">
                    <a:lumMod val="95000"/>
                    <a:lumOff val="5000"/>
                  </a:schemeClr>
                </a:solidFill>
              </a:rPr>
              <a:t>3.3 percent Dominican</a:t>
            </a:r>
          </a:p>
          <a:p>
            <a:r>
              <a:rPr lang="en-US" dirty="0" smtClean="0">
                <a:solidFill>
                  <a:schemeClr val="tx1">
                    <a:lumMod val="95000"/>
                    <a:lumOff val="5000"/>
                  </a:schemeClr>
                </a:solidFill>
              </a:rPr>
              <a:t>2.4 percent Guatemalan</a:t>
            </a:r>
          </a:p>
          <a:p>
            <a:r>
              <a:rPr lang="en-US" dirty="0" smtClean="0">
                <a:solidFill>
                  <a:schemeClr val="tx1">
                    <a:lumMod val="95000"/>
                    <a:lumOff val="5000"/>
                  </a:schemeClr>
                </a:solidFill>
              </a:rPr>
              <a:t>Remainder: other Central American, South American or other Hispanic or Latino origin.</a:t>
            </a:r>
            <a:endParaRPr lang="en-US" dirty="0">
              <a:solidFill>
                <a:schemeClr val="tx1">
                  <a:lumMod val="95000"/>
                  <a:lumOff val="5000"/>
                </a:schemeClr>
              </a:solidFill>
            </a:endParaRPr>
          </a:p>
        </p:txBody>
      </p:sp>
      <p:sp>
        <p:nvSpPr>
          <p:cNvPr id="4" name="Rectangle 3"/>
          <p:cNvSpPr/>
          <p:nvPr/>
        </p:nvSpPr>
        <p:spPr>
          <a:xfrm>
            <a:off x="0" y="6211669"/>
            <a:ext cx="9144000" cy="646331"/>
          </a:xfrm>
          <a:prstGeom prst="rect">
            <a:avLst/>
          </a:prstGeom>
        </p:spPr>
        <p:txBody>
          <a:bodyPr wrap="square">
            <a:spAutoFit/>
          </a:bodyPr>
          <a:lstStyle/>
          <a:p>
            <a:r>
              <a:rPr lang="en-US" b="1" dirty="0" smtClean="0"/>
              <a:t>US CENSUS BUREAU: Hispanic Heritage Month 2015 </a:t>
            </a:r>
            <a:r>
              <a:rPr lang="en-US" dirty="0" smtClean="0"/>
              <a:t>September 14, 2015 Release Number: CB15-FF.18   </a:t>
            </a:r>
            <a:r>
              <a:rPr lang="en-US" b="1" dirty="0" smtClean="0"/>
              <a:t>www.census.gov/newsroom/facts-for-features/2015/cb15-ff18.html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pewhispanic.org/files/2012/06/2012-phc-summary-0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0"/>
            <a:ext cx="9144000" cy="688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22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762002"/>
            <a:ext cx="8915400" cy="4924425"/>
          </a:xfrm>
        </p:spPr>
        <p:txBody>
          <a:bodyPr/>
          <a:lstStyle/>
          <a:p>
            <a:endParaRPr lang="en-US" dirty="0" smtClean="0">
              <a:solidFill>
                <a:schemeClr val="tx1">
                  <a:lumMod val="95000"/>
                  <a:lumOff val="5000"/>
                </a:schemeClr>
              </a:solidFill>
            </a:endParaRPr>
          </a:p>
          <a:p>
            <a:r>
              <a:rPr lang="en-US" b="1" dirty="0" smtClean="0">
                <a:solidFill>
                  <a:srgbClr val="C00000"/>
                </a:solidFill>
              </a:rPr>
              <a:t>8 </a:t>
            </a:r>
            <a:r>
              <a:rPr lang="en-US" b="1" dirty="0" smtClean="0">
                <a:solidFill>
                  <a:schemeClr val="tx1">
                    <a:lumMod val="95000"/>
                    <a:lumOff val="5000"/>
                  </a:schemeClr>
                </a:solidFill>
              </a:rPr>
              <a:t>states have 1 million or more Latino residents </a:t>
            </a:r>
          </a:p>
          <a:p>
            <a:r>
              <a:rPr lang="en-US" dirty="0" smtClean="0">
                <a:solidFill>
                  <a:schemeClr val="tx1">
                    <a:lumMod val="95000"/>
                    <a:lumOff val="5000"/>
                  </a:schemeClr>
                </a:solidFill>
              </a:rPr>
              <a:t>Arizona</a:t>
            </a:r>
          </a:p>
          <a:p>
            <a:r>
              <a:rPr lang="en-US" dirty="0" smtClean="0">
                <a:solidFill>
                  <a:schemeClr val="tx1">
                    <a:lumMod val="95000"/>
                    <a:lumOff val="5000"/>
                  </a:schemeClr>
                </a:solidFill>
              </a:rPr>
              <a:t>California</a:t>
            </a:r>
          </a:p>
          <a:p>
            <a:r>
              <a:rPr lang="en-US" dirty="0" smtClean="0">
                <a:solidFill>
                  <a:schemeClr val="tx1">
                    <a:lumMod val="95000"/>
                    <a:lumOff val="5000"/>
                  </a:schemeClr>
                </a:solidFill>
              </a:rPr>
              <a:t>Colorado</a:t>
            </a:r>
          </a:p>
          <a:p>
            <a:r>
              <a:rPr lang="en-US" dirty="0" smtClean="0">
                <a:solidFill>
                  <a:schemeClr val="tx1">
                    <a:lumMod val="95000"/>
                    <a:lumOff val="5000"/>
                  </a:schemeClr>
                </a:solidFill>
              </a:rPr>
              <a:t>Florida</a:t>
            </a:r>
          </a:p>
          <a:p>
            <a:r>
              <a:rPr lang="en-US" dirty="0" smtClean="0">
                <a:solidFill>
                  <a:schemeClr val="tx1">
                    <a:lumMod val="95000"/>
                    <a:lumOff val="5000"/>
                  </a:schemeClr>
                </a:solidFill>
              </a:rPr>
              <a:t>Illinois</a:t>
            </a:r>
          </a:p>
          <a:p>
            <a:r>
              <a:rPr lang="en-US" dirty="0" smtClean="0">
                <a:solidFill>
                  <a:schemeClr val="tx1">
                    <a:lumMod val="95000"/>
                    <a:lumOff val="5000"/>
                  </a:schemeClr>
                </a:solidFill>
              </a:rPr>
              <a:t>New Jersey</a:t>
            </a:r>
          </a:p>
          <a:p>
            <a:r>
              <a:rPr lang="en-US" dirty="0" smtClean="0">
                <a:solidFill>
                  <a:schemeClr val="tx1">
                    <a:lumMod val="95000"/>
                    <a:lumOff val="5000"/>
                  </a:schemeClr>
                </a:solidFill>
              </a:rPr>
              <a:t>New York </a:t>
            </a:r>
          </a:p>
          <a:p>
            <a:r>
              <a:rPr lang="en-US" dirty="0" smtClean="0">
                <a:solidFill>
                  <a:schemeClr val="tx1">
                    <a:lumMod val="95000"/>
                    <a:lumOff val="5000"/>
                  </a:schemeClr>
                </a:solidFill>
              </a:rPr>
              <a:t>Texas.</a:t>
            </a:r>
          </a:p>
        </p:txBody>
      </p:sp>
      <p:sp>
        <p:nvSpPr>
          <p:cNvPr id="4" name="Text Placeholder 2"/>
          <p:cNvSpPr>
            <a:spLocks noGrp="1"/>
          </p:cNvSpPr>
          <p:nvPr>
            <p:ph type="title"/>
          </p:nvPr>
        </p:nvSpPr>
        <p:spPr>
          <a:xfrm>
            <a:off x="383543" y="174754"/>
            <a:ext cx="8376919" cy="984885"/>
          </a:xfrm>
        </p:spPr>
        <p:txBody>
          <a:bodyPr/>
          <a:lstStyle/>
          <a:p>
            <a:r>
              <a:rPr lang="en-US" b="1" dirty="0" smtClean="0"/>
              <a:t>States and Counties - 2014</a:t>
            </a:r>
          </a:p>
          <a:p>
            <a:endParaRPr lang="en-US" dirty="0"/>
          </a:p>
        </p:txBody>
      </p:sp>
      <p:sp>
        <p:nvSpPr>
          <p:cNvPr id="5" name="Rectangle 4"/>
          <p:cNvSpPr/>
          <p:nvPr/>
        </p:nvSpPr>
        <p:spPr>
          <a:xfrm>
            <a:off x="0" y="6019801"/>
            <a:ext cx="9144000" cy="646331"/>
          </a:xfrm>
          <a:prstGeom prst="rect">
            <a:avLst/>
          </a:prstGeom>
        </p:spPr>
        <p:txBody>
          <a:bodyPr wrap="square">
            <a:spAutoFit/>
          </a:bodyPr>
          <a:lstStyle/>
          <a:p>
            <a:r>
              <a:rPr lang="en-US" b="1" dirty="0" smtClean="0"/>
              <a:t>US CENSUS BUREAU: Hispanic Heritage Month 2015 </a:t>
            </a:r>
            <a:r>
              <a:rPr lang="en-US" dirty="0" smtClean="0"/>
              <a:t>September 14, 2015 Release Number: CB15-FF.18   </a:t>
            </a:r>
            <a:r>
              <a:rPr lang="en-US" b="1" dirty="0" smtClean="0"/>
              <a:t>www.census.gov/newsroom/facts-for-features/2015/cb15-ff18.html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States and Counties - 2014</a:t>
            </a:r>
            <a:endParaRPr lang="en-US" dirty="0"/>
          </a:p>
        </p:txBody>
      </p:sp>
      <p:sp>
        <p:nvSpPr>
          <p:cNvPr id="3" name="Text Placeholder 2"/>
          <p:cNvSpPr>
            <a:spLocks noGrp="1"/>
          </p:cNvSpPr>
          <p:nvPr>
            <p:ph type="body" idx="1"/>
          </p:nvPr>
        </p:nvSpPr>
        <p:spPr>
          <a:xfrm>
            <a:off x="324525" y="1772920"/>
            <a:ext cx="8494947" cy="3447098"/>
          </a:xfrm>
        </p:spPr>
        <p:txBody>
          <a:bodyPr/>
          <a:lstStyle/>
          <a:p>
            <a:r>
              <a:rPr lang="en-US" b="1" dirty="0" smtClean="0"/>
              <a:t>55% </a:t>
            </a:r>
            <a:r>
              <a:rPr lang="en-US" dirty="0" smtClean="0">
                <a:solidFill>
                  <a:schemeClr val="tx1">
                    <a:lumMod val="95000"/>
                    <a:lumOff val="5000"/>
                  </a:schemeClr>
                </a:solidFill>
              </a:rPr>
              <a:t>of US Latino population lives in </a:t>
            </a:r>
            <a:r>
              <a:rPr lang="en-US" b="1" dirty="0" smtClean="0">
                <a:solidFill>
                  <a:schemeClr val="tx1">
                    <a:lumMod val="95000"/>
                    <a:lumOff val="5000"/>
                  </a:schemeClr>
                </a:solidFill>
              </a:rPr>
              <a:t>California, Florida and Texas</a:t>
            </a:r>
          </a:p>
          <a:p>
            <a:endParaRPr lang="en-US" dirty="0" smtClean="0"/>
          </a:p>
          <a:p>
            <a:r>
              <a:rPr lang="en-US" b="1" dirty="0" smtClean="0"/>
              <a:t>15 million </a:t>
            </a:r>
            <a:r>
              <a:rPr lang="en-US" dirty="0" smtClean="0">
                <a:solidFill>
                  <a:schemeClr val="tx1">
                    <a:lumMod val="95000"/>
                    <a:lumOff val="5000"/>
                  </a:schemeClr>
                </a:solidFill>
              </a:rPr>
              <a:t>Latinos live in California. </a:t>
            </a:r>
          </a:p>
          <a:p>
            <a:r>
              <a:rPr lang="en-US" dirty="0" smtClean="0">
                <a:solidFill>
                  <a:schemeClr val="tx1">
                    <a:lumMod val="95000"/>
                    <a:lumOff val="5000"/>
                  </a:schemeClr>
                </a:solidFill>
              </a:rPr>
              <a:t>The largest Hispanic population of any state.</a:t>
            </a:r>
          </a:p>
          <a:p>
            <a:endParaRPr lang="en-US" dirty="0" smtClean="0"/>
          </a:p>
          <a:p>
            <a:endParaRPr lang="en-US" dirty="0"/>
          </a:p>
        </p:txBody>
      </p:sp>
      <p:sp>
        <p:nvSpPr>
          <p:cNvPr id="4" name="TextBox 3"/>
          <p:cNvSpPr txBox="1"/>
          <p:nvPr/>
        </p:nvSpPr>
        <p:spPr>
          <a:xfrm>
            <a:off x="0" y="5715001"/>
            <a:ext cx="9144000" cy="646331"/>
          </a:xfrm>
          <a:prstGeom prst="rect">
            <a:avLst/>
          </a:prstGeom>
          <a:noFill/>
        </p:spPr>
        <p:txBody>
          <a:bodyPr wrap="square" rtlCol="0">
            <a:spAutoFit/>
          </a:bodyPr>
          <a:lstStyle/>
          <a:p>
            <a:r>
              <a:rPr lang="en-US" b="1" dirty="0" smtClean="0"/>
              <a:t>US CENSUS BUREAU: Hispanic Heritage Month 2015 </a:t>
            </a:r>
            <a:r>
              <a:rPr lang="en-US" dirty="0" smtClean="0"/>
              <a:t>September 14, 2015 Release Number: CB15-FF.18   </a:t>
            </a:r>
            <a:r>
              <a:rPr lang="en-US" b="1" dirty="0" smtClean="0"/>
              <a:t>www.census.gov/newsroom/facts-for-features/2015/cb15-ff18.html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984885"/>
          </a:xfrm>
        </p:spPr>
        <p:txBody>
          <a:bodyPr/>
          <a:lstStyle/>
          <a:p>
            <a:r>
              <a:rPr lang="en-US" dirty="0" smtClean="0"/>
              <a:t>Spanish Language</a:t>
            </a:r>
            <a:br>
              <a:rPr lang="en-US" dirty="0" smtClean="0"/>
            </a:br>
            <a:endParaRPr lang="en-US" dirty="0"/>
          </a:p>
        </p:txBody>
      </p:sp>
      <p:sp>
        <p:nvSpPr>
          <p:cNvPr id="3" name="Text Placeholder 2"/>
          <p:cNvSpPr>
            <a:spLocks noGrp="1"/>
          </p:cNvSpPr>
          <p:nvPr>
            <p:ph type="body" idx="1"/>
          </p:nvPr>
        </p:nvSpPr>
        <p:spPr>
          <a:xfrm>
            <a:off x="152401" y="948691"/>
            <a:ext cx="8494947" cy="5909310"/>
          </a:xfrm>
        </p:spPr>
        <p:txBody>
          <a:bodyPr/>
          <a:lstStyle/>
          <a:p>
            <a:r>
              <a:rPr lang="en-US" b="1" dirty="0" smtClean="0"/>
              <a:t>38.4 million</a:t>
            </a:r>
          </a:p>
          <a:p>
            <a:r>
              <a:rPr lang="en-US" dirty="0" smtClean="0">
                <a:solidFill>
                  <a:schemeClr val="tx1">
                    <a:lumMod val="95000"/>
                    <a:lumOff val="5000"/>
                  </a:schemeClr>
                </a:solidFill>
              </a:rPr>
              <a:t>The number of U.S. residents 5 and older who spoke Spanish at home in 2013. </a:t>
            </a:r>
          </a:p>
          <a:p>
            <a:r>
              <a:rPr lang="en-US" dirty="0" smtClean="0">
                <a:solidFill>
                  <a:schemeClr val="tx1">
                    <a:lumMod val="95000"/>
                    <a:lumOff val="5000"/>
                  </a:schemeClr>
                </a:solidFill>
              </a:rPr>
              <a:t>	120 percent increase since 1990 </a:t>
            </a:r>
          </a:p>
          <a:p>
            <a:r>
              <a:rPr lang="en-US" dirty="0" smtClean="0">
                <a:solidFill>
                  <a:schemeClr val="tx1">
                    <a:lumMod val="95000"/>
                    <a:lumOff val="5000"/>
                  </a:schemeClr>
                </a:solidFill>
              </a:rPr>
              <a:t>          13.0 percent of U.S. residents 5 and older. 	More than half (58 percent) of these Spanish 	speakers spoke English very well.</a:t>
            </a:r>
          </a:p>
          <a:p>
            <a:endParaRPr lang="en-US" dirty="0" smtClean="0"/>
          </a:p>
          <a:p>
            <a:r>
              <a:rPr lang="en-US" b="1" dirty="0" smtClean="0"/>
              <a:t>73.3%</a:t>
            </a:r>
          </a:p>
          <a:p>
            <a:r>
              <a:rPr lang="en-US" dirty="0" smtClean="0">
                <a:solidFill>
                  <a:schemeClr val="tx1">
                    <a:lumMod val="95000"/>
                    <a:lumOff val="5000"/>
                  </a:schemeClr>
                </a:solidFill>
              </a:rPr>
              <a:t>Percentage of Hispanics 5 and older who spoke Spanish at home in 2013.</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MIAMI-DADE</a:t>
            </a:r>
            <a:endParaRPr lang="en-US" dirty="0"/>
          </a:p>
        </p:txBody>
      </p:sp>
      <p:sp>
        <p:nvSpPr>
          <p:cNvPr id="3" name="Text Placeholder 2"/>
          <p:cNvSpPr>
            <a:spLocks noGrp="1"/>
          </p:cNvSpPr>
          <p:nvPr>
            <p:ph type="body" idx="1"/>
          </p:nvPr>
        </p:nvSpPr>
        <p:spPr>
          <a:xfrm>
            <a:off x="324525" y="1772922"/>
            <a:ext cx="8494947" cy="492443"/>
          </a:xfrm>
        </p:spPr>
        <p:txBody>
          <a:bodyPr/>
          <a:lstStyle/>
          <a:p>
            <a:endParaRPr lang="en-US" dirty="0"/>
          </a:p>
        </p:txBody>
      </p:sp>
      <p:pic>
        <p:nvPicPr>
          <p:cNvPr id="84996" name="Picture 4" descr="http://www.bmiamievents.com/wp-content/uploads/2014/11/Miami_Skyline_I_by_Aerostyl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9" y="745775"/>
            <a:ext cx="9129623" cy="607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6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1 (888) 211-9353 | www.geoscape.com | geoscape@geoscape.com&#10;Miami DMA Top 10 Hispanics by&#10;Country of Origin by % Hispani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7" y="0"/>
            <a:ext cx="9141125" cy="686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10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81"/>
            <a:ext cx="9144000" cy="690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632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2906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28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Miami-Dade County, Florida</a:t>
            </a:r>
            <a:br>
              <a:rPr lang="en-US" b="1" dirty="0" smtClean="0"/>
            </a:br>
            <a:r>
              <a:rPr lang="en-US" b="1" dirty="0" smtClean="0"/>
              <a:t>Religious Traditions, 2010</a:t>
            </a:r>
            <a:br>
              <a:rPr lang="en-US" b="1" dirty="0" smtClean="0"/>
            </a:br>
            <a:endParaRPr lang="en-US" dirty="0"/>
          </a:p>
        </p:txBody>
      </p:sp>
      <p:graphicFrame>
        <p:nvGraphicFramePr>
          <p:cNvPr id="6" name="Content Placeholder 5"/>
          <p:cNvGraphicFramePr>
            <a:graphicFrameLocks noGrp="1"/>
          </p:cNvGraphicFramePr>
          <p:nvPr>
            <p:ph idx="1"/>
          </p:nvPr>
        </p:nvGraphicFramePr>
        <p:xfrm>
          <a:off x="304800" y="1524000"/>
          <a:ext cx="8686800" cy="4525962"/>
        </p:xfrm>
        <a:graphic>
          <a:graphicData uri="http://schemas.openxmlformats.org/drawingml/2006/chart">
            <c:chart xmlns:c="http://schemas.openxmlformats.org/drawingml/2006/chart" xmlns:r="http://schemas.openxmlformats.org/officeDocument/2006/relationships" r:id="rId14"/>
          </a:graphicData>
        </a:graphic>
      </p:graphicFrame>
      <p:sp>
        <p:nvSpPr>
          <p:cNvPr id="7" name="TextBox 6"/>
          <p:cNvSpPr txBox="1"/>
          <p:nvPr/>
        </p:nvSpPr>
        <p:spPr>
          <a:xfrm>
            <a:off x="1600200" y="6096001"/>
            <a:ext cx="7543800" cy="369332"/>
          </a:xfrm>
          <a:prstGeom prst="rect">
            <a:avLst/>
          </a:prstGeom>
          <a:noFill/>
        </p:spPr>
        <p:txBody>
          <a:bodyPr wrap="square" rtlCol="0">
            <a:spAutoFit/>
          </a:bodyPr>
          <a:lstStyle/>
          <a:p>
            <a:r>
              <a:rPr lang="en-US" dirty="0" smtClean="0"/>
              <a:t>372175                4440                544449              71458           1503913</a:t>
            </a:r>
            <a:endParaRPr lang="en-US" dirty="0"/>
          </a:p>
        </p:txBody>
      </p:sp>
    </p:spTree>
    <p:controls>
      <mc:AlternateContent xmlns:mc="http://schemas.openxmlformats.org/markup-compatibility/2006">
        <mc:Choice xmlns:v="urn:schemas-microsoft-com:vml" Requires="v">
          <p:control spid="83980" name="DefaultOcx" r:id="rId2" imgW="1981080" imgH="228600"/>
        </mc:Choice>
        <mc:Fallback>
          <p:control name="DefaultOcx" r:id="rId2" imgW="1981080" imgH="228600">
            <p:pic>
              <p:nvPicPr>
                <p:cNvPr id="0" name="DefaultOcx"/>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057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1" name="HTMLHidden1" r:id="rId3" imgW="914400" imgH="228600"/>
        </mc:Choice>
        <mc:Fallback>
          <p:control name="HTMLHidden1" r:id="rId3" imgW="914400" imgH="228600">
            <p:pic>
              <p:nvPicPr>
                <p:cNvPr id="0" name="HTML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2" name="HTMLHidden2" r:id="rId4" imgW="914400" imgH="228600"/>
        </mc:Choice>
        <mc:Fallback>
          <p:control name="HTMLHidden2" r:id="rId4" imgW="914400" imgH="228600">
            <p:pic>
              <p:nvPicPr>
                <p:cNvPr id="0" name="HTMLHidden2"/>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3" name="HTMLHidden3" r:id="rId5" imgW="914400" imgH="228600"/>
        </mc:Choice>
        <mc:Fallback>
          <p:control name="HTMLHidden3" r:id="rId5" imgW="914400" imgH="228600">
            <p:pic>
              <p:nvPicPr>
                <p:cNvPr id="0" name="HTMLHidden3"/>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4" name="HTMLHidden4" r:id="rId6" imgW="914400" imgH="228600"/>
        </mc:Choice>
        <mc:Fallback>
          <p:control name="HTMLHidden4" r:id="rId6" imgW="914400" imgH="228600">
            <p:pic>
              <p:nvPicPr>
                <p:cNvPr id="0" name="HTMLHidden4"/>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5" name="HTMLHidden5" r:id="rId7" imgW="914400" imgH="228600"/>
        </mc:Choice>
        <mc:Fallback>
          <p:control name="HTMLHidden5" r:id="rId7" imgW="914400" imgH="228600">
            <p:pic>
              <p:nvPicPr>
                <p:cNvPr id="0" name="HTMLHidden5"/>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6" name="HTMLHidden6" r:id="rId8" imgW="914400" imgH="228600"/>
        </mc:Choice>
        <mc:Fallback>
          <p:control name="HTMLHidden6" r:id="rId8" imgW="914400" imgH="228600">
            <p:pic>
              <p:nvPicPr>
                <p:cNvPr id="0" name="HTMLHidden6"/>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7" name="HTMLHidden7" r:id="rId9" imgW="914400" imgH="228600"/>
        </mc:Choice>
        <mc:Fallback>
          <p:control name="HTMLHidden7" r:id="rId9" imgW="914400" imgH="228600">
            <p:pic>
              <p:nvPicPr>
                <p:cNvPr id="0" name="HTMLHidden7"/>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8" name="HTMLHidden8" r:id="rId10" imgW="914400" imgH="228600"/>
        </mc:Choice>
        <mc:Fallback>
          <p:control name="HTMLHidden8" r:id="rId10" imgW="914400" imgH="228600">
            <p:pic>
              <p:nvPicPr>
                <p:cNvPr id="0" name="HTMLHidden8"/>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3989" name="HTMLSubmit1" r:id="rId11" imgW="466560" imgH="361800"/>
        </mc:Choice>
        <mc:Fallback>
          <p:control name="HTMLSubmit1" r:id="rId11" imgW="466560" imgH="361800">
            <p:pic>
              <p:nvPicPr>
                <p:cNvPr id="0" name="HTMLSubmit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6350" y="0"/>
                  <a:ext cx="904875"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2031325"/>
          </a:xfrm>
        </p:spPr>
        <p:txBody>
          <a:bodyPr/>
          <a:lstStyle/>
          <a:p>
            <a:pPr marL="0" marR="0" lvl="0" indent="0" defTabSz="914400" rtl="0" eaLnBrk="1" fontAlgn="base" latinLnBrk="0" hangingPunct="1">
              <a:lnSpc>
                <a:spcPct val="100000"/>
              </a:lnSpc>
              <a:spcBef>
                <a:spcPct val="0"/>
              </a:spcBef>
              <a:spcAft>
                <a:spcPct val="0"/>
              </a:spcAft>
              <a:tabLst/>
            </a:pPr>
            <a:r>
              <a:rPr lang="en-US" sz="3600" dirty="0" smtClean="0">
                <a:solidFill>
                  <a:srgbClr val="FF0000"/>
                </a:solidFill>
                <a:latin typeface="Arial" pitchFamily="34" charset="0"/>
                <a:cs typeface="Arial" pitchFamily="34" charset="0"/>
              </a:rPr>
              <a:t>Learning Objectives</a:t>
            </a:r>
            <a:r>
              <a:rPr lang="en-US" b="0" dirty="0" smtClean="0">
                <a:solidFill>
                  <a:schemeClr val="tx1"/>
                </a:solidFill>
                <a:latin typeface="Arial" pitchFamily="34" charset="0"/>
                <a:cs typeface="Arial" pitchFamily="34" charset="0"/>
              </a:rPr>
              <a:t/>
            </a:r>
            <a:br>
              <a:rPr lang="en-US" b="0" dirty="0" smtClean="0">
                <a:solidFill>
                  <a:schemeClr val="tx1"/>
                </a:solidFill>
                <a:latin typeface="Arial" pitchFamily="34" charset="0"/>
                <a:cs typeface="Arial" pitchFamily="34" charset="0"/>
              </a:rPr>
            </a:br>
            <a:r>
              <a:rPr lang="en-US" b="0" dirty="0" smtClean="0">
                <a:solidFill>
                  <a:schemeClr val="tx1"/>
                </a:solidFill>
                <a:latin typeface="Arial" pitchFamily="34" charset="0"/>
                <a:cs typeface="Arial" pitchFamily="34" charset="0"/>
              </a:rPr>
              <a:t> </a:t>
            </a:r>
            <a:r>
              <a:rPr lang="en-US" b="0" i="1" dirty="0" smtClean="0">
                <a:solidFill>
                  <a:schemeClr val="tx1"/>
                </a:solidFill>
                <a:latin typeface="Arial" pitchFamily="34" charset="0"/>
                <a:cs typeface="Arial" pitchFamily="34" charset="0"/>
              </a:rPr>
              <a:t>Upon successful completion of this activity, participants will be able to:</a:t>
            </a:r>
            <a:r>
              <a:rPr lang="en-US" b="0" dirty="0" smtClean="0">
                <a:solidFill>
                  <a:schemeClr val="tx1"/>
                </a:solidFill>
                <a:latin typeface="Arial" pitchFamily="34" charset="0"/>
                <a:cs typeface="Arial" pitchFamily="34" charset="0"/>
              </a:rPr>
              <a:t/>
            </a:r>
            <a:br>
              <a:rPr lang="en-US" b="0" dirty="0" smtClean="0">
                <a:solidFill>
                  <a:schemeClr val="tx1"/>
                </a:solidFill>
                <a:latin typeface="Arial" pitchFamily="34" charset="0"/>
                <a:cs typeface="Arial" pitchFamily="34" charset="0"/>
              </a:rPr>
            </a:br>
            <a:endParaRPr lang="en-US" dirty="0"/>
          </a:p>
        </p:txBody>
      </p:sp>
      <p:sp>
        <p:nvSpPr>
          <p:cNvPr id="3" name="Text Placeholder 2"/>
          <p:cNvSpPr>
            <a:spLocks noGrp="1"/>
          </p:cNvSpPr>
          <p:nvPr>
            <p:ph type="body" idx="1"/>
          </p:nvPr>
        </p:nvSpPr>
        <p:spPr>
          <a:xfrm>
            <a:off x="381000" y="2133600"/>
            <a:ext cx="8610600" cy="5232202"/>
          </a:xfrm>
        </p:spPr>
        <p:txBody>
          <a:bodyPr/>
          <a:lstStyle/>
          <a:p>
            <a:r>
              <a:rPr lang="en-US" sz="2800" b="1" dirty="0" smtClean="0">
                <a:solidFill>
                  <a:schemeClr val="tx2">
                    <a:lumMod val="50000"/>
                  </a:schemeClr>
                </a:solidFill>
              </a:rPr>
              <a:t>Identify the population who comprise the group known as the </a:t>
            </a:r>
            <a:r>
              <a:rPr lang="en-US" sz="2800" b="1" i="1" dirty="0" smtClean="0">
                <a:solidFill>
                  <a:schemeClr val="tx2">
                    <a:lumMod val="50000"/>
                  </a:schemeClr>
                </a:solidFill>
              </a:rPr>
              <a:t>Hispanic/Latino Patient</a:t>
            </a:r>
            <a:r>
              <a:rPr lang="en-US" sz="2800" b="1" dirty="0" smtClean="0">
                <a:solidFill>
                  <a:schemeClr val="tx2">
                    <a:lumMod val="50000"/>
                  </a:schemeClr>
                </a:solidFill>
              </a:rPr>
              <a:t> and develop an insight to their cultural values.</a:t>
            </a:r>
          </a:p>
          <a:p>
            <a:r>
              <a:rPr lang="en-US" sz="2800" b="1" dirty="0" smtClean="0">
                <a:solidFill>
                  <a:schemeClr val="tx2">
                    <a:lumMod val="50000"/>
                  </a:schemeClr>
                </a:solidFill>
              </a:rPr>
              <a:t> </a:t>
            </a:r>
          </a:p>
          <a:p>
            <a:r>
              <a:rPr lang="en-US" sz="2800" b="1" dirty="0" smtClean="0">
                <a:solidFill>
                  <a:schemeClr val="tx2">
                    <a:lumMod val="50000"/>
                  </a:schemeClr>
                </a:solidFill>
              </a:rPr>
              <a:t>Recognize the specific healthcare priorities, attitudes, beliefs and practices of Latin Americans and act on this knowledge.</a:t>
            </a:r>
          </a:p>
          <a:p>
            <a:endParaRPr lang="en-US" sz="2800" b="1" dirty="0" smtClean="0">
              <a:solidFill>
                <a:schemeClr val="tx2">
                  <a:lumMod val="50000"/>
                </a:schemeClr>
              </a:solidFill>
            </a:endParaRPr>
          </a:p>
          <a:p>
            <a:r>
              <a:rPr lang="en-US" sz="2800" b="1" dirty="0" smtClean="0">
                <a:solidFill>
                  <a:schemeClr val="tx2">
                    <a:lumMod val="50000"/>
                  </a:schemeClr>
                </a:solidFill>
              </a:rPr>
              <a:t>Deliver patient care in a culturally sensitive manner to  encourage safe medical treatment and proper                              follow-up care.</a:t>
            </a:r>
          </a:p>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16" y="228118"/>
            <a:ext cx="8916192" cy="662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295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88066" name="Picture 2" descr="http://www.lausanneschool.com/uploaded/alum/Los_Angeles_Re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03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87042" name="Picture 2" descr="http://images.slideplayer.com/17/5112982/slides/slide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95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2"/>
            <a:ext cx="8376919" cy="1477328"/>
          </a:xfrm>
        </p:spPr>
        <p:txBody>
          <a:bodyPr/>
          <a:lstStyle/>
          <a:p>
            <a:r>
              <a:rPr lang="en-US" dirty="0" smtClean="0"/>
              <a:t>Los Angeles County, California</a:t>
            </a:r>
            <a:br>
              <a:rPr lang="en-US" dirty="0" smtClean="0"/>
            </a:br>
            <a:r>
              <a:rPr lang="en-US" dirty="0" smtClean="0"/>
              <a:t>Religious Traditions, 2010</a:t>
            </a:r>
            <a:br>
              <a:rPr lang="en-US" dirty="0" smtClean="0"/>
            </a:br>
            <a:endParaRPr lang="en-US" dirty="0"/>
          </a:p>
        </p:txBody>
      </p:sp>
      <p:sp>
        <p:nvSpPr>
          <p:cNvPr id="3" name="Text Placeholder 2"/>
          <p:cNvSpPr>
            <a:spLocks noGrp="1"/>
          </p:cNvSpPr>
          <p:nvPr>
            <p:ph type="body" idx="1"/>
          </p:nvPr>
        </p:nvSpPr>
        <p:spPr>
          <a:xfrm>
            <a:off x="324525" y="1772921"/>
            <a:ext cx="8494947" cy="492443"/>
          </a:xfrm>
        </p:spPr>
        <p:txBody>
          <a:bodyPr/>
          <a:lstStyle/>
          <a:p>
            <a:endParaRPr lang="en-US" dirty="0"/>
          </a:p>
        </p:txBody>
      </p:sp>
      <p:pic>
        <p:nvPicPr>
          <p:cNvPr id="120835" name="Picture 3"/>
          <p:cNvPicPr>
            <a:picLocks noChangeAspect="1" noChangeArrowheads="1"/>
          </p:cNvPicPr>
          <p:nvPr/>
        </p:nvPicPr>
        <p:blipFill>
          <a:blip r:embed="rId3" cstate="print"/>
          <a:srcRect/>
          <a:stretch>
            <a:fillRect/>
          </a:stretch>
        </p:blipFill>
        <p:spPr bwMode="auto">
          <a:xfrm>
            <a:off x="228600" y="1676400"/>
            <a:ext cx="8686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04800" y="0"/>
            <a:ext cx="8839200" cy="1650194"/>
          </a:xfrm>
          <a:prstGeom prst="rect">
            <a:avLst/>
          </a:prstGeom>
        </p:spPr>
        <p:txBody>
          <a:bodyPr vert="horz" wrap="square" lIns="0" tIns="536955" rIns="0" bIns="0" rtlCol="0">
            <a:spAutoFit/>
          </a:bodyPr>
          <a:lstStyle/>
          <a:p>
            <a:pPr marL="431800" indent="-342900">
              <a:lnSpc>
                <a:spcPct val="100000"/>
              </a:lnSpc>
              <a:buClr>
                <a:srgbClr val="CC3300"/>
              </a:buClr>
              <a:buFont typeface="Arial"/>
              <a:buChar char="•"/>
              <a:tabLst>
                <a:tab pos="431800" algn="l"/>
              </a:tabLst>
            </a:pPr>
            <a:r>
              <a:rPr sz="3600" spc="-5" dirty="0">
                <a:solidFill>
                  <a:srgbClr val="CC3300"/>
                </a:solidFill>
                <a:latin typeface="Calibri"/>
                <a:cs typeface="Calibri"/>
              </a:rPr>
              <a:t>Some of </a:t>
            </a:r>
            <a:r>
              <a:rPr sz="3600" dirty="0">
                <a:solidFill>
                  <a:srgbClr val="CC3300"/>
                </a:solidFill>
                <a:latin typeface="Calibri"/>
                <a:cs typeface="Calibri"/>
              </a:rPr>
              <a:t>the </a:t>
            </a:r>
            <a:r>
              <a:rPr sz="3600" spc="-5" dirty="0">
                <a:solidFill>
                  <a:srgbClr val="CC3300"/>
                </a:solidFill>
                <a:latin typeface="Calibri"/>
                <a:cs typeface="Calibri"/>
              </a:rPr>
              <a:t>major </a:t>
            </a:r>
            <a:r>
              <a:rPr sz="3600" spc="-10" dirty="0">
                <a:solidFill>
                  <a:srgbClr val="CC3300"/>
                </a:solidFill>
                <a:latin typeface="Calibri"/>
                <a:cs typeface="Calibri"/>
              </a:rPr>
              <a:t>areas </a:t>
            </a:r>
            <a:r>
              <a:rPr sz="3600" spc="-5" dirty="0">
                <a:solidFill>
                  <a:srgbClr val="CC3300"/>
                </a:solidFill>
                <a:latin typeface="Calibri"/>
                <a:cs typeface="Calibri"/>
              </a:rPr>
              <a:t>of </a:t>
            </a:r>
            <a:r>
              <a:rPr sz="3600" spc="-15" dirty="0">
                <a:solidFill>
                  <a:srgbClr val="CC3300"/>
                </a:solidFill>
                <a:latin typeface="Calibri"/>
                <a:cs typeface="Calibri"/>
              </a:rPr>
              <a:t>difference </a:t>
            </a:r>
            <a:r>
              <a:rPr sz="3600" dirty="0">
                <a:solidFill>
                  <a:srgbClr val="CC3300"/>
                </a:solidFill>
                <a:latin typeface="Calibri"/>
                <a:cs typeface="Calibri"/>
              </a:rPr>
              <a:t>within </a:t>
            </a:r>
            <a:r>
              <a:rPr sz="3600" spc="-15" dirty="0">
                <a:solidFill>
                  <a:srgbClr val="CC3300"/>
                </a:solidFill>
                <a:latin typeface="Calibri"/>
                <a:cs typeface="Calibri"/>
              </a:rPr>
              <a:t>groups</a:t>
            </a:r>
            <a:r>
              <a:rPr sz="3600" spc="15" dirty="0">
                <a:solidFill>
                  <a:srgbClr val="CC3300"/>
                </a:solidFill>
                <a:latin typeface="Calibri"/>
                <a:cs typeface="Calibri"/>
              </a:rPr>
              <a:t> </a:t>
            </a:r>
            <a:r>
              <a:rPr sz="3600" spc="-5" dirty="0">
                <a:solidFill>
                  <a:srgbClr val="CC3300"/>
                </a:solidFill>
                <a:latin typeface="Calibri"/>
                <a:cs typeface="Calibri"/>
              </a:rPr>
              <a:t>include:</a:t>
            </a:r>
            <a:endParaRPr sz="3600" dirty="0">
              <a:latin typeface="Calibri"/>
              <a:cs typeface="Calibri"/>
            </a:endParaRPr>
          </a:p>
        </p:txBody>
      </p:sp>
      <p:sp>
        <p:nvSpPr>
          <p:cNvPr id="5" name="object 5"/>
          <p:cNvSpPr txBox="1"/>
          <p:nvPr/>
        </p:nvSpPr>
        <p:spPr>
          <a:xfrm>
            <a:off x="916941" y="1580898"/>
            <a:ext cx="4303395" cy="5129609"/>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2800" b="1" spc="-5" dirty="0">
                <a:solidFill>
                  <a:srgbClr val="008080"/>
                </a:solidFill>
                <a:latin typeface="Calibri"/>
                <a:cs typeface="Calibri"/>
              </a:rPr>
              <a:t>Educational</a:t>
            </a:r>
            <a:r>
              <a:rPr sz="2800" b="1" spc="-114" dirty="0">
                <a:solidFill>
                  <a:srgbClr val="008080"/>
                </a:solidFill>
                <a:latin typeface="Calibri"/>
                <a:cs typeface="Calibri"/>
              </a:rPr>
              <a:t> </a:t>
            </a:r>
            <a:r>
              <a:rPr sz="2800" b="1" spc="-10" dirty="0">
                <a:solidFill>
                  <a:srgbClr val="008080"/>
                </a:solidFill>
                <a:latin typeface="Calibri"/>
                <a:cs typeface="Calibri"/>
              </a:rPr>
              <a:t>level,</a:t>
            </a:r>
            <a:endParaRPr sz="2800" b="1" dirty="0">
              <a:latin typeface="Calibri"/>
              <a:cs typeface="Calibri"/>
            </a:endParaRPr>
          </a:p>
          <a:p>
            <a:pPr marL="299085" indent="-286385">
              <a:lnSpc>
                <a:spcPct val="100000"/>
              </a:lnSpc>
              <a:spcBef>
                <a:spcPts val="480"/>
              </a:spcBef>
              <a:buFont typeface="Arial"/>
              <a:buChar char="–"/>
              <a:tabLst>
                <a:tab pos="299720" algn="l"/>
              </a:tabLst>
            </a:pPr>
            <a:r>
              <a:rPr sz="2800" b="1" dirty="0">
                <a:solidFill>
                  <a:srgbClr val="008080"/>
                </a:solidFill>
                <a:latin typeface="Calibri"/>
                <a:cs typeface="Calibri"/>
              </a:rPr>
              <a:t>English language</a:t>
            </a:r>
            <a:r>
              <a:rPr sz="2800" b="1" spc="-140" dirty="0">
                <a:solidFill>
                  <a:srgbClr val="008080"/>
                </a:solidFill>
                <a:latin typeface="Calibri"/>
                <a:cs typeface="Calibri"/>
              </a:rPr>
              <a:t> </a:t>
            </a:r>
            <a:r>
              <a:rPr sz="2800" b="1" spc="-15" dirty="0">
                <a:solidFill>
                  <a:srgbClr val="008080"/>
                </a:solidFill>
                <a:latin typeface="Calibri"/>
                <a:cs typeface="Calibri"/>
              </a:rPr>
              <a:t>proficiency,</a:t>
            </a:r>
            <a:endParaRPr sz="2800" b="1" dirty="0">
              <a:latin typeface="Calibri"/>
              <a:cs typeface="Calibri"/>
            </a:endParaRPr>
          </a:p>
          <a:p>
            <a:pPr marL="299085" indent="-286385">
              <a:lnSpc>
                <a:spcPct val="100000"/>
              </a:lnSpc>
              <a:spcBef>
                <a:spcPts val="480"/>
              </a:spcBef>
              <a:buFont typeface="Arial"/>
              <a:buChar char="–"/>
              <a:tabLst>
                <a:tab pos="299720" algn="l"/>
              </a:tabLst>
            </a:pPr>
            <a:r>
              <a:rPr sz="2800" b="1" dirty="0">
                <a:solidFill>
                  <a:srgbClr val="008080"/>
                </a:solidFill>
                <a:latin typeface="Calibri"/>
                <a:cs typeface="Calibri"/>
              </a:rPr>
              <a:t>Financial</a:t>
            </a:r>
            <a:r>
              <a:rPr sz="2800" b="1" spc="-65" dirty="0">
                <a:solidFill>
                  <a:srgbClr val="008080"/>
                </a:solidFill>
                <a:latin typeface="Calibri"/>
                <a:cs typeface="Calibri"/>
              </a:rPr>
              <a:t> </a:t>
            </a:r>
            <a:r>
              <a:rPr sz="2800" b="1" spc="-10" dirty="0">
                <a:solidFill>
                  <a:srgbClr val="008080"/>
                </a:solidFill>
                <a:latin typeface="Calibri"/>
                <a:cs typeface="Calibri"/>
              </a:rPr>
              <a:t>resources,</a:t>
            </a:r>
            <a:endParaRPr sz="2800" b="1" dirty="0">
              <a:latin typeface="Calibri"/>
              <a:cs typeface="Calibri"/>
            </a:endParaRPr>
          </a:p>
          <a:p>
            <a:pPr marL="299085" indent="-286385">
              <a:lnSpc>
                <a:spcPct val="100000"/>
              </a:lnSpc>
              <a:spcBef>
                <a:spcPts val="480"/>
              </a:spcBef>
              <a:buFont typeface="Arial"/>
              <a:buChar char="–"/>
              <a:tabLst>
                <a:tab pos="299720" algn="l"/>
              </a:tabLst>
            </a:pPr>
            <a:r>
              <a:rPr sz="2800" b="1" spc="-5" dirty="0">
                <a:solidFill>
                  <a:srgbClr val="008080"/>
                </a:solidFill>
                <a:latin typeface="Calibri"/>
                <a:cs typeface="Calibri"/>
              </a:rPr>
              <a:t>Adherence </a:t>
            </a:r>
            <a:r>
              <a:rPr sz="2800" b="1" spc="-15" dirty="0">
                <a:solidFill>
                  <a:srgbClr val="008080"/>
                </a:solidFill>
                <a:latin typeface="Calibri"/>
                <a:cs typeface="Calibri"/>
              </a:rPr>
              <a:t>to folk </a:t>
            </a:r>
            <a:r>
              <a:rPr sz="2800" b="1" spc="-10" dirty="0">
                <a:solidFill>
                  <a:srgbClr val="008080"/>
                </a:solidFill>
                <a:latin typeface="Calibri"/>
                <a:cs typeface="Calibri"/>
              </a:rPr>
              <a:t>customs </a:t>
            </a:r>
            <a:r>
              <a:rPr sz="2800" b="1" dirty="0">
                <a:solidFill>
                  <a:srgbClr val="008080"/>
                </a:solidFill>
                <a:latin typeface="Calibri"/>
                <a:cs typeface="Calibri"/>
              </a:rPr>
              <a:t>and</a:t>
            </a:r>
            <a:r>
              <a:rPr sz="2800" b="1" spc="25" dirty="0">
                <a:solidFill>
                  <a:srgbClr val="008080"/>
                </a:solidFill>
                <a:latin typeface="Calibri"/>
                <a:cs typeface="Calibri"/>
              </a:rPr>
              <a:t> </a:t>
            </a:r>
            <a:r>
              <a:rPr sz="2800" b="1" spc="-10" dirty="0">
                <a:solidFill>
                  <a:srgbClr val="008080"/>
                </a:solidFill>
                <a:latin typeface="Calibri"/>
                <a:cs typeface="Calibri"/>
              </a:rPr>
              <a:t>beliefs,</a:t>
            </a:r>
            <a:endParaRPr sz="2800" b="1" dirty="0">
              <a:latin typeface="Calibri"/>
              <a:cs typeface="Calibri"/>
            </a:endParaRPr>
          </a:p>
          <a:p>
            <a:pPr marL="299085" indent="-286385">
              <a:lnSpc>
                <a:spcPct val="100000"/>
              </a:lnSpc>
              <a:spcBef>
                <a:spcPts val="480"/>
              </a:spcBef>
              <a:buFont typeface="Arial"/>
              <a:buChar char="–"/>
              <a:tabLst>
                <a:tab pos="299720" algn="l"/>
              </a:tabLst>
            </a:pPr>
            <a:r>
              <a:rPr sz="2800" b="1" spc="-5" dirty="0" smtClean="0">
                <a:solidFill>
                  <a:srgbClr val="008080"/>
                </a:solidFill>
                <a:latin typeface="Calibri"/>
                <a:cs typeface="Calibri"/>
              </a:rPr>
              <a:t>Geographic</a:t>
            </a:r>
            <a:r>
              <a:rPr sz="2800" b="1" spc="-105" dirty="0" smtClean="0">
                <a:solidFill>
                  <a:srgbClr val="008080"/>
                </a:solidFill>
                <a:latin typeface="Calibri"/>
                <a:cs typeface="Calibri"/>
              </a:rPr>
              <a:t> </a:t>
            </a:r>
            <a:r>
              <a:rPr sz="2800" b="1" spc="-5" dirty="0">
                <a:solidFill>
                  <a:srgbClr val="008080"/>
                </a:solidFill>
                <a:latin typeface="Calibri"/>
                <a:cs typeface="Calibri"/>
              </a:rPr>
              <a:t>location,</a:t>
            </a:r>
            <a:endParaRPr sz="2800" b="1" dirty="0">
              <a:latin typeface="Calibri"/>
              <a:cs typeface="Calibri"/>
            </a:endParaRPr>
          </a:p>
          <a:p>
            <a:pPr marL="299085" indent="-286385">
              <a:lnSpc>
                <a:spcPct val="100000"/>
              </a:lnSpc>
              <a:spcBef>
                <a:spcPts val="480"/>
              </a:spcBef>
              <a:buFont typeface="Arial"/>
              <a:buChar char="–"/>
              <a:tabLst>
                <a:tab pos="299720" algn="l"/>
              </a:tabLst>
            </a:pPr>
            <a:r>
              <a:rPr sz="2800" b="1" dirty="0">
                <a:solidFill>
                  <a:srgbClr val="008080"/>
                </a:solidFill>
                <a:latin typeface="Calibri"/>
                <a:cs typeface="Calibri"/>
              </a:rPr>
              <a:t>Health</a:t>
            </a:r>
            <a:r>
              <a:rPr sz="2800" b="1" spc="-65" dirty="0">
                <a:solidFill>
                  <a:srgbClr val="008080"/>
                </a:solidFill>
                <a:latin typeface="Calibri"/>
                <a:cs typeface="Calibri"/>
              </a:rPr>
              <a:t> </a:t>
            </a:r>
            <a:r>
              <a:rPr sz="2800" b="1" spc="-15" dirty="0">
                <a:solidFill>
                  <a:srgbClr val="008080"/>
                </a:solidFill>
                <a:latin typeface="Calibri"/>
                <a:cs typeface="Calibri"/>
              </a:rPr>
              <a:t>status,</a:t>
            </a:r>
            <a:endParaRPr sz="2800" b="1" dirty="0">
              <a:latin typeface="Calibri"/>
              <a:cs typeface="Calibri"/>
            </a:endParaRPr>
          </a:p>
          <a:p>
            <a:pPr marL="299085" indent="-286385">
              <a:lnSpc>
                <a:spcPct val="100000"/>
              </a:lnSpc>
              <a:spcBef>
                <a:spcPts val="480"/>
              </a:spcBef>
              <a:buFont typeface="Arial"/>
              <a:buChar char="–"/>
              <a:tabLst>
                <a:tab pos="299720" algn="l"/>
              </a:tabLst>
            </a:pPr>
            <a:r>
              <a:rPr lang="en-US" sz="2800" b="1" spc="-5" dirty="0" smtClean="0">
                <a:solidFill>
                  <a:srgbClr val="008080"/>
                </a:solidFill>
                <a:latin typeface="Calibri"/>
                <a:cs typeface="Calibri"/>
              </a:rPr>
              <a:t>Racial/Ethnic Identity,</a:t>
            </a:r>
          </a:p>
          <a:p>
            <a:pPr marL="299085" indent="-286385">
              <a:spcBef>
                <a:spcPts val="480"/>
              </a:spcBef>
              <a:buFont typeface="Arial"/>
              <a:buChar char="–"/>
              <a:tabLst>
                <a:tab pos="299720" algn="l"/>
              </a:tabLst>
            </a:pPr>
            <a:r>
              <a:rPr lang="en-US" sz="2800" b="1" dirty="0" smtClean="0">
                <a:solidFill>
                  <a:srgbClr val="008080"/>
                </a:solidFill>
                <a:cs typeface="Calibri"/>
              </a:rPr>
              <a:t>and </a:t>
            </a:r>
            <a:r>
              <a:rPr lang="en-US" sz="2800" b="1" spc="-15" dirty="0" smtClean="0">
                <a:solidFill>
                  <a:srgbClr val="008080"/>
                </a:solidFill>
                <a:cs typeface="Calibri"/>
              </a:rPr>
              <a:t>Preferred</a:t>
            </a:r>
            <a:r>
              <a:rPr lang="en-US" sz="2800" b="1" spc="-50" dirty="0" smtClean="0">
                <a:solidFill>
                  <a:srgbClr val="008080"/>
                </a:solidFill>
                <a:cs typeface="Calibri"/>
              </a:rPr>
              <a:t> </a:t>
            </a:r>
            <a:r>
              <a:rPr lang="en-US" sz="2800" b="1" spc="-5" dirty="0" smtClean="0">
                <a:solidFill>
                  <a:srgbClr val="008080"/>
                </a:solidFill>
                <a:cs typeface="Calibri"/>
              </a:rPr>
              <a:t>language.</a:t>
            </a:r>
          </a:p>
          <a:p>
            <a:pPr marL="299085" indent="-286385">
              <a:lnSpc>
                <a:spcPct val="100000"/>
              </a:lnSpc>
              <a:spcBef>
                <a:spcPts val="480"/>
              </a:spcBef>
              <a:buFont typeface="Arial"/>
              <a:buChar char="–"/>
              <a:tabLst>
                <a:tab pos="299720" algn="l"/>
              </a:tabLst>
            </a:pPr>
            <a:endParaRPr sz="2000" dirty="0">
              <a:latin typeface="Calibri"/>
              <a:cs typeface="Calibri"/>
            </a:endParaRPr>
          </a:p>
        </p:txBody>
      </p:sp>
      <p:sp>
        <p:nvSpPr>
          <p:cNvPr id="6" name="object 6"/>
          <p:cNvSpPr/>
          <p:nvPr/>
        </p:nvSpPr>
        <p:spPr>
          <a:xfrm>
            <a:off x="5410202" y="2476502"/>
            <a:ext cx="3399089" cy="3208477"/>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381000" y="304800"/>
            <a:ext cx="8148320" cy="738664"/>
          </a:xfrm>
          <a:prstGeom prst="rect">
            <a:avLst/>
          </a:prstGeom>
        </p:spPr>
        <p:txBody>
          <a:bodyPr vert="horz" wrap="square" lIns="0" tIns="0" rIns="0" bIns="0" rtlCol="0">
            <a:spAutoFit/>
          </a:bodyPr>
          <a:lstStyle/>
          <a:p>
            <a:pPr marL="355600" marR="330835" indent="-342900" algn="just">
              <a:lnSpc>
                <a:spcPct val="100000"/>
              </a:lnSpc>
              <a:buClr>
                <a:srgbClr val="CC3300"/>
              </a:buClr>
              <a:buFont typeface="Arial"/>
              <a:buChar char="•"/>
              <a:tabLst>
                <a:tab pos="355600" algn="l"/>
              </a:tabLst>
            </a:pPr>
            <a:r>
              <a:rPr lang="en-US" sz="2400" spc="-15" dirty="0" smtClean="0">
                <a:solidFill>
                  <a:srgbClr val="CC3300"/>
                </a:solidFill>
                <a:latin typeface="Calibri"/>
                <a:cs typeface="Calibri"/>
              </a:rPr>
              <a:t>Latino/Hispanic C</a:t>
            </a:r>
            <a:r>
              <a:rPr sz="2400" spc="-10" dirty="0" smtClean="0">
                <a:solidFill>
                  <a:srgbClr val="CC3300"/>
                </a:solidFill>
                <a:latin typeface="Calibri"/>
                <a:cs typeface="Calibri"/>
              </a:rPr>
              <a:t>ultural </a:t>
            </a:r>
            <a:r>
              <a:rPr lang="en-US" sz="2400" spc="-10" dirty="0" smtClean="0">
                <a:solidFill>
                  <a:srgbClr val="CC3300"/>
                </a:solidFill>
                <a:latin typeface="Calibri"/>
                <a:cs typeface="Calibri"/>
              </a:rPr>
              <a:t>G</a:t>
            </a:r>
            <a:r>
              <a:rPr sz="2400" spc="-15" dirty="0" smtClean="0">
                <a:solidFill>
                  <a:srgbClr val="CC3300"/>
                </a:solidFill>
                <a:latin typeface="Calibri"/>
                <a:cs typeface="Calibri"/>
              </a:rPr>
              <a:t>roup</a:t>
            </a:r>
            <a:r>
              <a:rPr lang="en-US" sz="2400" spc="-15" dirty="0" smtClean="0">
                <a:solidFill>
                  <a:srgbClr val="CC3300"/>
                </a:solidFill>
                <a:latin typeface="Calibri"/>
                <a:cs typeface="Calibri"/>
              </a:rPr>
              <a:t> - NOT</a:t>
            </a:r>
            <a:r>
              <a:rPr sz="2400" b="1" spc="-5" dirty="0" smtClean="0">
                <a:solidFill>
                  <a:srgbClr val="CC3300"/>
                </a:solidFill>
                <a:latin typeface="Calibri"/>
                <a:cs typeface="Calibri"/>
              </a:rPr>
              <a:t> homogeneous</a:t>
            </a:r>
            <a:endParaRPr lang="en-US" sz="2400" b="1" spc="-5" dirty="0" smtClean="0">
              <a:solidFill>
                <a:srgbClr val="CC3300"/>
              </a:solidFill>
              <a:latin typeface="Calibri"/>
              <a:cs typeface="Calibri"/>
            </a:endParaRPr>
          </a:p>
          <a:p>
            <a:pPr marL="355600" marR="330835" indent="-342900" algn="just">
              <a:lnSpc>
                <a:spcPct val="100000"/>
              </a:lnSpc>
              <a:buClr>
                <a:srgbClr val="CC3300"/>
              </a:buClr>
              <a:buFont typeface="Arial"/>
              <a:buChar char="•"/>
              <a:tabLst>
                <a:tab pos="355600" algn="l"/>
              </a:tabLst>
            </a:pPr>
            <a:r>
              <a:rPr lang="en-US" sz="2400" spc="-20" dirty="0" smtClean="0">
                <a:solidFill>
                  <a:srgbClr val="CC3300"/>
                </a:solidFill>
                <a:latin typeface="Calibri"/>
                <a:cs typeface="Calibri"/>
              </a:rPr>
              <a:t>BUT </a:t>
            </a:r>
            <a:r>
              <a:rPr sz="2400" spc="-15" dirty="0" smtClean="0">
                <a:solidFill>
                  <a:srgbClr val="CC3300"/>
                </a:solidFill>
                <a:latin typeface="Calibri"/>
                <a:cs typeface="Calibri"/>
              </a:rPr>
              <a:t>many </a:t>
            </a:r>
            <a:r>
              <a:rPr sz="2400" spc="-10" dirty="0">
                <a:solidFill>
                  <a:srgbClr val="CC3300"/>
                </a:solidFill>
                <a:latin typeface="Calibri"/>
                <a:cs typeface="Calibri"/>
              </a:rPr>
              <a:t>beliefs, </a:t>
            </a:r>
            <a:r>
              <a:rPr sz="2400" spc="-5" dirty="0">
                <a:solidFill>
                  <a:srgbClr val="CC3300"/>
                </a:solidFill>
                <a:latin typeface="Calibri"/>
                <a:cs typeface="Calibri"/>
              </a:rPr>
              <a:t>practices, and  institutions </a:t>
            </a:r>
            <a:r>
              <a:rPr sz="2400" dirty="0">
                <a:solidFill>
                  <a:srgbClr val="CC3300"/>
                </a:solidFill>
                <a:latin typeface="Calibri"/>
                <a:cs typeface="Calibri"/>
              </a:rPr>
              <a:t>in</a:t>
            </a:r>
            <a:r>
              <a:rPr sz="2400" spc="-90" dirty="0">
                <a:solidFill>
                  <a:srgbClr val="CC3300"/>
                </a:solidFill>
                <a:latin typeface="Calibri"/>
                <a:cs typeface="Calibri"/>
              </a:rPr>
              <a:t> </a:t>
            </a:r>
            <a:r>
              <a:rPr sz="2400" spc="-10" dirty="0">
                <a:solidFill>
                  <a:srgbClr val="CC3300"/>
                </a:solidFill>
                <a:latin typeface="Calibri"/>
                <a:cs typeface="Calibri"/>
              </a:rPr>
              <a:t>common</a:t>
            </a:r>
            <a:r>
              <a:rPr sz="2400" spc="-10" dirty="0" smtClean="0">
                <a:solidFill>
                  <a:srgbClr val="CC3300"/>
                </a:solidFill>
                <a:latin typeface="Calibri"/>
                <a:cs typeface="Calibri"/>
              </a:rPr>
              <a:t>.</a:t>
            </a:r>
            <a:endParaRPr sz="2400" dirty="0">
              <a:latin typeface="Calibri"/>
              <a:cs typeface="Calibri"/>
            </a:endParaRPr>
          </a:p>
        </p:txBody>
      </p:sp>
      <p:sp>
        <p:nvSpPr>
          <p:cNvPr id="6" name="object 4"/>
          <p:cNvSpPr/>
          <p:nvPr/>
        </p:nvSpPr>
        <p:spPr>
          <a:xfrm>
            <a:off x="457202" y="2743201"/>
            <a:ext cx="4342575" cy="1904996"/>
          </a:xfrm>
          <a:prstGeom prst="rect">
            <a:avLst/>
          </a:prstGeom>
          <a:blipFill>
            <a:blip r:embed="rId3" cstate="print"/>
            <a:stretch>
              <a:fillRect/>
            </a:stretch>
          </a:blipFill>
        </p:spPr>
        <p:txBody>
          <a:bodyPr wrap="square" lIns="0" tIns="0" rIns="0" bIns="0" rtlCol="0"/>
          <a:lstStyle/>
          <a:p>
            <a:endParaRPr dirty="0"/>
          </a:p>
        </p:txBody>
      </p:sp>
      <p:pic>
        <p:nvPicPr>
          <p:cNvPr id="61441" name="Picture 1" descr="C:\Users\guillere\AppData\Local\Microsoft\Windows\Temporary Internet Files\Content.IE5\FHEY8C36\3996401446_5900af71ff[1].jpg"/>
          <p:cNvPicPr>
            <a:picLocks noChangeAspect="1" noChangeArrowheads="1"/>
          </p:cNvPicPr>
          <p:nvPr/>
        </p:nvPicPr>
        <p:blipFill>
          <a:blip r:embed="rId4" cstate="print"/>
          <a:srcRect/>
          <a:stretch>
            <a:fillRect/>
          </a:stretch>
        </p:blipFill>
        <p:spPr bwMode="auto">
          <a:xfrm>
            <a:off x="4876800" y="1905000"/>
            <a:ext cx="3819525" cy="4762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3543" y="174752"/>
            <a:ext cx="8376919" cy="980075"/>
          </a:xfrm>
          <a:prstGeom prst="rect">
            <a:avLst/>
          </a:prstGeom>
        </p:spPr>
        <p:txBody>
          <a:bodyPr vert="horz" wrap="square" lIns="0" tIns="300037" rIns="0" bIns="0" rtlCol="0">
            <a:spAutoFit/>
          </a:bodyPr>
          <a:lstStyle/>
          <a:p>
            <a:pPr marL="872490">
              <a:lnSpc>
                <a:spcPct val="100000"/>
              </a:lnSpc>
            </a:pPr>
            <a:r>
              <a:rPr sz="4400" spc="-10" dirty="0"/>
              <a:t>Culturally </a:t>
            </a:r>
            <a:r>
              <a:rPr sz="4400" spc="-15" dirty="0"/>
              <a:t>Appropriated</a:t>
            </a:r>
            <a:r>
              <a:rPr sz="4400" spc="-95" dirty="0"/>
              <a:t> </a:t>
            </a:r>
            <a:r>
              <a:rPr sz="4400" spc="-15" dirty="0"/>
              <a:t>Care</a:t>
            </a:r>
            <a:endParaRPr sz="4400" dirty="0"/>
          </a:p>
        </p:txBody>
      </p:sp>
      <p:sp>
        <p:nvSpPr>
          <p:cNvPr id="5" name="object 5"/>
          <p:cNvSpPr txBox="1"/>
          <p:nvPr/>
        </p:nvSpPr>
        <p:spPr>
          <a:xfrm>
            <a:off x="535940" y="1620520"/>
            <a:ext cx="8015605" cy="4175502"/>
          </a:xfrm>
          <a:prstGeom prst="rect">
            <a:avLst/>
          </a:prstGeom>
        </p:spPr>
        <p:txBody>
          <a:bodyPr vert="horz" wrap="square" lIns="0" tIns="0" rIns="0" bIns="0" rtlCol="0">
            <a:spAutoFit/>
          </a:bodyPr>
          <a:lstStyle/>
          <a:p>
            <a:pPr>
              <a:lnSpc>
                <a:spcPct val="100000"/>
              </a:lnSpc>
            </a:pPr>
            <a:endParaRPr sz="2000" dirty="0">
              <a:latin typeface="Times New Roman"/>
              <a:cs typeface="Times New Roman"/>
            </a:endParaRPr>
          </a:p>
          <a:p>
            <a:pPr marL="355600" indent="-342900">
              <a:lnSpc>
                <a:spcPct val="100000"/>
              </a:lnSpc>
              <a:spcBef>
                <a:spcPts val="1275"/>
              </a:spcBef>
              <a:buFont typeface="Arial"/>
              <a:buChar char="•"/>
              <a:tabLst>
                <a:tab pos="356235" algn="l"/>
              </a:tabLst>
            </a:pPr>
            <a:r>
              <a:rPr sz="3200" b="1" spc="-10" dirty="0">
                <a:solidFill>
                  <a:srgbClr val="CC3300"/>
                </a:solidFill>
                <a:latin typeface="Calibri"/>
                <a:cs typeface="Calibri"/>
              </a:rPr>
              <a:t>Range </a:t>
            </a:r>
            <a:r>
              <a:rPr sz="3200" b="1" dirty="0">
                <a:solidFill>
                  <a:srgbClr val="CC3300"/>
                </a:solidFill>
                <a:latin typeface="Calibri"/>
                <a:cs typeface="Calibri"/>
              </a:rPr>
              <a:t>of </a:t>
            </a:r>
            <a:r>
              <a:rPr sz="3200" b="1" spc="-10" dirty="0">
                <a:solidFill>
                  <a:srgbClr val="CC3300"/>
                </a:solidFill>
                <a:latin typeface="Calibri"/>
                <a:cs typeface="Calibri"/>
              </a:rPr>
              <a:t>culturally </a:t>
            </a:r>
            <a:r>
              <a:rPr sz="3200" b="1" spc="-15" dirty="0">
                <a:solidFill>
                  <a:srgbClr val="CC3300"/>
                </a:solidFill>
                <a:latin typeface="Calibri"/>
                <a:cs typeface="Calibri"/>
              </a:rPr>
              <a:t>related </a:t>
            </a:r>
            <a:r>
              <a:rPr sz="3200" b="1" dirty="0">
                <a:solidFill>
                  <a:srgbClr val="CC3300"/>
                </a:solidFill>
                <a:latin typeface="Calibri"/>
                <a:cs typeface="Calibri"/>
              </a:rPr>
              <a:t>health</a:t>
            </a:r>
            <a:r>
              <a:rPr sz="3200" b="1" spc="-80" dirty="0">
                <a:solidFill>
                  <a:srgbClr val="CC3300"/>
                </a:solidFill>
                <a:latin typeface="Calibri"/>
                <a:cs typeface="Calibri"/>
              </a:rPr>
              <a:t> </a:t>
            </a:r>
            <a:r>
              <a:rPr sz="3200" b="1" spc="-10" dirty="0">
                <a:solidFill>
                  <a:srgbClr val="CC3300"/>
                </a:solidFill>
                <a:latin typeface="Calibri"/>
                <a:cs typeface="Calibri"/>
              </a:rPr>
              <a:t>belief</a:t>
            </a:r>
            <a:endParaRPr sz="3200" dirty="0">
              <a:latin typeface="Calibri"/>
              <a:cs typeface="Calibri"/>
            </a:endParaRPr>
          </a:p>
          <a:p>
            <a:pPr marL="413384" marR="5080">
              <a:lnSpc>
                <a:spcPct val="100299"/>
              </a:lnSpc>
              <a:spcBef>
                <a:spcPts val="545"/>
              </a:spcBef>
            </a:pPr>
            <a:r>
              <a:rPr sz="2800" spc="-5" dirty="0" smtClean="0">
                <a:solidFill>
                  <a:srgbClr val="008080"/>
                </a:solidFill>
                <a:latin typeface="Calibri"/>
                <a:cs typeface="Calibri"/>
              </a:rPr>
              <a:t>Culture</a:t>
            </a:r>
            <a:r>
              <a:rPr lang="en-US" sz="2800" spc="-5" dirty="0" smtClean="0">
                <a:solidFill>
                  <a:srgbClr val="008080"/>
                </a:solidFill>
                <a:latin typeface="Calibri"/>
                <a:cs typeface="Calibri"/>
              </a:rPr>
              <a:t> =</a:t>
            </a:r>
            <a:r>
              <a:rPr sz="2800" spc="-5" dirty="0" smtClean="0">
                <a:solidFill>
                  <a:srgbClr val="008080"/>
                </a:solidFill>
                <a:latin typeface="Calibri"/>
                <a:cs typeface="Calibri"/>
              </a:rPr>
              <a:t> </a:t>
            </a:r>
            <a:r>
              <a:rPr sz="2800" spc="-10" dirty="0">
                <a:solidFill>
                  <a:srgbClr val="008080"/>
                </a:solidFill>
                <a:latin typeface="Calibri"/>
                <a:cs typeface="Calibri"/>
              </a:rPr>
              <a:t>worldview </a:t>
            </a:r>
            <a:endParaRPr lang="en-US" sz="2800" spc="-10" dirty="0" smtClean="0">
              <a:solidFill>
                <a:srgbClr val="008080"/>
              </a:solidFill>
              <a:latin typeface="Calibri"/>
              <a:cs typeface="Calibri"/>
            </a:endParaRPr>
          </a:p>
          <a:p>
            <a:pPr marL="413384" marR="5080">
              <a:lnSpc>
                <a:spcPct val="100299"/>
              </a:lnSpc>
              <a:spcBef>
                <a:spcPts val="545"/>
              </a:spcBef>
            </a:pPr>
            <a:r>
              <a:rPr lang="en-US" sz="2800" spc="-10" dirty="0" smtClean="0">
                <a:solidFill>
                  <a:srgbClr val="008080"/>
                </a:solidFill>
                <a:latin typeface="Calibri"/>
                <a:cs typeface="Calibri"/>
              </a:rPr>
              <a:t>I</a:t>
            </a:r>
            <a:r>
              <a:rPr sz="2800" spc="-5" dirty="0" smtClean="0">
                <a:solidFill>
                  <a:srgbClr val="008080"/>
                </a:solidFill>
                <a:latin typeface="Calibri"/>
                <a:cs typeface="Calibri"/>
              </a:rPr>
              <a:t>ncludes </a:t>
            </a:r>
            <a:r>
              <a:rPr sz="2800" spc="-15" dirty="0">
                <a:solidFill>
                  <a:srgbClr val="008080"/>
                </a:solidFill>
                <a:latin typeface="Calibri"/>
                <a:cs typeface="Calibri"/>
              </a:rPr>
              <a:t>“experiences,  </a:t>
            </a:r>
            <a:r>
              <a:rPr sz="2800" spc="-10" dirty="0">
                <a:solidFill>
                  <a:srgbClr val="008080"/>
                </a:solidFill>
                <a:latin typeface="Calibri"/>
                <a:cs typeface="Calibri"/>
              </a:rPr>
              <a:t>expressions, </a:t>
            </a:r>
            <a:r>
              <a:rPr sz="2800" spc="-5" dirty="0">
                <a:solidFill>
                  <a:srgbClr val="008080"/>
                </a:solidFill>
                <a:latin typeface="Calibri"/>
                <a:cs typeface="Calibri"/>
              </a:rPr>
              <a:t>symbols, </a:t>
            </a:r>
            <a:r>
              <a:rPr sz="2800" spc="-10" dirty="0">
                <a:solidFill>
                  <a:srgbClr val="008080"/>
                </a:solidFill>
                <a:latin typeface="Calibri"/>
                <a:cs typeface="Calibri"/>
              </a:rPr>
              <a:t>materials, customs, behaviors, morals, values,  </a:t>
            </a:r>
            <a:r>
              <a:rPr sz="2800" spc="-5" dirty="0">
                <a:solidFill>
                  <a:srgbClr val="008080"/>
                </a:solidFill>
                <a:latin typeface="Calibri"/>
                <a:cs typeface="Calibri"/>
              </a:rPr>
              <a:t>attitudes, </a:t>
            </a:r>
            <a:r>
              <a:rPr sz="2800" dirty="0">
                <a:solidFill>
                  <a:srgbClr val="008080"/>
                </a:solidFill>
                <a:latin typeface="Calibri"/>
                <a:cs typeface="Calibri"/>
              </a:rPr>
              <a:t>and </a:t>
            </a:r>
            <a:r>
              <a:rPr sz="2800" spc="-10" dirty="0">
                <a:solidFill>
                  <a:srgbClr val="008080"/>
                </a:solidFill>
                <a:latin typeface="Calibri"/>
                <a:cs typeface="Calibri"/>
              </a:rPr>
              <a:t>beliefs </a:t>
            </a:r>
            <a:r>
              <a:rPr sz="2800" spc="-15" dirty="0">
                <a:solidFill>
                  <a:srgbClr val="008080"/>
                </a:solidFill>
                <a:latin typeface="Calibri"/>
                <a:cs typeface="Calibri"/>
              </a:rPr>
              <a:t>created </a:t>
            </a:r>
            <a:r>
              <a:rPr sz="2800" dirty="0">
                <a:solidFill>
                  <a:srgbClr val="008080"/>
                </a:solidFill>
                <a:latin typeface="Calibri"/>
                <a:cs typeface="Calibri"/>
              </a:rPr>
              <a:t>and </a:t>
            </a:r>
            <a:r>
              <a:rPr sz="2800" spc="-10" dirty="0">
                <a:solidFill>
                  <a:srgbClr val="008080"/>
                </a:solidFill>
                <a:latin typeface="Calibri"/>
                <a:cs typeface="Calibri"/>
              </a:rPr>
              <a:t>communicated </a:t>
            </a:r>
            <a:r>
              <a:rPr sz="2800" dirty="0">
                <a:solidFill>
                  <a:srgbClr val="008080"/>
                </a:solidFill>
                <a:latin typeface="Calibri"/>
                <a:cs typeface="Calibri"/>
              </a:rPr>
              <a:t>among </a:t>
            </a:r>
            <a:r>
              <a:rPr sz="2800" spc="-15" dirty="0">
                <a:solidFill>
                  <a:srgbClr val="008080"/>
                </a:solidFill>
                <a:latin typeface="Calibri"/>
                <a:cs typeface="Calibri"/>
              </a:rPr>
              <a:t>individuals,” </a:t>
            </a:r>
            <a:r>
              <a:rPr sz="2800" dirty="0">
                <a:solidFill>
                  <a:srgbClr val="008080"/>
                </a:solidFill>
                <a:latin typeface="Calibri"/>
                <a:cs typeface="Calibri"/>
              </a:rPr>
              <a:t>and  </a:t>
            </a:r>
            <a:r>
              <a:rPr sz="2800" spc="-10" dirty="0">
                <a:solidFill>
                  <a:srgbClr val="008080"/>
                </a:solidFill>
                <a:latin typeface="Calibri"/>
                <a:cs typeface="Calibri"/>
              </a:rPr>
              <a:t>past </a:t>
            </a:r>
            <a:r>
              <a:rPr sz="2800" spc="-5" dirty="0">
                <a:solidFill>
                  <a:srgbClr val="008080"/>
                </a:solidFill>
                <a:latin typeface="Calibri"/>
                <a:cs typeface="Calibri"/>
              </a:rPr>
              <a:t>down </a:t>
            </a:r>
            <a:r>
              <a:rPr sz="2800" spc="-15" dirty="0">
                <a:solidFill>
                  <a:srgbClr val="008080"/>
                </a:solidFill>
                <a:latin typeface="Calibri"/>
                <a:cs typeface="Calibri"/>
              </a:rPr>
              <a:t>from </a:t>
            </a:r>
            <a:r>
              <a:rPr sz="2800" spc="-10" dirty="0">
                <a:solidFill>
                  <a:srgbClr val="008080"/>
                </a:solidFill>
                <a:latin typeface="Calibri"/>
                <a:cs typeface="Calibri"/>
              </a:rPr>
              <a:t>generation </a:t>
            </a:r>
            <a:r>
              <a:rPr sz="2800" dirty="0">
                <a:solidFill>
                  <a:srgbClr val="008080"/>
                </a:solidFill>
                <a:latin typeface="Calibri"/>
                <a:cs typeface="Calibri"/>
              </a:rPr>
              <a:t>as </a:t>
            </a:r>
            <a:r>
              <a:rPr sz="2800" spc="-5" dirty="0">
                <a:solidFill>
                  <a:srgbClr val="008080"/>
                </a:solidFill>
                <a:latin typeface="Calibri"/>
                <a:cs typeface="Calibri"/>
              </a:rPr>
              <a:t>cultural traditions. </a:t>
            </a:r>
            <a:endParaRPr lang="en-US" sz="2800" spc="-5" dirty="0" smtClean="0">
              <a:solidFill>
                <a:srgbClr val="008080"/>
              </a:solidFill>
              <a:latin typeface="Calibri"/>
              <a:cs typeface="Calibri"/>
            </a:endParaRPr>
          </a:p>
          <a:p>
            <a:pPr marL="413384" marR="5080">
              <a:lnSpc>
                <a:spcPct val="100299"/>
              </a:lnSpc>
              <a:spcBef>
                <a:spcPts val="545"/>
              </a:spcBef>
            </a:pPr>
            <a:r>
              <a:rPr sz="2800" spc="-10" dirty="0" smtClean="0">
                <a:solidFill>
                  <a:srgbClr val="008080"/>
                </a:solidFill>
                <a:latin typeface="Calibri"/>
                <a:cs typeface="Calibri"/>
              </a:rPr>
              <a:t>(</a:t>
            </a:r>
            <a:r>
              <a:rPr sz="2800" b="1" spc="-10" dirty="0">
                <a:solidFill>
                  <a:srgbClr val="008080"/>
                </a:solidFill>
                <a:latin typeface="Calibri"/>
                <a:cs typeface="Calibri"/>
              </a:rPr>
              <a:t>California Endowment,  2003).</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0" y="152402"/>
            <a:ext cx="9144000" cy="1718739"/>
          </a:xfrm>
          <a:prstGeom prst="rect">
            <a:avLst/>
          </a:prstGeom>
        </p:spPr>
        <p:txBody>
          <a:bodyPr vert="horz" wrap="square" lIns="0" tIns="300037" rIns="0" bIns="0" rtlCol="0">
            <a:spAutoFit/>
          </a:bodyPr>
          <a:lstStyle/>
          <a:p>
            <a:pPr marL="2357120">
              <a:lnSpc>
                <a:spcPct val="100000"/>
              </a:lnSpc>
            </a:pPr>
            <a:r>
              <a:rPr sz="4800" spc="-5" dirty="0"/>
              <a:t>So </a:t>
            </a:r>
            <a:r>
              <a:rPr sz="4800" dirty="0"/>
              <a:t>who </a:t>
            </a:r>
            <a:r>
              <a:rPr lang="en-US" sz="4800" dirty="0" smtClean="0"/>
              <a:t>are </a:t>
            </a:r>
            <a:r>
              <a:rPr sz="4800" spc="-25" dirty="0" smtClean="0"/>
              <a:t>we</a:t>
            </a:r>
            <a:r>
              <a:rPr lang="en-US" sz="4800" spc="-25" dirty="0" smtClean="0"/>
              <a:t>?</a:t>
            </a:r>
            <a:r>
              <a:rPr lang="en-US" sz="4400" spc="-25" dirty="0" smtClean="0"/>
              <a:t/>
            </a:r>
            <a:br>
              <a:rPr lang="en-US" sz="4400" spc="-25" dirty="0" smtClean="0"/>
            </a:br>
            <a:endParaRPr sz="4400" dirty="0"/>
          </a:p>
        </p:txBody>
      </p:sp>
      <p:sp>
        <p:nvSpPr>
          <p:cNvPr id="6" name="object 6"/>
          <p:cNvSpPr/>
          <p:nvPr/>
        </p:nvSpPr>
        <p:spPr>
          <a:xfrm>
            <a:off x="1320800" y="2514600"/>
            <a:ext cx="5994400" cy="4171950"/>
          </a:xfrm>
          <a:prstGeom prst="rect">
            <a:avLst/>
          </a:prstGeom>
          <a:blipFill>
            <a:blip r:embed="rId2" cstate="print"/>
            <a:stretch>
              <a:fillRect/>
            </a:stretch>
          </a:blipFill>
        </p:spPr>
        <p:txBody>
          <a:bodyPr wrap="square" lIns="0" tIns="0" rIns="0" bIns="0" rtlCol="0"/>
          <a:lstStyle/>
          <a:p>
            <a:endParaRPr dirty="0"/>
          </a:p>
        </p:txBody>
      </p:sp>
      <p:sp>
        <p:nvSpPr>
          <p:cNvPr id="7" name="Rectangle 6"/>
          <p:cNvSpPr/>
          <p:nvPr/>
        </p:nvSpPr>
        <p:spPr>
          <a:xfrm>
            <a:off x="0" y="1295400"/>
            <a:ext cx="8915400" cy="1569660"/>
          </a:xfrm>
          <a:prstGeom prst="rect">
            <a:avLst/>
          </a:prstGeom>
        </p:spPr>
        <p:txBody>
          <a:bodyPr wrap="square">
            <a:spAutoFit/>
          </a:bodyPr>
          <a:lstStyle/>
          <a:p>
            <a:pPr marL="355600" marR="5080" indent="-342900">
              <a:buFont typeface="Arial"/>
              <a:buChar char="•"/>
              <a:tabLst>
                <a:tab pos="355600" algn="l"/>
              </a:tabLst>
            </a:pPr>
            <a:r>
              <a:rPr lang="en-US" sz="2400" b="1" spc="-5" dirty="0" smtClean="0">
                <a:solidFill>
                  <a:srgbClr val="CC3300"/>
                </a:solidFill>
                <a:cs typeface="Calibri"/>
              </a:rPr>
              <a:t>LATINOS </a:t>
            </a:r>
            <a:r>
              <a:rPr lang="en-US" sz="2400" b="1" spc="-10" dirty="0" smtClean="0">
                <a:solidFill>
                  <a:srgbClr val="CC3300"/>
                </a:solidFill>
                <a:cs typeface="Calibri"/>
              </a:rPr>
              <a:t>share </a:t>
            </a:r>
            <a:r>
              <a:rPr lang="en-US" sz="2400" b="1" dirty="0" smtClean="0">
                <a:solidFill>
                  <a:srgbClr val="CC3300"/>
                </a:solidFill>
                <a:cs typeface="Calibri"/>
              </a:rPr>
              <a:t>a </a:t>
            </a:r>
            <a:r>
              <a:rPr lang="en-US" sz="2400" b="1" spc="-20" dirty="0" smtClean="0">
                <a:solidFill>
                  <a:srgbClr val="CC3300"/>
                </a:solidFill>
                <a:cs typeface="Calibri"/>
              </a:rPr>
              <a:t>strong </a:t>
            </a:r>
            <a:r>
              <a:rPr lang="en-US" sz="2400" b="1" spc="-10" dirty="0" smtClean="0">
                <a:solidFill>
                  <a:srgbClr val="CC3300"/>
                </a:solidFill>
                <a:cs typeface="Calibri"/>
              </a:rPr>
              <a:t>heritage that </a:t>
            </a:r>
            <a:r>
              <a:rPr lang="en-US" sz="2400" b="1" spc="-5" dirty="0" smtClean="0">
                <a:solidFill>
                  <a:srgbClr val="CC3300"/>
                </a:solidFill>
                <a:cs typeface="Calibri"/>
              </a:rPr>
              <a:t>includes  </a:t>
            </a:r>
            <a:r>
              <a:rPr lang="en-US" sz="2400" b="1" spc="-15" dirty="0" smtClean="0">
                <a:solidFill>
                  <a:srgbClr val="CC3300"/>
                </a:solidFill>
                <a:cs typeface="Calibri"/>
              </a:rPr>
              <a:t>family </a:t>
            </a:r>
            <a:r>
              <a:rPr lang="en-US" sz="2400" b="1" spc="-5" dirty="0" smtClean="0">
                <a:solidFill>
                  <a:srgbClr val="CC3300"/>
                </a:solidFill>
                <a:cs typeface="Calibri"/>
              </a:rPr>
              <a:t>and </a:t>
            </a:r>
            <a:r>
              <a:rPr lang="en-US" sz="2400" b="1" spc="-10" dirty="0" smtClean="0">
                <a:solidFill>
                  <a:srgbClr val="CC3300"/>
                </a:solidFill>
                <a:cs typeface="Calibri"/>
              </a:rPr>
              <a:t>religion </a:t>
            </a:r>
          </a:p>
          <a:p>
            <a:pPr marL="355600" marR="5080" indent="-342900">
              <a:buFont typeface="Arial"/>
              <a:buChar char="•"/>
              <a:tabLst>
                <a:tab pos="355600" algn="l"/>
              </a:tabLst>
            </a:pPr>
            <a:r>
              <a:rPr lang="en-US" sz="2400" b="1" spc="-10" dirty="0" smtClean="0">
                <a:solidFill>
                  <a:srgbClr val="CC3300"/>
                </a:solidFill>
                <a:cs typeface="Calibri"/>
              </a:rPr>
              <a:t>E</a:t>
            </a:r>
            <a:r>
              <a:rPr lang="en-US" sz="2400" b="1" dirty="0" smtClean="0">
                <a:solidFill>
                  <a:srgbClr val="CC3300"/>
                </a:solidFill>
                <a:cs typeface="Calibri"/>
              </a:rPr>
              <a:t>ach </a:t>
            </a:r>
            <a:r>
              <a:rPr lang="en-US" sz="2400" b="1" spc="-10" dirty="0" smtClean="0">
                <a:solidFill>
                  <a:srgbClr val="CC3300"/>
                </a:solidFill>
                <a:cs typeface="Calibri"/>
              </a:rPr>
              <a:t>subgroup </a:t>
            </a:r>
            <a:r>
              <a:rPr lang="en-US" sz="2400" b="1" dirty="0" smtClean="0">
                <a:solidFill>
                  <a:srgbClr val="CC3300"/>
                </a:solidFill>
                <a:cs typeface="Calibri"/>
              </a:rPr>
              <a:t>of </a:t>
            </a:r>
            <a:r>
              <a:rPr lang="en-US" sz="2400" b="1" spc="-5" dirty="0" smtClean="0">
                <a:solidFill>
                  <a:srgbClr val="CC3300"/>
                </a:solidFill>
                <a:cs typeface="Calibri"/>
              </a:rPr>
              <a:t>the  Latino population </a:t>
            </a:r>
            <a:r>
              <a:rPr lang="en-US" sz="2400" b="1" dirty="0" smtClean="0">
                <a:solidFill>
                  <a:srgbClr val="CC3300"/>
                </a:solidFill>
                <a:cs typeface="Calibri"/>
              </a:rPr>
              <a:t>has </a:t>
            </a:r>
            <a:r>
              <a:rPr lang="en-US" sz="2400" b="1" spc="-10" dirty="0" smtClean="0">
                <a:solidFill>
                  <a:srgbClr val="CC3300"/>
                </a:solidFill>
                <a:cs typeface="Calibri"/>
              </a:rPr>
              <a:t>distinct cultural  </a:t>
            </a:r>
            <a:r>
              <a:rPr lang="en-US" sz="2400" b="1" spc="-15" dirty="0" smtClean="0">
                <a:solidFill>
                  <a:srgbClr val="CC3300"/>
                </a:solidFill>
                <a:cs typeface="Calibri"/>
              </a:rPr>
              <a:t>beliefs </a:t>
            </a:r>
            <a:r>
              <a:rPr lang="en-US" sz="2400" b="1" spc="-5" dirty="0" smtClean="0">
                <a:solidFill>
                  <a:srgbClr val="CC3300"/>
                </a:solidFill>
                <a:cs typeface="Calibri"/>
              </a:rPr>
              <a:t>and</a:t>
            </a:r>
            <a:r>
              <a:rPr lang="en-US" sz="2400" b="1" spc="-25" dirty="0" smtClean="0">
                <a:solidFill>
                  <a:srgbClr val="CC3300"/>
                </a:solidFill>
                <a:cs typeface="Calibri"/>
              </a:rPr>
              <a:t> </a:t>
            </a:r>
            <a:r>
              <a:rPr lang="en-US" sz="2400" b="1" spc="-15" dirty="0" smtClean="0">
                <a:solidFill>
                  <a:srgbClr val="CC3300"/>
                </a:solidFill>
                <a:cs typeface="Calibri"/>
              </a:rPr>
              <a:t>customs</a:t>
            </a:r>
            <a:endParaRPr lang="en-US" sz="2400" b="1" dirty="0" smtClean="0">
              <a:cs typeface="Calibri"/>
            </a:endParaRPr>
          </a:p>
          <a:p>
            <a:pPr marL="355600" marR="5080" indent="-342900">
              <a:lnSpc>
                <a:spcPct val="100000"/>
              </a:lnSpc>
              <a:tabLst>
                <a:tab pos="355600" algn="l"/>
              </a:tabLst>
            </a:pPr>
            <a:endParaRPr lang="en-US" sz="2400" b="1" dirty="0">
              <a:cs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4"/>
            <a:ext cx="8376919" cy="980075"/>
          </a:xfrm>
          <a:prstGeom prst="rect">
            <a:avLst/>
          </a:prstGeom>
        </p:spPr>
        <p:txBody>
          <a:bodyPr vert="horz" wrap="square" lIns="0" tIns="300037" rIns="0" bIns="0" rtlCol="0">
            <a:spAutoFit/>
          </a:bodyPr>
          <a:lstStyle/>
          <a:p>
            <a:pPr marL="3044190">
              <a:lnSpc>
                <a:spcPct val="100000"/>
              </a:lnSpc>
            </a:pPr>
            <a:r>
              <a:rPr sz="4400" spc="-5" dirty="0">
                <a:latin typeface="Calibri"/>
                <a:cs typeface="Calibri"/>
              </a:rPr>
              <a:t>C</a:t>
            </a:r>
            <a:r>
              <a:rPr sz="4400" spc="5" dirty="0">
                <a:latin typeface="Calibri"/>
                <a:cs typeface="Calibri"/>
              </a:rPr>
              <a:t>U</a:t>
            </a:r>
            <a:r>
              <a:rPr sz="4400" spc="-330" dirty="0">
                <a:latin typeface="Calibri"/>
                <a:cs typeface="Calibri"/>
              </a:rPr>
              <a:t>L</a:t>
            </a:r>
            <a:r>
              <a:rPr sz="4400" dirty="0">
                <a:latin typeface="Calibri"/>
                <a:cs typeface="Calibri"/>
              </a:rPr>
              <a:t>TURE</a:t>
            </a:r>
          </a:p>
        </p:txBody>
      </p:sp>
      <p:sp>
        <p:nvSpPr>
          <p:cNvPr id="5" name="object 5"/>
          <p:cNvSpPr txBox="1"/>
          <p:nvPr/>
        </p:nvSpPr>
        <p:spPr>
          <a:xfrm>
            <a:off x="535942" y="1437958"/>
            <a:ext cx="7916545" cy="4019049"/>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1547495" algn="l"/>
              </a:tabLst>
            </a:pPr>
            <a:r>
              <a:rPr sz="3200" b="1" dirty="0">
                <a:solidFill>
                  <a:srgbClr val="CC3300"/>
                </a:solidFill>
                <a:latin typeface="Calibri"/>
                <a:cs typeface="Calibri"/>
              </a:rPr>
              <a:t>Within these </a:t>
            </a:r>
            <a:r>
              <a:rPr sz="3200" b="1" spc="-10" dirty="0">
                <a:solidFill>
                  <a:srgbClr val="CC3300"/>
                </a:solidFill>
                <a:latin typeface="Calibri"/>
                <a:cs typeface="Calibri"/>
              </a:rPr>
              <a:t>groups there </a:t>
            </a:r>
            <a:r>
              <a:rPr sz="3200" b="1" spc="-15" dirty="0">
                <a:solidFill>
                  <a:srgbClr val="CC3300"/>
                </a:solidFill>
                <a:latin typeface="Calibri"/>
                <a:cs typeface="Calibri"/>
              </a:rPr>
              <a:t>are characteristics  </a:t>
            </a:r>
            <a:r>
              <a:rPr sz="3200" b="1" dirty="0">
                <a:solidFill>
                  <a:srgbClr val="CC3300"/>
                </a:solidFill>
                <a:latin typeface="Calibri"/>
                <a:cs typeface="Calibri"/>
              </a:rPr>
              <a:t>which	</a:t>
            </a:r>
            <a:r>
              <a:rPr sz="3200" b="1" spc="-10" dirty="0">
                <a:solidFill>
                  <a:srgbClr val="CC3300"/>
                </a:solidFill>
                <a:latin typeface="Calibri"/>
                <a:cs typeface="Calibri"/>
              </a:rPr>
              <a:t>define:</a:t>
            </a:r>
            <a:endParaRPr sz="3200" dirty="0">
              <a:latin typeface="Calibri"/>
              <a:cs typeface="Calibri"/>
            </a:endParaRPr>
          </a:p>
          <a:p>
            <a:pPr marL="756285" lvl="1" indent="-286385">
              <a:lnSpc>
                <a:spcPct val="100000"/>
              </a:lnSpc>
              <a:spcBef>
                <a:spcPts val="690"/>
              </a:spcBef>
              <a:buFont typeface="Arial"/>
              <a:buChar char="–"/>
              <a:tabLst>
                <a:tab pos="756920" algn="l"/>
              </a:tabLst>
            </a:pPr>
            <a:r>
              <a:rPr sz="2800" b="1" spc="-10" dirty="0">
                <a:solidFill>
                  <a:srgbClr val="008080"/>
                </a:solidFill>
                <a:latin typeface="Calibri"/>
                <a:cs typeface="Calibri"/>
              </a:rPr>
              <a:t>The </a:t>
            </a:r>
            <a:r>
              <a:rPr sz="2800" b="1" spc="-5" dirty="0">
                <a:solidFill>
                  <a:srgbClr val="008080"/>
                </a:solidFill>
                <a:latin typeface="Calibri"/>
                <a:cs typeface="Calibri"/>
              </a:rPr>
              <a:t>use of</a:t>
            </a:r>
            <a:r>
              <a:rPr sz="2800" b="1" spc="-30" dirty="0">
                <a:solidFill>
                  <a:srgbClr val="008080"/>
                </a:solidFill>
                <a:latin typeface="Calibri"/>
                <a:cs typeface="Calibri"/>
              </a:rPr>
              <a:t> </a:t>
            </a:r>
            <a:r>
              <a:rPr sz="2800" b="1" spc="-10" dirty="0">
                <a:solidFill>
                  <a:srgbClr val="008080"/>
                </a:solidFill>
                <a:latin typeface="Calibri"/>
                <a:cs typeface="Calibri"/>
              </a:rPr>
              <a:t>language,</a:t>
            </a:r>
            <a:endParaRPr sz="2800" dirty="0">
              <a:latin typeface="Calibri"/>
              <a:cs typeface="Calibri"/>
            </a:endParaRPr>
          </a:p>
          <a:p>
            <a:pPr marL="756285" lvl="1" indent="-286385">
              <a:lnSpc>
                <a:spcPct val="100000"/>
              </a:lnSpc>
              <a:spcBef>
                <a:spcPts val="670"/>
              </a:spcBef>
              <a:buFont typeface="Arial"/>
              <a:buChar char="–"/>
              <a:tabLst>
                <a:tab pos="756920" algn="l"/>
              </a:tabLst>
            </a:pPr>
            <a:r>
              <a:rPr sz="2800" b="1" spc="-10" dirty="0">
                <a:solidFill>
                  <a:srgbClr val="008080"/>
                </a:solidFill>
                <a:latin typeface="Calibri"/>
                <a:cs typeface="Calibri"/>
              </a:rPr>
              <a:t>The </a:t>
            </a:r>
            <a:r>
              <a:rPr sz="2800" b="1" spc="-15" dirty="0">
                <a:solidFill>
                  <a:srgbClr val="008080"/>
                </a:solidFill>
                <a:latin typeface="Calibri"/>
                <a:cs typeface="Calibri"/>
              </a:rPr>
              <a:t>role </a:t>
            </a:r>
            <a:r>
              <a:rPr sz="2800" b="1" spc="-5" dirty="0">
                <a:solidFill>
                  <a:srgbClr val="008080"/>
                </a:solidFill>
                <a:latin typeface="Calibri"/>
                <a:cs typeface="Calibri"/>
              </a:rPr>
              <a:t>of</a:t>
            </a:r>
            <a:r>
              <a:rPr sz="2800" b="1" spc="-15" dirty="0">
                <a:solidFill>
                  <a:srgbClr val="008080"/>
                </a:solidFill>
                <a:latin typeface="Calibri"/>
                <a:cs typeface="Calibri"/>
              </a:rPr>
              <a:t> </a:t>
            </a:r>
            <a:r>
              <a:rPr sz="2800" b="1" spc="-35" dirty="0">
                <a:solidFill>
                  <a:srgbClr val="008080"/>
                </a:solidFill>
                <a:latin typeface="Calibri"/>
                <a:cs typeface="Calibri"/>
              </a:rPr>
              <a:t>family,</a:t>
            </a:r>
            <a:endParaRPr sz="2800" dirty="0">
              <a:latin typeface="Calibri"/>
              <a:cs typeface="Calibri"/>
            </a:endParaRPr>
          </a:p>
          <a:p>
            <a:pPr marL="756285" lvl="1" indent="-286385">
              <a:lnSpc>
                <a:spcPct val="100000"/>
              </a:lnSpc>
              <a:spcBef>
                <a:spcPts val="670"/>
              </a:spcBef>
              <a:buFont typeface="Arial"/>
              <a:buChar char="–"/>
              <a:tabLst>
                <a:tab pos="756920" algn="l"/>
              </a:tabLst>
            </a:pPr>
            <a:r>
              <a:rPr sz="2800" b="1" spc="-20" dirty="0">
                <a:solidFill>
                  <a:srgbClr val="008080"/>
                </a:solidFill>
                <a:latin typeface="Calibri"/>
                <a:cs typeface="Calibri"/>
              </a:rPr>
              <a:t>Religion/spirituality,</a:t>
            </a:r>
            <a:endParaRPr sz="2800" dirty="0">
              <a:latin typeface="Calibri"/>
              <a:cs typeface="Calibri"/>
            </a:endParaRPr>
          </a:p>
          <a:p>
            <a:pPr marL="756285" lvl="1" indent="-286385">
              <a:lnSpc>
                <a:spcPct val="100000"/>
              </a:lnSpc>
              <a:spcBef>
                <a:spcPts val="670"/>
              </a:spcBef>
              <a:buFont typeface="Arial"/>
              <a:buChar char="–"/>
              <a:tabLst>
                <a:tab pos="756920" algn="l"/>
              </a:tabLst>
            </a:pPr>
            <a:r>
              <a:rPr sz="2800" b="1" spc="-10" dirty="0">
                <a:solidFill>
                  <a:srgbClr val="008080"/>
                </a:solidFill>
                <a:latin typeface="Calibri"/>
                <a:cs typeface="Calibri"/>
              </a:rPr>
              <a:t>The definitions </a:t>
            </a:r>
            <a:r>
              <a:rPr sz="2800" b="1" spc="-5" dirty="0">
                <a:solidFill>
                  <a:srgbClr val="008080"/>
                </a:solidFill>
                <a:latin typeface="Calibri"/>
                <a:cs typeface="Calibri"/>
              </a:rPr>
              <a:t>of illness,</a:t>
            </a:r>
            <a:r>
              <a:rPr sz="2800" b="1" spc="40" dirty="0">
                <a:solidFill>
                  <a:srgbClr val="008080"/>
                </a:solidFill>
                <a:latin typeface="Calibri"/>
                <a:cs typeface="Calibri"/>
              </a:rPr>
              <a:t> </a:t>
            </a:r>
            <a:r>
              <a:rPr sz="2800" b="1" spc="-5" dirty="0">
                <a:solidFill>
                  <a:srgbClr val="008080"/>
                </a:solidFill>
                <a:latin typeface="Calibri"/>
                <a:cs typeface="Calibri"/>
              </a:rPr>
              <a:t>and</a:t>
            </a:r>
            <a:endParaRPr sz="2800" dirty="0">
              <a:latin typeface="Calibri"/>
              <a:cs typeface="Calibri"/>
            </a:endParaRPr>
          </a:p>
          <a:p>
            <a:pPr marL="756285" marR="22225" lvl="1" indent="-286385">
              <a:lnSpc>
                <a:spcPct val="100000"/>
              </a:lnSpc>
              <a:spcBef>
                <a:spcPts val="670"/>
              </a:spcBef>
              <a:buFont typeface="Arial"/>
              <a:buChar char="–"/>
              <a:tabLst>
                <a:tab pos="756920" algn="l"/>
              </a:tabLst>
            </a:pPr>
            <a:r>
              <a:rPr sz="2800" b="1" spc="-10" dirty="0">
                <a:solidFill>
                  <a:srgbClr val="008080"/>
                </a:solidFill>
                <a:latin typeface="Calibri"/>
                <a:cs typeface="Calibri"/>
              </a:rPr>
              <a:t>The </a:t>
            </a:r>
            <a:r>
              <a:rPr sz="2800" b="1" spc="-5" dirty="0">
                <a:solidFill>
                  <a:srgbClr val="008080"/>
                </a:solidFill>
                <a:latin typeface="Calibri"/>
                <a:cs typeface="Calibri"/>
              </a:rPr>
              <a:t>use of healing/treatment </a:t>
            </a:r>
            <a:r>
              <a:rPr sz="2800" b="1" spc="-10" dirty="0">
                <a:solidFill>
                  <a:srgbClr val="008080"/>
                </a:solidFill>
                <a:latin typeface="Calibri"/>
                <a:cs typeface="Calibri"/>
              </a:rPr>
              <a:t>practices </a:t>
            </a:r>
            <a:r>
              <a:rPr sz="2800" b="1" spc="-5" dirty="0">
                <a:solidFill>
                  <a:srgbClr val="008080"/>
                </a:solidFill>
                <a:latin typeface="Calibri"/>
                <a:cs typeface="Calibri"/>
              </a:rPr>
              <a:t>in health  </a:t>
            </a:r>
            <a:r>
              <a:rPr sz="2800" b="1" spc="-10" dirty="0">
                <a:solidFill>
                  <a:srgbClr val="008080"/>
                </a:solidFill>
                <a:latin typeface="Calibri"/>
                <a:cs typeface="Calibri"/>
              </a:rPr>
              <a:t>provision </a:t>
            </a:r>
            <a:r>
              <a:rPr sz="2800" b="1" spc="-5" dirty="0">
                <a:solidFill>
                  <a:srgbClr val="008080"/>
                </a:solidFill>
                <a:latin typeface="Calibri"/>
                <a:cs typeface="Calibri"/>
              </a:rPr>
              <a:t>and seeking </a:t>
            </a:r>
            <a:r>
              <a:rPr sz="2800" b="1" spc="-15" dirty="0">
                <a:solidFill>
                  <a:srgbClr val="008080"/>
                </a:solidFill>
                <a:latin typeface="Calibri"/>
                <a:cs typeface="Calibri"/>
              </a:rPr>
              <a:t>behaviors.</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203200" y="17586"/>
            <a:ext cx="8940800" cy="980075"/>
          </a:xfrm>
          <a:prstGeom prst="rect">
            <a:avLst/>
          </a:prstGeom>
        </p:spPr>
        <p:txBody>
          <a:bodyPr vert="horz" wrap="square" lIns="0" tIns="300037" rIns="0" bIns="0" rtlCol="0">
            <a:spAutoFit/>
          </a:bodyPr>
          <a:lstStyle/>
          <a:p>
            <a:pPr marL="1808480">
              <a:lnSpc>
                <a:spcPct val="100000"/>
              </a:lnSpc>
            </a:pPr>
            <a:r>
              <a:rPr sz="4400" dirty="0"/>
              <a:t>The </a:t>
            </a:r>
            <a:r>
              <a:rPr sz="4400" spc="-5" dirty="0"/>
              <a:t>use of</a:t>
            </a:r>
            <a:r>
              <a:rPr sz="4400" spc="-100" dirty="0"/>
              <a:t> </a:t>
            </a:r>
            <a:r>
              <a:rPr sz="4400" spc="-5" dirty="0"/>
              <a:t>language,</a:t>
            </a:r>
            <a:endParaRPr sz="4400" dirty="0"/>
          </a:p>
        </p:txBody>
      </p:sp>
      <p:sp>
        <p:nvSpPr>
          <p:cNvPr id="5" name="object 5"/>
          <p:cNvSpPr txBox="1"/>
          <p:nvPr/>
        </p:nvSpPr>
        <p:spPr>
          <a:xfrm>
            <a:off x="575629" y="857251"/>
            <a:ext cx="7992745" cy="1723549"/>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800" spc="-10" dirty="0">
                <a:solidFill>
                  <a:srgbClr val="CC3300"/>
                </a:solidFill>
                <a:latin typeface="Calibri"/>
                <a:cs typeface="Calibri"/>
              </a:rPr>
              <a:t>Spanish is the </a:t>
            </a:r>
            <a:r>
              <a:rPr sz="2800" spc="-5" dirty="0">
                <a:solidFill>
                  <a:srgbClr val="CC3300"/>
                </a:solidFill>
                <a:latin typeface="Calibri"/>
                <a:cs typeface="Calibri"/>
              </a:rPr>
              <a:t>primary </a:t>
            </a:r>
            <a:r>
              <a:rPr sz="2800" spc="-10" dirty="0">
                <a:solidFill>
                  <a:srgbClr val="CC3300"/>
                </a:solidFill>
                <a:latin typeface="Calibri"/>
                <a:cs typeface="Calibri"/>
              </a:rPr>
              <a:t>language </a:t>
            </a:r>
            <a:r>
              <a:rPr sz="2800" spc="-5" dirty="0">
                <a:solidFill>
                  <a:srgbClr val="CC3300"/>
                </a:solidFill>
                <a:latin typeface="Calibri"/>
                <a:cs typeface="Calibri"/>
              </a:rPr>
              <a:t>of </a:t>
            </a:r>
            <a:r>
              <a:rPr sz="2800" spc="-20" dirty="0">
                <a:solidFill>
                  <a:srgbClr val="CC3300"/>
                </a:solidFill>
                <a:latin typeface="Calibri"/>
                <a:cs typeface="Calibri"/>
              </a:rPr>
              <a:t>many </a:t>
            </a:r>
            <a:r>
              <a:rPr lang="en-US" sz="2800" spc="-10" dirty="0" smtClean="0">
                <a:solidFill>
                  <a:srgbClr val="CC3300"/>
                </a:solidFill>
                <a:latin typeface="Calibri"/>
                <a:cs typeface="Calibri"/>
              </a:rPr>
              <a:t>Latinos</a:t>
            </a:r>
            <a:r>
              <a:rPr sz="2800" spc="-10" dirty="0" smtClean="0">
                <a:solidFill>
                  <a:srgbClr val="CC3300"/>
                </a:solidFill>
                <a:latin typeface="Calibri"/>
                <a:cs typeface="Calibri"/>
              </a:rPr>
              <a:t>.  </a:t>
            </a:r>
            <a:r>
              <a:rPr sz="2800" spc="-10" dirty="0">
                <a:solidFill>
                  <a:srgbClr val="CC3300"/>
                </a:solidFill>
                <a:latin typeface="Calibri"/>
                <a:cs typeface="Calibri"/>
              </a:rPr>
              <a:t>There </a:t>
            </a:r>
            <a:r>
              <a:rPr sz="2800" spc="-20" dirty="0">
                <a:solidFill>
                  <a:srgbClr val="CC3300"/>
                </a:solidFill>
                <a:latin typeface="Calibri"/>
                <a:cs typeface="Calibri"/>
              </a:rPr>
              <a:t>are </a:t>
            </a:r>
            <a:r>
              <a:rPr sz="2800" spc="-15" dirty="0">
                <a:solidFill>
                  <a:srgbClr val="CC3300"/>
                </a:solidFill>
                <a:latin typeface="Calibri"/>
                <a:cs typeface="Calibri"/>
              </a:rPr>
              <a:t>numerous </a:t>
            </a:r>
            <a:r>
              <a:rPr sz="2800" spc="-5" dirty="0" smtClean="0">
                <a:solidFill>
                  <a:srgbClr val="CC3300"/>
                </a:solidFill>
                <a:latin typeface="Calibri"/>
                <a:cs typeface="Calibri"/>
              </a:rPr>
              <a:t>dialects</a:t>
            </a:r>
            <a:r>
              <a:rPr lang="en-US" sz="2800" spc="-5" dirty="0" smtClean="0">
                <a:solidFill>
                  <a:srgbClr val="CC3300"/>
                </a:solidFill>
                <a:latin typeface="Calibri"/>
                <a:cs typeface="Calibri"/>
              </a:rPr>
              <a:t>/</a:t>
            </a:r>
            <a:r>
              <a:rPr sz="2800" spc="-15" dirty="0" smtClean="0">
                <a:solidFill>
                  <a:srgbClr val="CC3300"/>
                </a:solidFill>
                <a:latin typeface="Calibri"/>
                <a:cs typeface="Calibri"/>
              </a:rPr>
              <a:t>variations</a:t>
            </a:r>
            <a:r>
              <a:rPr sz="2800" spc="-15" dirty="0">
                <a:solidFill>
                  <a:srgbClr val="CC3300"/>
                </a:solidFill>
                <a:latin typeface="Calibri"/>
                <a:cs typeface="Calibri"/>
              </a:rPr>
              <a:t>, </a:t>
            </a:r>
            <a:r>
              <a:rPr sz="2800" spc="-10" dirty="0">
                <a:solidFill>
                  <a:srgbClr val="CC3300"/>
                </a:solidFill>
                <a:latin typeface="Calibri"/>
                <a:cs typeface="Calibri"/>
              </a:rPr>
              <a:t>but </a:t>
            </a:r>
            <a:r>
              <a:rPr sz="2800" spc="-20" dirty="0">
                <a:solidFill>
                  <a:srgbClr val="CC3300"/>
                </a:solidFill>
                <a:latin typeface="Calibri"/>
                <a:cs typeface="Calibri"/>
              </a:rPr>
              <a:t>little  </a:t>
            </a:r>
            <a:r>
              <a:rPr sz="2800" spc="-10" dirty="0">
                <a:solidFill>
                  <a:srgbClr val="CC3300"/>
                </a:solidFill>
                <a:latin typeface="Calibri"/>
                <a:cs typeface="Calibri"/>
              </a:rPr>
              <a:t>difficulty </a:t>
            </a:r>
            <a:r>
              <a:rPr sz="2800" spc="-5" dirty="0">
                <a:solidFill>
                  <a:srgbClr val="CC3300"/>
                </a:solidFill>
                <a:latin typeface="Calibri"/>
                <a:cs typeface="Calibri"/>
              </a:rPr>
              <a:t>with </a:t>
            </a:r>
            <a:r>
              <a:rPr sz="2800" spc="-15" dirty="0">
                <a:solidFill>
                  <a:srgbClr val="CC3300"/>
                </a:solidFill>
                <a:latin typeface="Calibri"/>
                <a:cs typeface="Calibri"/>
              </a:rPr>
              <a:t>understanding </a:t>
            </a:r>
            <a:r>
              <a:rPr sz="2800" spc="-5" dirty="0">
                <a:solidFill>
                  <a:srgbClr val="CC3300"/>
                </a:solidFill>
                <a:latin typeface="Calibri"/>
                <a:cs typeface="Calibri"/>
              </a:rPr>
              <a:t>among those who </a:t>
            </a:r>
            <a:r>
              <a:rPr sz="2800" spc="-25" dirty="0">
                <a:solidFill>
                  <a:srgbClr val="CC3300"/>
                </a:solidFill>
                <a:latin typeface="Calibri"/>
                <a:cs typeface="Calibri"/>
              </a:rPr>
              <a:t>have  </a:t>
            </a:r>
            <a:r>
              <a:rPr sz="2800" spc="-20" dirty="0">
                <a:solidFill>
                  <a:srgbClr val="CC3300"/>
                </a:solidFill>
                <a:latin typeface="Calibri"/>
                <a:cs typeface="Calibri"/>
              </a:rPr>
              <a:t>differences.</a:t>
            </a:r>
            <a:endParaRPr sz="2800" dirty="0">
              <a:latin typeface="Calibri"/>
              <a:cs typeface="Calibri"/>
            </a:endParaRPr>
          </a:p>
        </p:txBody>
      </p:sp>
      <p:sp>
        <p:nvSpPr>
          <p:cNvPr id="6" name="object 6"/>
          <p:cNvSpPr/>
          <p:nvPr/>
        </p:nvSpPr>
        <p:spPr>
          <a:xfrm>
            <a:off x="1422400" y="2473079"/>
            <a:ext cx="6883400" cy="4384923"/>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p:nvPr/>
        </p:nvSpPr>
        <p:spPr>
          <a:xfrm>
            <a:off x="7010214" y="6399529"/>
            <a:ext cx="139700" cy="230832"/>
          </a:xfrm>
          <a:prstGeom prst="rect">
            <a:avLst/>
          </a:prstGeom>
        </p:spPr>
        <p:txBody>
          <a:bodyPr vert="horz" wrap="square" lIns="0" tIns="0" rIns="0" bIns="0" rtlCol="0">
            <a:spAutoFit/>
          </a:bodyPr>
          <a:lstStyle/>
          <a:p>
            <a:pPr marL="12700">
              <a:lnSpc>
                <a:spcPts val="1810"/>
              </a:lnSpc>
            </a:pPr>
            <a:r>
              <a:rPr sz="1800" b="1" dirty="0">
                <a:solidFill>
                  <a:srgbClr val="000066"/>
                </a:solidFill>
                <a:latin typeface="Calibri"/>
                <a:cs typeface="Calibri"/>
              </a:rPr>
              <a:t>•</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LatinAmericaThe immediateThe longer termOpportunitiesMiamiNovember, 201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4068"/>
            <a:ext cx="7815533" cy="586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63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p:cNvPicPr>
          <p:nvPr/>
        </p:nvPicPr>
        <p:blipFill>
          <a:blip r:embed="rId3"/>
          <a:srcRect/>
          <a:stretch>
            <a:fillRect/>
          </a:stretch>
        </p:blipFill>
        <p:spPr bwMode="auto">
          <a:xfrm>
            <a:off x="580672" y="21982"/>
            <a:ext cx="8448171" cy="6836019"/>
          </a:xfrm>
          <a:prstGeom prst="rect">
            <a:avLst/>
          </a:prstGeom>
          <a:noFill/>
          <a:ln w="9525">
            <a:noFill/>
            <a:miter lim="800000"/>
            <a:headEnd/>
            <a:tailEnd/>
          </a:ln>
        </p:spPr>
      </p:pic>
    </p:spTree>
    <p:extLst>
      <p:ext uri="{BB962C8B-B14F-4D97-AF65-F5344CB8AC3E}">
        <p14:creationId xmlns:p14="http://schemas.microsoft.com/office/powerpoint/2010/main" val="353731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525963"/>
          </a:xfrm>
        </p:spPr>
        <p:txBody>
          <a:bodyPr/>
          <a:lstStyle/>
          <a:p>
            <a:pPr marL="0" indent="0" algn="ctr">
              <a:buNone/>
            </a:pPr>
            <a:r>
              <a:rPr lang="en-US" sz="8000" dirty="0" smtClean="0"/>
              <a:t>Why is it so hard to pronounce </a:t>
            </a:r>
          </a:p>
          <a:p>
            <a:pPr marL="0" indent="0" algn="ctr">
              <a:buNone/>
            </a:pPr>
            <a:r>
              <a:rPr lang="en-US" sz="8000" dirty="0" smtClean="0"/>
              <a:t>Pérez? </a:t>
            </a:r>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D8A10DA9-C753-420F-B130-CE820C83AAAC}"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669860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4" y="174754"/>
            <a:ext cx="8760457" cy="980075"/>
          </a:xfrm>
          <a:prstGeom prst="rect">
            <a:avLst/>
          </a:prstGeom>
        </p:spPr>
        <p:txBody>
          <a:bodyPr vert="horz" wrap="square" lIns="0" tIns="300037" rIns="0" bIns="0" rtlCol="0">
            <a:spAutoFit/>
          </a:bodyPr>
          <a:lstStyle/>
          <a:p>
            <a:pPr marL="1808480">
              <a:lnSpc>
                <a:spcPct val="100000"/>
              </a:lnSpc>
            </a:pPr>
            <a:r>
              <a:rPr sz="4400" dirty="0"/>
              <a:t>The </a:t>
            </a:r>
            <a:r>
              <a:rPr sz="4400" spc="-5" dirty="0"/>
              <a:t>use of</a:t>
            </a:r>
            <a:r>
              <a:rPr sz="4400" spc="-100" dirty="0"/>
              <a:t> </a:t>
            </a:r>
            <a:r>
              <a:rPr sz="4400" spc="-5" dirty="0"/>
              <a:t>language,</a:t>
            </a:r>
            <a:endParaRPr sz="4400" dirty="0"/>
          </a:p>
        </p:txBody>
      </p:sp>
      <p:sp>
        <p:nvSpPr>
          <p:cNvPr id="5" name="object 5"/>
          <p:cNvSpPr txBox="1"/>
          <p:nvPr/>
        </p:nvSpPr>
        <p:spPr>
          <a:xfrm>
            <a:off x="304802" y="1439990"/>
            <a:ext cx="8839199" cy="2244204"/>
          </a:xfrm>
          <a:prstGeom prst="rect">
            <a:avLst/>
          </a:prstGeom>
        </p:spPr>
        <p:txBody>
          <a:bodyPr vert="horz" wrap="square" lIns="0" tIns="0" rIns="0" bIns="0" rtlCol="0">
            <a:spAutoFit/>
          </a:bodyPr>
          <a:lstStyle/>
          <a:p>
            <a:pPr marL="355600" marR="42545" indent="-342900" algn="just">
              <a:lnSpc>
                <a:spcPct val="100000"/>
              </a:lnSpc>
              <a:buFont typeface="Arial"/>
              <a:buChar char="•"/>
              <a:tabLst>
                <a:tab pos="355600" algn="l"/>
              </a:tabLst>
            </a:pPr>
            <a:r>
              <a:rPr sz="2800" spc="-5" dirty="0">
                <a:solidFill>
                  <a:srgbClr val="CC3300"/>
                </a:solidFill>
                <a:latin typeface="Calibri"/>
                <a:cs typeface="Calibri"/>
              </a:rPr>
              <a:t>Among the young, </a:t>
            </a:r>
            <a:r>
              <a:rPr sz="2800" spc="-10" dirty="0">
                <a:solidFill>
                  <a:srgbClr val="CC3300"/>
                </a:solidFill>
                <a:latin typeface="Calibri"/>
                <a:cs typeface="Calibri"/>
              </a:rPr>
              <a:t>it is common </a:t>
            </a:r>
            <a:r>
              <a:rPr sz="2800" spc="-15" dirty="0">
                <a:solidFill>
                  <a:srgbClr val="CC3300"/>
                </a:solidFill>
                <a:latin typeface="Calibri"/>
                <a:cs typeface="Calibri"/>
              </a:rPr>
              <a:t>to </a:t>
            </a:r>
            <a:r>
              <a:rPr sz="2800" spc="-10" dirty="0">
                <a:solidFill>
                  <a:srgbClr val="CC3300"/>
                </a:solidFill>
                <a:latin typeface="Calibri"/>
                <a:cs typeface="Calibri"/>
              </a:rPr>
              <a:t>use </a:t>
            </a:r>
            <a:r>
              <a:rPr sz="2800" spc="-5" dirty="0">
                <a:solidFill>
                  <a:srgbClr val="CC3300"/>
                </a:solidFill>
                <a:latin typeface="Calibri"/>
                <a:cs typeface="Calibri"/>
              </a:rPr>
              <a:t>a </a:t>
            </a:r>
            <a:r>
              <a:rPr sz="2800" spc="-10" dirty="0">
                <a:solidFill>
                  <a:srgbClr val="CC3300"/>
                </a:solidFill>
                <a:latin typeface="Calibri"/>
                <a:cs typeface="Calibri"/>
              </a:rPr>
              <a:t>mix </a:t>
            </a:r>
            <a:r>
              <a:rPr sz="2800" spc="-5" dirty="0">
                <a:solidFill>
                  <a:srgbClr val="CC3300"/>
                </a:solidFill>
                <a:latin typeface="Calibri"/>
                <a:cs typeface="Calibri"/>
              </a:rPr>
              <a:t>of  </a:t>
            </a:r>
            <a:r>
              <a:rPr sz="2800" spc="-10" dirty="0">
                <a:solidFill>
                  <a:srgbClr val="CC3300"/>
                </a:solidFill>
                <a:latin typeface="Calibri"/>
                <a:cs typeface="Calibri"/>
              </a:rPr>
              <a:t>Spanish </a:t>
            </a:r>
            <a:r>
              <a:rPr sz="2800" spc="-5" dirty="0">
                <a:solidFill>
                  <a:srgbClr val="CC3300"/>
                </a:solidFill>
                <a:latin typeface="Calibri"/>
                <a:cs typeface="Calibri"/>
              </a:rPr>
              <a:t>and</a:t>
            </a:r>
            <a:r>
              <a:rPr sz="2800" spc="20" dirty="0">
                <a:solidFill>
                  <a:srgbClr val="CC3300"/>
                </a:solidFill>
                <a:latin typeface="Calibri"/>
                <a:cs typeface="Calibri"/>
              </a:rPr>
              <a:t> </a:t>
            </a:r>
            <a:r>
              <a:rPr sz="2800" spc="-10" dirty="0">
                <a:solidFill>
                  <a:srgbClr val="CC3300"/>
                </a:solidFill>
                <a:latin typeface="Calibri"/>
                <a:cs typeface="Calibri"/>
              </a:rPr>
              <a:t>English.</a:t>
            </a:r>
            <a:endParaRPr sz="2800" dirty="0">
              <a:latin typeface="Calibri"/>
              <a:cs typeface="Calibri"/>
            </a:endParaRPr>
          </a:p>
          <a:p>
            <a:pPr marL="355600" marR="5080" indent="-342900" algn="just">
              <a:lnSpc>
                <a:spcPct val="100000"/>
              </a:lnSpc>
              <a:spcBef>
                <a:spcPts val="670"/>
              </a:spcBef>
              <a:buFont typeface="Arial"/>
              <a:buChar char="•"/>
              <a:tabLst>
                <a:tab pos="355600" algn="l"/>
              </a:tabLst>
            </a:pPr>
            <a:r>
              <a:rPr sz="2800" spc="-15" dirty="0">
                <a:solidFill>
                  <a:srgbClr val="CC3300"/>
                </a:solidFill>
                <a:latin typeface="Calibri"/>
                <a:cs typeface="Calibri"/>
              </a:rPr>
              <a:t>Reading </a:t>
            </a:r>
            <a:r>
              <a:rPr sz="2800" spc="-5" dirty="0">
                <a:solidFill>
                  <a:srgbClr val="CC3300"/>
                </a:solidFill>
                <a:latin typeface="Calibri"/>
                <a:cs typeface="Calibri"/>
              </a:rPr>
              <a:t>and </a:t>
            </a:r>
            <a:r>
              <a:rPr sz="2800" spc="-10" dirty="0">
                <a:solidFill>
                  <a:srgbClr val="CC3300"/>
                </a:solidFill>
                <a:latin typeface="Calibri"/>
                <a:cs typeface="Calibri"/>
              </a:rPr>
              <a:t>writing </a:t>
            </a:r>
            <a:r>
              <a:rPr sz="2800" spc="-20" dirty="0">
                <a:solidFill>
                  <a:srgbClr val="CC3300"/>
                </a:solidFill>
                <a:latin typeface="Calibri"/>
                <a:cs typeface="Calibri"/>
              </a:rPr>
              <a:t>are </a:t>
            </a:r>
            <a:r>
              <a:rPr sz="2800" spc="-5" dirty="0">
                <a:solidFill>
                  <a:srgbClr val="CC3300"/>
                </a:solidFill>
                <a:latin typeface="Calibri"/>
                <a:cs typeface="Calibri"/>
              </a:rPr>
              <a:t>not </a:t>
            </a:r>
            <a:r>
              <a:rPr sz="2800" spc="-10" dirty="0">
                <a:solidFill>
                  <a:srgbClr val="CC3300"/>
                </a:solidFill>
                <a:latin typeface="Calibri"/>
                <a:cs typeface="Calibri"/>
              </a:rPr>
              <a:t>common </a:t>
            </a:r>
            <a:r>
              <a:rPr sz="2800" spc="-5" dirty="0">
                <a:solidFill>
                  <a:srgbClr val="CC3300"/>
                </a:solidFill>
                <a:latin typeface="Calibri"/>
                <a:cs typeface="Calibri"/>
              </a:rPr>
              <a:t>means of  </a:t>
            </a:r>
            <a:r>
              <a:rPr sz="2800" spc="-10" dirty="0">
                <a:solidFill>
                  <a:srgbClr val="CC3300"/>
                </a:solidFill>
                <a:latin typeface="Calibri"/>
                <a:cs typeface="Calibri"/>
              </a:rPr>
              <a:t>communication </a:t>
            </a:r>
            <a:r>
              <a:rPr sz="2800" spc="-5" dirty="0">
                <a:solidFill>
                  <a:srgbClr val="CC3300"/>
                </a:solidFill>
                <a:latin typeface="Calibri"/>
                <a:cs typeface="Calibri"/>
              </a:rPr>
              <a:t>among those </a:t>
            </a:r>
            <a:r>
              <a:rPr sz="2800" spc="-20" dirty="0">
                <a:solidFill>
                  <a:srgbClr val="CC3300"/>
                </a:solidFill>
                <a:latin typeface="Calibri"/>
                <a:cs typeface="Calibri"/>
              </a:rPr>
              <a:t>from </a:t>
            </a:r>
            <a:r>
              <a:rPr sz="2800" spc="-15" dirty="0">
                <a:solidFill>
                  <a:srgbClr val="CC3300"/>
                </a:solidFill>
                <a:latin typeface="Calibri"/>
                <a:cs typeface="Calibri"/>
              </a:rPr>
              <a:t>lower </a:t>
            </a:r>
            <a:r>
              <a:rPr sz="2800" spc="-5" dirty="0" smtClean="0">
                <a:solidFill>
                  <a:srgbClr val="CC3300"/>
                </a:solidFill>
                <a:latin typeface="Calibri"/>
                <a:cs typeface="Calibri"/>
              </a:rPr>
              <a:t>socio-</a:t>
            </a:r>
            <a:r>
              <a:rPr sz="2800" spc="-10" dirty="0" smtClean="0">
                <a:solidFill>
                  <a:srgbClr val="CC3300"/>
                </a:solidFill>
                <a:latin typeface="Calibri"/>
                <a:cs typeface="Calibri"/>
              </a:rPr>
              <a:t>economic</a:t>
            </a:r>
            <a:r>
              <a:rPr sz="2800" spc="-35" dirty="0" smtClean="0">
                <a:solidFill>
                  <a:srgbClr val="CC3300"/>
                </a:solidFill>
                <a:latin typeface="Calibri"/>
                <a:cs typeface="Calibri"/>
              </a:rPr>
              <a:t> </a:t>
            </a:r>
            <a:r>
              <a:rPr sz="2800" spc="-10" dirty="0">
                <a:solidFill>
                  <a:srgbClr val="CC3300"/>
                </a:solidFill>
                <a:latin typeface="Calibri"/>
                <a:cs typeface="Calibri"/>
              </a:rPr>
              <a:t>backgrounds.</a:t>
            </a:r>
            <a:endParaRPr sz="2800" dirty="0">
              <a:latin typeface="Calibri"/>
              <a:cs typeface="Calibri"/>
            </a:endParaRPr>
          </a:p>
        </p:txBody>
      </p:sp>
      <p:sp>
        <p:nvSpPr>
          <p:cNvPr id="6" name="object 6"/>
          <p:cNvSpPr/>
          <p:nvPr/>
        </p:nvSpPr>
        <p:spPr>
          <a:xfrm>
            <a:off x="2102876" y="3743098"/>
            <a:ext cx="4219949" cy="2859926"/>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drivingresultsthroughculture.com/wordpress/wp-content/uploads/2015/01/Dollarphotoclub_743074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2" y="457200"/>
            <a:ext cx="8572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4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p:nvPr/>
        </p:nvSpPr>
        <p:spPr>
          <a:xfrm>
            <a:off x="3657600" y="1278258"/>
            <a:ext cx="5486400" cy="4972049"/>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83543" y="174752"/>
            <a:ext cx="8376919" cy="1477328"/>
          </a:xfrm>
          <a:prstGeom prst="rect">
            <a:avLst/>
          </a:prstGeom>
        </p:spPr>
        <p:txBody>
          <a:bodyPr vert="horz" wrap="square" lIns="0" tIns="0" rIns="0" bIns="0" rtlCol="0">
            <a:spAutoFit/>
          </a:bodyPr>
          <a:lstStyle/>
          <a:p>
            <a:pPr marL="355600" marR="5080" indent="-342900">
              <a:lnSpc>
                <a:spcPct val="100000"/>
              </a:lnSpc>
              <a:buClr>
                <a:srgbClr val="CC3300"/>
              </a:buClr>
              <a:buFont typeface="Arial"/>
              <a:buChar char="•"/>
              <a:tabLst>
                <a:tab pos="355600" algn="l"/>
              </a:tabLst>
            </a:pPr>
            <a:r>
              <a:rPr spc="-15" dirty="0">
                <a:solidFill>
                  <a:srgbClr val="CC3300"/>
                </a:solidFill>
              </a:rPr>
              <a:t>There </a:t>
            </a:r>
            <a:r>
              <a:rPr spc="-5" dirty="0">
                <a:solidFill>
                  <a:srgbClr val="CC3300"/>
                </a:solidFill>
              </a:rPr>
              <a:t>is an </a:t>
            </a:r>
            <a:r>
              <a:rPr spc="-10" dirty="0">
                <a:solidFill>
                  <a:srgbClr val="CC3300"/>
                </a:solidFill>
              </a:rPr>
              <a:t>element </a:t>
            </a:r>
            <a:r>
              <a:rPr spc="-5" dirty="0">
                <a:solidFill>
                  <a:srgbClr val="CC3300"/>
                </a:solidFill>
              </a:rPr>
              <a:t>of  </a:t>
            </a:r>
            <a:r>
              <a:rPr spc="-10" dirty="0">
                <a:solidFill>
                  <a:srgbClr val="CC3300"/>
                </a:solidFill>
              </a:rPr>
              <a:t>formality </a:t>
            </a:r>
            <a:r>
              <a:rPr spc="-5" dirty="0">
                <a:solidFill>
                  <a:srgbClr val="CC3300"/>
                </a:solidFill>
              </a:rPr>
              <a:t>in </a:t>
            </a:r>
            <a:r>
              <a:rPr spc="-10" dirty="0">
                <a:solidFill>
                  <a:srgbClr val="CC3300"/>
                </a:solidFill>
              </a:rPr>
              <a:t>Hispanic  </a:t>
            </a:r>
            <a:r>
              <a:rPr spc="-15" dirty="0">
                <a:solidFill>
                  <a:srgbClr val="CC3300"/>
                </a:solidFill>
              </a:rPr>
              <a:t>interactions, </a:t>
            </a:r>
            <a:r>
              <a:rPr spc="-5" dirty="0">
                <a:solidFill>
                  <a:srgbClr val="CC3300"/>
                </a:solidFill>
              </a:rPr>
              <a:t>especially  when </a:t>
            </a:r>
            <a:r>
              <a:rPr spc="-10" dirty="0">
                <a:solidFill>
                  <a:srgbClr val="CC3300"/>
                </a:solidFill>
              </a:rPr>
              <a:t>older persons </a:t>
            </a:r>
            <a:r>
              <a:rPr spc="-20" dirty="0">
                <a:solidFill>
                  <a:srgbClr val="CC3300"/>
                </a:solidFill>
              </a:rPr>
              <a:t>are  involved:</a:t>
            </a:r>
            <a:endParaRPr dirty="0"/>
          </a:p>
        </p:txBody>
      </p:sp>
      <p:sp>
        <p:nvSpPr>
          <p:cNvPr id="6" name="object 6"/>
          <p:cNvSpPr txBox="1"/>
          <p:nvPr/>
        </p:nvSpPr>
        <p:spPr>
          <a:xfrm>
            <a:off x="-76200" y="1657352"/>
            <a:ext cx="4648200" cy="3554819"/>
          </a:xfrm>
          <a:prstGeom prst="rect">
            <a:avLst/>
          </a:prstGeom>
        </p:spPr>
        <p:txBody>
          <a:bodyPr vert="horz" wrap="square" lIns="0" tIns="0" rIns="0" bIns="0" rtlCol="0">
            <a:spAutoFit/>
          </a:bodyPr>
          <a:lstStyle/>
          <a:p>
            <a:pPr marL="299085" marR="1102360" indent="-286385">
              <a:lnSpc>
                <a:spcPct val="100000"/>
              </a:lnSpc>
              <a:buFont typeface="Arial"/>
              <a:buChar char="–"/>
              <a:tabLst>
                <a:tab pos="299720" algn="l"/>
              </a:tabLst>
            </a:pPr>
            <a:r>
              <a:rPr sz="2400" b="1" spc="-10" dirty="0">
                <a:solidFill>
                  <a:srgbClr val="008080"/>
                </a:solidFill>
                <a:latin typeface="Calibri"/>
                <a:cs typeface="Calibri"/>
              </a:rPr>
              <a:t>Overfamiliarity </a:t>
            </a:r>
            <a:r>
              <a:rPr sz="2400" b="1" dirty="0">
                <a:solidFill>
                  <a:srgbClr val="008080"/>
                </a:solidFill>
                <a:latin typeface="Calibri"/>
                <a:cs typeface="Calibri"/>
              </a:rPr>
              <a:t>is</a:t>
            </a:r>
            <a:r>
              <a:rPr sz="2400" b="1" spc="-55" dirty="0">
                <a:solidFill>
                  <a:srgbClr val="008080"/>
                </a:solidFill>
                <a:latin typeface="Calibri"/>
                <a:cs typeface="Calibri"/>
              </a:rPr>
              <a:t> </a:t>
            </a:r>
            <a:r>
              <a:rPr sz="2400" b="1" spc="-45" dirty="0">
                <a:solidFill>
                  <a:srgbClr val="008080"/>
                </a:solidFill>
                <a:latin typeface="Calibri"/>
                <a:cs typeface="Calibri"/>
              </a:rPr>
              <a:t>NOT </a:t>
            </a:r>
            <a:r>
              <a:rPr sz="2400" b="1" spc="-10" dirty="0" smtClean="0">
                <a:solidFill>
                  <a:srgbClr val="008080"/>
                </a:solidFill>
                <a:latin typeface="Calibri"/>
                <a:cs typeface="Calibri"/>
              </a:rPr>
              <a:t>appreciated </a:t>
            </a:r>
            <a:r>
              <a:rPr sz="2400" b="1" dirty="0">
                <a:solidFill>
                  <a:srgbClr val="008080"/>
                </a:solidFill>
                <a:latin typeface="Calibri"/>
                <a:cs typeface="Calibri"/>
              </a:rPr>
              <a:t>in early  </a:t>
            </a:r>
            <a:r>
              <a:rPr sz="2400" b="1" spc="-10" dirty="0">
                <a:solidFill>
                  <a:srgbClr val="008080"/>
                </a:solidFill>
                <a:latin typeface="Calibri"/>
                <a:cs typeface="Calibri"/>
              </a:rPr>
              <a:t>relationships.</a:t>
            </a:r>
            <a:endParaRPr sz="2400" b="1" dirty="0">
              <a:latin typeface="Calibri"/>
              <a:cs typeface="Calibri"/>
            </a:endParaRPr>
          </a:p>
          <a:p>
            <a:pPr marL="299085" marR="5080" indent="-286385">
              <a:lnSpc>
                <a:spcPct val="100000"/>
              </a:lnSpc>
              <a:spcBef>
                <a:spcPts val="575"/>
              </a:spcBef>
              <a:buFont typeface="Arial"/>
              <a:buChar char="–"/>
              <a:tabLst>
                <a:tab pos="299720" algn="l"/>
              </a:tabLst>
            </a:pPr>
            <a:r>
              <a:rPr sz="2400" b="1" spc="-5" dirty="0">
                <a:solidFill>
                  <a:srgbClr val="008080"/>
                </a:solidFill>
                <a:latin typeface="Calibri"/>
                <a:cs typeface="Calibri"/>
              </a:rPr>
              <a:t>It </a:t>
            </a:r>
            <a:r>
              <a:rPr sz="2400" b="1" dirty="0">
                <a:solidFill>
                  <a:srgbClr val="008080"/>
                </a:solidFill>
                <a:latin typeface="Calibri"/>
                <a:cs typeface="Calibri"/>
              </a:rPr>
              <a:t>is </a:t>
            </a:r>
            <a:r>
              <a:rPr sz="2400" b="1" spc="-10" dirty="0">
                <a:solidFill>
                  <a:srgbClr val="008080"/>
                </a:solidFill>
                <a:latin typeface="Calibri"/>
                <a:cs typeface="Calibri"/>
              </a:rPr>
              <a:t>uncommon </a:t>
            </a:r>
            <a:r>
              <a:rPr sz="2400" b="1" spc="-20" dirty="0">
                <a:solidFill>
                  <a:srgbClr val="008080"/>
                </a:solidFill>
                <a:latin typeface="Calibri"/>
                <a:cs typeface="Calibri"/>
              </a:rPr>
              <a:t>for </a:t>
            </a:r>
            <a:r>
              <a:rPr sz="2400" b="1" spc="-5" dirty="0">
                <a:solidFill>
                  <a:srgbClr val="008080"/>
                </a:solidFill>
                <a:latin typeface="Calibri"/>
                <a:cs typeface="Calibri"/>
              </a:rPr>
              <a:t>Hispanics  </a:t>
            </a:r>
            <a:r>
              <a:rPr sz="2400" b="1" spc="-15" dirty="0">
                <a:solidFill>
                  <a:srgbClr val="008080"/>
                </a:solidFill>
                <a:latin typeface="Calibri"/>
                <a:cs typeface="Calibri"/>
              </a:rPr>
              <a:t>to </a:t>
            </a:r>
            <a:r>
              <a:rPr sz="2400" b="1" spc="-5" dirty="0">
                <a:solidFill>
                  <a:srgbClr val="008080"/>
                </a:solidFill>
                <a:latin typeface="Calibri"/>
                <a:cs typeface="Calibri"/>
              </a:rPr>
              <a:t>be </a:t>
            </a:r>
            <a:r>
              <a:rPr sz="2400" b="1" spc="-10" dirty="0">
                <a:solidFill>
                  <a:srgbClr val="008080"/>
                </a:solidFill>
                <a:latin typeface="Calibri"/>
                <a:cs typeface="Calibri"/>
              </a:rPr>
              <a:t>aggressive </a:t>
            </a:r>
            <a:r>
              <a:rPr sz="2400" b="1" spc="-5" dirty="0">
                <a:solidFill>
                  <a:srgbClr val="008080"/>
                </a:solidFill>
                <a:latin typeface="Calibri"/>
                <a:cs typeface="Calibri"/>
              </a:rPr>
              <a:t>or assertive </a:t>
            </a:r>
            <a:r>
              <a:rPr sz="2400" b="1" dirty="0">
                <a:solidFill>
                  <a:srgbClr val="008080"/>
                </a:solidFill>
                <a:latin typeface="Calibri"/>
                <a:cs typeface="Calibri"/>
              </a:rPr>
              <a:t>in  </a:t>
            </a:r>
            <a:r>
              <a:rPr sz="2400" b="1" spc="-5" dirty="0">
                <a:solidFill>
                  <a:srgbClr val="008080"/>
                </a:solidFill>
                <a:latin typeface="Calibri"/>
                <a:cs typeface="Calibri"/>
              </a:rPr>
              <a:t>health </a:t>
            </a:r>
            <a:r>
              <a:rPr sz="2400" b="1" spc="-15" dirty="0">
                <a:solidFill>
                  <a:srgbClr val="008080"/>
                </a:solidFill>
                <a:latin typeface="Calibri"/>
                <a:cs typeface="Calibri"/>
              </a:rPr>
              <a:t>care</a:t>
            </a:r>
            <a:r>
              <a:rPr sz="2400" b="1" spc="-55" dirty="0">
                <a:solidFill>
                  <a:srgbClr val="008080"/>
                </a:solidFill>
                <a:latin typeface="Calibri"/>
                <a:cs typeface="Calibri"/>
              </a:rPr>
              <a:t> </a:t>
            </a:r>
            <a:r>
              <a:rPr sz="2400" b="1" spc="-10" dirty="0">
                <a:solidFill>
                  <a:srgbClr val="008080"/>
                </a:solidFill>
                <a:latin typeface="Calibri"/>
                <a:cs typeface="Calibri"/>
              </a:rPr>
              <a:t>interactions.</a:t>
            </a:r>
            <a:endParaRPr sz="2400" b="1" dirty="0">
              <a:latin typeface="Calibri"/>
              <a:cs typeface="Calibri"/>
            </a:endParaRPr>
          </a:p>
          <a:p>
            <a:pPr marL="299085" indent="-286385">
              <a:lnSpc>
                <a:spcPct val="100000"/>
              </a:lnSpc>
              <a:spcBef>
                <a:spcPts val="575"/>
              </a:spcBef>
              <a:buFont typeface="Arial"/>
              <a:buChar char="–"/>
              <a:tabLst>
                <a:tab pos="299720" algn="l"/>
              </a:tabLst>
            </a:pPr>
            <a:r>
              <a:rPr sz="2400" b="1" spc="-5" dirty="0">
                <a:solidFill>
                  <a:srgbClr val="008080"/>
                </a:solidFill>
                <a:latin typeface="Calibri"/>
                <a:cs typeface="Calibri"/>
              </a:rPr>
              <a:t>Direct </a:t>
            </a:r>
            <a:r>
              <a:rPr sz="2400" b="1" spc="-10" dirty="0">
                <a:solidFill>
                  <a:srgbClr val="008080"/>
                </a:solidFill>
                <a:latin typeface="Calibri"/>
                <a:cs typeface="Calibri"/>
              </a:rPr>
              <a:t>eye </a:t>
            </a:r>
            <a:r>
              <a:rPr sz="2400" b="1" spc="-15" dirty="0">
                <a:solidFill>
                  <a:srgbClr val="008080"/>
                </a:solidFill>
                <a:latin typeface="Calibri"/>
                <a:cs typeface="Calibri"/>
              </a:rPr>
              <a:t>contact </a:t>
            </a:r>
            <a:r>
              <a:rPr sz="2400" b="1" dirty="0">
                <a:solidFill>
                  <a:srgbClr val="008080"/>
                </a:solidFill>
                <a:latin typeface="Calibri"/>
                <a:cs typeface="Calibri"/>
              </a:rPr>
              <a:t>is</a:t>
            </a:r>
            <a:r>
              <a:rPr sz="2400" b="1" spc="-105" dirty="0">
                <a:solidFill>
                  <a:srgbClr val="008080"/>
                </a:solidFill>
                <a:latin typeface="Calibri"/>
                <a:cs typeface="Calibri"/>
              </a:rPr>
              <a:t> </a:t>
            </a:r>
            <a:r>
              <a:rPr sz="2400" b="1" spc="-5" dirty="0">
                <a:solidFill>
                  <a:srgbClr val="008080"/>
                </a:solidFill>
                <a:latin typeface="Calibri"/>
                <a:cs typeface="Calibri"/>
              </a:rPr>
              <a:t>less.</a:t>
            </a:r>
            <a:endParaRPr sz="2400" b="1" dirty="0">
              <a:latin typeface="Calibri"/>
              <a:cs typeface="Calibri"/>
            </a:endParaRPr>
          </a:p>
          <a:p>
            <a:pPr marL="299085" marR="107314" indent="-286385">
              <a:lnSpc>
                <a:spcPct val="100000"/>
              </a:lnSpc>
              <a:spcBef>
                <a:spcPts val="575"/>
              </a:spcBef>
              <a:buFont typeface="Arial"/>
              <a:buChar char="–"/>
              <a:tabLst>
                <a:tab pos="299720" algn="l"/>
              </a:tabLst>
            </a:pPr>
            <a:r>
              <a:rPr sz="2400" b="1" spc="-5" dirty="0">
                <a:solidFill>
                  <a:srgbClr val="008080"/>
                </a:solidFill>
                <a:latin typeface="Calibri"/>
                <a:cs typeface="Calibri"/>
              </a:rPr>
              <a:t>Usually </a:t>
            </a:r>
            <a:r>
              <a:rPr sz="2400" b="1" spc="-10" dirty="0" smtClean="0">
                <a:solidFill>
                  <a:srgbClr val="008080"/>
                </a:solidFill>
                <a:latin typeface="Calibri"/>
                <a:cs typeface="Calibri"/>
              </a:rPr>
              <a:t>respon</a:t>
            </a:r>
            <a:r>
              <a:rPr lang="en-US" sz="2400" b="1" spc="-10" dirty="0" smtClean="0">
                <a:solidFill>
                  <a:srgbClr val="008080"/>
                </a:solidFill>
                <a:latin typeface="Calibri"/>
                <a:cs typeface="Calibri"/>
              </a:rPr>
              <a:t>se</a:t>
            </a:r>
            <a:r>
              <a:rPr sz="2400" b="1" spc="-10" dirty="0" smtClean="0">
                <a:solidFill>
                  <a:srgbClr val="008080"/>
                </a:solidFill>
                <a:latin typeface="Calibri"/>
                <a:cs typeface="Calibri"/>
              </a:rPr>
              <a:t> </a:t>
            </a:r>
            <a:r>
              <a:rPr sz="2400" b="1" dirty="0">
                <a:solidFill>
                  <a:srgbClr val="008080"/>
                </a:solidFill>
                <a:latin typeface="Calibri"/>
                <a:cs typeface="Calibri"/>
              </a:rPr>
              <a:t>is silence</a:t>
            </a:r>
            <a:r>
              <a:rPr sz="2400" b="1" spc="-70" dirty="0">
                <a:solidFill>
                  <a:srgbClr val="008080"/>
                </a:solidFill>
                <a:latin typeface="Calibri"/>
                <a:cs typeface="Calibri"/>
              </a:rPr>
              <a:t> </a:t>
            </a:r>
            <a:r>
              <a:rPr sz="2400" b="1" spc="-5" dirty="0">
                <a:solidFill>
                  <a:srgbClr val="008080"/>
                </a:solidFill>
                <a:latin typeface="Calibri"/>
                <a:cs typeface="Calibri"/>
              </a:rPr>
              <a:t>and  noncompliance.</a:t>
            </a:r>
            <a:endParaRPr sz="2400" b="1" dirty="0">
              <a:latin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The Importance of Signs</a:t>
            </a:r>
            <a:endParaRPr lang="en-US" dirty="0"/>
          </a:p>
        </p:txBody>
      </p:sp>
      <p:pic>
        <p:nvPicPr>
          <p:cNvPr id="41986" name="Picture 2" descr="http://www.midwesternerinmexico.com/wp-content/uploads/2010/07/hospital-sign.jpg"/>
          <p:cNvPicPr>
            <a:picLocks noChangeAspect="1" noChangeArrowheads="1"/>
          </p:cNvPicPr>
          <p:nvPr/>
        </p:nvPicPr>
        <p:blipFill>
          <a:blip r:embed="rId2" cstate="print"/>
          <a:srcRect/>
          <a:stretch>
            <a:fillRect/>
          </a:stretch>
        </p:blipFill>
        <p:spPr bwMode="auto">
          <a:xfrm>
            <a:off x="406400" y="571500"/>
            <a:ext cx="8026400" cy="601796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688340" y="934723"/>
            <a:ext cx="7837805" cy="1969770"/>
          </a:xfrm>
          <a:prstGeom prst="rect">
            <a:avLst/>
          </a:prstGeom>
        </p:spPr>
        <p:txBody>
          <a:bodyPr vert="horz" wrap="square" lIns="0" tIns="0" rIns="0" bIns="0" rtlCol="0">
            <a:spAutoFit/>
          </a:bodyPr>
          <a:lstStyle/>
          <a:p>
            <a:pPr marL="355600" marR="5080" indent="-342900">
              <a:lnSpc>
                <a:spcPct val="100000"/>
              </a:lnSpc>
              <a:buClr>
                <a:srgbClr val="CC3300"/>
              </a:buClr>
              <a:buFont typeface="Arial"/>
              <a:buChar char="•"/>
              <a:tabLst>
                <a:tab pos="355600" algn="l"/>
              </a:tabLst>
            </a:pPr>
            <a:r>
              <a:rPr lang="en-US" b="0" spc="-15" dirty="0" smtClean="0">
                <a:solidFill>
                  <a:srgbClr val="CC3300"/>
                </a:solidFill>
                <a:latin typeface="Calibri"/>
                <a:cs typeface="Calibri"/>
              </a:rPr>
              <a:t>M</a:t>
            </a:r>
            <a:r>
              <a:rPr b="0" spc="-15" dirty="0" smtClean="0">
                <a:solidFill>
                  <a:srgbClr val="CC3300"/>
                </a:solidFill>
                <a:latin typeface="Calibri"/>
                <a:cs typeface="Calibri"/>
              </a:rPr>
              <a:t>ost </a:t>
            </a:r>
            <a:r>
              <a:rPr lang="en-US" b="0" spc="-15" dirty="0" smtClean="0">
                <a:solidFill>
                  <a:srgbClr val="CC3300"/>
                </a:solidFill>
                <a:latin typeface="Calibri"/>
                <a:cs typeface="Calibri"/>
              </a:rPr>
              <a:t>Latinos</a:t>
            </a:r>
            <a:r>
              <a:rPr b="0" spc="-5" dirty="0" smtClean="0">
                <a:solidFill>
                  <a:srgbClr val="CC3300"/>
                </a:solidFill>
                <a:latin typeface="Calibri"/>
                <a:cs typeface="Calibri"/>
              </a:rPr>
              <a:t>, </a:t>
            </a:r>
            <a:r>
              <a:rPr b="0" spc="-5" dirty="0">
                <a:solidFill>
                  <a:srgbClr val="CC3300"/>
                </a:solidFill>
                <a:latin typeface="Calibri"/>
                <a:cs typeface="Calibri"/>
              </a:rPr>
              <a:t>including those </a:t>
            </a:r>
            <a:r>
              <a:rPr b="0" spc="-15" dirty="0">
                <a:solidFill>
                  <a:srgbClr val="CC3300"/>
                </a:solidFill>
                <a:latin typeface="Calibri"/>
                <a:cs typeface="Calibri"/>
              </a:rPr>
              <a:t>from  </a:t>
            </a:r>
            <a:r>
              <a:rPr b="0" spc="-10" dirty="0">
                <a:solidFill>
                  <a:srgbClr val="CC3300"/>
                </a:solidFill>
                <a:latin typeface="Calibri"/>
                <a:cs typeface="Calibri"/>
              </a:rPr>
              <a:t>traditional </a:t>
            </a:r>
            <a:r>
              <a:rPr b="0" spc="-5" dirty="0">
                <a:solidFill>
                  <a:srgbClr val="CC3300"/>
                </a:solidFill>
                <a:latin typeface="Calibri"/>
                <a:cs typeface="Calibri"/>
              </a:rPr>
              <a:t>backgrounds, use </a:t>
            </a:r>
            <a:r>
              <a:rPr b="0" spc="-10" dirty="0">
                <a:solidFill>
                  <a:srgbClr val="CC3300"/>
                </a:solidFill>
                <a:latin typeface="Calibri"/>
                <a:cs typeface="Calibri"/>
              </a:rPr>
              <a:t>cosmopolitan  sources </a:t>
            </a:r>
            <a:r>
              <a:rPr b="0" dirty="0">
                <a:solidFill>
                  <a:srgbClr val="CC3300"/>
                </a:solidFill>
                <a:latin typeface="Calibri"/>
                <a:cs typeface="Calibri"/>
              </a:rPr>
              <a:t>of </a:t>
            </a:r>
            <a:r>
              <a:rPr b="0" spc="-5" dirty="0">
                <a:solidFill>
                  <a:srgbClr val="CC3300"/>
                </a:solidFill>
                <a:latin typeface="Calibri"/>
                <a:cs typeface="Calibri"/>
              </a:rPr>
              <a:t>health </a:t>
            </a:r>
            <a:r>
              <a:rPr b="0" spc="-15" dirty="0">
                <a:solidFill>
                  <a:srgbClr val="CC3300"/>
                </a:solidFill>
                <a:latin typeface="Calibri"/>
                <a:cs typeface="Calibri"/>
              </a:rPr>
              <a:t>care </a:t>
            </a:r>
            <a:r>
              <a:rPr b="0" spc="5" dirty="0">
                <a:solidFill>
                  <a:srgbClr val="CC3300"/>
                </a:solidFill>
                <a:latin typeface="Calibri"/>
                <a:cs typeface="Calibri"/>
              </a:rPr>
              <a:t>(e.g., </a:t>
            </a:r>
            <a:r>
              <a:rPr b="0" dirty="0">
                <a:solidFill>
                  <a:srgbClr val="CC3300"/>
                </a:solidFill>
                <a:latin typeface="Calibri"/>
                <a:cs typeface="Calibri"/>
              </a:rPr>
              <a:t>primary </a:t>
            </a:r>
            <a:r>
              <a:rPr b="0" spc="-15" dirty="0">
                <a:solidFill>
                  <a:srgbClr val="CC3300"/>
                </a:solidFill>
                <a:latin typeface="Calibri"/>
                <a:cs typeface="Calibri"/>
              </a:rPr>
              <a:t>care  </a:t>
            </a:r>
            <a:r>
              <a:rPr b="0" spc="-10" dirty="0">
                <a:solidFill>
                  <a:srgbClr val="CC3300"/>
                </a:solidFill>
                <a:latin typeface="Calibri"/>
                <a:cs typeface="Calibri"/>
              </a:rPr>
              <a:t>physicians) </a:t>
            </a:r>
            <a:r>
              <a:rPr b="0" dirty="0">
                <a:solidFill>
                  <a:srgbClr val="CC3300"/>
                </a:solidFill>
                <a:latin typeface="Calibri"/>
                <a:cs typeface="Calibri"/>
              </a:rPr>
              <a:t>as primary </a:t>
            </a:r>
            <a:r>
              <a:rPr b="0" spc="-10" dirty="0">
                <a:solidFill>
                  <a:srgbClr val="CC3300"/>
                </a:solidFill>
                <a:latin typeface="Calibri"/>
                <a:cs typeface="Calibri"/>
              </a:rPr>
              <a:t>sources </a:t>
            </a:r>
            <a:r>
              <a:rPr b="0" dirty="0">
                <a:solidFill>
                  <a:srgbClr val="CC3300"/>
                </a:solidFill>
                <a:latin typeface="Calibri"/>
                <a:cs typeface="Calibri"/>
              </a:rPr>
              <a:t>of </a:t>
            </a:r>
            <a:r>
              <a:rPr b="0" spc="-5" dirty="0">
                <a:solidFill>
                  <a:srgbClr val="CC3300"/>
                </a:solidFill>
                <a:latin typeface="Calibri"/>
                <a:cs typeface="Calibri"/>
              </a:rPr>
              <a:t>health</a:t>
            </a:r>
            <a:r>
              <a:rPr b="0" spc="30" dirty="0">
                <a:solidFill>
                  <a:srgbClr val="CC3300"/>
                </a:solidFill>
                <a:latin typeface="Calibri"/>
                <a:cs typeface="Calibri"/>
              </a:rPr>
              <a:t> </a:t>
            </a:r>
            <a:r>
              <a:rPr b="0" spc="-15" dirty="0">
                <a:solidFill>
                  <a:srgbClr val="CC3300"/>
                </a:solidFill>
                <a:latin typeface="Calibri"/>
                <a:cs typeface="Calibri"/>
              </a:rPr>
              <a:t>care.</a:t>
            </a:r>
          </a:p>
        </p:txBody>
      </p:sp>
      <p:sp>
        <p:nvSpPr>
          <p:cNvPr id="5" name="object 3"/>
          <p:cNvSpPr/>
          <p:nvPr/>
        </p:nvSpPr>
        <p:spPr>
          <a:xfrm>
            <a:off x="990600" y="3276601"/>
            <a:ext cx="3429000" cy="2607602"/>
          </a:xfrm>
          <a:prstGeom prst="rect">
            <a:avLst/>
          </a:prstGeom>
          <a:blipFill>
            <a:blip r:embed="rId2" cstate="print"/>
            <a:stretch>
              <a:fillRect/>
            </a:stretch>
          </a:blipFill>
        </p:spPr>
        <p:txBody>
          <a:bodyPr wrap="square" lIns="0" tIns="0" rIns="0" bIns="0" rtlCol="0"/>
          <a:lstStyle/>
          <a:p>
            <a:endParaRPr dirty="0"/>
          </a:p>
        </p:txBody>
      </p:sp>
      <p:sp>
        <p:nvSpPr>
          <p:cNvPr id="6" name="object 4"/>
          <p:cNvSpPr/>
          <p:nvPr/>
        </p:nvSpPr>
        <p:spPr>
          <a:xfrm>
            <a:off x="4953003" y="3276614"/>
            <a:ext cx="3581399" cy="2537417"/>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688340" y="596012"/>
            <a:ext cx="7941309" cy="1496695"/>
          </a:xfrm>
          <a:prstGeom prst="rect">
            <a:avLst/>
          </a:prstGeom>
        </p:spPr>
        <p:txBody>
          <a:bodyPr vert="horz" wrap="square" lIns="0" tIns="0" rIns="0" bIns="0" rtlCol="0">
            <a:spAutoFit/>
          </a:bodyPr>
          <a:lstStyle/>
          <a:p>
            <a:pPr marL="355600" marR="5080" indent="-342900">
              <a:lnSpc>
                <a:spcPct val="100000"/>
              </a:lnSpc>
              <a:buClr>
                <a:srgbClr val="CC3300"/>
              </a:buClr>
              <a:buFont typeface="Arial"/>
              <a:buChar char="•"/>
              <a:tabLst>
                <a:tab pos="356235" algn="l"/>
              </a:tabLst>
            </a:pPr>
            <a:r>
              <a:rPr b="0" dirty="0">
                <a:solidFill>
                  <a:srgbClr val="CC3300"/>
                </a:solidFill>
                <a:latin typeface="Calibri"/>
                <a:cs typeface="Calibri"/>
              </a:rPr>
              <a:t>Some </a:t>
            </a:r>
            <a:r>
              <a:rPr lang="en-US" b="0" spc="-5" dirty="0" smtClean="0">
                <a:solidFill>
                  <a:srgbClr val="CC3300"/>
                </a:solidFill>
                <a:latin typeface="Calibri"/>
                <a:cs typeface="Calibri"/>
              </a:rPr>
              <a:t>Latino</a:t>
            </a:r>
            <a:r>
              <a:rPr b="0" spc="-5" dirty="0" smtClean="0">
                <a:solidFill>
                  <a:srgbClr val="CC3300"/>
                </a:solidFill>
                <a:latin typeface="Calibri"/>
                <a:cs typeface="Calibri"/>
              </a:rPr>
              <a:t> </a:t>
            </a:r>
            <a:r>
              <a:rPr b="0" spc="-10" dirty="0">
                <a:solidFill>
                  <a:srgbClr val="CC3300"/>
                </a:solidFill>
                <a:latin typeface="Calibri"/>
                <a:cs typeface="Calibri"/>
              </a:rPr>
              <a:t>patients </a:t>
            </a:r>
            <a:r>
              <a:rPr b="0" spc="-20" dirty="0">
                <a:solidFill>
                  <a:srgbClr val="CC3300"/>
                </a:solidFill>
                <a:latin typeface="Calibri"/>
                <a:cs typeface="Calibri"/>
              </a:rPr>
              <a:t>may </a:t>
            </a:r>
            <a:r>
              <a:rPr b="0" spc="-25" dirty="0">
                <a:solidFill>
                  <a:srgbClr val="CC3300"/>
                </a:solidFill>
                <a:latin typeface="Calibri"/>
                <a:cs typeface="Calibri"/>
              </a:rPr>
              <a:t>prefer to </a:t>
            </a:r>
            <a:r>
              <a:rPr b="0" spc="-5" dirty="0">
                <a:solidFill>
                  <a:srgbClr val="CC3300"/>
                </a:solidFill>
                <a:latin typeface="Calibri"/>
                <a:cs typeface="Calibri"/>
              </a:rPr>
              <a:t>use  home remedies and </a:t>
            </a:r>
            <a:r>
              <a:rPr b="0" spc="-20" dirty="0">
                <a:solidFill>
                  <a:srgbClr val="CC3300"/>
                </a:solidFill>
                <a:latin typeface="Calibri"/>
                <a:cs typeface="Calibri"/>
              </a:rPr>
              <a:t>may </a:t>
            </a:r>
            <a:r>
              <a:rPr b="0" spc="-10" dirty="0">
                <a:solidFill>
                  <a:srgbClr val="CC3300"/>
                </a:solidFill>
                <a:latin typeface="Calibri"/>
                <a:cs typeface="Calibri"/>
              </a:rPr>
              <a:t>consult </a:t>
            </a:r>
            <a:r>
              <a:rPr b="0" dirty="0">
                <a:solidFill>
                  <a:srgbClr val="CC3300"/>
                </a:solidFill>
                <a:latin typeface="Calibri"/>
                <a:cs typeface="Calibri"/>
              </a:rPr>
              <a:t>a </a:t>
            </a:r>
            <a:r>
              <a:rPr b="0" spc="-25" dirty="0">
                <a:solidFill>
                  <a:srgbClr val="CC3300"/>
                </a:solidFill>
                <a:latin typeface="Calibri"/>
                <a:cs typeface="Calibri"/>
              </a:rPr>
              <a:t>folk </a:t>
            </a:r>
            <a:r>
              <a:rPr b="0" spc="-40" dirty="0">
                <a:solidFill>
                  <a:srgbClr val="CC3300"/>
                </a:solidFill>
                <a:latin typeface="Calibri"/>
                <a:cs typeface="Calibri"/>
              </a:rPr>
              <a:t>healer,  </a:t>
            </a:r>
            <a:r>
              <a:rPr b="0" spc="-5" dirty="0">
                <a:solidFill>
                  <a:srgbClr val="CC3300"/>
                </a:solidFill>
                <a:latin typeface="Calibri"/>
                <a:cs typeface="Calibri"/>
              </a:rPr>
              <a:t>known </a:t>
            </a:r>
            <a:r>
              <a:rPr b="0" dirty="0">
                <a:solidFill>
                  <a:srgbClr val="CC3300"/>
                </a:solidFill>
                <a:latin typeface="Calibri"/>
                <a:cs typeface="Calibri"/>
              </a:rPr>
              <a:t>as a</a:t>
            </a:r>
            <a:r>
              <a:rPr b="0" spc="-40" dirty="0">
                <a:solidFill>
                  <a:srgbClr val="CC3300"/>
                </a:solidFill>
                <a:latin typeface="Calibri"/>
                <a:cs typeface="Calibri"/>
              </a:rPr>
              <a:t> </a:t>
            </a:r>
            <a:r>
              <a:rPr b="0" spc="-15" dirty="0">
                <a:solidFill>
                  <a:srgbClr val="CC3300"/>
                </a:solidFill>
                <a:latin typeface="Calibri"/>
                <a:cs typeface="Calibri"/>
              </a:rPr>
              <a:t>curandero.</a:t>
            </a:r>
          </a:p>
        </p:txBody>
      </p:sp>
      <p:sp>
        <p:nvSpPr>
          <p:cNvPr id="5" name="object 3"/>
          <p:cNvSpPr/>
          <p:nvPr/>
        </p:nvSpPr>
        <p:spPr>
          <a:xfrm>
            <a:off x="609600" y="2428876"/>
            <a:ext cx="7416800" cy="4086224"/>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63856" y="99861"/>
            <a:ext cx="2525301" cy="2921978"/>
          </a:xfrm>
          <a:prstGeom prst="rect">
            <a:avLst/>
          </a:prstGeom>
          <a:blipFill>
            <a:blip r:embed="rId2" cstate="print"/>
            <a:stretch>
              <a:fillRect/>
            </a:stretch>
          </a:blipFill>
        </p:spPr>
        <p:txBody>
          <a:bodyPr wrap="square" lIns="0" tIns="0" rIns="0" bIns="0" rtlCol="0"/>
          <a:lstStyle/>
          <a:p>
            <a:endParaRPr dirty="0"/>
          </a:p>
        </p:txBody>
      </p:sp>
      <p:sp>
        <p:nvSpPr>
          <p:cNvPr id="5" name="object 3"/>
          <p:cNvSpPr/>
          <p:nvPr/>
        </p:nvSpPr>
        <p:spPr>
          <a:xfrm>
            <a:off x="2689158" y="99861"/>
            <a:ext cx="2850575" cy="2019299"/>
          </a:xfrm>
          <a:prstGeom prst="rect">
            <a:avLst/>
          </a:prstGeom>
          <a:blipFill>
            <a:blip r:embed="rId3" cstate="print"/>
            <a:stretch>
              <a:fillRect/>
            </a:stretch>
          </a:blipFill>
        </p:spPr>
        <p:txBody>
          <a:bodyPr wrap="square" lIns="0" tIns="0" rIns="0" bIns="0" rtlCol="0"/>
          <a:lstStyle/>
          <a:p>
            <a:endParaRPr dirty="0"/>
          </a:p>
        </p:txBody>
      </p:sp>
      <p:sp>
        <p:nvSpPr>
          <p:cNvPr id="6" name="object 8"/>
          <p:cNvSpPr/>
          <p:nvPr/>
        </p:nvSpPr>
        <p:spPr>
          <a:xfrm>
            <a:off x="5410201" y="381002"/>
            <a:ext cx="3617259" cy="2640838"/>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1" y="3276602"/>
            <a:ext cx="1426505" cy="1238249"/>
          </a:xfrm>
          <a:prstGeom prst="rect">
            <a:avLst/>
          </a:prstGeom>
          <a:blipFill>
            <a:blip r:embed="rId5" cstate="print"/>
            <a:stretch>
              <a:fillRect/>
            </a:stretch>
          </a:blipFill>
        </p:spPr>
        <p:txBody>
          <a:bodyPr wrap="square" lIns="0" tIns="0" rIns="0" bIns="0" rtlCol="0"/>
          <a:lstStyle/>
          <a:p>
            <a:endParaRPr dirty="0"/>
          </a:p>
        </p:txBody>
      </p:sp>
      <p:sp>
        <p:nvSpPr>
          <p:cNvPr id="8" name="object 4"/>
          <p:cNvSpPr/>
          <p:nvPr/>
        </p:nvSpPr>
        <p:spPr>
          <a:xfrm>
            <a:off x="1236865" y="3276602"/>
            <a:ext cx="1452291" cy="1238249"/>
          </a:xfrm>
          <a:prstGeom prst="rect">
            <a:avLst/>
          </a:prstGeom>
          <a:blipFill>
            <a:blip r:embed="rId6" cstate="print"/>
            <a:stretch>
              <a:fillRect/>
            </a:stretch>
          </a:blipFill>
        </p:spPr>
        <p:txBody>
          <a:bodyPr wrap="square" lIns="0" tIns="0" rIns="0" bIns="0" rtlCol="0"/>
          <a:lstStyle/>
          <a:p>
            <a:endParaRPr dirty="0"/>
          </a:p>
        </p:txBody>
      </p:sp>
      <p:sp>
        <p:nvSpPr>
          <p:cNvPr id="9" name="object 5"/>
          <p:cNvSpPr/>
          <p:nvPr/>
        </p:nvSpPr>
        <p:spPr>
          <a:xfrm>
            <a:off x="1426508" y="3276600"/>
            <a:ext cx="1420161" cy="1824634"/>
          </a:xfrm>
          <a:prstGeom prst="rect">
            <a:avLst/>
          </a:prstGeom>
          <a:blipFill>
            <a:blip r:embed="rId7" cstate="print"/>
            <a:stretch>
              <a:fillRect/>
            </a:stretch>
          </a:blipFill>
        </p:spPr>
        <p:txBody>
          <a:bodyPr wrap="square" lIns="0" tIns="0" rIns="0" bIns="0" rtlCol="0"/>
          <a:lstStyle/>
          <a:p>
            <a:endParaRPr dirty="0"/>
          </a:p>
        </p:txBody>
      </p:sp>
      <p:sp>
        <p:nvSpPr>
          <p:cNvPr id="10" name="object 6"/>
          <p:cNvSpPr/>
          <p:nvPr/>
        </p:nvSpPr>
        <p:spPr>
          <a:xfrm>
            <a:off x="419146" y="5010447"/>
            <a:ext cx="2730455" cy="1543050"/>
          </a:xfrm>
          <a:prstGeom prst="rect">
            <a:avLst/>
          </a:prstGeom>
          <a:blipFill>
            <a:blip r:embed="rId8" cstate="print"/>
            <a:stretch>
              <a:fillRect/>
            </a:stretch>
          </a:blipFill>
        </p:spPr>
        <p:txBody>
          <a:bodyPr wrap="square" lIns="0" tIns="0" rIns="0" bIns="0" rtlCol="0"/>
          <a:lstStyle/>
          <a:p>
            <a:endParaRPr dirty="0"/>
          </a:p>
        </p:txBody>
      </p:sp>
      <p:sp>
        <p:nvSpPr>
          <p:cNvPr id="11" name="object 10"/>
          <p:cNvSpPr/>
          <p:nvPr/>
        </p:nvSpPr>
        <p:spPr>
          <a:xfrm>
            <a:off x="2952762" y="2228850"/>
            <a:ext cx="2457441" cy="2286000"/>
          </a:xfrm>
          <a:prstGeom prst="rect">
            <a:avLst/>
          </a:prstGeom>
          <a:blipFill>
            <a:blip r:embed="rId9" cstate="print"/>
            <a:stretch>
              <a:fillRect/>
            </a:stretch>
          </a:blipFill>
        </p:spPr>
        <p:txBody>
          <a:bodyPr wrap="square" lIns="0" tIns="0" rIns="0" bIns="0" rtlCol="0"/>
          <a:lstStyle/>
          <a:p>
            <a:endParaRPr dirty="0"/>
          </a:p>
        </p:txBody>
      </p:sp>
      <p:sp>
        <p:nvSpPr>
          <p:cNvPr id="12" name="object 11"/>
          <p:cNvSpPr/>
          <p:nvPr/>
        </p:nvSpPr>
        <p:spPr>
          <a:xfrm>
            <a:off x="3149602" y="4593166"/>
            <a:ext cx="2926575" cy="2077045"/>
          </a:xfrm>
          <a:prstGeom prst="rect">
            <a:avLst/>
          </a:prstGeom>
          <a:blipFill>
            <a:blip r:embed="rId10" cstate="print"/>
            <a:stretch>
              <a:fillRect/>
            </a:stretch>
          </a:blipFill>
        </p:spPr>
        <p:txBody>
          <a:bodyPr wrap="square" lIns="0" tIns="0" rIns="0" bIns="0" rtlCol="0"/>
          <a:lstStyle/>
          <a:p>
            <a:endParaRPr dirty="0"/>
          </a:p>
        </p:txBody>
      </p:sp>
      <p:sp>
        <p:nvSpPr>
          <p:cNvPr id="13" name="object 9"/>
          <p:cNvSpPr/>
          <p:nvPr/>
        </p:nvSpPr>
        <p:spPr>
          <a:xfrm>
            <a:off x="5706776" y="3021840"/>
            <a:ext cx="3320685" cy="2609849"/>
          </a:xfrm>
          <a:prstGeom prst="rect">
            <a:avLst/>
          </a:prstGeom>
          <a:blipFill>
            <a:blip r:embed="rId11"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42264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98196" y="248921"/>
            <a:ext cx="7661909" cy="984885"/>
          </a:xfrm>
          <a:prstGeom prst="rect">
            <a:avLst/>
          </a:prstGeom>
        </p:spPr>
        <p:txBody>
          <a:bodyPr vert="horz" wrap="square" lIns="0" tIns="0" rIns="0" bIns="0" rtlCol="0">
            <a:spAutoFit/>
          </a:bodyPr>
          <a:lstStyle/>
          <a:p>
            <a:pPr marL="355600" marR="5080" indent="-342900">
              <a:lnSpc>
                <a:spcPct val="100000"/>
              </a:lnSpc>
              <a:buClr>
                <a:srgbClr val="CC3300"/>
              </a:buClr>
              <a:buFont typeface="Arial"/>
              <a:buChar char="•"/>
              <a:tabLst>
                <a:tab pos="355600" algn="l"/>
              </a:tabLst>
            </a:pPr>
            <a:r>
              <a:rPr b="0" dirty="0">
                <a:solidFill>
                  <a:srgbClr val="CC3300"/>
                </a:solidFill>
                <a:latin typeface="Calibri"/>
                <a:cs typeface="Calibri"/>
              </a:rPr>
              <a:t>Common </a:t>
            </a:r>
            <a:r>
              <a:rPr b="0" spc="-20" dirty="0">
                <a:solidFill>
                  <a:srgbClr val="CC3300"/>
                </a:solidFill>
                <a:latin typeface="Calibri"/>
                <a:cs typeface="Calibri"/>
              </a:rPr>
              <a:t>hierarchy </a:t>
            </a:r>
            <a:r>
              <a:rPr b="0" dirty="0">
                <a:solidFill>
                  <a:srgbClr val="CC3300"/>
                </a:solidFill>
                <a:latin typeface="Calibri"/>
                <a:cs typeface="Calibri"/>
              </a:rPr>
              <a:t>of </a:t>
            </a:r>
            <a:r>
              <a:rPr b="0" spc="-5" dirty="0">
                <a:solidFill>
                  <a:srgbClr val="CC3300"/>
                </a:solidFill>
                <a:latin typeface="Calibri"/>
                <a:cs typeface="Calibri"/>
              </a:rPr>
              <a:t>seeking </a:t>
            </a:r>
            <a:r>
              <a:rPr b="0" spc="-15" dirty="0">
                <a:solidFill>
                  <a:srgbClr val="CC3300"/>
                </a:solidFill>
                <a:latin typeface="Calibri"/>
                <a:cs typeface="Calibri"/>
              </a:rPr>
              <a:t>relief from </a:t>
            </a:r>
            <a:r>
              <a:rPr b="0" spc="-25" dirty="0">
                <a:solidFill>
                  <a:srgbClr val="CC3300"/>
                </a:solidFill>
                <a:latin typeface="Calibri"/>
                <a:cs typeface="Calibri"/>
              </a:rPr>
              <a:t>lay  </a:t>
            </a:r>
            <a:r>
              <a:rPr b="0" spc="-10" dirty="0">
                <a:solidFill>
                  <a:srgbClr val="CC3300"/>
                </a:solidFill>
                <a:latin typeface="Calibri"/>
                <a:cs typeface="Calibri"/>
              </a:rPr>
              <a:t>healers:</a:t>
            </a:r>
          </a:p>
        </p:txBody>
      </p:sp>
      <p:sp>
        <p:nvSpPr>
          <p:cNvPr id="5" name="object 5"/>
          <p:cNvSpPr txBox="1"/>
          <p:nvPr/>
        </p:nvSpPr>
        <p:spPr>
          <a:xfrm>
            <a:off x="955395" y="1311656"/>
            <a:ext cx="7157720" cy="4995599"/>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2800" spc="-5" dirty="0">
                <a:solidFill>
                  <a:srgbClr val="008080"/>
                </a:solidFill>
                <a:latin typeface="Calibri"/>
                <a:cs typeface="Calibri"/>
              </a:rPr>
              <a:t>Home</a:t>
            </a:r>
            <a:r>
              <a:rPr sz="2800" spc="-50" dirty="0">
                <a:solidFill>
                  <a:srgbClr val="008080"/>
                </a:solidFill>
                <a:latin typeface="Calibri"/>
                <a:cs typeface="Calibri"/>
              </a:rPr>
              <a:t> </a:t>
            </a:r>
            <a:r>
              <a:rPr sz="2800" spc="-15" dirty="0">
                <a:solidFill>
                  <a:srgbClr val="008080"/>
                </a:solidFill>
                <a:latin typeface="Calibri"/>
                <a:cs typeface="Calibri"/>
              </a:rPr>
              <a:t>Remedies</a:t>
            </a:r>
            <a:endParaRPr sz="2800" dirty="0">
              <a:latin typeface="Calibri"/>
              <a:cs typeface="Calibri"/>
            </a:endParaRPr>
          </a:p>
          <a:p>
            <a:pPr marL="299085" indent="-286385">
              <a:lnSpc>
                <a:spcPct val="100000"/>
              </a:lnSpc>
              <a:spcBef>
                <a:spcPts val="670"/>
              </a:spcBef>
              <a:buFont typeface="Arial"/>
              <a:buChar char="–"/>
              <a:tabLst>
                <a:tab pos="299720" algn="l"/>
              </a:tabLst>
            </a:pPr>
            <a:r>
              <a:rPr sz="2800" spc="-15" dirty="0">
                <a:solidFill>
                  <a:srgbClr val="008080"/>
                </a:solidFill>
                <a:latin typeface="Calibri"/>
                <a:cs typeface="Calibri"/>
              </a:rPr>
              <a:t>Relatives </a:t>
            </a:r>
            <a:r>
              <a:rPr sz="2800" spc="-5" dirty="0">
                <a:solidFill>
                  <a:srgbClr val="008080"/>
                </a:solidFill>
                <a:latin typeface="Calibri"/>
                <a:cs typeface="Calibri"/>
              </a:rPr>
              <a:t>/ </a:t>
            </a:r>
            <a:r>
              <a:rPr sz="2800" spc="-15" dirty="0">
                <a:solidFill>
                  <a:srgbClr val="008080"/>
                </a:solidFill>
                <a:latin typeface="Calibri"/>
                <a:cs typeface="Calibri"/>
              </a:rPr>
              <a:t>Neighbors </a:t>
            </a:r>
            <a:r>
              <a:rPr sz="2800" spc="-5" dirty="0">
                <a:solidFill>
                  <a:srgbClr val="008080"/>
                </a:solidFill>
                <a:latin typeface="Calibri"/>
                <a:cs typeface="Calibri"/>
              </a:rPr>
              <a:t>(especially</a:t>
            </a:r>
            <a:r>
              <a:rPr sz="2800" spc="35" dirty="0">
                <a:solidFill>
                  <a:srgbClr val="008080"/>
                </a:solidFill>
                <a:latin typeface="Calibri"/>
                <a:cs typeface="Calibri"/>
              </a:rPr>
              <a:t> </a:t>
            </a:r>
            <a:r>
              <a:rPr sz="2800" spc="-15" dirty="0">
                <a:solidFill>
                  <a:srgbClr val="008080"/>
                </a:solidFill>
                <a:latin typeface="Calibri"/>
                <a:cs typeface="Calibri"/>
              </a:rPr>
              <a:t>females)</a:t>
            </a:r>
            <a:endParaRPr sz="2800" dirty="0">
              <a:latin typeface="Calibri"/>
              <a:cs typeface="Calibri"/>
            </a:endParaRPr>
          </a:p>
          <a:p>
            <a:pPr marL="299085" indent="-286385">
              <a:lnSpc>
                <a:spcPct val="100000"/>
              </a:lnSpc>
              <a:spcBef>
                <a:spcPts val="670"/>
              </a:spcBef>
              <a:buFont typeface="Arial"/>
              <a:buChar char="–"/>
              <a:tabLst>
                <a:tab pos="299720" algn="l"/>
              </a:tabLst>
            </a:pPr>
            <a:r>
              <a:rPr sz="2800" spc="-40" dirty="0">
                <a:solidFill>
                  <a:srgbClr val="008080"/>
                </a:solidFill>
                <a:latin typeface="Calibri"/>
                <a:cs typeface="Calibri"/>
              </a:rPr>
              <a:t>Yerbatero</a:t>
            </a:r>
            <a:r>
              <a:rPr sz="2800" spc="-55" dirty="0">
                <a:solidFill>
                  <a:srgbClr val="008080"/>
                </a:solidFill>
                <a:latin typeface="Calibri"/>
                <a:cs typeface="Calibri"/>
              </a:rPr>
              <a:t> </a:t>
            </a:r>
            <a:r>
              <a:rPr sz="2800" spc="-10" dirty="0">
                <a:solidFill>
                  <a:srgbClr val="008080"/>
                </a:solidFill>
                <a:latin typeface="Calibri"/>
                <a:cs typeface="Calibri"/>
              </a:rPr>
              <a:t>(Herbalist)</a:t>
            </a:r>
            <a:endParaRPr sz="2800" dirty="0">
              <a:latin typeface="Calibri"/>
              <a:cs typeface="Calibri"/>
            </a:endParaRPr>
          </a:p>
          <a:p>
            <a:pPr marL="299085" indent="-286385">
              <a:lnSpc>
                <a:spcPct val="100000"/>
              </a:lnSpc>
              <a:spcBef>
                <a:spcPts val="670"/>
              </a:spcBef>
              <a:buFont typeface="Arial"/>
              <a:buChar char="–"/>
              <a:tabLst>
                <a:tab pos="299720" algn="l"/>
              </a:tabLst>
            </a:pPr>
            <a:r>
              <a:rPr sz="2800" spc="-5" dirty="0">
                <a:solidFill>
                  <a:srgbClr val="008080"/>
                </a:solidFill>
                <a:latin typeface="Calibri"/>
                <a:cs typeface="Calibri"/>
              </a:rPr>
              <a:t>Sobador </a:t>
            </a:r>
            <a:r>
              <a:rPr sz="2800" spc="-10" dirty="0">
                <a:solidFill>
                  <a:srgbClr val="008080"/>
                </a:solidFill>
                <a:latin typeface="Calibri"/>
                <a:cs typeface="Calibri"/>
              </a:rPr>
              <a:t>(massage</a:t>
            </a:r>
            <a:r>
              <a:rPr sz="2800" spc="-30" dirty="0">
                <a:solidFill>
                  <a:srgbClr val="008080"/>
                </a:solidFill>
                <a:latin typeface="Calibri"/>
                <a:cs typeface="Calibri"/>
              </a:rPr>
              <a:t> </a:t>
            </a:r>
            <a:r>
              <a:rPr sz="2800" spc="-15" dirty="0">
                <a:solidFill>
                  <a:srgbClr val="008080"/>
                </a:solidFill>
                <a:latin typeface="Calibri"/>
                <a:cs typeface="Calibri"/>
              </a:rPr>
              <a:t>therapist)</a:t>
            </a:r>
            <a:endParaRPr sz="2800" dirty="0">
              <a:latin typeface="Calibri"/>
              <a:cs typeface="Calibri"/>
            </a:endParaRPr>
          </a:p>
          <a:p>
            <a:pPr marL="299085" indent="-286385">
              <a:lnSpc>
                <a:spcPct val="100000"/>
              </a:lnSpc>
              <a:spcBef>
                <a:spcPts val="670"/>
              </a:spcBef>
              <a:buFont typeface="Arial"/>
              <a:buChar char="–"/>
              <a:tabLst>
                <a:tab pos="299720" algn="l"/>
              </a:tabLst>
            </a:pPr>
            <a:r>
              <a:rPr sz="2800" spc="-25" dirty="0">
                <a:solidFill>
                  <a:srgbClr val="008080"/>
                </a:solidFill>
                <a:latin typeface="Calibri"/>
                <a:cs typeface="Calibri"/>
              </a:rPr>
              <a:t>Partera </a:t>
            </a:r>
            <a:r>
              <a:rPr sz="2800" spc="-15" dirty="0">
                <a:solidFill>
                  <a:srgbClr val="008080"/>
                </a:solidFill>
                <a:latin typeface="Calibri"/>
                <a:cs typeface="Calibri"/>
              </a:rPr>
              <a:t>(midwife </a:t>
            </a:r>
            <a:r>
              <a:rPr sz="2800" spc="-5" dirty="0">
                <a:solidFill>
                  <a:srgbClr val="008080"/>
                </a:solidFill>
                <a:latin typeface="Calibri"/>
                <a:cs typeface="Calibri"/>
              </a:rPr>
              <a:t>who </a:t>
            </a:r>
            <a:r>
              <a:rPr sz="2800" spc="-20" dirty="0">
                <a:solidFill>
                  <a:srgbClr val="008080"/>
                </a:solidFill>
                <a:latin typeface="Calibri"/>
                <a:cs typeface="Calibri"/>
              </a:rPr>
              <a:t>may </a:t>
            </a:r>
            <a:r>
              <a:rPr sz="2800" spc="-10" dirty="0">
                <a:solidFill>
                  <a:srgbClr val="008080"/>
                </a:solidFill>
                <a:latin typeface="Calibri"/>
                <a:cs typeface="Calibri"/>
              </a:rPr>
              <a:t>also </a:t>
            </a:r>
            <a:r>
              <a:rPr sz="2800" spc="-15" dirty="0">
                <a:solidFill>
                  <a:srgbClr val="008080"/>
                </a:solidFill>
                <a:latin typeface="Calibri"/>
                <a:cs typeface="Calibri"/>
              </a:rPr>
              <a:t>treat</a:t>
            </a:r>
            <a:r>
              <a:rPr sz="2800" spc="40" dirty="0">
                <a:solidFill>
                  <a:srgbClr val="008080"/>
                </a:solidFill>
                <a:latin typeface="Calibri"/>
                <a:cs typeface="Calibri"/>
              </a:rPr>
              <a:t> </a:t>
            </a:r>
            <a:r>
              <a:rPr sz="2800" spc="-10" dirty="0">
                <a:solidFill>
                  <a:srgbClr val="008080"/>
                </a:solidFill>
                <a:latin typeface="Calibri"/>
                <a:cs typeface="Calibri"/>
              </a:rPr>
              <a:t>children)</a:t>
            </a:r>
            <a:endParaRPr sz="2800" dirty="0">
              <a:latin typeface="Calibri"/>
              <a:cs typeface="Calibri"/>
            </a:endParaRPr>
          </a:p>
          <a:p>
            <a:pPr marL="299085" marR="347345" indent="-286385">
              <a:lnSpc>
                <a:spcPct val="100000"/>
              </a:lnSpc>
              <a:spcBef>
                <a:spcPts val="670"/>
              </a:spcBef>
              <a:buFont typeface="Arial"/>
              <a:buChar char="–"/>
              <a:tabLst>
                <a:tab pos="299720" algn="l"/>
              </a:tabLst>
            </a:pPr>
            <a:r>
              <a:rPr sz="2800" spc="-20" dirty="0">
                <a:solidFill>
                  <a:srgbClr val="008080"/>
                </a:solidFill>
                <a:latin typeface="Calibri"/>
                <a:cs typeface="Calibri"/>
              </a:rPr>
              <a:t>Curandero </a:t>
            </a:r>
            <a:r>
              <a:rPr sz="2800" spc="-65" dirty="0" smtClean="0">
                <a:solidFill>
                  <a:srgbClr val="008080"/>
                </a:solidFill>
                <a:latin typeface="Calibri"/>
                <a:cs typeface="Calibri"/>
              </a:rPr>
              <a:t> </a:t>
            </a:r>
            <a:r>
              <a:rPr sz="2800" spc="-20" dirty="0">
                <a:solidFill>
                  <a:srgbClr val="008080"/>
                </a:solidFill>
                <a:latin typeface="Calibri"/>
                <a:cs typeface="Calibri"/>
              </a:rPr>
              <a:t>(lay </a:t>
            </a:r>
            <a:r>
              <a:rPr sz="2800" spc="-5" dirty="0">
                <a:solidFill>
                  <a:srgbClr val="008080"/>
                </a:solidFill>
                <a:latin typeface="Calibri"/>
                <a:cs typeface="Calibri"/>
              </a:rPr>
              <a:t>healer </a:t>
            </a:r>
            <a:r>
              <a:rPr sz="2800" spc="-10" dirty="0">
                <a:solidFill>
                  <a:srgbClr val="008080"/>
                </a:solidFill>
                <a:latin typeface="Calibri"/>
                <a:cs typeface="Calibri"/>
              </a:rPr>
              <a:t>that intervenes </a:t>
            </a:r>
            <a:r>
              <a:rPr sz="2800" spc="-15" dirty="0">
                <a:solidFill>
                  <a:srgbClr val="008080"/>
                </a:solidFill>
                <a:latin typeface="Calibri"/>
                <a:cs typeface="Calibri"/>
              </a:rPr>
              <a:t>in  </a:t>
            </a:r>
            <a:r>
              <a:rPr sz="2800" spc="-10" dirty="0">
                <a:solidFill>
                  <a:srgbClr val="008080"/>
                </a:solidFill>
                <a:latin typeface="Calibri"/>
                <a:cs typeface="Calibri"/>
              </a:rPr>
              <a:t>multiple dimensions </a:t>
            </a:r>
            <a:r>
              <a:rPr sz="2800" spc="-5" dirty="0">
                <a:solidFill>
                  <a:srgbClr val="008080"/>
                </a:solidFill>
                <a:latin typeface="Calibri"/>
                <a:cs typeface="Calibri"/>
              </a:rPr>
              <a:t>– </a:t>
            </a:r>
            <a:r>
              <a:rPr sz="2800" spc="-20" dirty="0">
                <a:solidFill>
                  <a:srgbClr val="008080"/>
                </a:solidFill>
                <a:latin typeface="Calibri"/>
                <a:cs typeface="Calibri"/>
              </a:rPr>
              <a:t>physical </a:t>
            </a:r>
            <a:r>
              <a:rPr sz="2800" spc="-5" dirty="0">
                <a:solidFill>
                  <a:srgbClr val="008080"/>
                </a:solidFill>
                <a:latin typeface="Calibri"/>
                <a:cs typeface="Calibri"/>
              </a:rPr>
              <a:t>/</a:t>
            </a:r>
            <a:r>
              <a:rPr sz="2800" spc="175" dirty="0">
                <a:solidFill>
                  <a:srgbClr val="008080"/>
                </a:solidFill>
                <a:latin typeface="Calibri"/>
                <a:cs typeface="Calibri"/>
              </a:rPr>
              <a:t> </a:t>
            </a:r>
            <a:r>
              <a:rPr sz="2800" spc="-10" dirty="0">
                <a:solidFill>
                  <a:srgbClr val="008080"/>
                </a:solidFill>
                <a:latin typeface="Calibri"/>
                <a:cs typeface="Calibri"/>
              </a:rPr>
              <a:t>spiritual)</a:t>
            </a:r>
            <a:endParaRPr sz="2800" dirty="0">
              <a:latin typeface="Calibri"/>
              <a:cs typeface="Calibri"/>
            </a:endParaRPr>
          </a:p>
          <a:p>
            <a:pPr marL="299085" marR="5080" indent="-286385">
              <a:lnSpc>
                <a:spcPct val="100000"/>
              </a:lnSpc>
              <a:spcBef>
                <a:spcPts val="670"/>
              </a:spcBef>
              <a:buFont typeface="Arial"/>
              <a:buChar char="–"/>
              <a:tabLst>
                <a:tab pos="299720" algn="l"/>
              </a:tabLst>
            </a:pPr>
            <a:r>
              <a:rPr sz="2800" spc="-10" dirty="0">
                <a:solidFill>
                  <a:srgbClr val="008080"/>
                </a:solidFill>
                <a:latin typeface="Calibri"/>
                <a:cs typeface="Calibri"/>
              </a:rPr>
              <a:t>Doctor </a:t>
            </a:r>
            <a:r>
              <a:rPr sz="2800" spc="-20" dirty="0">
                <a:solidFill>
                  <a:srgbClr val="008080"/>
                </a:solidFill>
                <a:latin typeface="Calibri"/>
                <a:cs typeface="Calibri"/>
              </a:rPr>
              <a:t>Naturalista </a:t>
            </a:r>
            <a:r>
              <a:rPr sz="2800" spc="-5" dirty="0">
                <a:solidFill>
                  <a:srgbClr val="008080"/>
                </a:solidFill>
                <a:latin typeface="Calibri"/>
                <a:cs typeface="Calibri"/>
              </a:rPr>
              <a:t>– </a:t>
            </a:r>
            <a:r>
              <a:rPr sz="2800" spc="-10" dirty="0">
                <a:solidFill>
                  <a:srgbClr val="008080"/>
                </a:solidFill>
                <a:latin typeface="Calibri"/>
                <a:cs typeface="Calibri"/>
              </a:rPr>
              <a:t>prescribe </a:t>
            </a:r>
            <a:r>
              <a:rPr sz="2800" spc="-20" dirty="0">
                <a:solidFill>
                  <a:srgbClr val="008080"/>
                </a:solidFill>
                <a:latin typeface="Calibri"/>
                <a:cs typeface="Calibri"/>
              </a:rPr>
              <a:t>natural </a:t>
            </a:r>
            <a:r>
              <a:rPr sz="2800" spc="-10" dirty="0">
                <a:solidFill>
                  <a:srgbClr val="008080"/>
                </a:solidFill>
                <a:latin typeface="Calibri"/>
                <a:cs typeface="Calibri"/>
              </a:rPr>
              <a:t>remedies  </a:t>
            </a:r>
            <a:r>
              <a:rPr sz="2800" spc="-5" dirty="0">
                <a:solidFill>
                  <a:srgbClr val="008080"/>
                </a:solidFill>
                <a:latin typeface="Calibri"/>
                <a:cs typeface="Calibri"/>
              </a:rPr>
              <a:t>without </a:t>
            </a:r>
            <a:r>
              <a:rPr sz="2800" spc="-10" dirty="0">
                <a:solidFill>
                  <a:srgbClr val="008080"/>
                </a:solidFill>
                <a:latin typeface="Calibri"/>
                <a:cs typeface="Calibri"/>
              </a:rPr>
              <a:t>spiritual</a:t>
            </a:r>
            <a:r>
              <a:rPr sz="2800" dirty="0">
                <a:solidFill>
                  <a:srgbClr val="008080"/>
                </a:solidFill>
                <a:latin typeface="Calibri"/>
                <a:cs typeface="Calibri"/>
              </a:rPr>
              <a:t> </a:t>
            </a:r>
            <a:r>
              <a:rPr sz="2800" spc="-10" dirty="0">
                <a:solidFill>
                  <a:srgbClr val="008080"/>
                </a:solidFill>
                <a:latin typeface="Calibri"/>
                <a:cs typeface="Calibri"/>
              </a:rPr>
              <a:t>component</a:t>
            </a:r>
            <a:r>
              <a:rPr sz="2800" spc="-10" dirty="0" smtClean="0">
                <a:solidFill>
                  <a:srgbClr val="008080"/>
                </a:solidFill>
                <a:latin typeface="Calibri"/>
                <a:cs typeface="Calibri"/>
              </a:rPr>
              <a:t>.</a:t>
            </a:r>
            <a:endParaRPr lang="en-US" sz="2800" spc="-10" dirty="0" smtClean="0">
              <a:solidFill>
                <a:srgbClr val="008080"/>
              </a:solidFill>
              <a:latin typeface="Calibri"/>
              <a:cs typeface="Calibri"/>
            </a:endParaRPr>
          </a:p>
          <a:p>
            <a:pPr marL="299085" marR="5080" indent="-286385">
              <a:lnSpc>
                <a:spcPct val="100000"/>
              </a:lnSpc>
              <a:spcBef>
                <a:spcPts val="670"/>
              </a:spcBef>
              <a:buFont typeface="Arial"/>
              <a:buChar char="–"/>
              <a:tabLst>
                <a:tab pos="299720" algn="l"/>
              </a:tabLst>
            </a:pPr>
            <a:r>
              <a:rPr lang="en-US" sz="2800" spc="-10" dirty="0" smtClean="0">
                <a:solidFill>
                  <a:srgbClr val="008080"/>
                </a:solidFill>
                <a:latin typeface="Calibri"/>
                <a:cs typeface="Calibri"/>
              </a:rPr>
              <a:t>Medico Chino</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615553"/>
          </a:xfrm>
        </p:spPr>
        <p:txBody>
          <a:bodyPr/>
          <a:lstStyle/>
          <a:p>
            <a:r>
              <a:rPr lang="en-US" sz="4000" dirty="0" smtClean="0"/>
              <a:t>Hispanic vs. Latino</a:t>
            </a:r>
            <a:endParaRPr lang="en-US" sz="4000" dirty="0"/>
          </a:p>
        </p:txBody>
      </p:sp>
      <p:sp>
        <p:nvSpPr>
          <p:cNvPr id="3" name="Text Placeholder 2"/>
          <p:cNvSpPr>
            <a:spLocks noGrp="1"/>
          </p:cNvSpPr>
          <p:nvPr>
            <p:ph type="body" idx="1"/>
          </p:nvPr>
        </p:nvSpPr>
        <p:spPr>
          <a:xfrm>
            <a:off x="0" y="914402"/>
            <a:ext cx="9144000" cy="1846659"/>
          </a:xfrm>
        </p:spPr>
        <p:txBody>
          <a:bodyPr/>
          <a:lstStyle/>
          <a:p>
            <a:r>
              <a:rPr lang="en-US" b="1" dirty="0" smtClean="0"/>
              <a:t>HISPANIC					LATINO</a:t>
            </a:r>
          </a:p>
          <a:p>
            <a:r>
              <a:rPr lang="en-US" dirty="0" smtClean="0"/>
              <a:t> </a:t>
            </a:r>
            <a:endParaRPr lang="en-US" sz="2800" dirty="0" smtClean="0">
              <a:solidFill>
                <a:schemeClr val="tx2">
                  <a:lumMod val="50000"/>
                </a:schemeClr>
              </a:solidFill>
            </a:endParaRPr>
          </a:p>
          <a:p>
            <a:r>
              <a:rPr lang="en-US" sz="2800" dirty="0" smtClean="0">
                <a:solidFill>
                  <a:schemeClr val="tx2">
                    <a:lumMod val="50000"/>
                  </a:schemeClr>
                </a:solidFill>
              </a:rPr>
              <a:t>Hispanic refers to language             Geography - Latin America</a:t>
            </a:r>
          </a:p>
          <a:p>
            <a:r>
              <a:rPr lang="en-US" sz="2800" dirty="0" smtClean="0">
                <a:solidFill>
                  <a:schemeClr val="tx2">
                    <a:lumMod val="50000"/>
                  </a:schemeClr>
                </a:solidFill>
              </a:rPr>
              <a:t>Ancestry – Spanish-Speaking</a:t>
            </a:r>
            <a:endParaRPr lang="en-US" sz="2800" dirty="0">
              <a:solidFill>
                <a:schemeClr val="tx2">
                  <a:lumMod val="50000"/>
                </a:schemeClr>
              </a:solidFill>
            </a:endParaRPr>
          </a:p>
        </p:txBody>
      </p:sp>
      <p:pic>
        <p:nvPicPr>
          <p:cNvPr id="4" name="Picture 2" descr="http://www.latinovations.com/wp-content/uploads/2011/06/Hispanic.bmp"/>
          <p:cNvPicPr>
            <a:picLocks noChangeAspect="1" noChangeArrowheads="1"/>
          </p:cNvPicPr>
          <p:nvPr/>
        </p:nvPicPr>
        <p:blipFill>
          <a:blip r:embed="rId3" cstate="print"/>
          <a:srcRect/>
          <a:stretch>
            <a:fillRect/>
          </a:stretch>
        </p:blipFill>
        <p:spPr bwMode="auto">
          <a:xfrm>
            <a:off x="1828800" y="2895602"/>
            <a:ext cx="5305136" cy="327706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FOLK HEALERS</a:t>
            </a:r>
            <a:endParaRPr lang="en-US" dirty="0"/>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2" y="1295400"/>
            <a:ext cx="854954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18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Afro – Catholic Folk Healers</a:t>
            </a:r>
            <a:endParaRPr lang="en-US" dirty="0"/>
          </a:p>
        </p:txBody>
      </p:sp>
      <p:pic>
        <p:nvPicPr>
          <p:cNvPr id="89090" name="Picture 2" descr="http://media5.picsearch.com/is?T3sserXGONfVjUulexH_-U-8R3iO0dywHy2aQ1d5wZY&amp;height=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26558" cy="483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4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b="1" dirty="0" smtClean="0"/>
              <a:t>Folk Medicine</a:t>
            </a:r>
            <a:br>
              <a:rPr lang="en-US" b="1" dirty="0" smtClean="0"/>
            </a:br>
            <a:endParaRPr lang="en-US" sz="2800" dirty="0" smtClean="0"/>
          </a:p>
        </p:txBody>
      </p:sp>
      <p:pic>
        <p:nvPicPr>
          <p:cNvPr id="41987" name="Picture 3" descr="DSC_0074"/>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52400" y="685800"/>
            <a:ext cx="8826174" cy="5867400"/>
          </a:xfrm>
          <a:noFill/>
        </p:spPr>
      </p:pic>
    </p:spTree>
    <p:custDataLst>
      <p:tags r:id="rId1"/>
    </p:custDataLst>
    <p:extLst>
      <p:ext uri="{BB962C8B-B14F-4D97-AF65-F5344CB8AC3E}">
        <p14:creationId xmlns:p14="http://schemas.microsoft.com/office/powerpoint/2010/main" val="34374828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2"/>
            <a:ext cx="8376919" cy="1487330"/>
          </a:xfrm>
          <a:prstGeom prst="rect">
            <a:avLst/>
          </a:prstGeom>
        </p:spPr>
        <p:txBody>
          <a:bodyPr vert="horz" wrap="square" lIns="0" tIns="988567" rIns="0" bIns="0" rtlCol="0">
            <a:spAutoFit/>
          </a:bodyPr>
          <a:lstStyle/>
          <a:p>
            <a:pPr marL="584200" indent="-342900">
              <a:lnSpc>
                <a:spcPct val="100000"/>
              </a:lnSpc>
              <a:buClr>
                <a:srgbClr val="CC3300"/>
              </a:buClr>
              <a:buFont typeface="Arial"/>
              <a:buChar char="•"/>
              <a:tabLst>
                <a:tab pos="584200" algn="l"/>
              </a:tabLst>
            </a:pPr>
            <a:r>
              <a:rPr b="0" spc="-10" dirty="0">
                <a:solidFill>
                  <a:srgbClr val="CC3300"/>
                </a:solidFill>
                <a:latin typeface="Calibri"/>
                <a:cs typeface="Calibri"/>
              </a:rPr>
              <a:t>Medications </a:t>
            </a:r>
            <a:r>
              <a:rPr b="0" spc="-15" dirty="0">
                <a:solidFill>
                  <a:srgbClr val="CC3300"/>
                </a:solidFill>
                <a:latin typeface="Calibri"/>
                <a:cs typeface="Calibri"/>
              </a:rPr>
              <a:t>are </a:t>
            </a:r>
            <a:r>
              <a:rPr b="0" spc="-10" dirty="0">
                <a:solidFill>
                  <a:srgbClr val="CC3300"/>
                </a:solidFill>
                <a:latin typeface="Calibri"/>
                <a:cs typeface="Calibri"/>
              </a:rPr>
              <a:t>shared </a:t>
            </a:r>
            <a:r>
              <a:rPr b="0" spc="-5" dirty="0">
                <a:solidFill>
                  <a:srgbClr val="CC3300"/>
                </a:solidFill>
                <a:latin typeface="Calibri"/>
                <a:cs typeface="Calibri"/>
              </a:rPr>
              <a:t>with social</a:t>
            </a:r>
            <a:r>
              <a:rPr b="0" spc="45" dirty="0">
                <a:solidFill>
                  <a:srgbClr val="CC3300"/>
                </a:solidFill>
                <a:latin typeface="Calibri"/>
                <a:cs typeface="Calibri"/>
              </a:rPr>
              <a:t> </a:t>
            </a:r>
            <a:r>
              <a:rPr b="0" spc="-10" dirty="0">
                <a:solidFill>
                  <a:srgbClr val="CC3300"/>
                </a:solidFill>
                <a:latin typeface="Calibri"/>
                <a:cs typeface="Calibri"/>
              </a:rPr>
              <a:t>networks.</a:t>
            </a:r>
          </a:p>
        </p:txBody>
      </p:sp>
      <p:sp>
        <p:nvSpPr>
          <p:cNvPr id="5" name="object 5"/>
          <p:cNvSpPr txBox="1"/>
          <p:nvPr/>
        </p:nvSpPr>
        <p:spPr>
          <a:xfrm>
            <a:off x="609600" y="2057400"/>
            <a:ext cx="8382000" cy="2575064"/>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200" dirty="0">
                <a:solidFill>
                  <a:srgbClr val="CC3300"/>
                </a:solidFill>
                <a:latin typeface="Calibri"/>
                <a:cs typeface="Calibri"/>
              </a:rPr>
              <a:t>Sick </a:t>
            </a:r>
            <a:r>
              <a:rPr sz="3200" spc="-15" dirty="0">
                <a:solidFill>
                  <a:srgbClr val="CC3300"/>
                </a:solidFill>
                <a:latin typeface="Calibri"/>
                <a:cs typeface="Calibri"/>
              </a:rPr>
              <a:t>person </a:t>
            </a:r>
            <a:r>
              <a:rPr sz="3200" spc="-5" dirty="0">
                <a:solidFill>
                  <a:srgbClr val="CC3300"/>
                </a:solidFill>
                <a:latin typeface="Calibri"/>
                <a:cs typeface="Calibri"/>
              </a:rPr>
              <a:t>simultaneously will be</a:t>
            </a:r>
            <a:r>
              <a:rPr sz="3200" spc="25" dirty="0">
                <a:solidFill>
                  <a:srgbClr val="CC3300"/>
                </a:solidFill>
                <a:latin typeface="Calibri"/>
                <a:cs typeface="Calibri"/>
              </a:rPr>
              <a:t> </a:t>
            </a:r>
            <a:r>
              <a:rPr sz="3200" spc="-5" dirty="0">
                <a:solidFill>
                  <a:srgbClr val="CC3300"/>
                </a:solidFill>
                <a:latin typeface="Calibri"/>
                <a:cs typeface="Calibri"/>
              </a:rPr>
              <a:t>using:</a:t>
            </a:r>
            <a:endParaRPr sz="3200" dirty="0">
              <a:latin typeface="Calibri"/>
              <a:cs typeface="Calibri"/>
            </a:endParaRPr>
          </a:p>
          <a:p>
            <a:pPr marL="756285" lvl="1" indent="-286385">
              <a:lnSpc>
                <a:spcPct val="100000"/>
              </a:lnSpc>
              <a:spcBef>
                <a:spcPts val="685"/>
              </a:spcBef>
              <a:buFont typeface="Arial"/>
              <a:buChar char="–"/>
              <a:tabLst>
                <a:tab pos="756920" algn="l"/>
              </a:tabLst>
            </a:pPr>
            <a:r>
              <a:rPr sz="2800" b="1" spc="-30" dirty="0">
                <a:solidFill>
                  <a:srgbClr val="008080"/>
                </a:solidFill>
                <a:latin typeface="Calibri"/>
                <a:cs typeface="Calibri"/>
              </a:rPr>
              <a:t>Prayer</a:t>
            </a:r>
            <a:endParaRPr sz="2800" b="1" dirty="0">
              <a:latin typeface="Calibri"/>
              <a:cs typeface="Calibri"/>
            </a:endParaRPr>
          </a:p>
          <a:p>
            <a:pPr marL="756285" lvl="1" indent="-286385">
              <a:lnSpc>
                <a:spcPct val="100000"/>
              </a:lnSpc>
              <a:spcBef>
                <a:spcPts val="670"/>
              </a:spcBef>
              <a:buFont typeface="Arial"/>
              <a:buChar char="–"/>
              <a:tabLst>
                <a:tab pos="756920" algn="l"/>
              </a:tabLst>
            </a:pPr>
            <a:r>
              <a:rPr sz="2800" b="1" spc="-15" dirty="0">
                <a:solidFill>
                  <a:srgbClr val="008080"/>
                </a:solidFill>
                <a:latin typeface="Calibri"/>
                <a:cs typeface="Calibri"/>
              </a:rPr>
              <a:t>Folk and/or </a:t>
            </a:r>
            <a:r>
              <a:rPr sz="2800" b="1" spc="-5" dirty="0">
                <a:solidFill>
                  <a:srgbClr val="008080"/>
                </a:solidFill>
                <a:latin typeface="Calibri"/>
                <a:cs typeface="Calibri"/>
              </a:rPr>
              <a:t>herbal</a:t>
            </a:r>
            <a:r>
              <a:rPr sz="2800" b="1" spc="30" dirty="0">
                <a:solidFill>
                  <a:srgbClr val="008080"/>
                </a:solidFill>
                <a:latin typeface="Calibri"/>
                <a:cs typeface="Calibri"/>
              </a:rPr>
              <a:t> </a:t>
            </a:r>
            <a:r>
              <a:rPr sz="2800" b="1" spc="-10" dirty="0">
                <a:solidFill>
                  <a:srgbClr val="008080"/>
                </a:solidFill>
                <a:latin typeface="Calibri"/>
                <a:cs typeface="Calibri"/>
              </a:rPr>
              <a:t>medicine</a:t>
            </a:r>
            <a:endParaRPr sz="2800" b="1" dirty="0">
              <a:latin typeface="Calibri"/>
              <a:cs typeface="Calibri"/>
            </a:endParaRPr>
          </a:p>
          <a:p>
            <a:pPr marL="756285" lvl="1" indent="-286385">
              <a:lnSpc>
                <a:spcPct val="100000"/>
              </a:lnSpc>
              <a:spcBef>
                <a:spcPts val="670"/>
              </a:spcBef>
              <a:buFont typeface="Arial"/>
              <a:buChar char="–"/>
              <a:tabLst>
                <a:tab pos="756920" algn="l"/>
              </a:tabLst>
            </a:pPr>
            <a:r>
              <a:rPr sz="2800" b="1" spc="-10" dirty="0">
                <a:solidFill>
                  <a:srgbClr val="008080"/>
                </a:solidFill>
                <a:latin typeface="Calibri"/>
                <a:cs typeface="Calibri"/>
              </a:rPr>
              <a:t>Prescription Medication </a:t>
            </a:r>
            <a:r>
              <a:rPr sz="2800" b="1" spc="-15" dirty="0" smtClean="0">
                <a:solidFill>
                  <a:srgbClr val="008080"/>
                </a:solidFill>
                <a:latin typeface="Calibri"/>
                <a:cs typeface="Calibri"/>
              </a:rPr>
              <a:t>obtain</a:t>
            </a:r>
            <a:r>
              <a:rPr lang="en-US" sz="2800" b="1" spc="-15" dirty="0" smtClean="0">
                <a:solidFill>
                  <a:srgbClr val="008080"/>
                </a:solidFill>
                <a:latin typeface="Calibri"/>
                <a:cs typeface="Calibri"/>
              </a:rPr>
              <a:t>ed</a:t>
            </a:r>
            <a:r>
              <a:rPr sz="2800" b="1" spc="-15" dirty="0" smtClean="0">
                <a:solidFill>
                  <a:srgbClr val="008080"/>
                </a:solidFill>
                <a:latin typeface="Calibri"/>
                <a:cs typeface="Calibri"/>
              </a:rPr>
              <a:t> </a:t>
            </a:r>
            <a:r>
              <a:rPr sz="2800" b="1" spc="-20" dirty="0">
                <a:solidFill>
                  <a:srgbClr val="008080"/>
                </a:solidFill>
                <a:latin typeface="Calibri"/>
                <a:cs typeface="Calibri"/>
              </a:rPr>
              <a:t>from </a:t>
            </a:r>
            <a:r>
              <a:rPr sz="2800" b="1" spc="-5" dirty="0">
                <a:solidFill>
                  <a:srgbClr val="008080"/>
                </a:solidFill>
                <a:latin typeface="Calibri"/>
                <a:cs typeface="Calibri"/>
              </a:rPr>
              <a:t>a</a:t>
            </a:r>
            <a:r>
              <a:rPr sz="2800" b="1" spc="105" dirty="0">
                <a:solidFill>
                  <a:srgbClr val="008080"/>
                </a:solidFill>
                <a:latin typeface="Calibri"/>
                <a:cs typeface="Calibri"/>
              </a:rPr>
              <a:t> </a:t>
            </a:r>
            <a:r>
              <a:rPr sz="2800" b="1" spc="-10" dirty="0">
                <a:solidFill>
                  <a:srgbClr val="008080"/>
                </a:solidFill>
                <a:latin typeface="Calibri"/>
                <a:cs typeface="Calibri"/>
              </a:rPr>
              <a:t>friend</a:t>
            </a:r>
            <a:endParaRPr sz="2800" b="1" dirty="0">
              <a:latin typeface="Calibri"/>
              <a:cs typeface="Calibri"/>
            </a:endParaRPr>
          </a:p>
          <a:p>
            <a:pPr marL="756285" marR="5080" lvl="1" indent="-286385">
              <a:lnSpc>
                <a:spcPct val="100000"/>
              </a:lnSpc>
              <a:spcBef>
                <a:spcPts val="670"/>
              </a:spcBef>
              <a:buFont typeface="Arial"/>
              <a:buChar char="–"/>
              <a:tabLst>
                <a:tab pos="756920" algn="l"/>
              </a:tabLst>
            </a:pPr>
            <a:r>
              <a:rPr sz="2800" b="1" spc="-10" dirty="0">
                <a:solidFill>
                  <a:srgbClr val="008080"/>
                </a:solidFill>
                <a:latin typeface="Calibri"/>
                <a:cs typeface="Calibri"/>
              </a:rPr>
              <a:t>Prescription medications prescribed </a:t>
            </a:r>
            <a:r>
              <a:rPr sz="2800" b="1" spc="-15" dirty="0">
                <a:solidFill>
                  <a:srgbClr val="008080"/>
                </a:solidFill>
                <a:latin typeface="Calibri"/>
                <a:cs typeface="Calibri"/>
              </a:rPr>
              <a:t>by </a:t>
            </a:r>
            <a:r>
              <a:rPr sz="2800" b="1" spc="-5" dirty="0">
                <a:solidFill>
                  <a:srgbClr val="008080"/>
                </a:solidFill>
                <a:latin typeface="Calibri"/>
                <a:cs typeface="Calibri"/>
              </a:rPr>
              <a:t>a NP or  </a:t>
            </a:r>
            <a:r>
              <a:rPr sz="2800" b="1" spc="-50" dirty="0">
                <a:solidFill>
                  <a:srgbClr val="008080"/>
                </a:solidFill>
                <a:latin typeface="Calibri"/>
                <a:cs typeface="Calibri"/>
              </a:rPr>
              <a:t>MD.</a:t>
            </a:r>
            <a:endParaRPr sz="2800" b="1" dirty="0">
              <a:latin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altLang="en-US" smtClean="0"/>
              <a:t>Antibiotics</a:t>
            </a:r>
          </a:p>
        </p:txBody>
      </p:sp>
      <p:sp>
        <p:nvSpPr>
          <p:cNvPr id="27651" name="Rectangle 3"/>
          <p:cNvSpPr>
            <a:spLocks noGrp="1" noRot="1" noChangeArrowheads="1"/>
          </p:cNvSpPr>
          <p:nvPr>
            <p:ph sz="quarter" idx="1"/>
          </p:nvPr>
        </p:nvSpPr>
        <p:spPr>
          <a:xfrm>
            <a:off x="203201" y="857250"/>
            <a:ext cx="8642351" cy="5170646"/>
          </a:xfrm>
        </p:spPr>
        <p:txBody>
          <a:bodyPr/>
          <a:lstStyle/>
          <a:p>
            <a:pPr eaLnBrk="1" hangingPunct="1">
              <a:lnSpc>
                <a:spcPct val="80000"/>
              </a:lnSpc>
            </a:pPr>
            <a:r>
              <a:rPr lang="en-US" altLang="en-US" sz="2800" b="1" dirty="0" smtClean="0">
                <a:solidFill>
                  <a:schemeClr val="tx2">
                    <a:lumMod val="50000"/>
                  </a:schemeClr>
                </a:solidFill>
              </a:rPr>
              <a:t>Antibiotics - easily </a:t>
            </a:r>
            <a:r>
              <a:rPr lang="en-US" altLang="en-US" sz="2800" b="1" dirty="0" smtClean="0">
                <a:solidFill>
                  <a:schemeClr val="tx2">
                    <a:lumMod val="50000"/>
                  </a:schemeClr>
                </a:solidFill>
              </a:rPr>
              <a:t>obtained without a </a:t>
            </a:r>
            <a:r>
              <a:rPr lang="en-US" altLang="en-US" sz="2800" b="1" dirty="0" smtClean="0">
                <a:solidFill>
                  <a:schemeClr val="tx2">
                    <a:lumMod val="50000"/>
                  </a:schemeClr>
                </a:solidFill>
              </a:rPr>
              <a:t>prescription</a:t>
            </a:r>
          </a:p>
          <a:p>
            <a:pPr eaLnBrk="1" hangingPunct="1">
              <a:lnSpc>
                <a:spcPct val="80000"/>
              </a:lnSpc>
            </a:pPr>
            <a:endParaRPr lang="en-US" altLang="en-US" sz="2800" b="1" dirty="0" smtClean="0">
              <a:solidFill>
                <a:schemeClr val="tx2">
                  <a:lumMod val="50000"/>
                </a:schemeClr>
              </a:solidFill>
            </a:endParaRPr>
          </a:p>
          <a:p>
            <a:pPr eaLnBrk="1" hangingPunct="1">
              <a:lnSpc>
                <a:spcPct val="80000"/>
              </a:lnSpc>
            </a:pPr>
            <a:r>
              <a:rPr lang="en-US" altLang="en-US" sz="2800" b="1" dirty="0" smtClean="0">
                <a:solidFill>
                  <a:schemeClr val="tx2">
                    <a:lumMod val="50000"/>
                  </a:schemeClr>
                </a:solidFill>
              </a:rPr>
              <a:t>One study </a:t>
            </a:r>
            <a:r>
              <a:rPr lang="en-US" altLang="en-US" sz="2800" b="1" dirty="0" smtClean="0">
                <a:solidFill>
                  <a:schemeClr val="tx2">
                    <a:lumMod val="50000"/>
                  </a:schemeClr>
                </a:solidFill>
              </a:rPr>
              <a:t>found </a:t>
            </a:r>
            <a:r>
              <a:rPr lang="en-US" altLang="en-US" sz="2800" b="1" dirty="0" smtClean="0">
                <a:solidFill>
                  <a:schemeClr val="tx2">
                    <a:lumMod val="50000"/>
                  </a:schemeClr>
                </a:solidFill>
              </a:rPr>
              <a:t> - </a:t>
            </a:r>
          </a:p>
          <a:p>
            <a:pPr eaLnBrk="1" hangingPunct="1">
              <a:lnSpc>
                <a:spcPct val="80000"/>
              </a:lnSpc>
            </a:pPr>
            <a:endParaRPr lang="en-US" altLang="en-US" sz="2800" b="1" dirty="0">
              <a:solidFill>
                <a:schemeClr val="tx2">
                  <a:lumMod val="50000"/>
                </a:schemeClr>
              </a:solidFill>
            </a:endParaRPr>
          </a:p>
          <a:p>
            <a:pPr eaLnBrk="1" hangingPunct="1">
              <a:lnSpc>
                <a:spcPct val="80000"/>
              </a:lnSpc>
            </a:pPr>
            <a:r>
              <a:rPr lang="en-US" altLang="en-US" sz="2800" b="1" dirty="0" smtClean="0">
                <a:solidFill>
                  <a:schemeClr val="tx2">
                    <a:lumMod val="50000"/>
                  </a:schemeClr>
                </a:solidFill>
              </a:rPr>
              <a:t>	Hispanic/Latino </a:t>
            </a:r>
            <a:r>
              <a:rPr lang="en-US" altLang="en-US" sz="2800" b="1" dirty="0" smtClean="0">
                <a:solidFill>
                  <a:schemeClr val="tx2">
                    <a:lumMod val="50000"/>
                  </a:schemeClr>
                </a:solidFill>
              </a:rPr>
              <a:t>parents </a:t>
            </a:r>
            <a:r>
              <a:rPr lang="en-US" altLang="en-US" sz="2800" b="1" dirty="0" smtClean="0">
                <a:solidFill>
                  <a:schemeClr val="tx2">
                    <a:lumMod val="50000"/>
                  </a:schemeClr>
                </a:solidFill>
              </a:rPr>
              <a:t>more likely to feel </a:t>
            </a:r>
            <a:r>
              <a:rPr lang="en-US" altLang="en-US" sz="2800" b="1" dirty="0" smtClean="0">
                <a:solidFill>
                  <a:schemeClr val="tx2">
                    <a:lumMod val="50000"/>
                  </a:schemeClr>
                </a:solidFill>
              </a:rPr>
              <a:t>that </a:t>
            </a:r>
            <a:r>
              <a:rPr lang="en-US" altLang="en-US" sz="2800" b="1" dirty="0" smtClean="0">
                <a:solidFill>
                  <a:schemeClr val="tx2">
                    <a:lumMod val="50000"/>
                  </a:schemeClr>
                </a:solidFill>
              </a:rPr>
              <a:t>	antibiotics are a </a:t>
            </a:r>
            <a:r>
              <a:rPr lang="en-US" altLang="en-US" sz="2800" b="1" dirty="0" smtClean="0">
                <a:solidFill>
                  <a:schemeClr val="tx2">
                    <a:lumMod val="50000"/>
                  </a:schemeClr>
                </a:solidFill>
              </a:rPr>
              <a:t>required treatment for their </a:t>
            </a:r>
            <a:r>
              <a:rPr lang="en-US" altLang="en-US" sz="2800" b="1" dirty="0" smtClean="0">
                <a:solidFill>
                  <a:schemeClr val="tx2">
                    <a:lumMod val="50000"/>
                  </a:schemeClr>
                </a:solidFill>
              </a:rPr>
              <a:t>	offspring </a:t>
            </a:r>
            <a:r>
              <a:rPr lang="en-US" altLang="en-US" sz="2800" b="1" dirty="0" smtClean="0">
                <a:solidFill>
                  <a:schemeClr val="tx2">
                    <a:lumMod val="50000"/>
                  </a:schemeClr>
                </a:solidFill>
              </a:rPr>
              <a:t>as compared to non-Hispanic/Latino </a:t>
            </a:r>
            <a:r>
              <a:rPr lang="en-US" altLang="en-US" sz="2800" b="1" dirty="0" smtClean="0">
                <a:solidFill>
                  <a:schemeClr val="tx2">
                    <a:lumMod val="50000"/>
                  </a:schemeClr>
                </a:solidFill>
              </a:rPr>
              <a:t>	whites</a:t>
            </a:r>
            <a:r>
              <a:rPr lang="en-US" altLang="en-US" sz="2800" b="1" dirty="0" smtClean="0">
                <a:solidFill>
                  <a:schemeClr val="tx2">
                    <a:lumMod val="50000"/>
                  </a:schemeClr>
                </a:solidFill>
              </a:rPr>
              <a:t>. </a:t>
            </a:r>
          </a:p>
          <a:p>
            <a:pPr eaLnBrk="1" hangingPunct="1">
              <a:lnSpc>
                <a:spcPct val="80000"/>
              </a:lnSpc>
            </a:pPr>
            <a:endParaRPr lang="en-US" altLang="en-US" sz="2800" b="1" dirty="0" smtClean="0">
              <a:solidFill>
                <a:schemeClr val="tx2">
                  <a:lumMod val="50000"/>
                </a:schemeClr>
              </a:solidFill>
            </a:endParaRPr>
          </a:p>
          <a:p>
            <a:pPr eaLnBrk="1" hangingPunct="1">
              <a:lnSpc>
                <a:spcPct val="80000"/>
              </a:lnSpc>
            </a:pPr>
            <a:r>
              <a:rPr lang="en-US" altLang="en-US" sz="2800" b="1" dirty="0" smtClean="0">
                <a:solidFill>
                  <a:schemeClr val="tx2">
                    <a:lumMod val="50000"/>
                  </a:schemeClr>
                </a:solidFill>
              </a:rPr>
              <a:t>NY Study  2004 – </a:t>
            </a:r>
          </a:p>
          <a:p>
            <a:pPr eaLnBrk="1" hangingPunct="1">
              <a:lnSpc>
                <a:spcPct val="80000"/>
              </a:lnSpc>
            </a:pPr>
            <a:r>
              <a:rPr lang="en-US" altLang="en-US" sz="2800" b="1" dirty="0">
                <a:solidFill>
                  <a:schemeClr val="tx2">
                    <a:lumMod val="50000"/>
                  </a:schemeClr>
                </a:solidFill>
              </a:rPr>
              <a:t>	</a:t>
            </a:r>
            <a:r>
              <a:rPr lang="en-US" altLang="en-US" sz="2800" b="1" dirty="0" smtClean="0">
                <a:solidFill>
                  <a:schemeClr val="tx2">
                    <a:lumMod val="50000"/>
                  </a:schemeClr>
                </a:solidFill>
              </a:rPr>
              <a:t>Hispanic/Latino </a:t>
            </a:r>
            <a:r>
              <a:rPr lang="en-US" altLang="en-US" sz="2800" b="1" dirty="0" smtClean="0">
                <a:solidFill>
                  <a:schemeClr val="tx2">
                    <a:lumMod val="50000"/>
                  </a:schemeClr>
                </a:solidFill>
              </a:rPr>
              <a:t>area surveyed, </a:t>
            </a:r>
            <a:endParaRPr lang="en-US" altLang="en-US" sz="2800" b="1" dirty="0" smtClean="0">
              <a:solidFill>
                <a:schemeClr val="tx2">
                  <a:lumMod val="50000"/>
                </a:schemeClr>
              </a:solidFill>
            </a:endParaRPr>
          </a:p>
          <a:p>
            <a:pPr eaLnBrk="1" hangingPunct="1">
              <a:lnSpc>
                <a:spcPct val="80000"/>
              </a:lnSpc>
            </a:pPr>
            <a:r>
              <a:rPr lang="en-US" altLang="en-US" sz="2800" b="1" dirty="0">
                <a:solidFill>
                  <a:schemeClr val="tx2">
                    <a:lumMod val="50000"/>
                  </a:schemeClr>
                </a:solidFill>
              </a:rPr>
              <a:t>	</a:t>
            </a:r>
            <a:r>
              <a:rPr lang="en-US" altLang="en-US" sz="2800" b="1" dirty="0" smtClean="0">
                <a:solidFill>
                  <a:schemeClr val="tx2">
                    <a:lumMod val="50000"/>
                  </a:schemeClr>
                </a:solidFill>
              </a:rPr>
              <a:t>antibiotics </a:t>
            </a:r>
            <a:r>
              <a:rPr lang="en-US" altLang="en-US" sz="2800" b="1" dirty="0" smtClean="0">
                <a:solidFill>
                  <a:schemeClr val="tx2">
                    <a:lumMod val="50000"/>
                  </a:schemeClr>
                </a:solidFill>
              </a:rPr>
              <a:t>were available without a prescription </a:t>
            </a:r>
            <a:endParaRPr lang="en-US" altLang="en-US" sz="2800" b="1" dirty="0" smtClean="0">
              <a:solidFill>
                <a:schemeClr val="tx2">
                  <a:lumMod val="50000"/>
                </a:schemeClr>
              </a:solidFill>
            </a:endParaRPr>
          </a:p>
          <a:p>
            <a:pPr eaLnBrk="1" hangingPunct="1">
              <a:lnSpc>
                <a:spcPct val="80000"/>
              </a:lnSpc>
            </a:pPr>
            <a:r>
              <a:rPr lang="en-US" altLang="en-US" sz="2800" b="1" dirty="0">
                <a:solidFill>
                  <a:schemeClr val="tx2">
                    <a:lumMod val="50000"/>
                  </a:schemeClr>
                </a:solidFill>
              </a:rPr>
              <a:t>	</a:t>
            </a:r>
            <a:r>
              <a:rPr lang="en-US" altLang="en-US" sz="2800" b="1" dirty="0" smtClean="0">
                <a:solidFill>
                  <a:schemeClr val="tx2">
                    <a:lumMod val="50000"/>
                  </a:schemeClr>
                </a:solidFill>
              </a:rPr>
              <a:t>in </a:t>
            </a:r>
            <a:r>
              <a:rPr lang="en-US" altLang="en-US" sz="2800" b="1" dirty="0" smtClean="0">
                <a:solidFill>
                  <a:schemeClr val="tx2">
                    <a:lumMod val="50000"/>
                  </a:schemeClr>
                </a:solidFill>
              </a:rPr>
              <a:t>all of the grocery stores.</a:t>
            </a:r>
          </a:p>
          <a:p>
            <a:pPr eaLnBrk="1" hangingPunct="1">
              <a:lnSpc>
                <a:spcPct val="80000"/>
              </a:lnSpc>
            </a:pPr>
            <a:endParaRPr lang="en-US" altLang="en-US" sz="2800" b="1" dirty="0" smtClean="0">
              <a:solidFill>
                <a:schemeClr val="tx2">
                  <a:lumMod val="50000"/>
                </a:schemeClr>
              </a:solidFill>
            </a:endParaRPr>
          </a:p>
          <a:p>
            <a:pPr eaLnBrk="1" hangingPunct="1">
              <a:lnSpc>
                <a:spcPct val="80000"/>
              </a:lnSpc>
            </a:pPr>
            <a:r>
              <a:rPr lang="en-US" altLang="en-US" sz="2800" b="1" dirty="0" smtClean="0">
                <a:solidFill>
                  <a:schemeClr val="tx2">
                    <a:lumMod val="50000"/>
                  </a:schemeClr>
                </a:solidFill>
              </a:rPr>
              <a:t> </a:t>
            </a:r>
          </a:p>
        </p:txBody>
      </p:sp>
    </p:spTree>
    <p:extLst>
      <p:ext uri="{BB962C8B-B14F-4D97-AF65-F5344CB8AC3E}">
        <p14:creationId xmlns:p14="http://schemas.microsoft.com/office/powerpoint/2010/main" val="3770837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304801" y="489828"/>
            <a:ext cx="8587740" cy="1969770"/>
          </a:xfrm>
          <a:prstGeom prst="rect">
            <a:avLst/>
          </a:prstGeom>
        </p:spPr>
        <p:txBody>
          <a:bodyPr vert="horz" wrap="square" lIns="0" tIns="0" rIns="0" bIns="0" rtlCol="0">
            <a:spAutoFit/>
          </a:bodyPr>
          <a:lstStyle/>
          <a:p>
            <a:pPr marL="355600" marR="5080" indent="-342900">
              <a:lnSpc>
                <a:spcPct val="100000"/>
              </a:lnSpc>
              <a:buClr>
                <a:srgbClr val="CC3300"/>
              </a:buClr>
              <a:buFont typeface="Arial"/>
              <a:buChar char="•"/>
              <a:tabLst>
                <a:tab pos="355600" algn="l"/>
              </a:tabLst>
            </a:pPr>
            <a:r>
              <a:rPr b="0" spc="-20" dirty="0">
                <a:solidFill>
                  <a:srgbClr val="CC3300"/>
                </a:solidFill>
                <a:latin typeface="Calibri"/>
                <a:cs typeface="Calibri"/>
              </a:rPr>
              <a:t>Regardless </a:t>
            </a:r>
            <a:r>
              <a:rPr b="0" dirty="0">
                <a:solidFill>
                  <a:srgbClr val="CC3300"/>
                </a:solidFill>
                <a:latin typeface="Calibri"/>
                <a:cs typeface="Calibri"/>
              </a:rPr>
              <a:t>of </a:t>
            </a:r>
            <a:r>
              <a:rPr b="0" spc="-5" dirty="0">
                <a:solidFill>
                  <a:srgbClr val="CC3300"/>
                </a:solidFill>
                <a:latin typeface="Calibri"/>
                <a:cs typeface="Calibri"/>
              </a:rPr>
              <a:t>the </a:t>
            </a:r>
            <a:r>
              <a:rPr b="0" spc="-10" dirty="0">
                <a:solidFill>
                  <a:srgbClr val="CC3300"/>
                </a:solidFill>
                <a:latin typeface="Calibri"/>
                <a:cs typeface="Calibri"/>
              </a:rPr>
              <a:t>source </a:t>
            </a:r>
            <a:r>
              <a:rPr b="0" dirty="0">
                <a:solidFill>
                  <a:srgbClr val="CC3300"/>
                </a:solidFill>
                <a:latin typeface="Calibri"/>
                <a:cs typeface="Calibri"/>
              </a:rPr>
              <a:t>of </a:t>
            </a:r>
            <a:r>
              <a:rPr b="0" spc="-15" dirty="0">
                <a:solidFill>
                  <a:srgbClr val="CC3300"/>
                </a:solidFill>
                <a:latin typeface="Calibri"/>
                <a:cs typeface="Calibri"/>
              </a:rPr>
              <a:t>care, </a:t>
            </a:r>
            <a:r>
              <a:rPr b="0" spc="-5" dirty="0">
                <a:solidFill>
                  <a:srgbClr val="CC3300"/>
                </a:solidFill>
                <a:latin typeface="Calibri"/>
                <a:cs typeface="Calibri"/>
              </a:rPr>
              <a:t>the </a:t>
            </a:r>
            <a:r>
              <a:rPr b="0" spc="-10" dirty="0">
                <a:solidFill>
                  <a:srgbClr val="CC3300"/>
                </a:solidFill>
                <a:latin typeface="Calibri"/>
                <a:cs typeface="Calibri"/>
              </a:rPr>
              <a:t>patient  </a:t>
            </a:r>
            <a:r>
              <a:rPr b="0" spc="-5" dirty="0">
                <a:solidFill>
                  <a:srgbClr val="CC3300"/>
                </a:solidFill>
                <a:latin typeface="Calibri"/>
                <a:cs typeface="Calibri"/>
              </a:rPr>
              <a:t>(and </a:t>
            </a:r>
            <a:r>
              <a:rPr b="0" spc="-15" dirty="0">
                <a:solidFill>
                  <a:srgbClr val="CC3300"/>
                </a:solidFill>
                <a:latin typeface="Calibri"/>
                <a:cs typeface="Calibri"/>
              </a:rPr>
              <a:t>family) are </a:t>
            </a:r>
            <a:r>
              <a:rPr b="0" spc="-25" dirty="0">
                <a:solidFill>
                  <a:srgbClr val="CC3300"/>
                </a:solidFill>
                <a:latin typeface="Calibri"/>
                <a:cs typeface="Calibri"/>
              </a:rPr>
              <a:t>likely to </a:t>
            </a:r>
            <a:r>
              <a:rPr b="0" spc="-5" dirty="0">
                <a:solidFill>
                  <a:srgbClr val="CC3300"/>
                </a:solidFill>
                <a:latin typeface="Calibri"/>
                <a:cs typeface="Calibri"/>
              </a:rPr>
              <a:t>include </a:t>
            </a:r>
            <a:r>
              <a:rPr b="0" spc="-20" dirty="0">
                <a:solidFill>
                  <a:srgbClr val="CC3300"/>
                </a:solidFill>
                <a:latin typeface="Calibri"/>
                <a:cs typeface="Calibri"/>
              </a:rPr>
              <a:t>faith </a:t>
            </a:r>
            <a:r>
              <a:rPr b="0" spc="-5" dirty="0">
                <a:solidFill>
                  <a:srgbClr val="CC3300"/>
                </a:solidFill>
                <a:latin typeface="Calibri"/>
                <a:cs typeface="Calibri"/>
              </a:rPr>
              <a:t>in </a:t>
            </a:r>
            <a:r>
              <a:rPr b="0" dirty="0">
                <a:solidFill>
                  <a:srgbClr val="CC3300"/>
                </a:solidFill>
                <a:latin typeface="Calibri"/>
                <a:cs typeface="Calibri"/>
              </a:rPr>
              <a:t>God  as a </a:t>
            </a:r>
            <a:r>
              <a:rPr b="0" spc="-10" dirty="0">
                <a:solidFill>
                  <a:srgbClr val="CC3300"/>
                </a:solidFill>
                <a:latin typeface="Calibri"/>
                <a:cs typeface="Calibri"/>
              </a:rPr>
              <a:t>vital component </a:t>
            </a:r>
            <a:r>
              <a:rPr b="0" dirty="0">
                <a:solidFill>
                  <a:srgbClr val="CC3300"/>
                </a:solidFill>
                <a:latin typeface="Calibri"/>
                <a:cs typeface="Calibri"/>
              </a:rPr>
              <a:t>of </a:t>
            </a:r>
            <a:r>
              <a:rPr b="0" spc="-15" dirty="0">
                <a:solidFill>
                  <a:srgbClr val="CC3300"/>
                </a:solidFill>
                <a:latin typeface="Calibri"/>
                <a:cs typeface="Calibri"/>
              </a:rPr>
              <a:t>understanding </a:t>
            </a:r>
            <a:r>
              <a:rPr b="0" dirty="0">
                <a:solidFill>
                  <a:srgbClr val="CC3300"/>
                </a:solidFill>
                <a:latin typeface="Calibri"/>
                <a:cs typeface="Calibri"/>
              </a:rPr>
              <a:t>of </a:t>
            </a:r>
            <a:r>
              <a:rPr b="0" spc="-5" dirty="0">
                <a:solidFill>
                  <a:srgbClr val="CC3300"/>
                </a:solidFill>
                <a:latin typeface="Calibri"/>
                <a:cs typeface="Calibri"/>
              </a:rPr>
              <a:t>the  </a:t>
            </a:r>
            <a:r>
              <a:rPr b="0" spc="-10" dirty="0">
                <a:solidFill>
                  <a:srgbClr val="CC3300"/>
                </a:solidFill>
                <a:latin typeface="Calibri"/>
                <a:cs typeface="Calibri"/>
              </a:rPr>
              <a:t>problem </a:t>
            </a:r>
            <a:r>
              <a:rPr b="0" spc="-5" dirty="0">
                <a:solidFill>
                  <a:srgbClr val="CC3300"/>
                </a:solidFill>
                <a:latin typeface="Calibri"/>
                <a:cs typeface="Calibri"/>
              </a:rPr>
              <a:t>and the</a:t>
            </a:r>
            <a:r>
              <a:rPr b="0" spc="-10" dirty="0">
                <a:solidFill>
                  <a:srgbClr val="CC3300"/>
                </a:solidFill>
                <a:latin typeface="Calibri"/>
                <a:cs typeface="Calibri"/>
              </a:rPr>
              <a:t> </a:t>
            </a:r>
            <a:r>
              <a:rPr b="0" spc="-20" dirty="0">
                <a:solidFill>
                  <a:srgbClr val="CC3300"/>
                </a:solidFill>
                <a:latin typeface="Calibri"/>
                <a:cs typeface="Calibri"/>
              </a:rPr>
              <a:t>cure</a:t>
            </a:r>
          </a:p>
        </p:txBody>
      </p:sp>
      <p:sp>
        <p:nvSpPr>
          <p:cNvPr id="5" name="object 3"/>
          <p:cNvSpPr/>
          <p:nvPr/>
        </p:nvSpPr>
        <p:spPr>
          <a:xfrm>
            <a:off x="1828800" y="2705819"/>
            <a:ext cx="5994400" cy="36576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spAutoFit/>
          </a:bodyPr>
          <a:lstStyle/>
          <a:p>
            <a:pPr marL="2347595" marR="5080" indent="-1774189">
              <a:lnSpc>
                <a:spcPct val="100000"/>
              </a:lnSpc>
            </a:pPr>
            <a:r>
              <a:rPr sz="4400" dirty="0"/>
              <a:t>Unique </a:t>
            </a:r>
            <a:r>
              <a:rPr sz="4400" spc="-10" dirty="0"/>
              <a:t>belief </a:t>
            </a:r>
            <a:r>
              <a:rPr sz="4400" dirty="0"/>
              <a:t>and </a:t>
            </a:r>
            <a:r>
              <a:rPr sz="4400" spc="-10" dirty="0"/>
              <a:t>values</a:t>
            </a:r>
            <a:r>
              <a:rPr sz="4400" spc="-90" dirty="0"/>
              <a:t> </a:t>
            </a:r>
            <a:r>
              <a:rPr sz="4400" dirty="0"/>
              <a:t>shape  </a:t>
            </a:r>
            <a:r>
              <a:rPr sz="4400" spc="-5" dirty="0"/>
              <a:t>their</a:t>
            </a:r>
            <a:r>
              <a:rPr sz="4400" spc="-75" dirty="0"/>
              <a:t> </a:t>
            </a:r>
            <a:r>
              <a:rPr sz="4400" spc="-10" dirty="0"/>
              <a:t>worldview</a:t>
            </a:r>
            <a:endParaRPr sz="4400"/>
          </a:p>
        </p:txBody>
      </p:sp>
      <p:sp>
        <p:nvSpPr>
          <p:cNvPr id="4" name="object 4"/>
          <p:cNvSpPr/>
          <p:nvPr/>
        </p:nvSpPr>
        <p:spPr>
          <a:xfrm>
            <a:off x="755650" y="6207759"/>
            <a:ext cx="7937500" cy="0"/>
          </a:xfrm>
          <a:custGeom>
            <a:avLst/>
            <a:gdLst/>
            <a:ahLst/>
            <a:cxnLst/>
            <a:rect l="l" t="t" r="r" b="b"/>
            <a:pathLst>
              <a:path w="7937500">
                <a:moveTo>
                  <a:pt x="0" y="0"/>
                </a:moveTo>
                <a:lnTo>
                  <a:pt x="7937500" y="0"/>
                </a:lnTo>
              </a:path>
            </a:pathLst>
          </a:custGeom>
          <a:ln w="12700">
            <a:solidFill>
              <a:srgbClr val="FFFFFF"/>
            </a:solidFill>
          </a:ln>
        </p:spPr>
        <p:txBody>
          <a:bodyPr wrap="square" lIns="0" tIns="0" rIns="0" bIns="0" rtlCol="0"/>
          <a:lstStyle/>
          <a:p>
            <a:endParaRPr>
              <a:solidFill>
                <a:prstClr val="black"/>
              </a:solidFill>
            </a:endParaRPr>
          </a:p>
        </p:txBody>
      </p:sp>
      <p:graphicFrame>
        <p:nvGraphicFramePr>
          <p:cNvPr id="5" name="object 5"/>
          <p:cNvGraphicFramePr>
            <a:graphicFrameLocks noGrp="1"/>
          </p:cNvGraphicFramePr>
          <p:nvPr/>
        </p:nvGraphicFramePr>
        <p:xfrm>
          <a:off x="0" y="1905000"/>
          <a:ext cx="9182099" cy="4511672"/>
        </p:xfrm>
        <a:graphic>
          <a:graphicData uri="http://schemas.openxmlformats.org/drawingml/2006/table">
            <a:tbl>
              <a:tblPr firstRow="1" bandRow="1">
                <a:tableStyleId>{2D5ABB26-0587-4C30-8999-92F81FD0307C}</a:tableStyleId>
              </a:tblPr>
              <a:tblGrid>
                <a:gridCol w="781050"/>
                <a:gridCol w="2420780"/>
                <a:gridCol w="5504019"/>
                <a:gridCol w="476250"/>
              </a:tblGrid>
              <a:tr h="374014">
                <a:tc rowSpan="7">
                  <a:txBody>
                    <a:bodyPr/>
                    <a:lstStyle/>
                    <a:p>
                      <a:endParaRPr sz="4400" dirty="0"/>
                    </a:p>
                  </a:txBody>
                  <a:tcPr marL="0" marR="0" marT="0" marB="0">
                    <a:lnR w="12700">
                      <a:solidFill>
                        <a:srgbClr val="FFFFFF"/>
                      </a:solidFill>
                      <a:prstDash val="solid"/>
                    </a:lnR>
                    <a:lnB w="39687">
                      <a:solidFill>
                        <a:srgbClr val="376092"/>
                      </a:solidFill>
                      <a:prstDash val="solid"/>
                    </a:lnB>
                  </a:tcPr>
                </a:tc>
                <a:tc>
                  <a:txBody>
                    <a:bodyPr/>
                    <a:lstStyle/>
                    <a:p>
                      <a:pPr marL="85090">
                        <a:lnSpc>
                          <a:spcPct val="100000"/>
                        </a:lnSpc>
                        <a:spcBef>
                          <a:spcPts val="190"/>
                        </a:spcBef>
                      </a:pPr>
                      <a:r>
                        <a:rPr sz="1800" b="1" spc="-20" dirty="0">
                          <a:solidFill>
                            <a:srgbClr val="FFFFFF"/>
                          </a:solidFill>
                          <a:latin typeface="Calibri"/>
                          <a:cs typeface="Calibri"/>
                        </a:rPr>
                        <a:t>CULTURAL</a:t>
                      </a:r>
                      <a:r>
                        <a:rPr sz="1800" b="1" spc="-85" dirty="0">
                          <a:solidFill>
                            <a:srgbClr val="FFFFFF"/>
                          </a:solidFill>
                          <a:latin typeface="Calibri"/>
                          <a:cs typeface="Calibri"/>
                        </a:rPr>
                        <a:t> </a:t>
                      </a:r>
                      <a:r>
                        <a:rPr sz="1800" b="1" spc="-5" dirty="0">
                          <a:solidFill>
                            <a:srgbClr val="FFFFFF"/>
                          </a:solidFill>
                          <a:latin typeface="Calibri"/>
                          <a:cs typeface="Calibri"/>
                        </a:rPr>
                        <a:t>THEME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190"/>
                        </a:spcBef>
                      </a:pPr>
                      <a:r>
                        <a:rPr sz="1800" b="1" spc="-5" dirty="0">
                          <a:solidFill>
                            <a:srgbClr val="FFFFFF"/>
                          </a:solidFill>
                          <a:latin typeface="Calibri"/>
                          <a:cs typeface="Calibri"/>
                        </a:rPr>
                        <a:t>Description</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rowSpan="7">
                  <a:txBody>
                    <a:bodyPr/>
                    <a:lstStyle/>
                    <a:p>
                      <a:endParaRPr sz="1800">
                        <a:latin typeface="Calibri"/>
                        <a:cs typeface="Calibri"/>
                      </a:endParaRPr>
                    </a:p>
                  </a:txBody>
                  <a:tcPr marL="0" marR="0" marT="0" marB="0">
                    <a:lnL w="12700">
                      <a:solidFill>
                        <a:srgbClr val="FFFFFF"/>
                      </a:solidFill>
                      <a:prstDash val="solid"/>
                    </a:lnL>
                    <a:lnB w="39687">
                      <a:solidFill>
                        <a:srgbClr val="376092"/>
                      </a:solidFill>
                      <a:prstDash val="solid"/>
                    </a:lnB>
                  </a:tcPr>
                </a:tc>
              </a:tr>
              <a:tr h="914400">
                <a:tc vMerge="1">
                  <a:txBody>
                    <a:bodyPr/>
                    <a:lstStyle/>
                    <a:p>
                      <a:endParaRPr/>
                    </a:p>
                  </a:txBody>
                  <a:tcPr marL="0" marR="0" marT="0" marB="0">
                    <a:lnR w="12700">
                      <a:solidFill>
                        <a:srgbClr val="FFFFFF"/>
                      </a:solidFill>
                      <a:prstDash val="solid"/>
                    </a:lnR>
                    <a:lnB w="39687">
                      <a:solidFill>
                        <a:srgbClr val="376092"/>
                      </a:solidFill>
                      <a:prstDash val="solid"/>
                    </a:lnB>
                  </a:tcPr>
                </a:tc>
                <a:tc>
                  <a:txBody>
                    <a:bodyPr/>
                    <a:lstStyle/>
                    <a:p>
                      <a:pPr marL="85090">
                        <a:lnSpc>
                          <a:spcPct val="100000"/>
                        </a:lnSpc>
                        <a:spcBef>
                          <a:spcPts val="90"/>
                        </a:spcBef>
                      </a:pPr>
                      <a:r>
                        <a:rPr sz="1800" spc="-10" dirty="0">
                          <a:latin typeface="Calibri"/>
                          <a:cs typeface="Calibri"/>
                        </a:rPr>
                        <a:t>Familismo</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4455" marR="145415">
                        <a:lnSpc>
                          <a:spcPct val="100000"/>
                        </a:lnSpc>
                        <a:spcBef>
                          <a:spcPts val="90"/>
                        </a:spcBef>
                      </a:pPr>
                      <a:r>
                        <a:rPr sz="1800" spc="-5" dirty="0">
                          <a:latin typeface="Calibri"/>
                          <a:cs typeface="Calibri"/>
                        </a:rPr>
                        <a:t>Importance of </a:t>
                      </a:r>
                      <a:r>
                        <a:rPr sz="1800" spc="-10" dirty="0">
                          <a:latin typeface="Calibri"/>
                          <a:cs typeface="Calibri"/>
                        </a:rPr>
                        <a:t>family </a:t>
                      </a:r>
                      <a:r>
                        <a:rPr sz="1800" spc="-5" dirty="0">
                          <a:latin typeface="Calibri"/>
                          <a:cs typeface="Calibri"/>
                        </a:rPr>
                        <a:t>at all levels: </a:t>
                      </a:r>
                      <a:r>
                        <a:rPr sz="1800" spc="-25" dirty="0">
                          <a:latin typeface="Calibri"/>
                          <a:cs typeface="Calibri"/>
                        </a:rPr>
                        <a:t>nuclear, </a:t>
                      </a:r>
                      <a:r>
                        <a:rPr sz="1800" spc="-10" dirty="0">
                          <a:latin typeface="Calibri"/>
                          <a:cs typeface="Calibri"/>
                        </a:rPr>
                        <a:t>extended,  fictive </a:t>
                      </a:r>
                      <a:r>
                        <a:rPr sz="1800" spc="-5" dirty="0">
                          <a:latin typeface="Calibri"/>
                          <a:cs typeface="Calibri"/>
                        </a:rPr>
                        <a:t>kin </a:t>
                      </a:r>
                      <a:r>
                        <a:rPr sz="1800" spc="-10" dirty="0">
                          <a:latin typeface="Calibri"/>
                          <a:cs typeface="Calibri"/>
                        </a:rPr>
                        <a:t>(compadres). </a:t>
                      </a:r>
                      <a:r>
                        <a:rPr sz="1800" dirty="0">
                          <a:latin typeface="Calibri"/>
                          <a:cs typeface="Calibri"/>
                        </a:rPr>
                        <a:t>Needs </a:t>
                      </a:r>
                      <a:r>
                        <a:rPr sz="1800" spc="-5" dirty="0">
                          <a:latin typeface="Calibri"/>
                          <a:cs typeface="Calibri"/>
                        </a:rPr>
                        <a:t>of </a:t>
                      </a:r>
                      <a:r>
                        <a:rPr sz="1800" spc="-10" dirty="0">
                          <a:latin typeface="Calibri"/>
                          <a:cs typeface="Calibri"/>
                        </a:rPr>
                        <a:t>family </a:t>
                      </a:r>
                      <a:r>
                        <a:rPr sz="1800" spc="-25" dirty="0">
                          <a:latin typeface="Calibri"/>
                          <a:cs typeface="Calibri"/>
                        </a:rPr>
                        <a:t>take </a:t>
                      </a:r>
                      <a:r>
                        <a:rPr sz="1800" spc="-5" dirty="0">
                          <a:latin typeface="Calibri"/>
                          <a:cs typeface="Calibri"/>
                        </a:rPr>
                        <a:t>precedence  </a:t>
                      </a:r>
                      <a:r>
                        <a:rPr sz="1800" spc="-10" dirty="0">
                          <a:latin typeface="Calibri"/>
                          <a:cs typeface="Calibri"/>
                        </a:rPr>
                        <a:t>over </a:t>
                      </a:r>
                      <a:r>
                        <a:rPr sz="1800" spc="-5" dirty="0">
                          <a:latin typeface="Calibri"/>
                          <a:cs typeface="Calibri"/>
                        </a:rPr>
                        <a:t>individual </a:t>
                      </a:r>
                      <a:r>
                        <a:rPr sz="1800" dirty="0">
                          <a:latin typeface="Calibri"/>
                          <a:cs typeface="Calibri"/>
                        </a:rPr>
                        <a:t>needs. </a:t>
                      </a:r>
                      <a:r>
                        <a:rPr sz="1800" spc="-5" dirty="0">
                          <a:latin typeface="Calibri"/>
                          <a:cs typeface="Calibri"/>
                        </a:rPr>
                        <a:t>Mutual</a:t>
                      </a:r>
                      <a:r>
                        <a:rPr sz="1800" spc="20" dirty="0">
                          <a:latin typeface="Calibri"/>
                          <a:cs typeface="Calibri"/>
                        </a:rPr>
                        <a:t> </a:t>
                      </a:r>
                      <a:r>
                        <a:rPr sz="1800" spc="-20" dirty="0">
                          <a:latin typeface="Calibri"/>
                          <a:cs typeface="Calibri"/>
                        </a:rPr>
                        <a:t>reciprocity.</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0" marB="0">
                    <a:lnL w="12700">
                      <a:solidFill>
                        <a:srgbClr val="FFFFFF"/>
                      </a:solidFill>
                      <a:prstDash val="solid"/>
                    </a:lnL>
                    <a:lnB w="39687">
                      <a:solidFill>
                        <a:srgbClr val="376092"/>
                      </a:solidFill>
                      <a:prstDash val="solid"/>
                    </a:lnB>
                  </a:tcPr>
                </a:tc>
              </a:tr>
              <a:tr h="370840">
                <a:tc vMerge="1">
                  <a:txBody>
                    <a:bodyPr/>
                    <a:lstStyle/>
                    <a:p>
                      <a:endParaRPr/>
                    </a:p>
                  </a:txBody>
                  <a:tcPr marL="0" marR="0" marT="0" marB="0">
                    <a:lnR w="12700">
                      <a:solidFill>
                        <a:srgbClr val="FFFFFF"/>
                      </a:solidFill>
                      <a:prstDash val="solid"/>
                    </a:lnR>
                    <a:lnB w="39687">
                      <a:solidFill>
                        <a:srgbClr val="376092"/>
                      </a:solidFill>
                      <a:prstDash val="solid"/>
                    </a:lnB>
                  </a:tcPr>
                </a:tc>
                <a:tc>
                  <a:txBody>
                    <a:bodyPr/>
                    <a:lstStyle/>
                    <a:p>
                      <a:pPr marL="84455">
                        <a:lnSpc>
                          <a:spcPct val="100000"/>
                        </a:lnSpc>
                        <a:spcBef>
                          <a:spcPts val="190"/>
                        </a:spcBef>
                      </a:pPr>
                      <a:r>
                        <a:rPr sz="1800" spc="-10" dirty="0">
                          <a:latin typeface="Calibri"/>
                          <a:cs typeface="Calibri"/>
                        </a:rPr>
                        <a:t>Personalismo</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190"/>
                        </a:spcBef>
                      </a:pPr>
                      <a:r>
                        <a:rPr sz="1800" spc="-10" dirty="0">
                          <a:latin typeface="Calibri"/>
                          <a:cs typeface="Calibri"/>
                        </a:rPr>
                        <a:t>Display </a:t>
                      </a:r>
                      <a:r>
                        <a:rPr sz="1800" spc="-5" dirty="0">
                          <a:latin typeface="Calibri"/>
                          <a:cs typeface="Calibri"/>
                        </a:rPr>
                        <a:t>of mutual </a:t>
                      </a:r>
                      <a:r>
                        <a:rPr sz="1800" spc="-10" dirty="0">
                          <a:latin typeface="Calibri"/>
                          <a:cs typeface="Calibri"/>
                        </a:rPr>
                        <a:t>respect, trust</a:t>
                      </a:r>
                      <a:r>
                        <a:rPr sz="1800" spc="75" dirty="0">
                          <a:latin typeface="Calibri"/>
                          <a:cs typeface="Calibri"/>
                        </a:rPr>
                        <a:t> </a:t>
                      </a:r>
                      <a:r>
                        <a:rPr sz="1800" spc="-5" dirty="0">
                          <a:latin typeface="Calibri"/>
                          <a:cs typeface="Calibri"/>
                        </a:rPr>
                        <a:t>building.</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0" marB="0">
                    <a:lnL w="12700">
                      <a:solidFill>
                        <a:srgbClr val="FFFFFF"/>
                      </a:solidFill>
                      <a:prstDash val="solid"/>
                    </a:lnL>
                    <a:lnB w="39687">
                      <a:solidFill>
                        <a:srgbClr val="376092"/>
                      </a:solidFill>
                      <a:prstDash val="solid"/>
                    </a:lnB>
                  </a:tcPr>
                </a:tc>
              </a:tr>
              <a:tr h="370839">
                <a:tc vMerge="1">
                  <a:txBody>
                    <a:bodyPr/>
                    <a:lstStyle/>
                    <a:p>
                      <a:endParaRPr/>
                    </a:p>
                  </a:txBody>
                  <a:tcPr marL="0" marR="0" marT="0" marB="0">
                    <a:lnR w="12700">
                      <a:solidFill>
                        <a:srgbClr val="FFFFFF"/>
                      </a:solidFill>
                      <a:prstDash val="solid"/>
                    </a:lnR>
                    <a:lnB w="39687">
                      <a:solidFill>
                        <a:srgbClr val="376092"/>
                      </a:solidFill>
                      <a:prstDash val="solid"/>
                    </a:lnB>
                  </a:tcPr>
                </a:tc>
                <a:tc>
                  <a:txBody>
                    <a:bodyPr/>
                    <a:lstStyle/>
                    <a:p>
                      <a:pPr marL="84455">
                        <a:lnSpc>
                          <a:spcPct val="100000"/>
                        </a:lnSpc>
                        <a:spcBef>
                          <a:spcPts val="190"/>
                        </a:spcBef>
                      </a:pPr>
                      <a:r>
                        <a:rPr sz="1800" spc="-10" dirty="0">
                          <a:latin typeface="Calibri"/>
                          <a:cs typeface="Calibri"/>
                        </a:rPr>
                        <a:t>Jerarquismo</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190"/>
                        </a:spcBef>
                      </a:pPr>
                      <a:r>
                        <a:rPr sz="1800" spc="-10" dirty="0">
                          <a:latin typeface="Calibri"/>
                          <a:cs typeface="Calibri"/>
                        </a:rPr>
                        <a:t>Respect </a:t>
                      </a:r>
                      <a:r>
                        <a:rPr sz="1800" spc="-15" dirty="0">
                          <a:latin typeface="Calibri"/>
                          <a:cs typeface="Calibri"/>
                        </a:rPr>
                        <a:t>for</a:t>
                      </a:r>
                      <a:r>
                        <a:rPr sz="1800" spc="-55" dirty="0">
                          <a:latin typeface="Calibri"/>
                          <a:cs typeface="Calibri"/>
                        </a:rPr>
                        <a:t> </a:t>
                      </a:r>
                      <a:r>
                        <a:rPr sz="1800" spc="-25" dirty="0">
                          <a:latin typeface="Calibri"/>
                          <a:cs typeface="Calibri"/>
                        </a:rPr>
                        <a:t>hierarchy.</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0" marB="0">
                    <a:lnL w="12700">
                      <a:solidFill>
                        <a:srgbClr val="FFFFFF"/>
                      </a:solidFill>
                      <a:prstDash val="solid"/>
                    </a:lnL>
                    <a:lnB w="39687">
                      <a:solidFill>
                        <a:srgbClr val="376092"/>
                      </a:solidFill>
                      <a:prstDash val="solid"/>
                    </a:lnB>
                  </a:tcPr>
                </a:tc>
              </a:tr>
              <a:tr h="370840">
                <a:tc vMerge="1">
                  <a:txBody>
                    <a:bodyPr/>
                    <a:lstStyle/>
                    <a:p>
                      <a:endParaRPr/>
                    </a:p>
                  </a:txBody>
                  <a:tcPr marL="0" marR="0" marT="0" marB="0">
                    <a:lnR w="12700">
                      <a:solidFill>
                        <a:srgbClr val="FFFFFF"/>
                      </a:solidFill>
                      <a:prstDash val="solid"/>
                    </a:lnR>
                    <a:lnB w="39687">
                      <a:solidFill>
                        <a:srgbClr val="376092"/>
                      </a:solidFill>
                      <a:prstDash val="solid"/>
                    </a:lnB>
                  </a:tcPr>
                </a:tc>
                <a:tc>
                  <a:txBody>
                    <a:bodyPr/>
                    <a:lstStyle/>
                    <a:p>
                      <a:pPr marL="84455">
                        <a:lnSpc>
                          <a:spcPct val="100000"/>
                        </a:lnSpc>
                        <a:spcBef>
                          <a:spcPts val="185"/>
                        </a:spcBef>
                      </a:pPr>
                      <a:r>
                        <a:rPr sz="1800" spc="-10" dirty="0">
                          <a:latin typeface="Calibri"/>
                          <a:cs typeface="Calibri"/>
                        </a:rPr>
                        <a:t>Presentismo</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185"/>
                        </a:spcBef>
                      </a:pPr>
                      <a:r>
                        <a:rPr sz="1800" spc="-5" dirty="0">
                          <a:latin typeface="Calibri"/>
                          <a:cs typeface="Calibri"/>
                        </a:rPr>
                        <a:t>Emphasis on</a:t>
                      </a:r>
                      <a:r>
                        <a:rPr sz="1800" spc="-25" dirty="0">
                          <a:latin typeface="Calibri"/>
                          <a:cs typeface="Calibri"/>
                        </a:rPr>
                        <a:t> </a:t>
                      </a:r>
                      <a:r>
                        <a:rPr sz="1800" spc="-10" dirty="0">
                          <a:latin typeface="Calibri"/>
                          <a:cs typeface="Calibri"/>
                        </a:rPr>
                        <a:t>present.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0" marB="0">
                    <a:lnL w="12700">
                      <a:solidFill>
                        <a:srgbClr val="FFFFFF"/>
                      </a:solidFill>
                      <a:prstDash val="solid"/>
                    </a:lnL>
                    <a:lnB w="39687">
                      <a:solidFill>
                        <a:srgbClr val="376092"/>
                      </a:solidFill>
                      <a:prstDash val="solid"/>
                    </a:lnB>
                  </a:tcPr>
                </a:tc>
              </a:tr>
              <a:tr h="640079">
                <a:tc vMerge="1">
                  <a:txBody>
                    <a:bodyPr/>
                    <a:lstStyle/>
                    <a:p>
                      <a:endParaRPr/>
                    </a:p>
                  </a:txBody>
                  <a:tcPr marL="0" marR="0" marT="0" marB="0">
                    <a:lnR w="12700">
                      <a:solidFill>
                        <a:srgbClr val="FFFFFF"/>
                      </a:solidFill>
                      <a:prstDash val="solid"/>
                    </a:lnR>
                    <a:lnB w="39687">
                      <a:solidFill>
                        <a:srgbClr val="376092"/>
                      </a:solidFill>
                      <a:prstDash val="solid"/>
                    </a:lnB>
                  </a:tcPr>
                </a:tc>
                <a:tc>
                  <a:txBody>
                    <a:bodyPr/>
                    <a:lstStyle/>
                    <a:p>
                      <a:pPr marL="84455">
                        <a:lnSpc>
                          <a:spcPct val="100000"/>
                        </a:lnSpc>
                        <a:spcBef>
                          <a:spcPts val="185"/>
                        </a:spcBef>
                      </a:pPr>
                      <a:r>
                        <a:rPr sz="1800" spc="-5" dirty="0">
                          <a:latin typeface="Calibri"/>
                          <a:cs typeface="Calibri"/>
                        </a:rPr>
                        <a:t>Espiritismo</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marR="432434">
                        <a:lnSpc>
                          <a:spcPct val="100000"/>
                        </a:lnSpc>
                        <a:spcBef>
                          <a:spcPts val="185"/>
                        </a:spcBef>
                      </a:pPr>
                      <a:r>
                        <a:rPr sz="1800" spc="-5" dirty="0">
                          <a:latin typeface="Calibri"/>
                          <a:cs typeface="Calibri"/>
                        </a:rPr>
                        <a:t>Belief that good </a:t>
                      </a:r>
                      <a:r>
                        <a:rPr sz="1800" dirty="0">
                          <a:latin typeface="Calibri"/>
                          <a:cs typeface="Calibri"/>
                        </a:rPr>
                        <a:t>/ </a:t>
                      </a:r>
                      <a:r>
                        <a:rPr sz="1800" spc="-5" dirty="0">
                          <a:latin typeface="Calibri"/>
                          <a:cs typeface="Calibri"/>
                        </a:rPr>
                        <a:t>evil spirits </a:t>
                      </a:r>
                      <a:r>
                        <a:rPr sz="1800" spc="-10" dirty="0">
                          <a:latin typeface="Calibri"/>
                          <a:cs typeface="Calibri"/>
                        </a:rPr>
                        <a:t>can </a:t>
                      </a:r>
                      <a:r>
                        <a:rPr sz="1800" spc="-15" dirty="0">
                          <a:latin typeface="Calibri"/>
                          <a:cs typeface="Calibri"/>
                        </a:rPr>
                        <a:t>affect </a:t>
                      </a:r>
                      <a:r>
                        <a:rPr sz="1800" spc="-5" dirty="0">
                          <a:latin typeface="Calibri"/>
                          <a:cs typeface="Calibri"/>
                        </a:rPr>
                        <a:t>well being </a:t>
                      </a:r>
                      <a:r>
                        <a:rPr sz="1800" dirty="0">
                          <a:latin typeface="Calibri"/>
                          <a:cs typeface="Calibri"/>
                        </a:rPr>
                        <a:t>and  </a:t>
                      </a:r>
                      <a:r>
                        <a:rPr sz="1800" spc="-5" dirty="0">
                          <a:latin typeface="Calibri"/>
                          <a:cs typeface="Calibri"/>
                        </a:rPr>
                        <a:t>spirit of the </a:t>
                      </a:r>
                      <a:r>
                        <a:rPr sz="1800" dirty="0">
                          <a:latin typeface="Calibri"/>
                          <a:cs typeface="Calibri"/>
                        </a:rPr>
                        <a:t>dead</a:t>
                      </a:r>
                      <a:r>
                        <a:rPr sz="1800" spc="-5" dirty="0">
                          <a:latin typeface="Calibri"/>
                          <a:cs typeface="Calibri"/>
                        </a:rPr>
                        <a:t> </a:t>
                      </a:r>
                      <a:r>
                        <a:rPr sz="1800" spc="-10" dirty="0">
                          <a:latin typeface="Calibri"/>
                          <a:cs typeface="Calibri"/>
                        </a:rPr>
                        <a:t>person.</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0" marB="0">
                    <a:lnL w="12700">
                      <a:solidFill>
                        <a:srgbClr val="FFFFFF"/>
                      </a:solidFill>
                      <a:prstDash val="solid"/>
                    </a:lnL>
                    <a:lnB w="39687">
                      <a:solidFill>
                        <a:srgbClr val="376092"/>
                      </a:solidFill>
                      <a:prstDash val="solid"/>
                    </a:lnB>
                  </a:tcPr>
                </a:tc>
              </a:tr>
              <a:tr h="1196340">
                <a:tc vMerge="1">
                  <a:txBody>
                    <a:bodyPr/>
                    <a:lstStyle/>
                    <a:p>
                      <a:endParaRPr/>
                    </a:p>
                  </a:txBody>
                  <a:tcPr marL="0" marR="0" marT="0" marB="0">
                    <a:lnR w="12700">
                      <a:solidFill>
                        <a:srgbClr val="FFFFFF"/>
                      </a:solidFill>
                      <a:prstDash val="solid"/>
                    </a:lnR>
                    <a:lnB w="39687">
                      <a:solidFill>
                        <a:srgbClr val="376092"/>
                      </a:solidFill>
                      <a:prstDash val="solid"/>
                    </a:lnB>
                  </a:tcPr>
                </a:tc>
                <a:tc>
                  <a:txBody>
                    <a:bodyPr/>
                    <a:lstStyle/>
                    <a:p>
                      <a:pPr marL="84455">
                        <a:lnSpc>
                          <a:spcPct val="100000"/>
                        </a:lnSpc>
                        <a:spcBef>
                          <a:spcPts val="185"/>
                        </a:spcBef>
                      </a:pPr>
                      <a:r>
                        <a:rPr sz="1800" spc="-15" dirty="0">
                          <a:latin typeface="Calibri"/>
                          <a:cs typeface="Calibri"/>
                        </a:rPr>
                        <a:t>Fatalism</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9687">
                      <a:solidFill>
                        <a:srgbClr val="376092"/>
                      </a:solidFill>
                      <a:prstDash val="solid"/>
                    </a:lnB>
                    <a:solidFill>
                      <a:srgbClr val="E9EDF4"/>
                    </a:solidFill>
                  </a:tcPr>
                </a:tc>
                <a:tc>
                  <a:txBody>
                    <a:bodyPr/>
                    <a:lstStyle/>
                    <a:p>
                      <a:pPr marL="84455" marR="182245">
                        <a:lnSpc>
                          <a:spcPct val="100000"/>
                        </a:lnSpc>
                        <a:spcBef>
                          <a:spcPts val="185"/>
                        </a:spcBef>
                      </a:pPr>
                      <a:r>
                        <a:rPr sz="1800" dirty="0">
                          <a:latin typeface="Calibri"/>
                          <a:cs typeface="Calibri"/>
                        </a:rPr>
                        <a:t>means </a:t>
                      </a:r>
                      <a:r>
                        <a:rPr sz="1800" spc="-5" dirty="0">
                          <a:latin typeface="Calibri"/>
                          <a:cs typeface="Calibri"/>
                        </a:rPr>
                        <a:t>that they </a:t>
                      </a:r>
                      <a:r>
                        <a:rPr sz="1800" spc="-10" dirty="0">
                          <a:latin typeface="Calibri"/>
                          <a:cs typeface="Calibri"/>
                        </a:rPr>
                        <a:t>have </a:t>
                      </a:r>
                      <a:r>
                        <a:rPr sz="1800" dirty="0">
                          <a:latin typeface="Calibri"/>
                          <a:cs typeface="Calibri"/>
                        </a:rPr>
                        <a:t>an </a:t>
                      </a:r>
                      <a:r>
                        <a:rPr sz="1800" spc="-10" dirty="0">
                          <a:latin typeface="Calibri"/>
                          <a:cs typeface="Calibri"/>
                        </a:rPr>
                        <a:t>external </a:t>
                      </a:r>
                      <a:r>
                        <a:rPr sz="1800" spc="-5" dirty="0">
                          <a:latin typeface="Calibri"/>
                          <a:cs typeface="Calibri"/>
                        </a:rPr>
                        <a:t>locus of </a:t>
                      </a:r>
                      <a:r>
                        <a:rPr sz="1800" spc="-10" dirty="0">
                          <a:latin typeface="Calibri"/>
                          <a:cs typeface="Calibri"/>
                        </a:rPr>
                        <a:t>control. </a:t>
                      </a:r>
                      <a:r>
                        <a:rPr sz="1800" spc="-25" dirty="0">
                          <a:latin typeface="Calibri"/>
                          <a:cs typeface="Calibri"/>
                        </a:rPr>
                        <a:t>God’s  </a:t>
                      </a:r>
                      <a:r>
                        <a:rPr sz="1800" spc="-10" dirty="0">
                          <a:latin typeface="Calibri"/>
                          <a:cs typeface="Calibri"/>
                        </a:rPr>
                        <a:t>sovereignty </a:t>
                      </a:r>
                      <a:r>
                        <a:rPr sz="1800" dirty="0">
                          <a:latin typeface="Calibri"/>
                          <a:cs typeface="Calibri"/>
                        </a:rPr>
                        <a:t>and </a:t>
                      </a:r>
                      <a:r>
                        <a:rPr sz="1800" spc="-25" dirty="0">
                          <a:latin typeface="Calibri"/>
                          <a:cs typeface="Calibri"/>
                        </a:rPr>
                        <a:t>God’s </a:t>
                      </a:r>
                      <a:r>
                        <a:rPr sz="1800" spc="-10" dirty="0">
                          <a:latin typeface="Calibri"/>
                          <a:cs typeface="Calibri"/>
                        </a:rPr>
                        <a:t>providence </a:t>
                      </a:r>
                      <a:r>
                        <a:rPr sz="1800" spc="-15" dirty="0">
                          <a:latin typeface="Calibri"/>
                          <a:cs typeface="Calibri"/>
                        </a:rPr>
                        <a:t>may </a:t>
                      </a:r>
                      <a:r>
                        <a:rPr sz="1800" spc="-5" dirty="0">
                          <a:latin typeface="Calibri"/>
                          <a:cs typeface="Calibri"/>
                        </a:rPr>
                        <a:t>decrease  </a:t>
                      </a:r>
                      <a:r>
                        <a:rPr sz="1800" spc="-10" dirty="0">
                          <a:latin typeface="Calibri"/>
                          <a:cs typeface="Calibri"/>
                        </a:rPr>
                        <a:t>personal </a:t>
                      </a:r>
                      <a:r>
                        <a:rPr sz="1800" spc="-5" dirty="0">
                          <a:latin typeface="Calibri"/>
                          <a:cs typeface="Calibri"/>
                        </a:rPr>
                        <a:t>responsibility </a:t>
                      </a:r>
                      <a:r>
                        <a:rPr sz="1800" dirty="0">
                          <a:latin typeface="Calibri"/>
                          <a:cs typeface="Calibri"/>
                        </a:rPr>
                        <a:t>and </a:t>
                      </a:r>
                      <a:r>
                        <a:rPr sz="1800" spc="-15" dirty="0">
                          <a:latin typeface="Calibri"/>
                          <a:cs typeface="Calibri"/>
                        </a:rPr>
                        <a:t>may </a:t>
                      </a:r>
                      <a:r>
                        <a:rPr sz="1800" spc="-5" dirty="0">
                          <a:latin typeface="Calibri"/>
                          <a:cs typeface="Calibri"/>
                        </a:rPr>
                        <a:t>lead them </a:t>
                      </a:r>
                      <a:r>
                        <a:rPr sz="1800" spc="-10" dirty="0">
                          <a:latin typeface="Calibri"/>
                          <a:cs typeface="Calibri"/>
                        </a:rPr>
                        <a:t>to </a:t>
                      </a:r>
                      <a:r>
                        <a:rPr sz="1800" spc="-5" dirty="0">
                          <a:latin typeface="Calibri"/>
                          <a:cs typeface="Calibri"/>
                        </a:rPr>
                        <a:t>become  passive </a:t>
                      </a:r>
                      <a:r>
                        <a:rPr sz="1800" dirty="0">
                          <a:latin typeface="Calibri"/>
                          <a:cs typeface="Calibri"/>
                        </a:rPr>
                        <a:t>and </a:t>
                      </a:r>
                      <a:r>
                        <a:rPr sz="1800" spc="-10" dirty="0">
                          <a:latin typeface="Calibri"/>
                          <a:cs typeface="Calibri"/>
                        </a:rPr>
                        <a:t>to </a:t>
                      </a:r>
                      <a:r>
                        <a:rPr sz="1800" spc="-15" dirty="0">
                          <a:latin typeface="Calibri"/>
                          <a:cs typeface="Calibri"/>
                        </a:rPr>
                        <a:t>feel</a:t>
                      </a:r>
                      <a:r>
                        <a:rPr sz="1800" spc="-40" dirty="0">
                          <a:latin typeface="Calibri"/>
                          <a:cs typeface="Calibri"/>
                        </a:rPr>
                        <a:t> </a:t>
                      </a:r>
                      <a:r>
                        <a:rPr sz="1800" spc="-5" dirty="0">
                          <a:latin typeface="Calibri"/>
                          <a:cs typeface="Calibri"/>
                        </a:rPr>
                        <a:t>powerless.</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9687">
                      <a:solidFill>
                        <a:srgbClr val="376092"/>
                      </a:solidFill>
                      <a:prstDash val="solid"/>
                    </a:lnB>
                    <a:solidFill>
                      <a:srgbClr val="E9EDF4"/>
                    </a:solidFill>
                  </a:tcPr>
                </a:tc>
                <a:tc vMerge="1">
                  <a:txBody>
                    <a:bodyPr/>
                    <a:lstStyle/>
                    <a:p>
                      <a:endParaRPr/>
                    </a:p>
                  </a:txBody>
                  <a:tcPr marL="0" marR="0" marT="0" marB="0">
                    <a:lnL w="12700">
                      <a:solidFill>
                        <a:srgbClr val="FFFFFF"/>
                      </a:solidFill>
                      <a:prstDash val="solid"/>
                    </a:lnL>
                    <a:lnB w="39687">
                      <a:solidFill>
                        <a:srgbClr val="376092"/>
                      </a:solidFill>
                      <a:prstDash val="solid"/>
                    </a:lnB>
                  </a:tcPr>
                </a:tc>
              </a:tr>
              <a:tr h="53657">
                <a:tc gridSpan="4">
                  <a:txBody>
                    <a:bodyPr/>
                    <a:lstStyle/>
                    <a:p>
                      <a:endParaRPr sz="1800" dirty="0">
                        <a:latin typeface="Calibri"/>
                        <a:cs typeface="Calibri"/>
                      </a:endParaRPr>
                    </a:p>
                  </a:txBody>
                  <a:tcPr marL="0" marR="0" marT="0" marB="0">
                    <a:lnT w="39687">
                      <a:solidFill>
                        <a:srgbClr val="376092"/>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extLst>
      <p:ext uri="{BB962C8B-B14F-4D97-AF65-F5344CB8AC3E}">
        <p14:creationId xmlns:p14="http://schemas.microsoft.com/office/powerpoint/2010/main" val="3803212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0"/>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413384" marR="5080" indent="-155575">
              <a:lnSpc>
                <a:spcPct val="100000"/>
              </a:lnSpc>
            </a:pPr>
            <a:r>
              <a:rPr sz="3600" dirty="0"/>
              <a:t>The use </a:t>
            </a:r>
            <a:r>
              <a:rPr sz="3600" spc="-5" dirty="0"/>
              <a:t>of healing/treatment </a:t>
            </a:r>
            <a:r>
              <a:rPr sz="3600" dirty="0"/>
              <a:t>practices in  health provision </a:t>
            </a:r>
            <a:r>
              <a:rPr sz="3600" spc="-5" dirty="0"/>
              <a:t>and </a:t>
            </a:r>
            <a:r>
              <a:rPr sz="3600" dirty="0"/>
              <a:t>seeking</a:t>
            </a:r>
            <a:r>
              <a:rPr sz="3600" spc="-15" dirty="0"/>
              <a:t> </a:t>
            </a:r>
            <a:r>
              <a:rPr sz="3600" spc="-5" dirty="0"/>
              <a:t>behaviors.</a:t>
            </a:r>
            <a:endParaRPr sz="3600"/>
          </a:p>
        </p:txBody>
      </p:sp>
      <p:sp>
        <p:nvSpPr>
          <p:cNvPr id="5" name="object 5"/>
          <p:cNvSpPr txBox="1"/>
          <p:nvPr/>
        </p:nvSpPr>
        <p:spPr>
          <a:xfrm>
            <a:off x="324526" y="1468121"/>
            <a:ext cx="5840095" cy="487680"/>
          </a:xfrm>
          <a:prstGeom prst="rect">
            <a:avLst/>
          </a:prstGeom>
        </p:spPr>
        <p:txBody>
          <a:bodyPr vert="horz" wrap="square" lIns="0" tIns="0" rIns="0" bIns="0" rtlCol="0">
            <a:spAutoFit/>
          </a:bodyPr>
          <a:lstStyle/>
          <a:p>
            <a:pPr marL="355600" indent="-342900">
              <a:buFont typeface="Arial"/>
              <a:buChar char="•"/>
              <a:tabLst>
                <a:tab pos="355600" algn="l"/>
              </a:tabLst>
            </a:pPr>
            <a:r>
              <a:rPr sz="3200" u="heavy" spc="-10" dirty="0">
                <a:solidFill>
                  <a:srgbClr val="CC3300"/>
                </a:solidFill>
                <a:cs typeface="Calibri"/>
              </a:rPr>
              <a:t>Remedies </a:t>
            </a:r>
            <a:r>
              <a:rPr sz="3200" u="heavy" spc="-20" dirty="0">
                <a:solidFill>
                  <a:srgbClr val="CC3300"/>
                </a:solidFill>
                <a:cs typeface="Calibri"/>
              </a:rPr>
              <a:t>Everyone </a:t>
            </a:r>
            <a:r>
              <a:rPr sz="3200" u="heavy" spc="-5" dirty="0">
                <a:solidFill>
                  <a:srgbClr val="CC3300"/>
                </a:solidFill>
                <a:cs typeface="Calibri"/>
              </a:rPr>
              <a:t>Should</a:t>
            </a:r>
            <a:r>
              <a:rPr sz="3200" u="heavy" spc="5" dirty="0">
                <a:solidFill>
                  <a:srgbClr val="CC3300"/>
                </a:solidFill>
                <a:cs typeface="Calibri"/>
              </a:rPr>
              <a:t> </a:t>
            </a:r>
            <a:r>
              <a:rPr sz="3200" u="heavy" spc="-15" dirty="0">
                <a:solidFill>
                  <a:srgbClr val="CC3300"/>
                </a:solidFill>
                <a:cs typeface="Calibri"/>
              </a:rPr>
              <a:t>Know</a:t>
            </a:r>
            <a:endParaRPr sz="3200">
              <a:solidFill>
                <a:prstClr val="black"/>
              </a:solidFill>
              <a:cs typeface="Calibri"/>
            </a:endParaRPr>
          </a:p>
        </p:txBody>
      </p:sp>
      <p:graphicFrame>
        <p:nvGraphicFramePr>
          <p:cNvPr id="6" name="object 6"/>
          <p:cNvGraphicFramePr>
            <a:graphicFrameLocks noGrp="1"/>
          </p:cNvGraphicFramePr>
          <p:nvPr/>
        </p:nvGraphicFramePr>
        <p:xfrm>
          <a:off x="478063" y="2279650"/>
          <a:ext cx="8049983" cy="3545837"/>
        </p:xfrm>
        <a:graphic>
          <a:graphicData uri="http://schemas.openxmlformats.org/drawingml/2006/table">
            <a:tbl>
              <a:tblPr firstRow="1" bandRow="1">
                <a:tableStyleId>{2D5ABB26-0587-4C30-8999-92F81FD0307C}</a:tableStyleId>
              </a:tblPr>
              <a:tblGrid>
                <a:gridCol w="1609996"/>
                <a:gridCol w="1486989"/>
                <a:gridCol w="2819400"/>
                <a:gridCol w="1295400"/>
                <a:gridCol w="838198"/>
              </a:tblGrid>
              <a:tr h="370839">
                <a:tc>
                  <a:txBody>
                    <a:bodyPr/>
                    <a:lstStyle/>
                    <a:p>
                      <a:pPr marL="84455">
                        <a:lnSpc>
                          <a:spcPct val="100000"/>
                        </a:lnSpc>
                        <a:spcBef>
                          <a:spcPts val="190"/>
                        </a:spcBef>
                      </a:pPr>
                      <a:r>
                        <a:rPr sz="1800" b="1" dirty="0">
                          <a:solidFill>
                            <a:srgbClr val="FFFFFF"/>
                          </a:solidFill>
                          <a:latin typeface="Calibri"/>
                          <a:cs typeface="Calibri"/>
                        </a:rPr>
                        <a:t>Spanish</a:t>
                      </a:r>
                      <a:r>
                        <a:rPr sz="1800" b="1" spc="-85" dirty="0">
                          <a:solidFill>
                            <a:srgbClr val="FFFFFF"/>
                          </a:solidFill>
                          <a:latin typeface="Calibri"/>
                          <a:cs typeface="Calibri"/>
                        </a:rPr>
                        <a:t> </a:t>
                      </a:r>
                      <a:r>
                        <a:rPr sz="1800" b="1" spc="-5" dirty="0">
                          <a:solidFill>
                            <a:srgbClr val="FFFFFF"/>
                          </a:solidFill>
                          <a:latin typeface="Calibri"/>
                          <a:cs typeface="Calibri"/>
                        </a:rPr>
                        <a:t>Name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190"/>
                        </a:spcBef>
                      </a:pPr>
                      <a:r>
                        <a:rPr sz="1800" b="1" spc="-5" dirty="0">
                          <a:solidFill>
                            <a:srgbClr val="FFFFFF"/>
                          </a:solidFill>
                          <a:latin typeface="Calibri"/>
                          <a:cs typeface="Calibri"/>
                        </a:rPr>
                        <a:t>English</a:t>
                      </a:r>
                      <a:r>
                        <a:rPr sz="1800" b="1" spc="-60" dirty="0">
                          <a:solidFill>
                            <a:srgbClr val="FFFFFF"/>
                          </a:solidFill>
                          <a:latin typeface="Calibri"/>
                          <a:cs typeface="Calibri"/>
                        </a:rPr>
                        <a:t> </a:t>
                      </a:r>
                      <a:r>
                        <a:rPr sz="1800" b="1" spc="-5" dirty="0">
                          <a:solidFill>
                            <a:srgbClr val="FFFFFF"/>
                          </a:solidFill>
                          <a:latin typeface="Calibri"/>
                          <a:cs typeface="Calibri"/>
                        </a:rPr>
                        <a:t>Name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190"/>
                        </a:spcBef>
                      </a:pPr>
                      <a:r>
                        <a:rPr sz="1800" b="1" dirty="0">
                          <a:solidFill>
                            <a:srgbClr val="FFFFFF"/>
                          </a:solidFill>
                          <a:latin typeface="Calibri"/>
                          <a:cs typeface="Calibri"/>
                        </a:rPr>
                        <a:t>Uses</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190"/>
                        </a:spcBef>
                      </a:pPr>
                      <a:r>
                        <a:rPr sz="1800" b="1" spc="-15" dirty="0">
                          <a:solidFill>
                            <a:srgbClr val="FFFFFF"/>
                          </a:solidFill>
                          <a:latin typeface="Calibri"/>
                          <a:cs typeface="Calibri"/>
                        </a:rPr>
                        <a:t>Efficacy</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R="59055" algn="ctr">
                        <a:lnSpc>
                          <a:spcPct val="100000"/>
                        </a:lnSpc>
                        <a:spcBef>
                          <a:spcPts val="190"/>
                        </a:spcBef>
                      </a:pPr>
                      <a:r>
                        <a:rPr sz="1800" b="1" spc="-15" dirty="0">
                          <a:solidFill>
                            <a:srgbClr val="FFFFFF"/>
                          </a:solidFill>
                          <a:latin typeface="Calibri"/>
                          <a:cs typeface="Calibri"/>
                        </a:rPr>
                        <a:t>Safety</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r>
              <a:tr h="370839">
                <a:tc>
                  <a:txBody>
                    <a:bodyPr/>
                    <a:lstStyle/>
                    <a:p>
                      <a:pPr marL="84455">
                        <a:lnSpc>
                          <a:spcPct val="100000"/>
                        </a:lnSpc>
                        <a:spcBef>
                          <a:spcPts val="110"/>
                        </a:spcBef>
                      </a:pPr>
                      <a:r>
                        <a:rPr sz="1600" spc="-5" dirty="0">
                          <a:latin typeface="Calibri"/>
                          <a:cs typeface="Calibri"/>
                        </a:rPr>
                        <a:t>Ajo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110"/>
                        </a:spcBef>
                      </a:pPr>
                      <a:r>
                        <a:rPr sz="1600" dirty="0">
                          <a:latin typeface="Calibri"/>
                          <a:cs typeface="Calibri"/>
                        </a:rPr>
                        <a:t>Garlic</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110"/>
                        </a:spcBef>
                      </a:pPr>
                      <a:r>
                        <a:rPr sz="1600" spc="-5" dirty="0">
                          <a:latin typeface="Calibri"/>
                          <a:cs typeface="Calibri"/>
                        </a:rPr>
                        <a:t>Hypertension, antibiotic,</a:t>
                      </a:r>
                      <a:r>
                        <a:rPr sz="1600" spc="-40" dirty="0">
                          <a:latin typeface="Calibri"/>
                          <a:cs typeface="Calibri"/>
                        </a:rPr>
                        <a:t> </a:t>
                      </a:r>
                      <a:r>
                        <a:rPr sz="1600" spc="-10" dirty="0">
                          <a:latin typeface="Calibri"/>
                          <a:cs typeface="Calibri"/>
                        </a:rPr>
                        <a:t>cough</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110"/>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110"/>
                        </a:spcBef>
                      </a:pPr>
                      <a:r>
                        <a:rPr sz="1600"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r>
              <a:tr h="579120">
                <a:tc>
                  <a:txBody>
                    <a:bodyPr/>
                    <a:lstStyle/>
                    <a:p>
                      <a:pPr marL="84455">
                        <a:lnSpc>
                          <a:spcPct val="100000"/>
                        </a:lnSpc>
                        <a:spcBef>
                          <a:spcPts val="210"/>
                        </a:spcBef>
                      </a:pPr>
                      <a:r>
                        <a:rPr sz="1600" spc="-15" dirty="0">
                          <a:latin typeface="Calibri"/>
                          <a:cs typeface="Calibri"/>
                        </a:rPr>
                        <a:t>Azarcon/Greta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marR="216535">
                        <a:lnSpc>
                          <a:spcPct val="100000"/>
                        </a:lnSpc>
                        <a:spcBef>
                          <a:spcPts val="210"/>
                        </a:spcBef>
                      </a:pPr>
                      <a:r>
                        <a:rPr sz="1600" dirty="0">
                          <a:latin typeface="Calibri"/>
                          <a:cs typeface="Calibri"/>
                        </a:rPr>
                        <a:t>L</a:t>
                      </a:r>
                      <a:r>
                        <a:rPr sz="1600" spc="-5" dirty="0">
                          <a:latin typeface="Calibri"/>
                          <a:cs typeface="Calibri"/>
                        </a:rPr>
                        <a:t>e</a:t>
                      </a:r>
                      <a:r>
                        <a:rPr sz="1600" dirty="0">
                          <a:latin typeface="Calibri"/>
                          <a:cs typeface="Calibri"/>
                        </a:rPr>
                        <a:t>ad</a:t>
                      </a:r>
                      <a:r>
                        <a:rPr sz="1600" spc="-5" dirty="0">
                          <a:latin typeface="Calibri"/>
                          <a:cs typeface="Calibri"/>
                        </a:rPr>
                        <a:t>/</a:t>
                      </a:r>
                      <a:r>
                        <a:rPr sz="1600" dirty="0">
                          <a:latin typeface="Calibri"/>
                          <a:cs typeface="Calibri"/>
                        </a:rPr>
                        <a:t>M</a:t>
                      </a:r>
                      <a:r>
                        <a:rPr sz="1600" spc="-5" dirty="0">
                          <a:latin typeface="Calibri"/>
                          <a:cs typeface="Calibri"/>
                        </a:rPr>
                        <a:t>e</a:t>
                      </a:r>
                      <a:r>
                        <a:rPr sz="1600" spc="-30" dirty="0">
                          <a:latin typeface="Calibri"/>
                          <a:cs typeface="Calibri"/>
                        </a:rPr>
                        <a:t>r</a:t>
                      </a:r>
                      <a:r>
                        <a:rPr sz="1600" spc="-5" dirty="0">
                          <a:latin typeface="Calibri"/>
                          <a:cs typeface="Calibri"/>
                        </a:rPr>
                        <a:t>c</a:t>
                      </a:r>
                      <a:r>
                        <a:rPr sz="1600" dirty="0">
                          <a:latin typeface="Calibri"/>
                          <a:cs typeface="Calibri"/>
                        </a:rPr>
                        <a:t>u</a:t>
                      </a:r>
                      <a:r>
                        <a:rPr sz="1600" spc="5" dirty="0">
                          <a:latin typeface="Calibri"/>
                          <a:cs typeface="Calibri"/>
                        </a:rPr>
                        <a:t>r</a:t>
                      </a:r>
                      <a:r>
                        <a:rPr sz="1600" dirty="0">
                          <a:latin typeface="Calibri"/>
                          <a:cs typeface="Calibri"/>
                        </a:rPr>
                        <a:t>y  </a:t>
                      </a:r>
                      <a:r>
                        <a:rPr sz="1600" spc="-10" dirty="0">
                          <a:latin typeface="Calibri"/>
                          <a:cs typeface="Calibri"/>
                        </a:rPr>
                        <a:t>oxides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210"/>
                        </a:spcBef>
                      </a:pPr>
                      <a:r>
                        <a:rPr sz="1600" spc="-5" dirty="0">
                          <a:latin typeface="Calibri"/>
                          <a:cs typeface="Calibri"/>
                        </a:rPr>
                        <a:t>Empacho ,</a:t>
                      </a:r>
                      <a:r>
                        <a:rPr sz="1600" spc="-65" dirty="0">
                          <a:latin typeface="Calibri"/>
                          <a:cs typeface="Calibri"/>
                        </a:rPr>
                        <a:t> </a:t>
                      </a:r>
                      <a:r>
                        <a:rPr sz="1600" spc="-5" dirty="0">
                          <a:latin typeface="Calibri"/>
                          <a:cs typeface="Calibri"/>
                        </a:rPr>
                        <a:t>teething</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210"/>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210"/>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822960">
                <a:tc>
                  <a:txBody>
                    <a:bodyPr/>
                    <a:lstStyle/>
                    <a:p>
                      <a:pPr marL="84455">
                        <a:lnSpc>
                          <a:spcPct val="100000"/>
                        </a:lnSpc>
                        <a:spcBef>
                          <a:spcPts val="210"/>
                        </a:spcBef>
                      </a:pPr>
                      <a:r>
                        <a:rPr sz="1600" spc="-5" dirty="0">
                          <a:latin typeface="Calibri"/>
                          <a:cs typeface="Calibri"/>
                        </a:rPr>
                        <a:t>Eucalipto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marR="370205">
                        <a:lnSpc>
                          <a:spcPct val="100000"/>
                        </a:lnSpc>
                        <a:spcBef>
                          <a:spcPts val="210"/>
                        </a:spcBef>
                      </a:pPr>
                      <a:r>
                        <a:rPr sz="1600" spc="-5" dirty="0">
                          <a:latin typeface="Calibri"/>
                          <a:cs typeface="Calibri"/>
                        </a:rPr>
                        <a:t>Eucalyptus  </a:t>
                      </a:r>
                      <a:r>
                        <a:rPr sz="1600" spc="-10" dirty="0">
                          <a:latin typeface="Calibri"/>
                          <a:cs typeface="Calibri"/>
                        </a:rPr>
                        <a:t>(Vicks</a:t>
                      </a:r>
                      <a:r>
                        <a:rPr sz="1600" spc="-40" dirty="0">
                          <a:latin typeface="Calibri"/>
                          <a:cs typeface="Calibri"/>
                        </a:rPr>
                        <a:t> </a:t>
                      </a:r>
                      <a:r>
                        <a:rPr sz="1600" spc="-25" dirty="0">
                          <a:latin typeface="Calibri"/>
                          <a:cs typeface="Calibri"/>
                        </a:rPr>
                        <a:t>Vapor  </a:t>
                      </a:r>
                      <a:r>
                        <a:rPr sz="1600" spc="-5" dirty="0">
                          <a:latin typeface="Calibri"/>
                          <a:cs typeface="Calibri"/>
                        </a:rPr>
                        <a:t>Rub)</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210"/>
                        </a:spcBef>
                      </a:pPr>
                      <a:r>
                        <a:rPr sz="1600" spc="-5" dirty="0">
                          <a:latin typeface="Calibri"/>
                          <a:cs typeface="Calibri"/>
                        </a:rPr>
                        <a:t>Asthma, bronchitis,</a:t>
                      </a:r>
                      <a:r>
                        <a:rPr sz="1600" spc="-85" dirty="0">
                          <a:latin typeface="Calibri"/>
                          <a:cs typeface="Calibri"/>
                        </a:rPr>
                        <a:t> </a:t>
                      </a:r>
                      <a:r>
                        <a:rPr sz="1600" spc="-5" dirty="0">
                          <a:latin typeface="Calibri"/>
                          <a:cs typeface="Calibri"/>
                        </a:rPr>
                        <a:t>TB</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461645" marR="109855" indent="-344805">
                        <a:lnSpc>
                          <a:spcPct val="100000"/>
                        </a:lnSpc>
                        <a:spcBef>
                          <a:spcPts val="210"/>
                        </a:spcBef>
                      </a:pPr>
                      <a:r>
                        <a:rPr sz="1600" spc="-5" dirty="0">
                          <a:latin typeface="Calibri"/>
                          <a:cs typeface="Calibri"/>
                        </a:rPr>
                        <a:t>+</a:t>
                      </a:r>
                      <a:r>
                        <a:rPr sz="1600" spc="-40" dirty="0">
                          <a:latin typeface="Calibri"/>
                          <a:cs typeface="Calibri"/>
                        </a:rPr>
                        <a:t> </a:t>
                      </a:r>
                      <a:r>
                        <a:rPr sz="1600" spc="-15" dirty="0">
                          <a:latin typeface="Calibri"/>
                          <a:cs typeface="Calibri"/>
                        </a:rPr>
                        <a:t>respiratory  </a:t>
                      </a:r>
                      <a:r>
                        <a:rPr sz="1600" spc="-5" dirty="0">
                          <a:latin typeface="Calibri"/>
                          <a:cs typeface="Calibri"/>
                        </a:rPr>
                        <a:t>0</a:t>
                      </a:r>
                      <a:r>
                        <a:rPr sz="1600" spc="-90" dirty="0">
                          <a:latin typeface="Calibri"/>
                          <a:cs typeface="Calibri"/>
                        </a:rPr>
                        <a:t> </a:t>
                      </a:r>
                      <a:r>
                        <a:rPr sz="1600" spc="-5" dirty="0">
                          <a:latin typeface="Calibri"/>
                          <a:cs typeface="Calibri"/>
                        </a:rPr>
                        <a:t>TB</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210"/>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822959">
                <a:tc>
                  <a:txBody>
                    <a:bodyPr/>
                    <a:lstStyle/>
                    <a:p>
                      <a:pPr marL="84455">
                        <a:lnSpc>
                          <a:spcPct val="100000"/>
                        </a:lnSpc>
                        <a:spcBef>
                          <a:spcPts val="210"/>
                        </a:spcBef>
                      </a:pPr>
                      <a:r>
                        <a:rPr sz="1600" spc="-5" dirty="0">
                          <a:latin typeface="Calibri"/>
                          <a:cs typeface="Calibri"/>
                        </a:rPr>
                        <a:t>Manzanilla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210"/>
                        </a:spcBef>
                      </a:pPr>
                      <a:r>
                        <a:rPr sz="1600" spc="-5" dirty="0">
                          <a:latin typeface="Calibri"/>
                          <a:cs typeface="Calibri"/>
                        </a:rPr>
                        <a:t>Chamomile</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marR="349885">
                        <a:lnSpc>
                          <a:spcPct val="100000"/>
                        </a:lnSpc>
                        <a:spcBef>
                          <a:spcPts val="210"/>
                        </a:spcBef>
                      </a:pPr>
                      <a:r>
                        <a:rPr sz="1600" spc="-5" dirty="0">
                          <a:latin typeface="Calibri"/>
                          <a:cs typeface="Calibri"/>
                        </a:rPr>
                        <a:t>Nausea, flatus, colic, </a:t>
                      </a:r>
                      <a:r>
                        <a:rPr sz="1600" spc="-20" dirty="0">
                          <a:latin typeface="Calibri"/>
                          <a:cs typeface="Calibri"/>
                        </a:rPr>
                        <a:t>anxiety,  </a:t>
                      </a:r>
                      <a:r>
                        <a:rPr sz="1600" spc="-15" dirty="0">
                          <a:latin typeface="Calibri"/>
                          <a:cs typeface="Calibri"/>
                        </a:rPr>
                        <a:t>eyewash</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426720" marR="121920" indent="-299085">
                        <a:lnSpc>
                          <a:spcPct val="100000"/>
                        </a:lnSpc>
                        <a:spcBef>
                          <a:spcPts val="210"/>
                        </a:spcBef>
                      </a:pPr>
                      <a:r>
                        <a:rPr sz="1600" spc="-5" dirty="0">
                          <a:latin typeface="Calibri"/>
                          <a:cs typeface="Calibri"/>
                        </a:rPr>
                        <a:t>+ </a:t>
                      </a:r>
                      <a:r>
                        <a:rPr sz="1600" spc="-20" dirty="0">
                          <a:latin typeface="Calibri"/>
                          <a:cs typeface="Calibri"/>
                        </a:rPr>
                        <a:t>except eye  </a:t>
                      </a:r>
                      <a:r>
                        <a:rPr sz="1600" spc="-10" dirty="0">
                          <a:latin typeface="Calibri"/>
                          <a:cs typeface="Calibri"/>
                        </a:rPr>
                        <a:t>wash</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230504">
                        <a:lnSpc>
                          <a:spcPct val="100000"/>
                        </a:lnSpc>
                        <a:spcBef>
                          <a:spcPts val="210"/>
                        </a:spcBef>
                      </a:pPr>
                      <a:r>
                        <a:rPr sz="1600" dirty="0">
                          <a:latin typeface="Calibri"/>
                          <a:cs typeface="Calibri"/>
                        </a:rPr>
                        <a:t>++</a:t>
                      </a:r>
                      <a:r>
                        <a:rPr sz="1600" spc="-95" dirty="0">
                          <a:latin typeface="Calibri"/>
                          <a:cs typeface="Calibri"/>
                        </a:rPr>
                        <a:t> </a:t>
                      </a:r>
                      <a:r>
                        <a:rPr sz="1600" dirty="0">
                          <a:latin typeface="Calibri"/>
                          <a:cs typeface="Calibri"/>
                        </a:rPr>
                        <a:t>If</a:t>
                      </a:r>
                      <a:endParaRPr sz="1600">
                        <a:latin typeface="Calibri"/>
                        <a:cs typeface="Calibri"/>
                      </a:endParaRPr>
                    </a:p>
                    <a:p>
                      <a:pPr marL="139065" marR="130810" indent="132080">
                        <a:lnSpc>
                          <a:spcPct val="100000"/>
                        </a:lnSpc>
                      </a:pPr>
                      <a:r>
                        <a:rPr sz="1600" spc="-10" dirty="0">
                          <a:latin typeface="Calibri"/>
                          <a:cs typeface="Calibri"/>
                        </a:rPr>
                        <a:t>not  </a:t>
                      </a:r>
                      <a:r>
                        <a:rPr sz="1600" dirty="0">
                          <a:latin typeface="Calibri"/>
                          <a:cs typeface="Calibri"/>
                        </a:rPr>
                        <a:t>a</a:t>
                      </a:r>
                      <a:r>
                        <a:rPr sz="1600" spc="5" dirty="0">
                          <a:latin typeface="Calibri"/>
                          <a:cs typeface="Calibri"/>
                        </a:rPr>
                        <a:t>ll</a:t>
                      </a:r>
                      <a:r>
                        <a:rPr sz="1600" spc="-5" dirty="0">
                          <a:latin typeface="Calibri"/>
                          <a:cs typeface="Calibri"/>
                        </a:rPr>
                        <a:t>e</a:t>
                      </a:r>
                      <a:r>
                        <a:rPr sz="1600" spc="-30" dirty="0">
                          <a:latin typeface="Calibri"/>
                          <a:cs typeface="Calibri"/>
                        </a:rPr>
                        <a:t>r</a:t>
                      </a:r>
                      <a:r>
                        <a:rPr sz="1600" dirty="0">
                          <a:latin typeface="Calibri"/>
                          <a:cs typeface="Calibri"/>
                        </a:rPr>
                        <a:t>gy</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579120">
                <a:tc>
                  <a:txBody>
                    <a:bodyPr/>
                    <a:lstStyle/>
                    <a:p>
                      <a:pPr marL="84455">
                        <a:lnSpc>
                          <a:spcPct val="100000"/>
                        </a:lnSpc>
                        <a:spcBef>
                          <a:spcPts val="209"/>
                        </a:spcBef>
                      </a:pPr>
                      <a:r>
                        <a:rPr sz="1600" spc="-15" dirty="0">
                          <a:latin typeface="Calibri"/>
                          <a:cs typeface="Calibri"/>
                        </a:rPr>
                        <a:t>Oregano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209"/>
                        </a:spcBef>
                      </a:pPr>
                      <a:r>
                        <a:rPr sz="1600" spc="-15" dirty="0">
                          <a:latin typeface="Calibri"/>
                          <a:cs typeface="Calibri"/>
                        </a:rPr>
                        <a:t>Oregano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marR="789940">
                        <a:lnSpc>
                          <a:spcPct val="100000"/>
                        </a:lnSpc>
                        <a:spcBef>
                          <a:spcPts val="209"/>
                        </a:spcBef>
                      </a:pPr>
                      <a:r>
                        <a:rPr sz="1600" spc="-10" dirty="0">
                          <a:latin typeface="Calibri"/>
                          <a:cs typeface="Calibri"/>
                        </a:rPr>
                        <a:t>Expectorant,</a:t>
                      </a:r>
                      <a:r>
                        <a:rPr sz="1600" spc="-65" dirty="0">
                          <a:latin typeface="Calibri"/>
                          <a:cs typeface="Calibri"/>
                        </a:rPr>
                        <a:t> </a:t>
                      </a:r>
                      <a:r>
                        <a:rPr sz="1600" spc="-5" dirty="0">
                          <a:latin typeface="Calibri"/>
                          <a:cs typeface="Calibri"/>
                        </a:rPr>
                        <a:t>menstrual  difficulties,</a:t>
                      </a:r>
                      <a:r>
                        <a:rPr sz="1600" spc="-90" dirty="0">
                          <a:latin typeface="Calibri"/>
                          <a:cs typeface="Calibri"/>
                        </a:rPr>
                        <a:t> </a:t>
                      </a:r>
                      <a:r>
                        <a:rPr sz="1600" spc="-10" dirty="0">
                          <a:latin typeface="Calibri"/>
                          <a:cs typeface="Calibri"/>
                        </a:rPr>
                        <a:t>worms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359410" marR="199390" indent="-154305">
                        <a:lnSpc>
                          <a:spcPct val="100000"/>
                        </a:lnSpc>
                        <a:spcBef>
                          <a:spcPts val="209"/>
                        </a:spcBef>
                      </a:pPr>
                      <a:r>
                        <a:rPr sz="1600" spc="-10" dirty="0">
                          <a:latin typeface="Calibri"/>
                          <a:cs typeface="Calibri"/>
                        </a:rPr>
                        <a:t>0/+</a:t>
                      </a:r>
                      <a:r>
                        <a:rPr sz="1600" spc="-45" dirty="0">
                          <a:latin typeface="Calibri"/>
                          <a:cs typeface="Calibri"/>
                        </a:rPr>
                        <a:t> </a:t>
                      </a:r>
                      <a:r>
                        <a:rPr sz="1600" spc="-20" dirty="0">
                          <a:latin typeface="Calibri"/>
                          <a:cs typeface="Calibri"/>
                        </a:rPr>
                        <a:t>except  </a:t>
                      </a:r>
                      <a:r>
                        <a:rPr sz="1600" spc="-10" dirty="0">
                          <a:latin typeface="Calibri"/>
                          <a:cs typeface="Calibri"/>
                        </a:rPr>
                        <a:t>worms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209"/>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bl>
          </a:graphicData>
        </a:graphic>
      </p:graphicFrame>
    </p:spTree>
    <p:extLst>
      <p:ext uri="{BB962C8B-B14F-4D97-AF65-F5344CB8AC3E}">
        <p14:creationId xmlns:p14="http://schemas.microsoft.com/office/powerpoint/2010/main" val="3355551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0"/>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312902" y="172720"/>
            <a:ext cx="5840095" cy="521334"/>
          </a:xfrm>
          <a:prstGeom prst="rect">
            <a:avLst/>
          </a:prstGeom>
        </p:spPr>
        <p:txBody>
          <a:bodyPr vert="horz" wrap="square" lIns="0" tIns="0" rIns="0" bIns="0" rtlCol="0">
            <a:spAutoFit/>
          </a:bodyPr>
          <a:lstStyle/>
          <a:p>
            <a:pPr marL="355600" indent="-342900">
              <a:lnSpc>
                <a:spcPct val="100000"/>
              </a:lnSpc>
              <a:buClr>
                <a:srgbClr val="CC3300"/>
              </a:buClr>
              <a:buFont typeface="Arial"/>
              <a:buChar char="•"/>
              <a:tabLst>
                <a:tab pos="355600" algn="l"/>
              </a:tabLst>
            </a:pPr>
            <a:r>
              <a:rPr b="0" u="heavy" spc="-10" dirty="0">
                <a:solidFill>
                  <a:srgbClr val="CC3300"/>
                </a:solidFill>
                <a:latin typeface="Calibri"/>
                <a:cs typeface="Calibri"/>
              </a:rPr>
              <a:t>Remedies </a:t>
            </a:r>
            <a:r>
              <a:rPr b="0" u="heavy" spc="-20" dirty="0">
                <a:solidFill>
                  <a:srgbClr val="CC3300"/>
                </a:solidFill>
                <a:latin typeface="Calibri"/>
                <a:cs typeface="Calibri"/>
              </a:rPr>
              <a:t>Everyone </a:t>
            </a:r>
            <a:r>
              <a:rPr b="0" u="heavy" spc="-5" dirty="0">
                <a:solidFill>
                  <a:srgbClr val="CC3300"/>
                </a:solidFill>
                <a:latin typeface="Calibri"/>
                <a:cs typeface="Calibri"/>
              </a:rPr>
              <a:t>Should</a:t>
            </a:r>
            <a:r>
              <a:rPr b="0" u="heavy" spc="5" dirty="0">
                <a:solidFill>
                  <a:srgbClr val="CC3300"/>
                </a:solidFill>
                <a:latin typeface="Calibri"/>
                <a:cs typeface="Calibri"/>
              </a:rPr>
              <a:t> </a:t>
            </a:r>
            <a:r>
              <a:rPr b="0" u="heavy" spc="-15" dirty="0">
                <a:solidFill>
                  <a:srgbClr val="CC3300"/>
                </a:solidFill>
                <a:latin typeface="Calibri"/>
                <a:cs typeface="Calibri"/>
              </a:rPr>
              <a:t>Know</a:t>
            </a:r>
          </a:p>
        </p:txBody>
      </p:sp>
      <p:graphicFrame>
        <p:nvGraphicFramePr>
          <p:cNvPr id="5" name="object 5"/>
          <p:cNvGraphicFramePr>
            <a:graphicFrameLocks noGrp="1"/>
          </p:cNvGraphicFramePr>
          <p:nvPr/>
        </p:nvGraphicFramePr>
        <p:xfrm>
          <a:off x="227812" y="755650"/>
          <a:ext cx="8376435" cy="4160517"/>
        </p:xfrm>
        <a:graphic>
          <a:graphicData uri="http://schemas.openxmlformats.org/drawingml/2006/table">
            <a:tbl>
              <a:tblPr firstRow="1" bandRow="1">
                <a:tableStyleId>{2D5ABB26-0587-4C30-8999-92F81FD0307C}</a:tableStyleId>
              </a:tblPr>
              <a:tblGrid>
                <a:gridCol w="1675287"/>
                <a:gridCol w="1547290"/>
                <a:gridCol w="2933735"/>
                <a:gridCol w="1347932"/>
                <a:gridCol w="872191"/>
              </a:tblGrid>
              <a:tr h="370839">
                <a:tc>
                  <a:txBody>
                    <a:bodyPr/>
                    <a:lstStyle/>
                    <a:p>
                      <a:pPr marL="85090">
                        <a:lnSpc>
                          <a:spcPct val="100000"/>
                        </a:lnSpc>
                        <a:spcBef>
                          <a:spcPts val="190"/>
                        </a:spcBef>
                      </a:pPr>
                      <a:r>
                        <a:rPr sz="1800" b="1" dirty="0">
                          <a:solidFill>
                            <a:srgbClr val="FFFFFF"/>
                          </a:solidFill>
                          <a:latin typeface="Calibri"/>
                          <a:cs typeface="Calibri"/>
                        </a:rPr>
                        <a:t>Spanish</a:t>
                      </a:r>
                      <a:r>
                        <a:rPr sz="1800" b="1" spc="-85" dirty="0">
                          <a:solidFill>
                            <a:srgbClr val="FFFFFF"/>
                          </a:solidFill>
                          <a:latin typeface="Calibri"/>
                          <a:cs typeface="Calibri"/>
                        </a:rPr>
                        <a:t> </a:t>
                      </a:r>
                      <a:r>
                        <a:rPr sz="1800" b="1" spc="-5" dirty="0">
                          <a:solidFill>
                            <a:srgbClr val="FFFFFF"/>
                          </a:solidFill>
                          <a:latin typeface="Calibri"/>
                          <a:cs typeface="Calibri"/>
                        </a:rPr>
                        <a:t>Name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4455">
                        <a:lnSpc>
                          <a:spcPct val="100000"/>
                        </a:lnSpc>
                        <a:spcBef>
                          <a:spcPts val="190"/>
                        </a:spcBef>
                      </a:pPr>
                      <a:r>
                        <a:rPr sz="1800" b="1" spc="-5" dirty="0">
                          <a:solidFill>
                            <a:srgbClr val="FFFFFF"/>
                          </a:solidFill>
                          <a:latin typeface="Calibri"/>
                          <a:cs typeface="Calibri"/>
                        </a:rPr>
                        <a:t>English</a:t>
                      </a:r>
                      <a:r>
                        <a:rPr sz="1800" b="1" spc="-60" dirty="0">
                          <a:solidFill>
                            <a:srgbClr val="FFFFFF"/>
                          </a:solidFill>
                          <a:latin typeface="Calibri"/>
                          <a:cs typeface="Calibri"/>
                        </a:rPr>
                        <a:t> </a:t>
                      </a:r>
                      <a:r>
                        <a:rPr sz="1800" b="1" spc="-5" dirty="0">
                          <a:solidFill>
                            <a:srgbClr val="FFFFFF"/>
                          </a:solidFill>
                          <a:latin typeface="Calibri"/>
                          <a:cs typeface="Calibri"/>
                        </a:rPr>
                        <a:t>Name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4455">
                        <a:lnSpc>
                          <a:spcPct val="100000"/>
                        </a:lnSpc>
                        <a:spcBef>
                          <a:spcPts val="190"/>
                        </a:spcBef>
                      </a:pPr>
                      <a:r>
                        <a:rPr sz="1800" b="1" dirty="0">
                          <a:solidFill>
                            <a:srgbClr val="FFFFFF"/>
                          </a:solidFill>
                          <a:latin typeface="Calibri"/>
                          <a:cs typeface="Calibri"/>
                        </a:rPr>
                        <a:t>Uses</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R="525780" algn="r">
                        <a:lnSpc>
                          <a:spcPct val="100000"/>
                        </a:lnSpc>
                        <a:spcBef>
                          <a:spcPts val="190"/>
                        </a:spcBef>
                      </a:pPr>
                      <a:r>
                        <a:rPr sz="1800" b="1" spc="-55" dirty="0">
                          <a:solidFill>
                            <a:srgbClr val="FFFFFF"/>
                          </a:solidFill>
                          <a:latin typeface="Calibri"/>
                          <a:cs typeface="Calibri"/>
                        </a:rPr>
                        <a:t>E</a:t>
                      </a:r>
                      <a:r>
                        <a:rPr sz="1800" b="1" spc="-10" dirty="0">
                          <a:solidFill>
                            <a:srgbClr val="FFFFFF"/>
                          </a:solidFill>
                          <a:latin typeface="Calibri"/>
                          <a:cs typeface="Calibri"/>
                        </a:rPr>
                        <a:t>ff</a:t>
                      </a:r>
                      <a:r>
                        <a:rPr sz="1800" b="1" dirty="0">
                          <a:solidFill>
                            <a:srgbClr val="FFFFFF"/>
                          </a:solidFill>
                          <a:latin typeface="Calibri"/>
                          <a:cs typeface="Calibri"/>
                        </a:rPr>
                        <a:t>i</a:t>
                      </a:r>
                      <a:r>
                        <a:rPr sz="1800" b="1" spc="-10" dirty="0">
                          <a:solidFill>
                            <a:srgbClr val="FFFFFF"/>
                          </a:solidFill>
                          <a:latin typeface="Calibri"/>
                          <a:cs typeface="Calibri"/>
                        </a:rPr>
                        <a:t>c</a:t>
                      </a:r>
                      <a:r>
                        <a:rPr sz="1800" b="1" spc="-5" dirty="0">
                          <a:solidFill>
                            <a:srgbClr val="FFFFFF"/>
                          </a:solidFill>
                          <a:latin typeface="Calibri"/>
                          <a:cs typeface="Calibri"/>
                        </a:rPr>
                        <a:t>a</a:t>
                      </a:r>
                      <a:r>
                        <a:rPr sz="1800" b="1" dirty="0">
                          <a:solidFill>
                            <a:srgbClr val="FFFFFF"/>
                          </a:solidFill>
                          <a:latin typeface="Calibri"/>
                          <a:cs typeface="Calibri"/>
                        </a:rPr>
                        <a:t>cy</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4455">
                        <a:lnSpc>
                          <a:spcPct val="100000"/>
                        </a:lnSpc>
                        <a:spcBef>
                          <a:spcPts val="190"/>
                        </a:spcBef>
                      </a:pPr>
                      <a:r>
                        <a:rPr sz="1800" b="1" spc="-15" dirty="0">
                          <a:solidFill>
                            <a:srgbClr val="FFFFFF"/>
                          </a:solidFill>
                          <a:latin typeface="Calibri"/>
                          <a:cs typeface="Calibri"/>
                        </a:rPr>
                        <a:t>Safety</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r>
              <a:tr h="579120">
                <a:tc>
                  <a:txBody>
                    <a:bodyPr/>
                    <a:lstStyle/>
                    <a:p>
                      <a:pPr marL="85090">
                        <a:lnSpc>
                          <a:spcPct val="100000"/>
                        </a:lnSpc>
                        <a:spcBef>
                          <a:spcPts val="110"/>
                        </a:spcBef>
                      </a:pPr>
                      <a:r>
                        <a:rPr sz="1600" spc="-5" dirty="0">
                          <a:latin typeface="Calibri"/>
                          <a:cs typeface="Calibri"/>
                        </a:rPr>
                        <a:t>Ruda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110"/>
                        </a:spcBef>
                      </a:pPr>
                      <a:r>
                        <a:rPr sz="1600" spc="-5" dirty="0">
                          <a:latin typeface="Calibri"/>
                          <a:cs typeface="Calibri"/>
                        </a:rPr>
                        <a:t>Rue</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marR="494665">
                        <a:lnSpc>
                          <a:spcPct val="100000"/>
                        </a:lnSpc>
                        <a:spcBef>
                          <a:spcPts val="110"/>
                        </a:spcBef>
                      </a:pPr>
                      <a:r>
                        <a:rPr sz="1600" spc="-5" dirty="0">
                          <a:latin typeface="Calibri"/>
                          <a:cs typeface="Calibri"/>
                        </a:rPr>
                        <a:t>Antipasmodic, </a:t>
                      </a:r>
                      <a:r>
                        <a:rPr sz="1600" spc="-10" dirty="0">
                          <a:latin typeface="Calibri"/>
                          <a:cs typeface="Calibri"/>
                        </a:rPr>
                        <a:t>abortifacient,  empacho, </a:t>
                      </a:r>
                      <a:r>
                        <a:rPr sz="1600" spc="-5" dirty="0">
                          <a:latin typeface="Calibri"/>
                          <a:cs typeface="Calibri"/>
                        </a:rPr>
                        <a:t>insect</a:t>
                      </a:r>
                      <a:r>
                        <a:rPr sz="1600" spc="-35" dirty="0">
                          <a:latin typeface="Calibri"/>
                          <a:cs typeface="Calibri"/>
                        </a:rPr>
                        <a:t> </a:t>
                      </a:r>
                      <a:r>
                        <a:rPr sz="1600" spc="-10" dirty="0">
                          <a:latin typeface="Calibri"/>
                          <a:cs typeface="Calibri"/>
                        </a:rPr>
                        <a:t>repellent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R="518159" algn="r">
                        <a:lnSpc>
                          <a:spcPct val="100000"/>
                        </a:lnSpc>
                        <a:spcBef>
                          <a:spcPts val="110"/>
                        </a:spcBef>
                      </a:pPr>
                      <a:r>
                        <a:rPr sz="1600"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124460">
                        <a:lnSpc>
                          <a:spcPct val="100000"/>
                        </a:lnSpc>
                        <a:spcBef>
                          <a:spcPts val="110"/>
                        </a:spcBef>
                      </a:pPr>
                      <a:r>
                        <a:rPr sz="1600" spc="-5" dirty="0">
                          <a:latin typeface="Calibri"/>
                          <a:cs typeface="Calibri"/>
                        </a:rPr>
                        <a:t>-</a:t>
                      </a:r>
                      <a:r>
                        <a:rPr sz="1600" spc="-80" dirty="0">
                          <a:latin typeface="Calibri"/>
                          <a:cs typeface="Calibri"/>
                        </a:rPr>
                        <a:t> </a:t>
                      </a:r>
                      <a:r>
                        <a:rPr sz="1600" spc="-10" dirty="0">
                          <a:latin typeface="Calibri"/>
                          <a:cs typeface="Calibri"/>
                        </a:rPr>
                        <a:t>Intern</a:t>
                      </a:r>
                      <a:endParaRPr sz="1600">
                        <a:latin typeface="Calibri"/>
                        <a:cs typeface="Calibri"/>
                      </a:endParaRPr>
                    </a:p>
                    <a:p>
                      <a:pPr marL="101600">
                        <a:lnSpc>
                          <a:spcPct val="100000"/>
                        </a:lnSpc>
                      </a:pPr>
                      <a:r>
                        <a:rPr sz="1600" spc="-5" dirty="0">
                          <a:latin typeface="Calibri"/>
                          <a:cs typeface="Calibri"/>
                        </a:rPr>
                        <a:t>/</a:t>
                      </a:r>
                      <a:r>
                        <a:rPr sz="1600" spc="-85" dirty="0">
                          <a:latin typeface="Calibri"/>
                          <a:cs typeface="Calibri"/>
                        </a:rPr>
                        <a:t> </a:t>
                      </a:r>
                      <a:r>
                        <a:rPr sz="1600" spc="-15" dirty="0">
                          <a:latin typeface="Calibri"/>
                          <a:cs typeface="Calibri"/>
                        </a:rPr>
                        <a:t>extern</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r>
              <a:tr h="822960">
                <a:tc>
                  <a:txBody>
                    <a:bodyPr/>
                    <a:lstStyle/>
                    <a:p>
                      <a:pPr marL="84455">
                        <a:lnSpc>
                          <a:spcPct val="100000"/>
                        </a:lnSpc>
                        <a:spcBef>
                          <a:spcPts val="209"/>
                        </a:spcBef>
                      </a:pPr>
                      <a:r>
                        <a:rPr sz="1600" spc="-5" dirty="0">
                          <a:latin typeface="Calibri"/>
                          <a:cs typeface="Calibri"/>
                        </a:rPr>
                        <a:t>Saliva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209"/>
                        </a:spcBef>
                      </a:pPr>
                      <a:r>
                        <a:rPr sz="1600" spc="-10" dirty="0">
                          <a:latin typeface="Calibri"/>
                          <a:cs typeface="Calibri"/>
                        </a:rPr>
                        <a:t>Sage</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marR="788670" indent="-635">
                        <a:lnSpc>
                          <a:spcPct val="100000"/>
                        </a:lnSpc>
                        <a:spcBef>
                          <a:spcPts val="209"/>
                        </a:spcBef>
                      </a:pPr>
                      <a:r>
                        <a:rPr sz="1600" spc="-15" dirty="0">
                          <a:latin typeface="Calibri"/>
                          <a:cs typeface="Calibri"/>
                        </a:rPr>
                        <a:t>Prevent </a:t>
                      </a:r>
                      <a:r>
                        <a:rPr sz="1600" spc="-5" dirty="0">
                          <a:latin typeface="Calibri"/>
                          <a:cs typeface="Calibri"/>
                        </a:rPr>
                        <a:t>hair loss, </a:t>
                      </a:r>
                      <a:r>
                        <a:rPr sz="1600" spc="-10" dirty="0">
                          <a:latin typeface="Calibri"/>
                          <a:cs typeface="Calibri"/>
                        </a:rPr>
                        <a:t>coryza,  </a:t>
                      </a:r>
                      <a:r>
                        <a:rPr sz="1600" spc="-5" dirty="0">
                          <a:latin typeface="Calibri"/>
                          <a:cs typeface="Calibri"/>
                        </a:rPr>
                        <a:t>diabetes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517525" algn="r">
                        <a:lnSpc>
                          <a:spcPct val="100000"/>
                        </a:lnSpc>
                        <a:spcBef>
                          <a:spcPts val="209"/>
                        </a:spcBef>
                      </a:pPr>
                      <a:r>
                        <a:rPr sz="1600"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209"/>
                        </a:spcBef>
                      </a:pPr>
                      <a:r>
                        <a:rPr sz="1600" spc="-5" dirty="0">
                          <a:latin typeface="Calibri"/>
                          <a:cs typeface="Calibri"/>
                        </a:rPr>
                        <a:t>---</a:t>
                      </a:r>
                      <a:endParaRPr sz="1600">
                        <a:latin typeface="Calibri"/>
                        <a:cs typeface="Calibri"/>
                      </a:endParaRPr>
                    </a:p>
                    <a:p>
                      <a:pPr marL="115570" marR="107950" algn="ctr">
                        <a:lnSpc>
                          <a:spcPct val="100000"/>
                        </a:lnSpc>
                      </a:pPr>
                      <a:r>
                        <a:rPr sz="1600" dirty="0">
                          <a:latin typeface="Calibri"/>
                          <a:cs typeface="Calibri"/>
                        </a:rPr>
                        <a:t>Ch</a:t>
                      </a:r>
                      <a:r>
                        <a:rPr sz="1600" spc="-30" dirty="0">
                          <a:latin typeface="Calibri"/>
                          <a:cs typeface="Calibri"/>
                        </a:rPr>
                        <a:t>r</a:t>
                      </a:r>
                      <a:r>
                        <a:rPr sz="1600" spc="-5" dirty="0">
                          <a:latin typeface="Calibri"/>
                          <a:cs typeface="Calibri"/>
                        </a:rPr>
                        <a:t>o</a:t>
                      </a:r>
                      <a:r>
                        <a:rPr sz="1600" dirty="0">
                          <a:latin typeface="Calibri"/>
                          <a:cs typeface="Calibri"/>
                        </a:rPr>
                        <a:t>n</a:t>
                      </a:r>
                      <a:r>
                        <a:rPr sz="1600" spc="5" dirty="0">
                          <a:latin typeface="Calibri"/>
                          <a:cs typeface="Calibri"/>
                        </a:rPr>
                        <a:t>i</a:t>
                      </a:r>
                      <a:r>
                        <a:rPr sz="1600" dirty="0">
                          <a:latin typeface="Calibri"/>
                          <a:cs typeface="Calibri"/>
                        </a:rPr>
                        <a:t>c  </a:t>
                      </a:r>
                      <a:r>
                        <a:rPr sz="1600" spc="-10" dirty="0">
                          <a:latin typeface="Calibri"/>
                          <a:cs typeface="Calibri"/>
                        </a:rPr>
                        <a:t>use</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822959">
                <a:tc>
                  <a:txBody>
                    <a:bodyPr/>
                    <a:lstStyle/>
                    <a:p>
                      <a:pPr marL="84455">
                        <a:lnSpc>
                          <a:spcPct val="100000"/>
                        </a:lnSpc>
                        <a:spcBef>
                          <a:spcPts val="209"/>
                        </a:spcBef>
                      </a:pPr>
                      <a:r>
                        <a:rPr sz="1600" dirty="0">
                          <a:latin typeface="Calibri"/>
                          <a:cs typeface="Calibri"/>
                        </a:rPr>
                        <a:t>Tilia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209"/>
                        </a:spcBef>
                      </a:pPr>
                      <a:r>
                        <a:rPr sz="1600" spc="-5" dirty="0">
                          <a:latin typeface="Calibri"/>
                          <a:cs typeface="Calibri"/>
                        </a:rPr>
                        <a:t>Linden</a:t>
                      </a:r>
                      <a:r>
                        <a:rPr sz="1600" spc="-65" dirty="0">
                          <a:latin typeface="Calibri"/>
                          <a:cs typeface="Calibri"/>
                        </a:rPr>
                        <a:t> </a:t>
                      </a:r>
                      <a:r>
                        <a:rPr sz="1600" spc="-10" dirty="0">
                          <a:latin typeface="Calibri"/>
                          <a:cs typeface="Calibri"/>
                        </a:rPr>
                        <a:t>flower</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spcBef>
                          <a:spcPts val="209"/>
                        </a:spcBef>
                      </a:pPr>
                      <a:r>
                        <a:rPr sz="1600" spc="-5" dirty="0">
                          <a:latin typeface="Calibri"/>
                          <a:cs typeface="Calibri"/>
                        </a:rPr>
                        <a:t>Sedative,</a:t>
                      </a:r>
                      <a:r>
                        <a:rPr sz="1600" spc="-50" dirty="0">
                          <a:latin typeface="Calibri"/>
                          <a:cs typeface="Calibri"/>
                        </a:rPr>
                        <a:t> </a:t>
                      </a:r>
                      <a:r>
                        <a:rPr sz="1600" spc="-10" dirty="0">
                          <a:latin typeface="Calibri"/>
                          <a:cs typeface="Calibri"/>
                        </a:rPr>
                        <a:t>hypertension,</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209"/>
                        </a:spcBef>
                      </a:pPr>
                      <a:r>
                        <a:rPr sz="1600" spc="-5" dirty="0">
                          <a:latin typeface="Calibri"/>
                          <a:cs typeface="Calibri"/>
                        </a:rPr>
                        <a:t>+ </a:t>
                      </a:r>
                      <a:r>
                        <a:rPr sz="1600" spc="-10" dirty="0">
                          <a:latin typeface="Calibri"/>
                          <a:cs typeface="Calibri"/>
                        </a:rPr>
                        <a:t>sedative</a:t>
                      </a:r>
                      <a:r>
                        <a:rPr sz="1600" spc="-45" dirty="0">
                          <a:latin typeface="Calibri"/>
                          <a:cs typeface="Calibri"/>
                        </a:rPr>
                        <a:t> </a:t>
                      </a:r>
                      <a:r>
                        <a:rPr sz="1600" spc="-10" dirty="0">
                          <a:latin typeface="Calibri"/>
                          <a:cs typeface="Calibri"/>
                        </a:rPr>
                        <a:t>???</a:t>
                      </a:r>
                      <a:endParaRPr sz="1600">
                        <a:latin typeface="Calibri"/>
                        <a:cs typeface="Calibri"/>
                      </a:endParaRPr>
                    </a:p>
                    <a:p>
                      <a:pPr algn="ctr">
                        <a:lnSpc>
                          <a:spcPct val="100000"/>
                        </a:lnSpc>
                      </a:pPr>
                      <a:r>
                        <a:rPr sz="1600" spc="-15" dirty="0">
                          <a:latin typeface="Calibri"/>
                          <a:cs typeface="Calibri"/>
                        </a:rPr>
                        <a:t>Others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209"/>
                        </a:spcBef>
                      </a:pPr>
                      <a:r>
                        <a:rPr sz="1600" spc="-5" dirty="0">
                          <a:latin typeface="Calibri"/>
                          <a:cs typeface="Calibri"/>
                        </a:rPr>
                        <a:t>--</a:t>
                      </a:r>
                      <a:endParaRPr sz="1600">
                        <a:latin typeface="Calibri"/>
                        <a:cs typeface="Calibri"/>
                      </a:endParaRPr>
                    </a:p>
                    <a:p>
                      <a:pPr marL="125730" marR="120014" algn="ctr">
                        <a:lnSpc>
                          <a:spcPct val="100000"/>
                        </a:lnSpc>
                      </a:pPr>
                      <a:r>
                        <a:rPr sz="1600" spc="-5" dirty="0">
                          <a:latin typeface="Calibri"/>
                          <a:cs typeface="Calibri"/>
                        </a:rPr>
                        <a:t>c</a:t>
                      </a:r>
                      <a:r>
                        <a:rPr sz="1600" dirty="0">
                          <a:latin typeface="Calibri"/>
                          <a:cs typeface="Calibri"/>
                        </a:rPr>
                        <a:t>h</a:t>
                      </a:r>
                      <a:r>
                        <a:rPr sz="1600" spc="-30" dirty="0">
                          <a:latin typeface="Calibri"/>
                          <a:cs typeface="Calibri"/>
                        </a:rPr>
                        <a:t>r</a:t>
                      </a:r>
                      <a:r>
                        <a:rPr sz="1600" spc="-5" dirty="0">
                          <a:latin typeface="Calibri"/>
                          <a:cs typeface="Calibri"/>
                        </a:rPr>
                        <a:t>o</a:t>
                      </a:r>
                      <a:r>
                        <a:rPr sz="1600" dirty="0">
                          <a:latin typeface="Calibri"/>
                          <a:cs typeface="Calibri"/>
                        </a:rPr>
                        <a:t>n</a:t>
                      </a:r>
                      <a:r>
                        <a:rPr sz="1600" spc="5" dirty="0">
                          <a:latin typeface="Calibri"/>
                          <a:cs typeface="Calibri"/>
                        </a:rPr>
                        <a:t>i</a:t>
                      </a:r>
                      <a:r>
                        <a:rPr sz="1600" dirty="0">
                          <a:latin typeface="Calibri"/>
                          <a:cs typeface="Calibri"/>
                        </a:rPr>
                        <a:t>c  </a:t>
                      </a:r>
                      <a:r>
                        <a:rPr sz="1600" spc="-10" dirty="0">
                          <a:latin typeface="Calibri"/>
                          <a:cs typeface="Calibri"/>
                        </a:rPr>
                        <a:t>use</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70840">
                <a:tc>
                  <a:txBody>
                    <a:bodyPr/>
                    <a:lstStyle/>
                    <a:p>
                      <a:pPr marL="84455">
                        <a:lnSpc>
                          <a:spcPct val="100000"/>
                        </a:lnSpc>
                        <a:spcBef>
                          <a:spcPts val="209"/>
                        </a:spcBef>
                      </a:pPr>
                      <a:r>
                        <a:rPr sz="1600" spc="-30" dirty="0">
                          <a:latin typeface="Calibri"/>
                          <a:cs typeface="Calibri"/>
                        </a:rPr>
                        <a:t>Yerba</a:t>
                      </a:r>
                      <a:r>
                        <a:rPr sz="1600" spc="-75" dirty="0">
                          <a:latin typeface="Calibri"/>
                          <a:cs typeface="Calibri"/>
                        </a:rPr>
                        <a:t> </a:t>
                      </a:r>
                      <a:r>
                        <a:rPr sz="1600" spc="-5" dirty="0">
                          <a:latin typeface="Calibri"/>
                          <a:cs typeface="Calibri"/>
                        </a:rPr>
                        <a:t>Buena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209"/>
                        </a:spcBef>
                      </a:pPr>
                      <a:r>
                        <a:rPr sz="1600" spc="-10" dirty="0">
                          <a:latin typeface="Calibri"/>
                          <a:cs typeface="Calibri"/>
                        </a:rPr>
                        <a:t>Spearmint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a:lnSpc>
                          <a:spcPct val="100000"/>
                        </a:lnSpc>
                        <a:spcBef>
                          <a:spcPts val="209"/>
                        </a:spcBef>
                      </a:pPr>
                      <a:r>
                        <a:rPr sz="1600" spc="-10" dirty="0">
                          <a:latin typeface="Calibri"/>
                          <a:cs typeface="Calibri"/>
                        </a:rPr>
                        <a:t>Dyspepsia, </a:t>
                      </a:r>
                      <a:r>
                        <a:rPr sz="1600" spc="-5" dirty="0">
                          <a:latin typeface="Calibri"/>
                          <a:cs typeface="Calibri"/>
                        </a:rPr>
                        <a:t>flatus, colic,</a:t>
                      </a:r>
                      <a:r>
                        <a:rPr sz="1600" spc="-30" dirty="0">
                          <a:latin typeface="Calibri"/>
                          <a:cs typeface="Calibri"/>
                        </a:rPr>
                        <a:t> </a:t>
                      </a:r>
                      <a:r>
                        <a:rPr sz="1600" spc="-10" dirty="0">
                          <a:latin typeface="Calibri"/>
                          <a:cs typeface="Calibri"/>
                        </a:rPr>
                        <a:t>susto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557530" algn="r">
                        <a:lnSpc>
                          <a:spcPct val="100000"/>
                        </a:lnSpc>
                        <a:spcBef>
                          <a:spcPts val="209"/>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209"/>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822960">
                <a:tc>
                  <a:txBody>
                    <a:bodyPr/>
                    <a:lstStyle/>
                    <a:p>
                      <a:pPr marL="84455">
                        <a:lnSpc>
                          <a:spcPct val="100000"/>
                        </a:lnSpc>
                        <a:spcBef>
                          <a:spcPts val="209"/>
                        </a:spcBef>
                      </a:pPr>
                      <a:r>
                        <a:rPr sz="1600" spc="-5" dirty="0">
                          <a:latin typeface="Calibri"/>
                          <a:cs typeface="Calibri"/>
                        </a:rPr>
                        <a:t>Zapila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4455">
                        <a:lnSpc>
                          <a:spcPct val="100000"/>
                        </a:lnSpc>
                        <a:spcBef>
                          <a:spcPts val="209"/>
                        </a:spcBef>
                      </a:pPr>
                      <a:r>
                        <a:rPr sz="1600" spc="-5" dirty="0">
                          <a:latin typeface="Calibri"/>
                          <a:cs typeface="Calibri"/>
                        </a:rPr>
                        <a:t>Aloe</a:t>
                      </a:r>
                      <a:r>
                        <a:rPr sz="1600" spc="-70" dirty="0">
                          <a:latin typeface="Calibri"/>
                          <a:cs typeface="Calibri"/>
                        </a:rPr>
                        <a:t> </a:t>
                      </a:r>
                      <a:r>
                        <a:rPr sz="1600" spc="-40" dirty="0">
                          <a:latin typeface="Calibri"/>
                          <a:cs typeface="Calibri"/>
                        </a:rPr>
                        <a:t>Vera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marR="434975">
                        <a:lnSpc>
                          <a:spcPct val="100000"/>
                        </a:lnSpc>
                        <a:spcBef>
                          <a:spcPts val="209"/>
                        </a:spcBef>
                      </a:pPr>
                      <a:r>
                        <a:rPr sz="1600" spc="-5" dirty="0">
                          <a:latin typeface="Calibri"/>
                          <a:cs typeface="Calibri"/>
                        </a:rPr>
                        <a:t>External – cuts, burns  </a:t>
                      </a:r>
                      <a:r>
                        <a:rPr sz="1600" spc="-10" dirty="0">
                          <a:latin typeface="Calibri"/>
                          <a:cs typeface="Calibri"/>
                        </a:rPr>
                        <a:t>Internal </a:t>
                      </a:r>
                      <a:r>
                        <a:rPr sz="1600" spc="-5" dirty="0">
                          <a:latin typeface="Calibri"/>
                          <a:cs typeface="Calibri"/>
                        </a:rPr>
                        <a:t>– </a:t>
                      </a:r>
                      <a:r>
                        <a:rPr sz="1600" spc="-10" dirty="0">
                          <a:latin typeface="Calibri"/>
                          <a:cs typeface="Calibri"/>
                        </a:rPr>
                        <a:t>purgative, </a:t>
                      </a:r>
                      <a:r>
                        <a:rPr sz="1600" spc="-5" dirty="0">
                          <a:latin typeface="Calibri"/>
                          <a:cs typeface="Calibri"/>
                        </a:rPr>
                        <a:t>immune  stimulant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100330">
                        <a:lnSpc>
                          <a:spcPct val="100000"/>
                        </a:lnSpc>
                        <a:spcBef>
                          <a:spcPts val="209"/>
                        </a:spcBef>
                      </a:pPr>
                      <a:r>
                        <a:rPr sz="1600" dirty="0">
                          <a:latin typeface="Calibri"/>
                          <a:cs typeface="Calibri"/>
                        </a:rPr>
                        <a:t>++++</a:t>
                      </a:r>
                      <a:r>
                        <a:rPr sz="1600" spc="-50" dirty="0">
                          <a:latin typeface="Calibri"/>
                          <a:cs typeface="Calibri"/>
                        </a:rPr>
                        <a:t> </a:t>
                      </a:r>
                      <a:r>
                        <a:rPr sz="1600" spc="-10" dirty="0">
                          <a:latin typeface="Calibri"/>
                          <a:cs typeface="Calibri"/>
                        </a:rPr>
                        <a:t>external</a:t>
                      </a:r>
                      <a:endParaRPr sz="1600">
                        <a:latin typeface="Calibri"/>
                        <a:cs typeface="Calibri"/>
                      </a:endParaRPr>
                    </a:p>
                    <a:p>
                      <a:pPr marL="129539">
                        <a:lnSpc>
                          <a:spcPct val="100000"/>
                        </a:lnSpc>
                      </a:pPr>
                      <a:r>
                        <a:rPr sz="1600" spc="-5" dirty="0">
                          <a:latin typeface="Calibri"/>
                          <a:cs typeface="Calibri"/>
                        </a:rPr>
                        <a:t>+???</a:t>
                      </a:r>
                      <a:r>
                        <a:rPr sz="1600" spc="-70" dirty="0">
                          <a:latin typeface="Calibri"/>
                          <a:cs typeface="Calibri"/>
                        </a:rPr>
                        <a:t> </a:t>
                      </a:r>
                      <a:r>
                        <a:rPr sz="1600" spc="-10" dirty="0">
                          <a:latin typeface="Calibri"/>
                          <a:cs typeface="Calibri"/>
                        </a:rPr>
                        <a:t>Internal</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227965">
                        <a:lnSpc>
                          <a:spcPct val="100000"/>
                        </a:lnSpc>
                        <a:spcBef>
                          <a:spcPts val="209"/>
                        </a:spcBef>
                      </a:pPr>
                      <a:r>
                        <a:rPr sz="1600" spc="-5" dirty="0">
                          <a:latin typeface="Calibri"/>
                          <a:cs typeface="Calibri"/>
                        </a:rPr>
                        <a:t>+</a:t>
                      </a:r>
                      <a:r>
                        <a:rPr sz="1600" spc="-85" dirty="0">
                          <a:latin typeface="Calibri"/>
                          <a:cs typeface="Calibri"/>
                        </a:rPr>
                        <a:t> </a:t>
                      </a:r>
                      <a:r>
                        <a:rPr sz="1600" spc="-15" dirty="0">
                          <a:latin typeface="Calibri"/>
                          <a:cs typeface="Calibri"/>
                        </a:rPr>
                        <a:t>ext</a:t>
                      </a:r>
                      <a:endParaRPr sz="1600">
                        <a:latin typeface="Calibri"/>
                        <a:cs typeface="Calibri"/>
                      </a:endParaRPr>
                    </a:p>
                    <a:p>
                      <a:pPr marL="173355">
                        <a:lnSpc>
                          <a:spcPct val="100000"/>
                        </a:lnSpc>
                        <a:tabLst>
                          <a:tab pos="459740" algn="l"/>
                        </a:tabLst>
                      </a:pPr>
                      <a:r>
                        <a:rPr sz="1600" spc="-5" dirty="0">
                          <a:latin typeface="Calibri"/>
                          <a:cs typeface="Calibri"/>
                        </a:rPr>
                        <a:t>-	Int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370839">
                <a:tc>
                  <a:txBody>
                    <a:bodyPr/>
                    <a:lstStyle/>
                    <a:p>
                      <a:pPr marL="85090">
                        <a:lnSpc>
                          <a:spcPct val="100000"/>
                        </a:lnSpc>
                        <a:spcBef>
                          <a:spcPts val="209"/>
                        </a:spcBef>
                      </a:pPr>
                      <a:r>
                        <a:rPr sz="1600" spc="-10" dirty="0">
                          <a:latin typeface="Calibri"/>
                          <a:cs typeface="Calibri"/>
                        </a:rPr>
                        <a:t>Zapote</a:t>
                      </a:r>
                      <a:r>
                        <a:rPr sz="1600" spc="-80" dirty="0">
                          <a:latin typeface="Calibri"/>
                          <a:cs typeface="Calibri"/>
                        </a:rPr>
                        <a:t> </a:t>
                      </a:r>
                      <a:r>
                        <a:rPr sz="1600" spc="-5" dirty="0">
                          <a:latin typeface="Calibri"/>
                          <a:cs typeface="Calibri"/>
                        </a:rPr>
                        <a:t>Blanco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spcBef>
                          <a:spcPts val="209"/>
                        </a:spcBef>
                      </a:pPr>
                      <a:r>
                        <a:rPr sz="1600" spc="-5" dirty="0">
                          <a:latin typeface="Calibri"/>
                          <a:cs typeface="Calibri"/>
                        </a:rPr>
                        <a:t>Sapodilla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spcBef>
                          <a:spcPts val="209"/>
                        </a:spcBef>
                      </a:pPr>
                      <a:r>
                        <a:rPr sz="1600" spc="-5" dirty="0">
                          <a:latin typeface="Calibri"/>
                          <a:cs typeface="Calibri"/>
                        </a:rPr>
                        <a:t>Insomnia, </a:t>
                      </a:r>
                      <a:r>
                        <a:rPr sz="1600" spc="-10" dirty="0">
                          <a:latin typeface="Calibri"/>
                          <a:cs typeface="Calibri"/>
                        </a:rPr>
                        <a:t>hypertension,</a:t>
                      </a:r>
                      <a:r>
                        <a:rPr sz="1600" spc="-5" dirty="0">
                          <a:latin typeface="Calibri"/>
                          <a:cs typeface="Calibri"/>
                        </a:rPr>
                        <a:t> malaria</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518159" algn="r">
                        <a:lnSpc>
                          <a:spcPct val="100000"/>
                        </a:lnSpc>
                        <a:spcBef>
                          <a:spcPts val="209"/>
                        </a:spcBef>
                      </a:pPr>
                      <a:r>
                        <a:rPr sz="1600"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209"/>
                        </a:spcBef>
                      </a:pPr>
                      <a:r>
                        <a:rPr sz="1600" spc="-5" dirty="0">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bl>
          </a:graphicData>
        </a:graphic>
      </p:graphicFrame>
    </p:spTree>
    <p:extLst>
      <p:ext uri="{BB962C8B-B14F-4D97-AF65-F5344CB8AC3E}">
        <p14:creationId xmlns:p14="http://schemas.microsoft.com/office/powerpoint/2010/main" val="2796695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Hispanics live longer.</a:t>
            </a:r>
          </a:p>
        </p:txBody>
      </p:sp>
      <p:sp>
        <p:nvSpPr>
          <p:cNvPr id="3" name="Text Placeholder 2"/>
          <p:cNvSpPr>
            <a:spLocks noGrp="1"/>
          </p:cNvSpPr>
          <p:nvPr>
            <p:ph type="body" idx="1"/>
          </p:nvPr>
        </p:nvSpPr>
        <p:spPr>
          <a:xfrm>
            <a:off x="228600" y="838200"/>
            <a:ext cx="8915400" cy="5786199"/>
          </a:xfrm>
        </p:spPr>
        <p:txBody>
          <a:bodyPr/>
          <a:lstStyle/>
          <a:p>
            <a:r>
              <a:rPr lang="en-US" dirty="0"/>
              <a:t>Hispanics live longer. </a:t>
            </a:r>
            <a:endParaRPr lang="en-US" dirty="0" smtClean="0"/>
          </a:p>
          <a:p>
            <a:endParaRPr lang="en-US" dirty="0" smtClean="0"/>
          </a:p>
          <a:p>
            <a:r>
              <a:rPr lang="en-US" dirty="0" smtClean="0"/>
              <a:t>Despite </a:t>
            </a:r>
            <a:r>
              <a:rPr lang="en-US" dirty="0"/>
              <a:t>having a lower income than white Americans, </a:t>
            </a:r>
            <a:endParaRPr lang="en-US" dirty="0" smtClean="0"/>
          </a:p>
          <a:p>
            <a:r>
              <a:rPr lang="en-US" dirty="0" smtClean="0"/>
              <a:t>Hispanics </a:t>
            </a:r>
            <a:r>
              <a:rPr lang="en-US" dirty="0"/>
              <a:t>live longer than whites. </a:t>
            </a:r>
            <a:endParaRPr lang="en-US" dirty="0" smtClean="0"/>
          </a:p>
          <a:p>
            <a:endParaRPr lang="en-US" dirty="0"/>
          </a:p>
          <a:p>
            <a:r>
              <a:rPr lang="en-US" dirty="0" smtClean="0"/>
              <a:t>Hispanics average life-expectancy:</a:t>
            </a:r>
          </a:p>
          <a:p>
            <a:r>
              <a:rPr lang="en-US" dirty="0" smtClean="0"/>
              <a:t>	75.1 </a:t>
            </a:r>
            <a:r>
              <a:rPr lang="en-US" dirty="0"/>
              <a:t>years for men </a:t>
            </a:r>
            <a:endParaRPr lang="en-US" dirty="0" smtClean="0"/>
          </a:p>
          <a:p>
            <a:r>
              <a:rPr lang="en-US" dirty="0" smtClean="0"/>
              <a:t>	82.6 </a:t>
            </a:r>
            <a:r>
              <a:rPr lang="en-US" dirty="0"/>
              <a:t>years for women </a:t>
            </a:r>
            <a:endParaRPr lang="en-US" dirty="0" smtClean="0"/>
          </a:p>
          <a:p>
            <a:endParaRPr lang="en-US" dirty="0"/>
          </a:p>
          <a:p>
            <a:r>
              <a:rPr lang="en-US" dirty="0" smtClean="0"/>
              <a:t>White </a:t>
            </a:r>
            <a:r>
              <a:rPr lang="en-US" dirty="0"/>
              <a:t>Americans </a:t>
            </a:r>
            <a:r>
              <a:rPr lang="en-US" dirty="0" smtClean="0"/>
              <a:t> -  </a:t>
            </a:r>
            <a:r>
              <a:rPr lang="en-US" dirty="0"/>
              <a:t>74.8 years for men </a:t>
            </a:r>
            <a:endParaRPr lang="en-US" dirty="0" smtClean="0"/>
          </a:p>
          <a:p>
            <a:r>
              <a:rPr lang="en-US" dirty="0"/>
              <a:t>	</a:t>
            </a:r>
            <a:r>
              <a:rPr lang="en-US" dirty="0" smtClean="0"/>
              <a:t>		       80.1 </a:t>
            </a:r>
            <a:r>
              <a:rPr lang="en-US" dirty="0"/>
              <a:t>years for women </a:t>
            </a:r>
            <a:endParaRPr lang="en-US" dirty="0" smtClean="0"/>
          </a:p>
          <a:p>
            <a:r>
              <a:rPr lang="en-US" sz="2400" dirty="0" smtClean="0"/>
              <a:t>(</a:t>
            </a:r>
            <a:r>
              <a:rPr lang="en-US" sz="2400" dirty="0"/>
              <a:t>U. S Census Bureau, 2008a)</a:t>
            </a:r>
          </a:p>
        </p:txBody>
      </p:sp>
    </p:spTree>
    <p:extLst>
      <p:ext uri="{BB962C8B-B14F-4D97-AF65-F5344CB8AC3E}">
        <p14:creationId xmlns:p14="http://schemas.microsoft.com/office/powerpoint/2010/main" val="224017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b="0" dirty="0" smtClean="0"/>
              <a:t>Hispanic vs. Latino</a:t>
            </a:r>
            <a:endParaRPr lang="en-US" b="0" dirty="0"/>
          </a:p>
        </p:txBody>
      </p:sp>
      <p:pic>
        <p:nvPicPr>
          <p:cNvPr id="1026" name="Picture 2" descr="http://static.diffen.com/uploadz/2/22/Hispanics-vs-Latinos.png"/>
          <p:cNvPicPr>
            <a:picLocks noChangeAspect="1" noChangeArrowheads="1"/>
          </p:cNvPicPr>
          <p:nvPr/>
        </p:nvPicPr>
        <p:blipFill>
          <a:blip r:embed="rId3" cstate="print"/>
          <a:srcRect/>
          <a:stretch>
            <a:fillRect/>
          </a:stretch>
        </p:blipFill>
        <p:spPr bwMode="auto">
          <a:xfrm>
            <a:off x="1815862" y="605784"/>
            <a:ext cx="5181600" cy="4339363"/>
          </a:xfrm>
          <a:prstGeom prst="rect">
            <a:avLst/>
          </a:prstGeom>
          <a:noFill/>
        </p:spPr>
      </p:pic>
      <p:sp>
        <p:nvSpPr>
          <p:cNvPr id="5" name="TextBox 4"/>
          <p:cNvSpPr txBox="1"/>
          <p:nvPr/>
        </p:nvSpPr>
        <p:spPr>
          <a:xfrm>
            <a:off x="6956925" y="3625334"/>
            <a:ext cx="857671" cy="369332"/>
          </a:xfrm>
          <a:prstGeom prst="rect">
            <a:avLst/>
          </a:prstGeom>
          <a:noFill/>
        </p:spPr>
        <p:txBody>
          <a:bodyPr wrap="none" rtlCol="0">
            <a:spAutoFit/>
          </a:bodyPr>
          <a:lstStyle/>
          <a:p>
            <a:r>
              <a:rPr lang="en-US" b="1" dirty="0" smtClean="0"/>
              <a:t>DUTCH</a:t>
            </a:r>
            <a:endParaRPr lang="en-US" b="1" dirty="0"/>
          </a:p>
        </p:txBody>
      </p:sp>
      <p:sp>
        <p:nvSpPr>
          <p:cNvPr id="6" name="TextBox 5"/>
          <p:cNvSpPr txBox="1"/>
          <p:nvPr/>
        </p:nvSpPr>
        <p:spPr>
          <a:xfrm>
            <a:off x="7324610" y="2276102"/>
            <a:ext cx="856325" cy="369332"/>
          </a:xfrm>
          <a:prstGeom prst="rect">
            <a:avLst/>
          </a:prstGeom>
          <a:noFill/>
        </p:spPr>
        <p:txBody>
          <a:bodyPr wrap="none" rtlCol="0">
            <a:spAutoFit/>
          </a:bodyPr>
          <a:lstStyle/>
          <a:p>
            <a:r>
              <a:rPr lang="en-US" b="1" dirty="0" smtClean="0"/>
              <a:t>English</a:t>
            </a:r>
            <a:endParaRPr lang="en-US" b="1" dirty="0"/>
          </a:p>
        </p:txBody>
      </p:sp>
      <p:sp>
        <p:nvSpPr>
          <p:cNvPr id="7" name="Rectangle 6"/>
          <p:cNvSpPr/>
          <p:nvPr/>
        </p:nvSpPr>
        <p:spPr>
          <a:xfrm>
            <a:off x="6605110" y="1230868"/>
            <a:ext cx="1267783" cy="369332"/>
          </a:xfrm>
          <a:prstGeom prst="rect">
            <a:avLst/>
          </a:prstGeom>
        </p:spPr>
        <p:txBody>
          <a:bodyPr wrap="none">
            <a:spAutoFit/>
          </a:bodyPr>
          <a:lstStyle/>
          <a:p>
            <a:r>
              <a:rPr lang="en-US" b="1" dirty="0" smtClean="0"/>
              <a:t>Portuguese</a:t>
            </a:r>
            <a:endParaRPr lang="en-US" b="1" dirty="0"/>
          </a:p>
        </p:txBody>
      </p:sp>
      <p:sp>
        <p:nvSpPr>
          <p:cNvPr id="3" name="TextBox 2"/>
          <p:cNvSpPr txBox="1"/>
          <p:nvPr/>
        </p:nvSpPr>
        <p:spPr>
          <a:xfrm>
            <a:off x="-33066" y="4724400"/>
            <a:ext cx="9177066" cy="2062103"/>
          </a:xfrm>
          <a:prstGeom prst="rect">
            <a:avLst/>
          </a:prstGeom>
          <a:noFill/>
        </p:spPr>
        <p:txBody>
          <a:bodyPr wrap="square" rtlCol="0">
            <a:spAutoFit/>
          </a:bodyPr>
          <a:lstStyle/>
          <a:p>
            <a:endParaRPr lang="en-US" sz="2000" b="1" dirty="0"/>
          </a:p>
          <a:p>
            <a:r>
              <a:rPr lang="en-US" sz="2000" b="1" dirty="0"/>
              <a:t> </a:t>
            </a:r>
            <a:r>
              <a:rPr lang="en-US" sz="2800" b="1" dirty="0"/>
              <a:t>The Latino National Survey (2006</a:t>
            </a:r>
            <a:r>
              <a:rPr lang="en-US" sz="2800" b="1" dirty="0" smtClean="0"/>
              <a:t>):</a:t>
            </a:r>
          </a:p>
          <a:p>
            <a:r>
              <a:rPr lang="en-US" sz="2000" b="1" dirty="0" smtClean="0"/>
              <a:t> </a:t>
            </a:r>
            <a:r>
              <a:rPr lang="en-US" sz="2000" b="1" dirty="0"/>
              <a:t>35% </a:t>
            </a:r>
            <a:r>
              <a:rPr lang="en-US" sz="2000" b="1" dirty="0" smtClean="0"/>
              <a:t>preferred </a:t>
            </a:r>
            <a:r>
              <a:rPr lang="en-US" sz="2000" b="1" dirty="0"/>
              <a:t>the term “Hispanic,” </a:t>
            </a:r>
            <a:endParaRPr lang="en-US" sz="2000" b="1" dirty="0" smtClean="0"/>
          </a:p>
          <a:p>
            <a:r>
              <a:rPr lang="en-US" sz="2000" b="1" dirty="0" smtClean="0"/>
              <a:t> 13.4</a:t>
            </a:r>
            <a:r>
              <a:rPr lang="en-US" sz="2000" b="1" dirty="0"/>
              <a:t>% preferred the term “Latino.” </a:t>
            </a:r>
            <a:endParaRPr lang="en-US" sz="2000" b="1" dirty="0" smtClean="0"/>
          </a:p>
          <a:p>
            <a:r>
              <a:rPr lang="en-US" sz="2000" b="1" dirty="0" smtClean="0"/>
              <a:t> 32</a:t>
            </a:r>
            <a:r>
              <a:rPr lang="en-US" sz="2000" b="1" dirty="0"/>
              <a:t>% of respondents said either term was acceptable, and 18.1% indicated they did not care (</a:t>
            </a:r>
            <a:r>
              <a:rPr lang="en-US" sz="2000" b="1" dirty="0" err="1"/>
              <a:t>Fraga</a:t>
            </a:r>
            <a:r>
              <a:rPr lang="en-US" sz="2000" b="1" dirty="0"/>
              <a:t> et al., 2006). </a:t>
            </a:r>
            <a:endParaRPr lang="en-US" sz="2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3"/>
            <a:ext cx="8376919" cy="779701"/>
          </a:xfrm>
          <a:prstGeom prst="rect">
            <a:avLst/>
          </a:prstGeom>
        </p:spPr>
        <p:txBody>
          <a:bodyPr vert="horz" wrap="square" lIns="0" tIns="101600" rIns="0" bIns="0" rtlCol="0">
            <a:spAutoFit/>
          </a:bodyPr>
          <a:lstStyle/>
          <a:p>
            <a:pPr marL="3661410">
              <a:lnSpc>
                <a:spcPct val="100000"/>
              </a:lnSpc>
            </a:pPr>
            <a:r>
              <a:rPr sz="4400" spc="-5" dirty="0">
                <a:latin typeface="Calibri"/>
                <a:cs typeface="Calibri"/>
              </a:rPr>
              <a:t>D</a:t>
            </a:r>
            <a:r>
              <a:rPr sz="4400" dirty="0">
                <a:latin typeface="Calibri"/>
                <a:cs typeface="Calibri"/>
              </a:rPr>
              <a:t>IET</a:t>
            </a:r>
          </a:p>
        </p:txBody>
      </p:sp>
      <p:sp>
        <p:nvSpPr>
          <p:cNvPr id="5" name="object 5"/>
          <p:cNvSpPr txBox="1"/>
          <p:nvPr/>
        </p:nvSpPr>
        <p:spPr>
          <a:xfrm>
            <a:off x="542396" y="1087122"/>
            <a:ext cx="7202171" cy="2769989"/>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200" b="1" dirty="0">
                <a:solidFill>
                  <a:srgbClr val="CC3300"/>
                </a:solidFill>
                <a:latin typeface="Calibri"/>
                <a:cs typeface="Calibri"/>
              </a:rPr>
              <a:t>Rice &amp; Bean </a:t>
            </a:r>
            <a:r>
              <a:rPr sz="3200" b="1" spc="-10" dirty="0">
                <a:solidFill>
                  <a:srgbClr val="CC3300"/>
                </a:solidFill>
                <a:latin typeface="Calibri"/>
                <a:cs typeface="Calibri"/>
              </a:rPr>
              <a:t>prepared </a:t>
            </a:r>
            <a:r>
              <a:rPr sz="3200" b="1" dirty="0">
                <a:solidFill>
                  <a:srgbClr val="CC3300"/>
                </a:solidFill>
                <a:latin typeface="Calibri"/>
                <a:cs typeface="Calibri"/>
              </a:rPr>
              <a:t>with</a:t>
            </a:r>
            <a:r>
              <a:rPr sz="3200" b="1" spc="-114" dirty="0">
                <a:solidFill>
                  <a:srgbClr val="CC3300"/>
                </a:solidFill>
                <a:latin typeface="Calibri"/>
                <a:cs typeface="Calibri"/>
              </a:rPr>
              <a:t> </a:t>
            </a:r>
            <a:r>
              <a:rPr sz="3200" b="1" spc="-10" dirty="0">
                <a:solidFill>
                  <a:srgbClr val="CC3300"/>
                </a:solidFill>
                <a:latin typeface="Calibri"/>
                <a:cs typeface="Calibri"/>
              </a:rPr>
              <a:t>lard.</a:t>
            </a:r>
            <a:endParaRPr sz="3200" dirty="0">
              <a:latin typeface="Calibri"/>
              <a:cs typeface="Calibri"/>
            </a:endParaRPr>
          </a:p>
          <a:p>
            <a:pPr marL="355600" indent="-342900">
              <a:lnSpc>
                <a:spcPct val="100000"/>
              </a:lnSpc>
              <a:spcBef>
                <a:spcPts val="765"/>
              </a:spcBef>
              <a:buFont typeface="Arial"/>
              <a:buChar char="•"/>
              <a:tabLst>
                <a:tab pos="355600" algn="l"/>
              </a:tabLst>
            </a:pPr>
            <a:r>
              <a:rPr sz="3200" b="1" spc="-30" dirty="0">
                <a:solidFill>
                  <a:srgbClr val="CC3300"/>
                </a:solidFill>
                <a:latin typeface="Calibri"/>
                <a:cs typeface="Calibri"/>
              </a:rPr>
              <a:t>Tortilla, </a:t>
            </a:r>
            <a:r>
              <a:rPr sz="3200" b="1" spc="-10" dirty="0">
                <a:solidFill>
                  <a:srgbClr val="CC3300"/>
                </a:solidFill>
                <a:latin typeface="Calibri"/>
                <a:cs typeface="Calibri"/>
              </a:rPr>
              <a:t>arepa </a:t>
            </a:r>
            <a:r>
              <a:rPr sz="3200" b="1" dirty="0">
                <a:solidFill>
                  <a:srgbClr val="CC3300"/>
                </a:solidFill>
                <a:latin typeface="Calibri"/>
                <a:cs typeface="Calibri"/>
              </a:rPr>
              <a:t>or </a:t>
            </a:r>
            <a:r>
              <a:rPr sz="3200" b="1" spc="-10" dirty="0">
                <a:solidFill>
                  <a:srgbClr val="CC3300"/>
                </a:solidFill>
                <a:latin typeface="Calibri"/>
                <a:cs typeface="Calibri"/>
              </a:rPr>
              <a:t>bread </a:t>
            </a:r>
            <a:r>
              <a:rPr sz="3200" b="1" dirty="0">
                <a:solidFill>
                  <a:srgbClr val="CC3300"/>
                </a:solidFill>
                <a:latin typeface="Calibri"/>
                <a:cs typeface="Calibri"/>
              </a:rPr>
              <a:t>with </a:t>
            </a:r>
            <a:r>
              <a:rPr sz="3200" b="1" spc="-10" dirty="0">
                <a:solidFill>
                  <a:srgbClr val="CC3300"/>
                </a:solidFill>
                <a:latin typeface="Calibri"/>
                <a:cs typeface="Calibri"/>
              </a:rPr>
              <a:t>every</a:t>
            </a:r>
            <a:r>
              <a:rPr sz="3200" b="1" spc="-55" dirty="0">
                <a:solidFill>
                  <a:srgbClr val="CC3300"/>
                </a:solidFill>
                <a:latin typeface="Calibri"/>
                <a:cs typeface="Calibri"/>
              </a:rPr>
              <a:t> </a:t>
            </a:r>
            <a:r>
              <a:rPr sz="3200" b="1" spc="-5" dirty="0">
                <a:solidFill>
                  <a:srgbClr val="CC3300"/>
                </a:solidFill>
                <a:latin typeface="Calibri"/>
                <a:cs typeface="Calibri"/>
              </a:rPr>
              <a:t>meal.</a:t>
            </a:r>
            <a:endParaRPr sz="3200" dirty="0">
              <a:latin typeface="Calibri"/>
              <a:cs typeface="Calibri"/>
            </a:endParaRPr>
          </a:p>
          <a:p>
            <a:pPr marL="355600" indent="-342900">
              <a:lnSpc>
                <a:spcPct val="100000"/>
              </a:lnSpc>
              <a:spcBef>
                <a:spcPts val="765"/>
              </a:spcBef>
              <a:buFont typeface="Arial"/>
              <a:buChar char="•"/>
              <a:tabLst>
                <a:tab pos="355600" algn="l"/>
              </a:tabLst>
            </a:pPr>
            <a:r>
              <a:rPr sz="3200" b="1" dirty="0">
                <a:solidFill>
                  <a:srgbClr val="CC3300"/>
                </a:solidFill>
                <a:latin typeface="Calibri"/>
                <a:cs typeface="Calibri"/>
              </a:rPr>
              <a:t>In the </a:t>
            </a:r>
            <a:r>
              <a:rPr sz="3200" b="1" spc="-15" dirty="0">
                <a:solidFill>
                  <a:srgbClr val="CC3300"/>
                </a:solidFill>
                <a:latin typeface="Calibri"/>
                <a:cs typeface="Calibri"/>
              </a:rPr>
              <a:t>USA </a:t>
            </a:r>
            <a:r>
              <a:rPr sz="3200" b="1" spc="-25" dirty="0">
                <a:solidFill>
                  <a:srgbClr val="CC3300"/>
                </a:solidFill>
                <a:latin typeface="Calibri"/>
                <a:cs typeface="Calibri"/>
              </a:rPr>
              <a:t>fast </a:t>
            </a:r>
            <a:r>
              <a:rPr sz="3200" b="1" spc="-10" dirty="0">
                <a:solidFill>
                  <a:srgbClr val="CC3300"/>
                </a:solidFill>
                <a:latin typeface="Calibri"/>
                <a:cs typeface="Calibri"/>
              </a:rPr>
              <a:t>foods </a:t>
            </a:r>
            <a:r>
              <a:rPr sz="3200" b="1" spc="-15" dirty="0">
                <a:solidFill>
                  <a:srgbClr val="CC3300"/>
                </a:solidFill>
                <a:latin typeface="Calibri"/>
                <a:cs typeface="Calibri"/>
              </a:rPr>
              <a:t>are</a:t>
            </a:r>
            <a:r>
              <a:rPr sz="3200" b="1" spc="-45" dirty="0">
                <a:solidFill>
                  <a:srgbClr val="CC3300"/>
                </a:solidFill>
                <a:latin typeface="Calibri"/>
                <a:cs typeface="Calibri"/>
              </a:rPr>
              <a:t> </a:t>
            </a:r>
            <a:r>
              <a:rPr sz="3200" b="1" spc="-5" dirty="0">
                <a:solidFill>
                  <a:srgbClr val="CC3300"/>
                </a:solidFill>
                <a:latin typeface="Calibri"/>
                <a:cs typeface="Calibri"/>
              </a:rPr>
              <a:t>common.</a:t>
            </a:r>
            <a:endParaRPr sz="3200" dirty="0">
              <a:latin typeface="Calibri"/>
              <a:cs typeface="Calibri"/>
            </a:endParaRPr>
          </a:p>
          <a:p>
            <a:pPr marL="355600" marR="5080" indent="-342900">
              <a:lnSpc>
                <a:spcPct val="100000"/>
              </a:lnSpc>
              <a:spcBef>
                <a:spcPts val="765"/>
              </a:spcBef>
              <a:buFont typeface="Arial"/>
              <a:buChar char="•"/>
              <a:tabLst>
                <a:tab pos="355600" algn="l"/>
              </a:tabLst>
            </a:pPr>
            <a:r>
              <a:rPr sz="3200" b="1" spc="-15" dirty="0">
                <a:solidFill>
                  <a:srgbClr val="CC3300"/>
                </a:solidFill>
                <a:latin typeface="Calibri"/>
                <a:cs typeface="Calibri"/>
              </a:rPr>
              <a:t>Chicken </a:t>
            </a:r>
            <a:r>
              <a:rPr sz="3200" b="1" dirty="0">
                <a:solidFill>
                  <a:srgbClr val="CC3300"/>
                </a:solidFill>
                <a:latin typeface="Calibri"/>
                <a:cs typeface="Calibri"/>
              </a:rPr>
              <a:t>soup </a:t>
            </a:r>
            <a:r>
              <a:rPr sz="3200" b="1" spc="-5" dirty="0">
                <a:solidFill>
                  <a:srgbClr val="CC3300"/>
                </a:solidFill>
                <a:latin typeface="Calibri"/>
                <a:cs typeface="Calibri"/>
              </a:rPr>
              <a:t>(caldo de </a:t>
            </a:r>
            <a:r>
              <a:rPr sz="3200" b="1" dirty="0">
                <a:solidFill>
                  <a:srgbClr val="CC3300"/>
                </a:solidFill>
                <a:latin typeface="Calibri"/>
                <a:cs typeface="Calibri"/>
              </a:rPr>
              <a:t>pollo / </a:t>
            </a:r>
            <a:r>
              <a:rPr sz="3200" b="1" spc="-5" dirty="0">
                <a:solidFill>
                  <a:srgbClr val="CC3300"/>
                </a:solidFill>
                <a:latin typeface="Calibri"/>
                <a:cs typeface="Calibri"/>
              </a:rPr>
              <a:t>gallina) </a:t>
            </a:r>
            <a:r>
              <a:rPr sz="3200" b="1" dirty="0">
                <a:solidFill>
                  <a:srgbClr val="CC3300"/>
                </a:solidFill>
                <a:latin typeface="Calibri"/>
                <a:cs typeface="Calibri"/>
              </a:rPr>
              <a:t>is  </a:t>
            </a:r>
            <a:r>
              <a:rPr sz="3200" b="1" spc="-10" dirty="0">
                <a:solidFill>
                  <a:srgbClr val="CC3300"/>
                </a:solidFill>
                <a:latin typeface="Calibri"/>
                <a:cs typeface="Calibri"/>
              </a:rPr>
              <a:t>frequently </a:t>
            </a:r>
            <a:r>
              <a:rPr sz="3200" b="1" dirty="0">
                <a:solidFill>
                  <a:srgbClr val="CC3300"/>
                </a:solidFill>
                <a:latin typeface="Calibri"/>
                <a:cs typeface="Calibri"/>
              </a:rPr>
              <a:t>is </a:t>
            </a:r>
            <a:r>
              <a:rPr sz="3200" b="1" spc="-5" dirty="0">
                <a:solidFill>
                  <a:srgbClr val="CC3300"/>
                </a:solidFill>
                <a:latin typeface="Calibri"/>
                <a:cs typeface="Calibri"/>
              </a:rPr>
              <a:t>given </a:t>
            </a:r>
            <a:r>
              <a:rPr sz="3200" b="1" spc="-15" dirty="0">
                <a:solidFill>
                  <a:srgbClr val="CC3300"/>
                </a:solidFill>
                <a:latin typeface="Calibri"/>
                <a:cs typeface="Calibri"/>
              </a:rPr>
              <a:t>to </a:t>
            </a:r>
            <a:r>
              <a:rPr sz="3200" b="1" spc="-5" dirty="0">
                <a:solidFill>
                  <a:srgbClr val="CC3300"/>
                </a:solidFill>
                <a:latin typeface="Calibri"/>
                <a:cs typeface="Calibri"/>
              </a:rPr>
              <a:t>persons </a:t>
            </a:r>
            <a:r>
              <a:rPr sz="3200" b="1" dirty="0">
                <a:solidFill>
                  <a:srgbClr val="CC3300"/>
                </a:solidFill>
                <a:latin typeface="Calibri"/>
                <a:cs typeface="Calibri"/>
              </a:rPr>
              <a:t>who </a:t>
            </a:r>
            <a:r>
              <a:rPr sz="3200" b="1" spc="-15" dirty="0">
                <a:solidFill>
                  <a:srgbClr val="CC3300"/>
                </a:solidFill>
                <a:latin typeface="Calibri"/>
                <a:cs typeface="Calibri"/>
              </a:rPr>
              <a:t>are</a:t>
            </a:r>
            <a:r>
              <a:rPr sz="3200" b="1" spc="-95" dirty="0">
                <a:solidFill>
                  <a:srgbClr val="CC3300"/>
                </a:solidFill>
                <a:latin typeface="Calibri"/>
                <a:cs typeface="Calibri"/>
              </a:rPr>
              <a:t> </a:t>
            </a:r>
            <a:r>
              <a:rPr sz="3200" b="1" dirty="0">
                <a:solidFill>
                  <a:srgbClr val="CC3300"/>
                </a:solidFill>
                <a:latin typeface="Calibri"/>
                <a:cs typeface="Calibri"/>
              </a:rPr>
              <a:t>ill</a:t>
            </a:r>
            <a:endParaRPr sz="3200" dirty="0">
              <a:latin typeface="Calibri"/>
              <a:cs typeface="Calibri"/>
            </a:endParaRPr>
          </a:p>
        </p:txBody>
      </p:sp>
      <p:sp>
        <p:nvSpPr>
          <p:cNvPr id="6" name="object 6"/>
          <p:cNvSpPr/>
          <p:nvPr/>
        </p:nvSpPr>
        <p:spPr>
          <a:xfrm>
            <a:off x="6350090" y="4641941"/>
            <a:ext cx="2522271" cy="203834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4"/>
            <a:ext cx="8376919" cy="1695335"/>
          </a:xfrm>
          <a:prstGeom prst="rect">
            <a:avLst/>
          </a:prstGeom>
        </p:spPr>
        <p:txBody>
          <a:bodyPr vert="horz" wrap="square" lIns="0" tIns="337819" rIns="0" bIns="0" rtlCol="0">
            <a:spAutoFit/>
          </a:bodyPr>
          <a:lstStyle/>
          <a:p>
            <a:pPr marL="3362325" marR="5080" indent="-2924810">
              <a:lnSpc>
                <a:spcPct val="100000"/>
              </a:lnSpc>
            </a:pPr>
            <a:r>
              <a:rPr sz="4400" spc="-35" dirty="0"/>
              <a:t>Pregnancy, </a:t>
            </a:r>
            <a:r>
              <a:rPr sz="4400" dirty="0"/>
              <a:t>Childbirth, and child</a:t>
            </a:r>
            <a:r>
              <a:rPr sz="4400" dirty="0">
                <a:latin typeface="Calibri"/>
                <a:cs typeface="Calibri"/>
              </a:rPr>
              <a:t>-  </a:t>
            </a:r>
            <a:r>
              <a:rPr sz="4400" spc="-10" dirty="0"/>
              <a:t>rearing</a:t>
            </a:r>
            <a:endParaRPr sz="4400" dirty="0">
              <a:latin typeface="Calibri"/>
              <a:cs typeface="Calibri"/>
            </a:endParaRPr>
          </a:p>
        </p:txBody>
      </p:sp>
      <p:sp>
        <p:nvSpPr>
          <p:cNvPr id="5" name="object 5"/>
          <p:cNvSpPr txBox="1"/>
          <p:nvPr/>
        </p:nvSpPr>
        <p:spPr>
          <a:xfrm>
            <a:off x="535942" y="2153922"/>
            <a:ext cx="7967980" cy="3549690"/>
          </a:xfrm>
          <a:prstGeom prst="rect">
            <a:avLst/>
          </a:prstGeom>
        </p:spPr>
        <p:txBody>
          <a:bodyPr vert="horz" wrap="square" lIns="0" tIns="0" rIns="0" bIns="0" rtlCol="0">
            <a:spAutoFit/>
          </a:bodyPr>
          <a:lstStyle/>
          <a:p>
            <a:pPr marL="355600" marR="172720" indent="-342900">
              <a:lnSpc>
                <a:spcPct val="100000"/>
              </a:lnSpc>
              <a:buFont typeface="Arial"/>
              <a:buChar char="•"/>
              <a:tabLst>
                <a:tab pos="355600" algn="l"/>
              </a:tabLst>
            </a:pPr>
            <a:r>
              <a:rPr sz="3200" spc="-5" dirty="0">
                <a:solidFill>
                  <a:srgbClr val="CC3300"/>
                </a:solidFill>
                <a:latin typeface="Calibri"/>
                <a:cs typeface="Calibri"/>
              </a:rPr>
              <a:t>Pregnancy is viewed </a:t>
            </a:r>
            <a:r>
              <a:rPr sz="3200" dirty="0">
                <a:solidFill>
                  <a:srgbClr val="CC3300"/>
                </a:solidFill>
                <a:latin typeface="Calibri"/>
                <a:cs typeface="Calibri"/>
              </a:rPr>
              <a:t>as </a:t>
            </a:r>
            <a:r>
              <a:rPr sz="3200" spc="-15" dirty="0">
                <a:solidFill>
                  <a:srgbClr val="CC3300"/>
                </a:solidFill>
                <a:latin typeface="Calibri"/>
                <a:cs typeface="Calibri"/>
              </a:rPr>
              <a:t>natural, </a:t>
            </a:r>
            <a:r>
              <a:rPr sz="3200" spc="-5" dirty="0">
                <a:solidFill>
                  <a:srgbClr val="CC3300"/>
                </a:solidFill>
                <a:latin typeface="Calibri"/>
                <a:cs typeface="Calibri"/>
              </a:rPr>
              <a:t>and </a:t>
            </a:r>
            <a:r>
              <a:rPr sz="3200" spc="-10" dirty="0">
                <a:solidFill>
                  <a:srgbClr val="CC3300"/>
                </a:solidFill>
                <a:latin typeface="Calibri"/>
                <a:cs typeface="Calibri"/>
              </a:rPr>
              <a:t>there </a:t>
            </a:r>
            <a:r>
              <a:rPr sz="3200" spc="-5" dirty="0">
                <a:solidFill>
                  <a:srgbClr val="CC3300"/>
                </a:solidFill>
                <a:latin typeface="Calibri"/>
                <a:cs typeface="Calibri"/>
              </a:rPr>
              <a:t>is  </a:t>
            </a:r>
            <a:r>
              <a:rPr sz="3200" spc="-10" dirty="0">
                <a:solidFill>
                  <a:srgbClr val="CC3300"/>
                </a:solidFill>
                <a:latin typeface="Calibri"/>
                <a:cs typeface="Calibri"/>
              </a:rPr>
              <a:t>tendency </a:t>
            </a:r>
            <a:r>
              <a:rPr sz="3200" spc="-25" dirty="0">
                <a:solidFill>
                  <a:srgbClr val="CC3300"/>
                </a:solidFill>
                <a:latin typeface="Calibri"/>
                <a:cs typeface="Calibri"/>
              </a:rPr>
              <a:t>to </a:t>
            </a:r>
            <a:r>
              <a:rPr sz="3200" spc="-5" dirty="0">
                <a:solidFill>
                  <a:srgbClr val="CC3300"/>
                </a:solidFill>
                <a:latin typeface="Calibri"/>
                <a:cs typeface="Calibri"/>
              </a:rPr>
              <a:t>seek </a:t>
            </a:r>
            <a:r>
              <a:rPr sz="3200" spc="-15" dirty="0">
                <a:solidFill>
                  <a:srgbClr val="CC3300"/>
                </a:solidFill>
                <a:latin typeface="Calibri"/>
                <a:cs typeface="Calibri"/>
              </a:rPr>
              <a:t>prenatal care </a:t>
            </a:r>
            <a:r>
              <a:rPr sz="3200" spc="-20" dirty="0">
                <a:solidFill>
                  <a:srgbClr val="CC3300"/>
                </a:solidFill>
                <a:latin typeface="Calibri"/>
                <a:cs typeface="Calibri"/>
              </a:rPr>
              <a:t>late </a:t>
            </a:r>
            <a:r>
              <a:rPr sz="3200" spc="-10" dirty="0">
                <a:solidFill>
                  <a:srgbClr val="CC3300"/>
                </a:solidFill>
                <a:latin typeface="Calibri"/>
                <a:cs typeface="Calibri"/>
              </a:rPr>
              <a:t>in  </a:t>
            </a:r>
            <a:r>
              <a:rPr sz="3200" spc="-5" dirty="0">
                <a:solidFill>
                  <a:srgbClr val="CC3300"/>
                </a:solidFill>
                <a:latin typeface="Calibri"/>
                <a:cs typeface="Calibri"/>
              </a:rPr>
              <a:t>pregnancy </a:t>
            </a:r>
            <a:r>
              <a:rPr sz="3200" dirty="0">
                <a:solidFill>
                  <a:srgbClr val="CC3300"/>
                </a:solidFill>
                <a:latin typeface="Calibri"/>
                <a:cs typeface="Calibri"/>
              </a:rPr>
              <a:t>or </a:t>
            </a:r>
            <a:r>
              <a:rPr sz="3200" spc="-5" dirty="0">
                <a:solidFill>
                  <a:srgbClr val="CC3300"/>
                </a:solidFill>
                <a:latin typeface="Calibri"/>
                <a:cs typeface="Calibri"/>
              </a:rPr>
              <a:t>in some </a:t>
            </a:r>
            <a:r>
              <a:rPr sz="3200" spc="-10" dirty="0">
                <a:solidFill>
                  <a:srgbClr val="CC3300"/>
                </a:solidFill>
                <a:latin typeface="Calibri"/>
                <a:cs typeface="Calibri"/>
              </a:rPr>
              <a:t>cases, </a:t>
            </a:r>
            <a:r>
              <a:rPr sz="3200" dirty="0">
                <a:solidFill>
                  <a:srgbClr val="CC3300"/>
                </a:solidFill>
                <a:latin typeface="Calibri"/>
                <a:cs typeface="Calibri"/>
              </a:rPr>
              <a:t>not </a:t>
            </a:r>
            <a:r>
              <a:rPr sz="3200" spc="-5" dirty="0">
                <a:solidFill>
                  <a:srgbClr val="CC3300"/>
                </a:solidFill>
                <a:latin typeface="Calibri"/>
                <a:cs typeface="Calibri"/>
              </a:rPr>
              <a:t>seeking </a:t>
            </a:r>
            <a:r>
              <a:rPr sz="3200" spc="-15" dirty="0">
                <a:solidFill>
                  <a:srgbClr val="CC3300"/>
                </a:solidFill>
                <a:latin typeface="Calibri"/>
                <a:cs typeface="Calibri"/>
              </a:rPr>
              <a:t>care  </a:t>
            </a:r>
            <a:r>
              <a:rPr sz="3200" spc="-10" dirty="0">
                <a:solidFill>
                  <a:srgbClr val="CC3300"/>
                </a:solidFill>
                <a:latin typeface="Calibri"/>
                <a:cs typeface="Calibri"/>
              </a:rPr>
              <a:t>until</a:t>
            </a:r>
            <a:r>
              <a:rPr sz="3200" spc="-55" dirty="0">
                <a:solidFill>
                  <a:srgbClr val="CC3300"/>
                </a:solidFill>
                <a:latin typeface="Calibri"/>
                <a:cs typeface="Calibri"/>
              </a:rPr>
              <a:t> </a:t>
            </a:r>
            <a:r>
              <a:rPr sz="3200" spc="-5" dirty="0">
                <a:solidFill>
                  <a:srgbClr val="CC3300"/>
                </a:solidFill>
                <a:latin typeface="Calibri"/>
                <a:cs typeface="Calibri"/>
              </a:rPr>
              <a:t>delivery</a:t>
            </a:r>
            <a:endParaRPr sz="3200" dirty="0">
              <a:latin typeface="Calibri"/>
              <a:cs typeface="Calibri"/>
            </a:endParaRPr>
          </a:p>
          <a:p>
            <a:pPr marL="355600" marR="5080" indent="-342900">
              <a:lnSpc>
                <a:spcPct val="100000"/>
              </a:lnSpc>
              <a:spcBef>
                <a:spcPts val="770"/>
              </a:spcBef>
              <a:buFont typeface="Arial"/>
              <a:buChar char="•"/>
              <a:tabLst>
                <a:tab pos="355600" algn="l"/>
              </a:tabLst>
            </a:pPr>
            <a:r>
              <a:rPr sz="3200" spc="-5" dirty="0">
                <a:solidFill>
                  <a:srgbClr val="CC3300"/>
                </a:solidFill>
                <a:latin typeface="Calibri"/>
                <a:cs typeface="Calibri"/>
              </a:rPr>
              <a:t>The </a:t>
            </a:r>
            <a:r>
              <a:rPr sz="3200" spc="-10" dirty="0">
                <a:solidFill>
                  <a:srgbClr val="CC3300"/>
                </a:solidFill>
                <a:latin typeface="Calibri"/>
                <a:cs typeface="Calibri"/>
              </a:rPr>
              <a:t>extended </a:t>
            </a:r>
            <a:r>
              <a:rPr sz="3200" spc="-15" dirty="0">
                <a:solidFill>
                  <a:srgbClr val="CC3300"/>
                </a:solidFill>
                <a:latin typeface="Calibri"/>
                <a:cs typeface="Calibri"/>
              </a:rPr>
              <a:t>family </a:t>
            </a:r>
            <a:r>
              <a:rPr sz="3200" spc="-5" dirty="0">
                <a:solidFill>
                  <a:srgbClr val="CC3300"/>
                </a:solidFill>
                <a:latin typeface="Calibri"/>
                <a:cs typeface="Calibri"/>
              </a:rPr>
              <a:t>and </a:t>
            </a:r>
            <a:r>
              <a:rPr sz="3200" spc="-10" dirty="0">
                <a:solidFill>
                  <a:srgbClr val="CC3300"/>
                </a:solidFill>
                <a:latin typeface="Calibri"/>
                <a:cs typeface="Calibri"/>
              </a:rPr>
              <a:t>community </a:t>
            </a:r>
            <a:r>
              <a:rPr sz="3200" spc="-30" dirty="0">
                <a:solidFill>
                  <a:srgbClr val="CC3300"/>
                </a:solidFill>
                <a:latin typeface="Calibri"/>
                <a:cs typeface="Calibri"/>
              </a:rPr>
              <a:t>exert </a:t>
            </a:r>
            <a:r>
              <a:rPr sz="3200" dirty="0">
                <a:solidFill>
                  <a:srgbClr val="CC3300"/>
                </a:solidFill>
                <a:latin typeface="Calibri"/>
                <a:cs typeface="Calibri"/>
              </a:rPr>
              <a:t>a  </a:t>
            </a:r>
            <a:r>
              <a:rPr sz="3200" spc="-20" dirty="0">
                <a:solidFill>
                  <a:srgbClr val="CC3300"/>
                </a:solidFill>
                <a:latin typeface="Calibri"/>
                <a:cs typeface="Calibri"/>
              </a:rPr>
              <a:t>strong </a:t>
            </a:r>
            <a:r>
              <a:rPr sz="3200" spc="-5" dirty="0">
                <a:solidFill>
                  <a:srgbClr val="CC3300"/>
                </a:solidFill>
                <a:latin typeface="Calibri"/>
                <a:cs typeface="Calibri"/>
              </a:rPr>
              <a:t>influence </a:t>
            </a:r>
            <a:r>
              <a:rPr sz="3200" dirty="0">
                <a:solidFill>
                  <a:srgbClr val="CC3300"/>
                </a:solidFill>
                <a:latin typeface="Calibri"/>
                <a:cs typeface="Calibri"/>
              </a:rPr>
              <a:t>on </a:t>
            </a:r>
            <a:r>
              <a:rPr sz="3200" spc="-5" dirty="0">
                <a:solidFill>
                  <a:srgbClr val="CC3300"/>
                </a:solidFill>
                <a:latin typeface="Calibri"/>
                <a:cs typeface="Calibri"/>
              </a:rPr>
              <a:t>health </a:t>
            </a:r>
            <a:r>
              <a:rPr sz="3200" spc="-10" dirty="0">
                <a:solidFill>
                  <a:srgbClr val="CC3300"/>
                </a:solidFill>
                <a:latin typeface="Calibri"/>
                <a:cs typeface="Calibri"/>
              </a:rPr>
              <a:t>practices </a:t>
            </a:r>
            <a:r>
              <a:rPr sz="3200" spc="-15" dirty="0">
                <a:solidFill>
                  <a:srgbClr val="CC3300"/>
                </a:solidFill>
                <a:latin typeface="Calibri"/>
                <a:cs typeface="Calibri"/>
              </a:rPr>
              <a:t>related </a:t>
            </a:r>
            <a:r>
              <a:rPr sz="3200" spc="-25" dirty="0">
                <a:solidFill>
                  <a:srgbClr val="CC3300"/>
                </a:solidFill>
                <a:latin typeface="Calibri"/>
                <a:cs typeface="Calibri"/>
              </a:rPr>
              <a:t>to  </a:t>
            </a:r>
            <a:r>
              <a:rPr sz="3200" spc="-5" dirty="0">
                <a:solidFill>
                  <a:srgbClr val="CC3300"/>
                </a:solidFill>
                <a:latin typeface="Calibri"/>
                <a:cs typeface="Calibri"/>
              </a:rPr>
              <a:t>pregnancy and</a:t>
            </a:r>
            <a:r>
              <a:rPr sz="3200" spc="-50" dirty="0">
                <a:solidFill>
                  <a:srgbClr val="CC3300"/>
                </a:solidFill>
                <a:latin typeface="Calibri"/>
                <a:cs typeface="Calibri"/>
              </a:rPr>
              <a:t> </a:t>
            </a:r>
            <a:r>
              <a:rPr sz="3200" spc="-5" dirty="0">
                <a:solidFill>
                  <a:srgbClr val="CC3300"/>
                </a:solidFill>
                <a:latin typeface="Calibri"/>
                <a:cs typeface="Calibri"/>
              </a:rPr>
              <a:t>childbirth.</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4"/>
            <a:ext cx="8376919" cy="1695335"/>
          </a:xfrm>
          <a:prstGeom prst="rect">
            <a:avLst/>
          </a:prstGeom>
        </p:spPr>
        <p:txBody>
          <a:bodyPr vert="horz" wrap="square" lIns="0" tIns="337819" rIns="0" bIns="0" rtlCol="0">
            <a:spAutoFit/>
          </a:bodyPr>
          <a:lstStyle/>
          <a:p>
            <a:pPr marL="3362325" marR="5080" indent="-2924810">
              <a:lnSpc>
                <a:spcPct val="100000"/>
              </a:lnSpc>
            </a:pPr>
            <a:r>
              <a:rPr sz="4400" spc="-35" dirty="0"/>
              <a:t>Pregnancy, </a:t>
            </a:r>
            <a:r>
              <a:rPr sz="4400" dirty="0"/>
              <a:t>Childbirth, and child</a:t>
            </a:r>
            <a:r>
              <a:rPr sz="4400" dirty="0">
                <a:latin typeface="Calibri"/>
                <a:cs typeface="Calibri"/>
              </a:rPr>
              <a:t>-  </a:t>
            </a:r>
            <a:r>
              <a:rPr sz="4400" spc="-10" dirty="0"/>
              <a:t>rearing</a:t>
            </a:r>
            <a:endParaRPr sz="4400" dirty="0">
              <a:latin typeface="Calibri"/>
              <a:cs typeface="Calibri"/>
            </a:endParaRPr>
          </a:p>
        </p:txBody>
      </p:sp>
      <p:sp>
        <p:nvSpPr>
          <p:cNvPr id="5" name="object 5"/>
          <p:cNvSpPr txBox="1"/>
          <p:nvPr/>
        </p:nvSpPr>
        <p:spPr>
          <a:xfrm>
            <a:off x="535942" y="2153921"/>
            <a:ext cx="7900671" cy="3549690"/>
          </a:xfrm>
          <a:prstGeom prst="rect">
            <a:avLst/>
          </a:prstGeom>
        </p:spPr>
        <p:txBody>
          <a:bodyPr vert="horz" wrap="square" lIns="0" tIns="0" rIns="0" bIns="0" rtlCol="0">
            <a:spAutoFit/>
          </a:bodyPr>
          <a:lstStyle/>
          <a:p>
            <a:pPr marL="355600" marR="489584" indent="-342900">
              <a:lnSpc>
                <a:spcPct val="100000"/>
              </a:lnSpc>
              <a:buFont typeface="Arial"/>
              <a:buChar char="•"/>
              <a:tabLst>
                <a:tab pos="355600" algn="l"/>
              </a:tabLst>
            </a:pPr>
            <a:r>
              <a:rPr sz="3200" dirty="0">
                <a:solidFill>
                  <a:srgbClr val="CC3300"/>
                </a:solidFill>
                <a:latin typeface="Calibri"/>
                <a:cs typeface="Calibri"/>
              </a:rPr>
              <a:t>When </a:t>
            </a:r>
            <a:r>
              <a:rPr sz="3200" spc="-10" dirty="0">
                <a:solidFill>
                  <a:srgbClr val="CC3300"/>
                </a:solidFill>
                <a:latin typeface="Calibri"/>
                <a:cs typeface="Calibri"/>
              </a:rPr>
              <a:t>going </a:t>
            </a:r>
            <a:r>
              <a:rPr sz="3200" spc="-25" dirty="0">
                <a:solidFill>
                  <a:srgbClr val="CC3300"/>
                </a:solidFill>
                <a:latin typeface="Calibri"/>
                <a:cs typeface="Calibri"/>
              </a:rPr>
              <a:t>to </a:t>
            </a:r>
            <a:r>
              <a:rPr sz="3200" spc="-5" dirty="0">
                <a:solidFill>
                  <a:srgbClr val="CC3300"/>
                </a:solidFill>
                <a:latin typeface="Calibri"/>
                <a:cs typeface="Calibri"/>
              </a:rPr>
              <a:t>clinic </a:t>
            </a:r>
            <a:r>
              <a:rPr sz="3200" spc="-25" dirty="0">
                <a:solidFill>
                  <a:srgbClr val="CC3300"/>
                </a:solidFill>
                <a:latin typeface="Calibri"/>
                <a:cs typeface="Calibri"/>
              </a:rPr>
              <a:t>for </a:t>
            </a:r>
            <a:r>
              <a:rPr sz="3200" spc="-15" dirty="0">
                <a:solidFill>
                  <a:srgbClr val="CC3300"/>
                </a:solidFill>
                <a:latin typeface="Calibri"/>
                <a:cs typeface="Calibri"/>
              </a:rPr>
              <a:t>prenatal </a:t>
            </a:r>
            <a:r>
              <a:rPr sz="3200" spc="-5" dirty="0">
                <a:solidFill>
                  <a:srgbClr val="CC3300"/>
                </a:solidFill>
                <a:latin typeface="Calibri"/>
                <a:cs typeface="Calibri"/>
              </a:rPr>
              <a:t>be  accompanied </a:t>
            </a:r>
            <a:r>
              <a:rPr sz="3200" spc="-10" dirty="0">
                <a:solidFill>
                  <a:srgbClr val="CC3300"/>
                </a:solidFill>
                <a:latin typeface="Calibri"/>
                <a:cs typeface="Calibri"/>
              </a:rPr>
              <a:t>by </a:t>
            </a:r>
            <a:r>
              <a:rPr sz="3200" spc="-5" dirty="0">
                <a:solidFill>
                  <a:srgbClr val="CC3300"/>
                </a:solidFill>
                <a:latin typeface="Calibri"/>
                <a:cs typeface="Calibri"/>
              </a:rPr>
              <a:t>their husbands; and </a:t>
            </a:r>
            <a:r>
              <a:rPr sz="3200" spc="-10" dirty="0">
                <a:solidFill>
                  <a:srgbClr val="CC3300"/>
                </a:solidFill>
                <a:latin typeface="Calibri"/>
                <a:cs typeface="Calibri"/>
              </a:rPr>
              <a:t>more  </a:t>
            </a:r>
            <a:r>
              <a:rPr sz="3200" spc="-5" dirty="0">
                <a:solidFill>
                  <a:srgbClr val="CC3300"/>
                </a:solidFill>
                <a:latin typeface="Calibri"/>
                <a:cs typeface="Calibri"/>
              </a:rPr>
              <a:t>common </a:t>
            </a:r>
            <a:r>
              <a:rPr sz="3200" spc="-30" dirty="0">
                <a:solidFill>
                  <a:srgbClr val="CC3300"/>
                </a:solidFill>
                <a:latin typeface="Calibri"/>
                <a:cs typeface="Calibri"/>
              </a:rPr>
              <a:t>for </a:t>
            </a:r>
            <a:r>
              <a:rPr sz="3200" spc="-5" dirty="0">
                <a:solidFill>
                  <a:srgbClr val="CC3300"/>
                </a:solidFill>
                <a:latin typeface="Calibri"/>
                <a:cs typeface="Calibri"/>
              </a:rPr>
              <a:t>them </a:t>
            </a:r>
            <a:r>
              <a:rPr sz="3200" spc="-25" dirty="0">
                <a:solidFill>
                  <a:srgbClr val="CC3300"/>
                </a:solidFill>
                <a:latin typeface="Calibri"/>
                <a:cs typeface="Calibri"/>
              </a:rPr>
              <a:t>to </a:t>
            </a:r>
            <a:r>
              <a:rPr sz="3200" spc="-5" dirty="0">
                <a:solidFill>
                  <a:srgbClr val="CC3300"/>
                </a:solidFill>
                <a:latin typeface="Calibri"/>
                <a:cs typeface="Calibri"/>
              </a:rPr>
              <a:t>be accompanied </a:t>
            </a:r>
            <a:r>
              <a:rPr sz="3200" spc="-10" dirty="0">
                <a:solidFill>
                  <a:srgbClr val="CC3300"/>
                </a:solidFill>
                <a:latin typeface="Calibri"/>
                <a:cs typeface="Calibri"/>
              </a:rPr>
              <a:t>by </a:t>
            </a:r>
            <a:r>
              <a:rPr sz="3200" dirty="0">
                <a:solidFill>
                  <a:srgbClr val="CC3300"/>
                </a:solidFill>
                <a:latin typeface="Calibri"/>
                <a:cs typeface="Calibri"/>
              </a:rPr>
              <a:t>a  </a:t>
            </a:r>
            <a:r>
              <a:rPr sz="3200" spc="-55" dirty="0">
                <a:solidFill>
                  <a:srgbClr val="CC3300"/>
                </a:solidFill>
                <a:latin typeface="Calibri"/>
                <a:cs typeface="Calibri"/>
              </a:rPr>
              <a:t>sister, </a:t>
            </a:r>
            <a:r>
              <a:rPr sz="3200" spc="-45" dirty="0">
                <a:solidFill>
                  <a:srgbClr val="CC3300"/>
                </a:solidFill>
                <a:latin typeface="Calibri"/>
                <a:cs typeface="Calibri"/>
              </a:rPr>
              <a:t>mother, </a:t>
            </a:r>
            <a:r>
              <a:rPr sz="3200" dirty="0">
                <a:solidFill>
                  <a:srgbClr val="CC3300"/>
                </a:solidFill>
                <a:latin typeface="Calibri"/>
                <a:cs typeface="Calibri"/>
              </a:rPr>
              <a:t>or </a:t>
            </a:r>
            <a:r>
              <a:rPr sz="3200" spc="-5" dirty="0">
                <a:solidFill>
                  <a:srgbClr val="CC3300"/>
                </a:solidFill>
                <a:latin typeface="Calibri"/>
                <a:cs typeface="Calibri"/>
              </a:rPr>
              <a:t>other </a:t>
            </a:r>
            <a:r>
              <a:rPr sz="3200" spc="-15" dirty="0">
                <a:solidFill>
                  <a:srgbClr val="CC3300"/>
                </a:solidFill>
                <a:latin typeface="Calibri"/>
                <a:cs typeface="Calibri"/>
              </a:rPr>
              <a:t>female</a:t>
            </a:r>
            <a:r>
              <a:rPr sz="3200" spc="114" dirty="0">
                <a:solidFill>
                  <a:srgbClr val="CC3300"/>
                </a:solidFill>
                <a:latin typeface="Calibri"/>
                <a:cs typeface="Calibri"/>
              </a:rPr>
              <a:t> </a:t>
            </a:r>
            <a:r>
              <a:rPr sz="3200" spc="-15" dirty="0">
                <a:solidFill>
                  <a:srgbClr val="CC3300"/>
                </a:solidFill>
                <a:latin typeface="Calibri"/>
                <a:cs typeface="Calibri"/>
              </a:rPr>
              <a:t>relative.</a:t>
            </a:r>
            <a:endParaRPr sz="3200" dirty="0">
              <a:latin typeface="Calibri"/>
              <a:cs typeface="Calibri"/>
            </a:endParaRPr>
          </a:p>
          <a:p>
            <a:pPr marL="355600" marR="5080" indent="-342900">
              <a:lnSpc>
                <a:spcPct val="100000"/>
              </a:lnSpc>
              <a:spcBef>
                <a:spcPts val="770"/>
              </a:spcBef>
              <a:buFont typeface="Arial"/>
              <a:buChar char="•"/>
              <a:tabLst>
                <a:tab pos="355600" algn="l"/>
              </a:tabLst>
            </a:pPr>
            <a:r>
              <a:rPr sz="3200" spc="-10" dirty="0">
                <a:solidFill>
                  <a:srgbClr val="CC3300"/>
                </a:solidFill>
                <a:latin typeface="Calibri"/>
                <a:cs typeface="Calibri"/>
              </a:rPr>
              <a:t>Female </a:t>
            </a:r>
            <a:r>
              <a:rPr sz="3200" spc="-20" dirty="0">
                <a:solidFill>
                  <a:srgbClr val="CC3300"/>
                </a:solidFill>
                <a:latin typeface="Calibri"/>
                <a:cs typeface="Calibri"/>
              </a:rPr>
              <a:t>play </a:t>
            </a:r>
            <a:r>
              <a:rPr sz="3200" dirty="0">
                <a:solidFill>
                  <a:srgbClr val="CC3300"/>
                </a:solidFill>
                <a:latin typeface="Calibri"/>
                <a:cs typeface="Calibri"/>
              </a:rPr>
              <a:t>a </a:t>
            </a:r>
            <a:r>
              <a:rPr sz="3200" spc="-10" dirty="0">
                <a:solidFill>
                  <a:srgbClr val="CC3300"/>
                </a:solidFill>
                <a:latin typeface="Calibri"/>
                <a:cs typeface="Calibri"/>
              </a:rPr>
              <a:t>significantly supportive </a:t>
            </a:r>
            <a:r>
              <a:rPr sz="3200" spc="-15" dirty="0">
                <a:solidFill>
                  <a:srgbClr val="CC3300"/>
                </a:solidFill>
                <a:latin typeface="Calibri"/>
                <a:cs typeface="Calibri"/>
              </a:rPr>
              <a:t>role  </a:t>
            </a:r>
            <a:r>
              <a:rPr sz="3200" spc="-10" dirty="0">
                <a:solidFill>
                  <a:srgbClr val="CC3300"/>
                </a:solidFill>
                <a:latin typeface="Calibri"/>
                <a:cs typeface="Calibri"/>
              </a:rPr>
              <a:t>throughout </a:t>
            </a:r>
            <a:r>
              <a:rPr sz="3200" spc="-5" dirty="0">
                <a:solidFill>
                  <a:srgbClr val="CC3300"/>
                </a:solidFill>
                <a:latin typeface="Calibri"/>
                <a:cs typeface="Calibri"/>
              </a:rPr>
              <a:t>pregnancy and </a:t>
            </a:r>
            <a:r>
              <a:rPr sz="3200" spc="-20" dirty="0">
                <a:solidFill>
                  <a:srgbClr val="CC3300"/>
                </a:solidFill>
                <a:latin typeface="Calibri"/>
                <a:cs typeface="Calibri"/>
              </a:rPr>
              <a:t>into </a:t>
            </a:r>
            <a:r>
              <a:rPr sz="3200" spc="-5" dirty="0">
                <a:solidFill>
                  <a:srgbClr val="CC3300"/>
                </a:solidFill>
                <a:latin typeface="Calibri"/>
                <a:cs typeface="Calibri"/>
              </a:rPr>
              <a:t>the </a:t>
            </a:r>
            <a:r>
              <a:rPr sz="3200" spc="-15" dirty="0">
                <a:solidFill>
                  <a:srgbClr val="CC3300"/>
                </a:solidFill>
                <a:latin typeface="Calibri"/>
                <a:cs typeface="Calibri"/>
              </a:rPr>
              <a:t>post natal  </a:t>
            </a:r>
            <a:r>
              <a:rPr sz="3200" spc="-5" dirty="0">
                <a:solidFill>
                  <a:srgbClr val="CC3300"/>
                </a:solidFill>
                <a:latin typeface="Calibri"/>
                <a:cs typeface="Calibri"/>
              </a:rPr>
              <a:t>period </a:t>
            </a:r>
            <a:r>
              <a:rPr sz="3200" dirty="0">
                <a:solidFill>
                  <a:srgbClr val="CC3300"/>
                </a:solidFill>
                <a:latin typeface="Calibri"/>
                <a:cs typeface="Calibri"/>
              </a:rPr>
              <a:t>or </a:t>
            </a:r>
            <a:r>
              <a:rPr sz="3200" i="1" spc="-5" dirty="0">
                <a:solidFill>
                  <a:srgbClr val="CC3300"/>
                </a:solidFill>
                <a:latin typeface="Calibri"/>
                <a:cs typeface="Calibri"/>
              </a:rPr>
              <a:t>la</a:t>
            </a:r>
            <a:r>
              <a:rPr sz="3200" i="1" spc="-30" dirty="0">
                <a:solidFill>
                  <a:srgbClr val="CC3300"/>
                </a:solidFill>
                <a:latin typeface="Calibri"/>
                <a:cs typeface="Calibri"/>
              </a:rPr>
              <a:t> </a:t>
            </a:r>
            <a:r>
              <a:rPr sz="3200" i="1" spc="-10" dirty="0">
                <a:solidFill>
                  <a:srgbClr val="CC3300"/>
                </a:solidFill>
                <a:latin typeface="Calibri"/>
                <a:cs typeface="Calibri"/>
              </a:rPr>
              <a:t>cuarentena</a:t>
            </a:r>
            <a:r>
              <a:rPr sz="3200" spc="-10" dirty="0">
                <a:solidFill>
                  <a:srgbClr val="CC3300"/>
                </a:solidFill>
                <a:latin typeface="Calibri"/>
                <a:cs typeface="Calibri"/>
              </a:rPr>
              <a:t>.</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4"/>
            <a:ext cx="8376919" cy="1695335"/>
          </a:xfrm>
          <a:prstGeom prst="rect">
            <a:avLst/>
          </a:prstGeom>
        </p:spPr>
        <p:txBody>
          <a:bodyPr vert="horz" wrap="square" lIns="0" tIns="337819" rIns="0" bIns="0" rtlCol="0">
            <a:spAutoFit/>
          </a:bodyPr>
          <a:lstStyle/>
          <a:p>
            <a:pPr marL="3362325" marR="5080" indent="-2924810">
              <a:lnSpc>
                <a:spcPct val="100000"/>
              </a:lnSpc>
            </a:pPr>
            <a:r>
              <a:rPr sz="4400" spc="-35" dirty="0"/>
              <a:t>Pregnancy, </a:t>
            </a:r>
            <a:r>
              <a:rPr sz="4400" dirty="0"/>
              <a:t>Childbirth, and child</a:t>
            </a:r>
            <a:r>
              <a:rPr sz="4400" dirty="0">
                <a:latin typeface="Calibri"/>
                <a:cs typeface="Calibri"/>
              </a:rPr>
              <a:t>-  </a:t>
            </a:r>
            <a:r>
              <a:rPr sz="4400" spc="-10" dirty="0"/>
              <a:t>rearing</a:t>
            </a:r>
            <a:endParaRPr sz="4400" dirty="0">
              <a:latin typeface="Calibri"/>
              <a:cs typeface="Calibri"/>
            </a:endParaRPr>
          </a:p>
        </p:txBody>
      </p:sp>
      <p:sp>
        <p:nvSpPr>
          <p:cNvPr id="5" name="object 5"/>
          <p:cNvSpPr txBox="1"/>
          <p:nvPr/>
        </p:nvSpPr>
        <p:spPr>
          <a:xfrm>
            <a:off x="535940" y="2120341"/>
            <a:ext cx="7812405" cy="3529941"/>
          </a:xfrm>
          <a:prstGeom prst="rect">
            <a:avLst/>
          </a:prstGeom>
        </p:spPr>
        <p:txBody>
          <a:bodyPr vert="horz" wrap="square" lIns="0" tIns="0" rIns="0" bIns="0" rtlCol="0">
            <a:spAutoFit/>
          </a:bodyPr>
          <a:lstStyle/>
          <a:p>
            <a:pPr marL="355600" marR="1176655" indent="-342900">
              <a:lnSpc>
                <a:spcPct val="100000"/>
              </a:lnSpc>
              <a:buFont typeface="Arial"/>
              <a:buChar char="•"/>
              <a:tabLst>
                <a:tab pos="355600" algn="l"/>
              </a:tabLst>
            </a:pPr>
            <a:r>
              <a:rPr sz="3200" spc="-5" dirty="0">
                <a:solidFill>
                  <a:srgbClr val="CC3300"/>
                </a:solidFill>
                <a:latin typeface="Calibri"/>
                <a:cs typeface="Calibri"/>
              </a:rPr>
              <a:t>Child-rearing is primarily the woman's  </a:t>
            </a:r>
            <a:r>
              <a:rPr sz="3200" spc="-10" dirty="0">
                <a:solidFill>
                  <a:srgbClr val="CC3300"/>
                </a:solidFill>
                <a:latin typeface="Calibri"/>
                <a:cs typeface="Calibri"/>
              </a:rPr>
              <a:t>responsibility </a:t>
            </a:r>
            <a:r>
              <a:rPr sz="3200" spc="-5" dirty="0">
                <a:solidFill>
                  <a:srgbClr val="CC3300"/>
                </a:solidFill>
                <a:latin typeface="Calibri"/>
                <a:cs typeface="Calibri"/>
              </a:rPr>
              <a:t>in </a:t>
            </a:r>
            <a:r>
              <a:rPr sz="3200" spc="-15" dirty="0">
                <a:solidFill>
                  <a:srgbClr val="CC3300"/>
                </a:solidFill>
                <a:latin typeface="Calibri"/>
                <a:cs typeface="Calibri"/>
              </a:rPr>
              <a:t>most</a:t>
            </a:r>
            <a:r>
              <a:rPr sz="3200" spc="55" dirty="0">
                <a:solidFill>
                  <a:srgbClr val="CC3300"/>
                </a:solidFill>
                <a:latin typeface="Calibri"/>
                <a:cs typeface="Calibri"/>
              </a:rPr>
              <a:t> </a:t>
            </a:r>
            <a:r>
              <a:rPr sz="3200" spc="-10" dirty="0">
                <a:solidFill>
                  <a:srgbClr val="CC3300"/>
                </a:solidFill>
                <a:latin typeface="Calibri"/>
                <a:cs typeface="Calibri"/>
              </a:rPr>
              <a:t>families.</a:t>
            </a:r>
            <a:endParaRPr sz="3200" dirty="0">
              <a:latin typeface="Calibri"/>
              <a:cs typeface="Calibri"/>
            </a:endParaRPr>
          </a:p>
          <a:p>
            <a:pPr marL="354965" marR="694055" indent="-342265">
              <a:lnSpc>
                <a:spcPct val="100000"/>
              </a:lnSpc>
              <a:spcBef>
                <a:spcPts val="770"/>
              </a:spcBef>
              <a:buFont typeface="Arial"/>
              <a:buChar char="•"/>
              <a:tabLst>
                <a:tab pos="355600" algn="l"/>
              </a:tabLst>
            </a:pPr>
            <a:r>
              <a:rPr sz="3200" spc="-5" dirty="0">
                <a:solidFill>
                  <a:srgbClr val="CC3300"/>
                </a:solidFill>
                <a:latin typeface="Calibri"/>
                <a:cs typeface="Calibri"/>
              </a:rPr>
              <a:t>Hispanic </a:t>
            </a:r>
            <a:r>
              <a:rPr sz="3200" dirty="0">
                <a:solidFill>
                  <a:srgbClr val="CC3300"/>
                </a:solidFill>
                <a:latin typeface="Calibri"/>
                <a:cs typeface="Calibri"/>
              </a:rPr>
              <a:t>homes </a:t>
            </a:r>
            <a:r>
              <a:rPr sz="3200" spc="-15" dirty="0">
                <a:solidFill>
                  <a:srgbClr val="CC3300"/>
                </a:solidFill>
                <a:latin typeface="Calibri"/>
                <a:cs typeface="Calibri"/>
              </a:rPr>
              <a:t>are </a:t>
            </a:r>
            <a:r>
              <a:rPr sz="3200" spc="-10" dirty="0">
                <a:solidFill>
                  <a:srgbClr val="CC3300"/>
                </a:solidFill>
                <a:latin typeface="Calibri"/>
                <a:cs typeface="Calibri"/>
              </a:rPr>
              <a:t>warm </a:t>
            </a:r>
            <a:r>
              <a:rPr sz="3200" spc="-5" dirty="0">
                <a:solidFill>
                  <a:srgbClr val="CC3300"/>
                </a:solidFill>
                <a:latin typeface="Calibri"/>
                <a:cs typeface="Calibri"/>
              </a:rPr>
              <a:t>and </a:t>
            </a:r>
            <a:r>
              <a:rPr sz="3200" spc="-15" dirty="0">
                <a:solidFill>
                  <a:srgbClr val="CC3300"/>
                </a:solidFill>
                <a:latin typeface="Calibri"/>
                <a:cs typeface="Calibri"/>
              </a:rPr>
              <a:t>protective  </a:t>
            </a:r>
            <a:r>
              <a:rPr sz="3200" spc="-25" dirty="0">
                <a:solidFill>
                  <a:srgbClr val="CC3300"/>
                </a:solidFill>
                <a:latin typeface="Calibri"/>
                <a:cs typeface="Calibri"/>
              </a:rPr>
              <a:t>toward </a:t>
            </a:r>
            <a:r>
              <a:rPr sz="3200" spc="-5" dirty="0">
                <a:solidFill>
                  <a:srgbClr val="CC3300"/>
                </a:solidFill>
                <a:latin typeface="Calibri"/>
                <a:cs typeface="Calibri"/>
              </a:rPr>
              <a:t>the</a:t>
            </a:r>
            <a:r>
              <a:rPr sz="3200" dirty="0">
                <a:solidFill>
                  <a:srgbClr val="CC3300"/>
                </a:solidFill>
                <a:latin typeface="Calibri"/>
                <a:cs typeface="Calibri"/>
              </a:rPr>
              <a:t> </a:t>
            </a:r>
            <a:r>
              <a:rPr sz="3200" spc="-10" dirty="0">
                <a:solidFill>
                  <a:srgbClr val="CC3300"/>
                </a:solidFill>
                <a:latin typeface="Calibri"/>
                <a:cs typeface="Calibri"/>
              </a:rPr>
              <a:t>children.</a:t>
            </a:r>
            <a:endParaRPr sz="3200" dirty="0">
              <a:latin typeface="Calibri"/>
              <a:cs typeface="Calibri"/>
            </a:endParaRPr>
          </a:p>
          <a:p>
            <a:pPr marL="355600" marR="5080" indent="-342900">
              <a:lnSpc>
                <a:spcPct val="100600"/>
              </a:lnSpc>
              <a:spcBef>
                <a:spcPts val="745"/>
              </a:spcBef>
              <a:buFont typeface="Arial"/>
              <a:buChar char="•"/>
              <a:tabLst>
                <a:tab pos="355600" algn="l"/>
              </a:tabLst>
            </a:pPr>
            <a:r>
              <a:rPr sz="3200" spc="-15" dirty="0">
                <a:solidFill>
                  <a:srgbClr val="CC3300"/>
                </a:solidFill>
                <a:latin typeface="Calibri"/>
                <a:cs typeface="Calibri"/>
              </a:rPr>
              <a:t>Familism </a:t>
            </a:r>
            <a:r>
              <a:rPr sz="3200" spc="-5" dirty="0">
                <a:solidFill>
                  <a:srgbClr val="CC3300"/>
                </a:solidFill>
                <a:latin typeface="Calibri"/>
                <a:cs typeface="Calibri"/>
              </a:rPr>
              <a:t>is </a:t>
            </a:r>
            <a:r>
              <a:rPr sz="3200" dirty="0">
                <a:solidFill>
                  <a:srgbClr val="CC3300"/>
                </a:solidFill>
                <a:latin typeface="Calibri"/>
                <a:cs typeface="Calibri"/>
              </a:rPr>
              <a:t>a </a:t>
            </a:r>
            <a:r>
              <a:rPr sz="3200" spc="-10" dirty="0">
                <a:solidFill>
                  <a:srgbClr val="CC3300"/>
                </a:solidFill>
                <a:latin typeface="Calibri"/>
                <a:cs typeface="Calibri"/>
              </a:rPr>
              <a:t>thread throughout </a:t>
            </a:r>
            <a:r>
              <a:rPr sz="3200" spc="-5" dirty="0">
                <a:solidFill>
                  <a:srgbClr val="CC3300"/>
                </a:solidFill>
                <a:latin typeface="Calibri"/>
                <a:cs typeface="Calibri"/>
              </a:rPr>
              <a:t>Hispanic </a:t>
            </a:r>
            <a:r>
              <a:rPr sz="3200" spc="-20" dirty="0">
                <a:solidFill>
                  <a:srgbClr val="CC3300"/>
                </a:solidFill>
                <a:latin typeface="Calibri"/>
                <a:cs typeface="Calibri"/>
              </a:rPr>
              <a:t>life,  </a:t>
            </a:r>
            <a:r>
              <a:rPr sz="3200" spc="-5" dirty="0">
                <a:solidFill>
                  <a:srgbClr val="CC3300"/>
                </a:solidFill>
                <a:latin typeface="Calibri"/>
                <a:cs typeface="Calibri"/>
              </a:rPr>
              <a:t>including in child-rearing. </a:t>
            </a:r>
            <a:r>
              <a:rPr sz="2400" spc="-5" dirty="0">
                <a:solidFill>
                  <a:srgbClr val="CC3300"/>
                </a:solidFill>
                <a:latin typeface="Calibri"/>
                <a:cs typeface="Calibri"/>
              </a:rPr>
              <a:t>(Older children </a:t>
            </a:r>
            <a:r>
              <a:rPr sz="2400" spc="-20" dirty="0">
                <a:solidFill>
                  <a:srgbClr val="CC3300"/>
                </a:solidFill>
                <a:latin typeface="Calibri"/>
                <a:cs typeface="Calibri"/>
              </a:rPr>
              <a:t>have  </a:t>
            </a:r>
            <a:r>
              <a:rPr sz="2400" spc="-10" dirty="0">
                <a:solidFill>
                  <a:srgbClr val="CC3300"/>
                </a:solidFill>
                <a:latin typeface="Calibri"/>
                <a:cs typeface="Calibri"/>
              </a:rPr>
              <a:t>significant </a:t>
            </a:r>
            <a:r>
              <a:rPr sz="2400" spc="-5" dirty="0">
                <a:solidFill>
                  <a:srgbClr val="CC3300"/>
                </a:solidFill>
                <a:latin typeface="Calibri"/>
                <a:cs typeface="Calibri"/>
              </a:rPr>
              <a:t>responsibility </a:t>
            </a:r>
            <a:r>
              <a:rPr sz="2400" spc="-20" dirty="0">
                <a:solidFill>
                  <a:srgbClr val="CC3300"/>
                </a:solidFill>
                <a:latin typeface="Calibri"/>
                <a:cs typeface="Calibri"/>
              </a:rPr>
              <a:t>for </a:t>
            </a:r>
            <a:r>
              <a:rPr sz="2400" spc="-10" dirty="0">
                <a:solidFill>
                  <a:srgbClr val="CC3300"/>
                </a:solidFill>
                <a:latin typeface="Calibri"/>
                <a:cs typeface="Calibri"/>
              </a:rPr>
              <a:t>younger </a:t>
            </a:r>
            <a:r>
              <a:rPr sz="2400" spc="-5" dirty="0">
                <a:solidFill>
                  <a:srgbClr val="CC3300"/>
                </a:solidFill>
                <a:latin typeface="Calibri"/>
                <a:cs typeface="Calibri"/>
              </a:rPr>
              <a:t>siblings or</a:t>
            </a:r>
            <a:r>
              <a:rPr sz="2400" spc="15" dirty="0">
                <a:solidFill>
                  <a:srgbClr val="CC3300"/>
                </a:solidFill>
                <a:latin typeface="Calibri"/>
                <a:cs typeface="Calibri"/>
              </a:rPr>
              <a:t> </a:t>
            </a:r>
            <a:r>
              <a:rPr sz="2400" spc="-10" dirty="0">
                <a:solidFill>
                  <a:srgbClr val="CC3300"/>
                </a:solidFill>
                <a:latin typeface="Calibri"/>
                <a:cs typeface="Calibri"/>
              </a:rPr>
              <a:t>relatives).</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447803" y="708705"/>
            <a:ext cx="6553199" cy="486229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4"/>
            <a:ext cx="8376919" cy="933589"/>
          </a:xfrm>
          <a:prstGeom prst="rect">
            <a:avLst/>
          </a:prstGeom>
        </p:spPr>
        <p:txBody>
          <a:bodyPr vert="horz" wrap="square" lIns="0" tIns="254000" rIns="0" bIns="0" rtlCol="0">
            <a:spAutoFit/>
          </a:bodyPr>
          <a:lstStyle/>
          <a:p>
            <a:pPr marL="1309370">
              <a:lnSpc>
                <a:spcPct val="100000"/>
              </a:lnSpc>
            </a:pPr>
            <a:r>
              <a:rPr sz="4400" dirty="0"/>
              <a:t>Dying and </a:t>
            </a:r>
            <a:r>
              <a:rPr sz="4400" spc="-10" dirty="0"/>
              <a:t>Death</a:t>
            </a:r>
            <a:r>
              <a:rPr sz="4400" spc="-65" dirty="0"/>
              <a:t> </a:t>
            </a:r>
            <a:r>
              <a:rPr sz="4400" spc="-15" dirty="0"/>
              <a:t>Practice</a:t>
            </a:r>
            <a:endParaRPr sz="4400" dirty="0"/>
          </a:p>
        </p:txBody>
      </p:sp>
      <p:sp>
        <p:nvSpPr>
          <p:cNvPr id="5" name="object 5"/>
          <p:cNvSpPr txBox="1"/>
          <p:nvPr/>
        </p:nvSpPr>
        <p:spPr>
          <a:xfrm>
            <a:off x="565645" y="1622552"/>
            <a:ext cx="7772400" cy="3806170"/>
          </a:xfrm>
          <a:prstGeom prst="rect">
            <a:avLst/>
          </a:prstGeom>
        </p:spPr>
        <p:txBody>
          <a:bodyPr vert="horz" wrap="square" lIns="0" tIns="0" rIns="0" bIns="0" rtlCol="0">
            <a:spAutoFit/>
          </a:bodyPr>
          <a:lstStyle/>
          <a:p>
            <a:pPr marL="355600" marR="93980" indent="-342900">
              <a:lnSpc>
                <a:spcPct val="100000"/>
              </a:lnSpc>
              <a:buFont typeface="Arial"/>
              <a:buChar char="•"/>
              <a:tabLst>
                <a:tab pos="355600" algn="l"/>
              </a:tabLst>
            </a:pPr>
            <a:r>
              <a:rPr sz="2800" spc="-5" dirty="0">
                <a:solidFill>
                  <a:srgbClr val="CC3300"/>
                </a:solidFill>
                <a:latin typeface="Calibri"/>
                <a:cs typeface="Calibri"/>
              </a:rPr>
              <a:t>The </a:t>
            </a:r>
            <a:r>
              <a:rPr sz="2800" spc="-20" dirty="0">
                <a:solidFill>
                  <a:srgbClr val="CC3300"/>
                </a:solidFill>
                <a:latin typeface="Calibri"/>
                <a:cs typeface="Calibri"/>
              </a:rPr>
              <a:t>family </a:t>
            </a:r>
            <a:r>
              <a:rPr sz="2800" spc="-10" dirty="0" smtClean="0">
                <a:solidFill>
                  <a:srgbClr val="CC3300"/>
                </a:solidFill>
                <a:latin typeface="Calibri"/>
                <a:cs typeface="Calibri"/>
              </a:rPr>
              <a:t>is </a:t>
            </a:r>
            <a:r>
              <a:rPr sz="2800" spc="-10" dirty="0">
                <a:solidFill>
                  <a:srgbClr val="CC3300"/>
                </a:solidFill>
                <a:latin typeface="Calibri"/>
                <a:cs typeface="Calibri"/>
              </a:rPr>
              <a:t>often  significantly </a:t>
            </a:r>
            <a:r>
              <a:rPr sz="2800" spc="-20" dirty="0">
                <a:solidFill>
                  <a:srgbClr val="CC3300"/>
                </a:solidFill>
                <a:latin typeface="Calibri"/>
                <a:cs typeface="Calibri"/>
              </a:rPr>
              <a:t>involved </a:t>
            </a:r>
            <a:r>
              <a:rPr sz="2800" spc="-10" dirty="0">
                <a:solidFill>
                  <a:srgbClr val="CC3300"/>
                </a:solidFill>
                <a:latin typeface="Calibri"/>
                <a:cs typeface="Calibri"/>
              </a:rPr>
              <a:t>in caring </a:t>
            </a:r>
            <a:r>
              <a:rPr sz="2800" spc="-25" dirty="0">
                <a:solidFill>
                  <a:srgbClr val="CC3300"/>
                </a:solidFill>
                <a:latin typeface="Calibri"/>
                <a:cs typeface="Calibri"/>
              </a:rPr>
              <a:t>for </a:t>
            </a:r>
            <a:r>
              <a:rPr sz="2800" spc="-5" dirty="0">
                <a:solidFill>
                  <a:srgbClr val="CC3300"/>
                </a:solidFill>
                <a:latin typeface="Calibri"/>
                <a:cs typeface="Calibri"/>
              </a:rPr>
              <a:t>a </a:t>
            </a:r>
            <a:r>
              <a:rPr sz="2800" spc="-20" dirty="0">
                <a:solidFill>
                  <a:srgbClr val="CC3300"/>
                </a:solidFill>
                <a:latin typeface="Calibri"/>
                <a:cs typeface="Calibri"/>
              </a:rPr>
              <a:t>family </a:t>
            </a:r>
            <a:r>
              <a:rPr sz="2800" spc="-5" dirty="0">
                <a:solidFill>
                  <a:srgbClr val="CC3300"/>
                </a:solidFill>
                <a:latin typeface="Calibri"/>
                <a:cs typeface="Calibri"/>
              </a:rPr>
              <a:t>member  who </a:t>
            </a:r>
            <a:r>
              <a:rPr sz="2800" spc="-10" dirty="0">
                <a:solidFill>
                  <a:srgbClr val="CC3300"/>
                </a:solidFill>
                <a:latin typeface="Calibri"/>
                <a:cs typeface="Calibri"/>
              </a:rPr>
              <a:t>is</a:t>
            </a:r>
            <a:r>
              <a:rPr sz="2800" spc="-30" dirty="0">
                <a:solidFill>
                  <a:srgbClr val="CC3300"/>
                </a:solidFill>
                <a:latin typeface="Calibri"/>
                <a:cs typeface="Calibri"/>
              </a:rPr>
              <a:t> </a:t>
            </a:r>
            <a:r>
              <a:rPr sz="2800" spc="-10" dirty="0">
                <a:solidFill>
                  <a:srgbClr val="CC3300"/>
                </a:solidFill>
                <a:latin typeface="Calibri"/>
                <a:cs typeface="Calibri"/>
              </a:rPr>
              <a:t>dying.</a:t>
            </a:r>
            <a:endParaRPr sz="2800" dirty="0">
              <a:latin typeface="Calibri"/>
              <a:cs typeface="Calibri"/>
            </a:endParaRPr>
          </a:p>
          <a:p>
            <a:pPr marL="355600" marR="5080" indent="-342900">
              <a:lnSpc>
                <a:spcPct val="100000"/>
              </a:lnSpc>
              <a:spcBef>
                <a:spcPts val="670"/>
              </a:spcBef>
              <a:buFont typeface="Arial"/>
              <a:buChar char="•"/>
              <a:tabLst>
                <a:tab pos="355600" algn="l"/>
              </a:tabLst>
            </a:pPr>
            <a:r>
              <a:rPr sz="2800" spc="-10" dirty="0">
                <a:solidFill>
                  <a:srgbClr val="CC3300"/>
                </a:solidFill>
                <a:latin typeface="Calibri"/>
                <a:cs typeface="Calibri"/>
              </a:rPr>
              <a:t>Autopsies </a:t>
            </a:r>
            <a:r>
              <a:rPr sz="2800" spc="-5" dirty="0">
                <a:solidFill>
                  <a:srgbClr val="CC3300"/>
                </a:solidFill>
                <a:latin typeface="Calibri"/>
                <a:cs typeface="Calibri"/>
              </a:rPr>
              <a:t>and </a:t>
            </a:r>
            <a:r>
              <a:rPr sz="2800" spc="-20" dirty="0">
                <a:solidFill>
                  <a:srgbClr val="CC3300"/>
                </a:solidFill>
                <a:latin typeface="Calibri"/>
                <a:cs typeface="Calibri"/>
              </a:rPr>
              <a:t>organ </a:t>
            </a:r>
            <a:r>
              <a:rPr sz="2800" spc="-10" dirty="0">
                <a:solidFill>
                  <a:srgbClr val="CC3300"/>
                </a:solidFill>
                <a:latin typeface="Calibri"/>
                <a:cs typeface="Calibri"/>
              </a:rPr>
              <a:t>donations </a:t>
            </a:r>
            <a:r>
              <a:rPr sz="2800" spc="-20" dirty="0">
                <a:solidFill>
                  <a:srgbClr val="CC3300"/>
                </a:solidFill>
                <a:latin typeface="Calibri"/>
                <a:cs typeface="Calibri"/>
              </a:rPr>
              <a:t>are </a:t>
            </a:r>
            <a:r>
              <a:rPr sz="2800" spc="-10" dirty="0">
                <a:solidFill>
                  <a:srgbClr val="CC3300"/>
                </a:solidFill>
                <a:latin typeface="Calibri"/>
                <a:cs typeface="Calibri"/>
              </a:rPr>
              <a:t>usually </a:t>
            </a:r>
            <a:r>
              <a:rPr sz="2800" spc="-20" dirty="0">
                <a:solidFill>
                  <a:srgbClr val="CC3300"/>
                </a:solidFill>
                <a:latin typeface="Calibri"/>
                <a:cs typeface="Calibri"/>
              </a:rPr>
              <a:t>resisted,  </a:t>
            </a:r>
            <a:r>
              <a:rPr sz="2800" spc="-5" dirty="0">
                <a:solidFill>
                  <a:srgbClr val="CC3300"/>
                </a:solidFill>
                <a:latin typeface="Calibri"/>
                <a:cs typeface="Calibri"/>
              </a:rPr>
              <a:t>especially </a:t>
            </a:r>
            <a:r>
              <a:rPr sz="2800" spc="-15" dirty="0">
                <a:solidFill>
                  <a:srgbClr val="CC3300"/>
                </a:solidFill>
                <a:latin typeface="Calibri"/>
                <a:cs typeface="Calibri"/>
              </a:rPr>
              <a:t>by </a:t>
            </a:r>
            <a:r>
              <a:rPr sz="2800" spc="-10" dirty="0">
                <a:solidFill>
                  <a:srgbClr val="CC3300"/>
                </a:solidFill>
                <a:latin typeface="Calibri"/>
                <a:cs typeface="Calibri"/>
              </a:rPr>
              <a:t>Catholics, but also </a:t>
            </a:r>
            <a:r>
              <a:rPr sz="2800" spc="-15" dirty="0">
                <a:solidFill>
                  <a:srgbClr val="CC3300"/>
                </a:solidFill>
                <a:latin typeface="Calibri"/>
                <a:cs typeface="Calibri"/>
              </a:rPr>
              <a:t>by</a:t>
            </a:r>
            <a:r>
              <a:rPr sz="2800" spc="125" dirty="0">
                <a:solidFill>
                  <a:srgbClr val="CC3300"/>
                </a:solidFill>
                <a:latin typeface="Calibri"/>
                <a:cs typeface="Calibri"/>
              </a:rPr>
              <a:t> </a:t>
            </a:r>
            <a:r>
              <a:rPr sz="2800" spc="-15" dirty="0">
                <a:solidFill>
                  <a:srgbClr val="CC3300"/>
                </a:solidFill>
                <a:latin typeface="Calibri"/>
                <a:cs typeface="Calibri"/>
              </a:rPr>
              <a:t>others.</a:t>
            </a:r>
            <a:endParaRPr sz="2800" dirty="0">
              <a:latin typeface="Calibri"/>
              <a:cs typeface="Calibri"/>
            </a:endParaRPr>
          </a:p>
          <a:p>
            <a:pPr marL="355600" indent="-342900">
              <a:lnSpc>
                <a:spcPct val="100000"/>
              </a:lnSpc>
              <a:spcBef>
                <a:spcPts val="670"/>
              </a:spcBef>
              <a:buFont typeface="Arial"/>
              <a:buChar char="•"/>
              <a:tabLst>
                <a:tab pos="355600" algn="l"/>
              </a:tabLst>
            </a:pPr>
            <a:r>
              <a:rPr sz="2800" spc="-10" dirty="0">
                <a:solidFill>
                  <a:srgbClr val="CC3300"/>
                </a:solidFill>
                <a:latin typeface="Calibri"/>
                <a:cs typeface="Calibri"/>
              </a:rPr>
              <a:t>Public </a:t>
            </a:r>
            <a:r>
              <a:rPr sz="2800" spc="-15" dirty="0">
                <a:solidFill>
                  <a:srgbClr val="CC3300"/>
                </a:solidFill>
                <a:latin typeface="Calibri"/>
                <a:cs typeface="Calibri"/>
              </a:rPr>
              <a:t>expression </a:t>
            </a:r>
            <a:r>
              <a:rPr sz="2800" spc="-5" dirty="0">
                <a:solidFill>
                  <a:srgbClr val="CC3300"/>
                </a:solidFill>
                <a:latin typeface="Calibri"/>
                <a:cs typeface="Calibri"/>
              </a:rPr>
              <a:t>of </a:t>
            </a:r>
            <a:r>
              <a:rPr sz="2800" spc="-10" dirty="0">
                <a:solidFill>
                  <a:srgbClr val="CC3300"/>
                </a:solidFill>
                <a:latin typeface="Calibri"/>
                <a:cs typeface="Calibri"/>
              </a:rPr>
              <a:t>grief is</a:t>
            </a:r>
            <a:r>
              <a:rPr sz="2800" spc="80" dirty="0">
                <a:solidFill>
                  <a:srgbClr val="CC3300"/>
                </a:solidFill>
                <a:latin typeface="Calibri"/>
                <a:cs typeface="Calibri"/>
              </a:rPr>
              <a:t> </a:t>
            </a:r>
            <a:r>
              <a:rPr sz="2800" spc="-15" dirty="0">
                <a:solidFill>
                  <a:srgbClr val="CC3300"/>
                </a:solidFill>
                <a:latin typeface="Calibri"/>
                <a:cs typeface="Calibri"/>
              </a:rPr>
              <a:t>expected</a:t>
            </a:r>
            <a:endParaRPr sz="2800" dirty="0">
              <a:latin typeface="Calibri"/>
              <a:cs typeface="Calibri"/>
            </a:endParaRPr>
          </a:p>
          <a:p>
            <a:pPr marL="355600" marR="901700" indent="-342900">
              <a:lnSpc>
                <a:spcPct val="100000"/>
              </a:lnSpc>
              <a:spcBef>
                <a:spcPts val="670"/>
              </a:spcBef>
              <a:buFont typeface="Arial"/>
              <a:buChar char="•"/>
              <a:tabLst>
                <a:tab pos="355600" algn="l"/>
              </a:tabLst>
            </a:pPr>
            <a:r>
              <a:rPr lang="en-US" sz="2800" spc="-5" dirty="0" smtClean="0">
                <a:solidFill>
                  <a:srgbClr val="CC3300"/>
                </a:solidFill>
                <a:latin typeface="Calibri"/>
                <a:cs typeface="Calibri"/>
              </a:rPr>
              <a:t>U</a:t>
            </a:r>
            <a:r>
              <a:rPr sz="2800" spc="-5" dirty="0" smtClean="0">
                <a:solidFill>
                  <a:srgbClr val="CC3300"/>
                </a:solidFill>
                <a:latin typeface="Calibri"/>
                <a:cs typeface="Calibri"/>
              </a:rPr>
              <a:t>nder </a:t>
            </a:r>
            <a:r>
              <a:rPr sz="2800" spc="-5" dirty="0">
                <a:solidFill>
                  <a:srgbClr val="CC3300"/>
                </a:solidFill>
                <a:latin typeface="Calibri"/>
                <a:cs typeface="Calibri"/>
              </a:rPr>
              <a:t>some </a:t>
            </a:r>
            <a:r>
              <a:rPr sz="2800" spc="-15" dirty="0">
                <a:solidFill>
                  <a:srgbClr val="CC3300"/>
                </a:solidFill>
                <a:latin typeface="Calibri"/>
                <a:cs typeface="Calibri"/>
              </a:rPr>
              <a:t>circumstances, </a:t>
            </a:r>
            <a:r>
              <a:rPr sz="2800" spc="-5" dirty="0">
                <a:solidFill>
                  <a:srgbClr val="CC3300"/>
                </a:solidFill>
                <a:latin typeface="Calibri"/>
                <a:cs typeface="Calibri"/>
              </a:rPr>
              <a:t>especially among  </a:t>
            </a:r>
            <a:r>
              <a:rPr sz="2800" spc="-10" dirty="0">
                <a:solidFill>
                  <a:srgbClr val="CC3300"/>
                </a:solidFill>
                <a:latin typeface="Calibri"/>
                <a:cs typeface="Calibri"/>
              </a:rPr>
              <a:t>women</a:t>
            </a:r>
            <a:r>
              <a:rPr sz="2800" spc="-10" dirty="0" smtClean="0">
                <a:solidFill>
                  <a:srgbClr val="CC3300"/>
                </a:solidFill>
                <a:latin typeface="Calibri"/>
                <a:cs typeface="Calibri"/>
              </a:rPr>
              <a:t>.</a:t>
            </a:r>
            <a:endParaRPr lang="en-US" sz="2800" spc="-10" dirty="0" smtClean="0">
              <a:solidFill>
                <a:srgbClr val="CC3300"/>
              </a:solidFill>
              <a:latin typeface="Calibri"/>
              <a:cs typeface="Calibri"/>
            </a:endParaRPr>
          </a:p>
          <a:p>
            <a:pPr marL="355600" marR="901700" indent="-342900">
              <a:lnSpc>
                <a:spcPct val="100000"/>
              </a:lnSpc>
              <a:spcBef>
                <a:spcPts val="670"/>
              </a:spcBef>
              <a:buFont typeface="Arial"/>
              <a:buChar char="•"/>
              <a:tabLst>
                <a:tab pos="355600" algn="l"/>
              </a:tabLst>
            </a:pPr>
            <a:r>
              <a:rPr lang="en-US" sz="2800" spc="-10" dirty="0" smtClean="0">
                <a:solidFill>
                  <a:srgbClr val="CC3300"/>
                </a:solidFill>
                <a:latin typeface="Calibri"/>
                <a:cs typeface="Calibri"/>
              </a:rPr>
              <a:t>Use of humor/social event - coping</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2"/>
            <a:ext cx="8376919" cy="2039019"/>
          </a:xfrm>
          <a:prstGeom prst="rect">
            <a:avLst/>
          </a:prstGeom>
        </p:spPr>
        <p:txBody>
          <a:bodyPr vert="horz" wrap="square" lIns="0" tIns="680719" rIns="0" bIns="0" rtlCol="0">
            <a:spAutoFit/>
          </a:bodyPr>
          <a:lstStyle/>
          <a:p>
            <a:pPr marL="2932430" marR="5080" indent="-2315210">
              <a:lnSpc>
                <a:spcPct val="100000"/>
              </a:lnSpc>
            </a:pPr>
            <a:r>
              <a:rPr sz="4400" spc="-5" dirty="0"/>
              <a:t>Disease </a:t>
            </a:r>
            <a:r>
              <a:rPr sz="4400" spc="-20" dirty="0"/>
              <a:t>Prevention </a:t>
            </a:r>
            <a:r>
              <a:rPr sz="4400" dirty="0"/>
              <a:t>and Health  </a:t>
            </a:r>
            <a:r>
              <a:rPr sz="4400" spc="-10" dirty="0"/>
              <a:t>Promotion</a:t>
            </a:r>
            <a:endParaRPr sz="4400" dirty="0"/>
          </a:p>
        </p:txBody>
      </p:sp>
      <p:sp>
        <p:nvSpPr>
          <p:cNvPr id="5" name="object 5"/>
          <p:cNvSpPr txBox="1"/>
          <p:nvPr/>
        </p:nvSpPr>
        <p:spPr>
          <a:xfrm>
            <a:off x="492028" y="3070354"/>
            <a:ext cx="8049259" cy="2464136"/>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b="1" spc="-10" dirty="0">
                <a:solidFill>
                  <a:srgbClr val="CC3300"/>
                </a:solidFill>
                <a:latin typeface="Calibri"/>
                <a:cs typeface="Calibri"/>
              </a:rPr>
              <a:t>Neither </a:t>
            </a:r>
            <a:r>
              <a:rPr sz="2800" b="1" spc="-20" dirty="0">
                <a:solidFill>
                  <a:srgbClr val="CC3300"/>
                </a:solidFill>
                <a:latin typeface="Calibri"/>
                <a:cs typeface="Calibri"/>
              </a:rPr>
              <a:t>prevention </a:t>
            </a:r>
            <a:r>
              <a:rPr sz="2800" b="1" spc="-5" dirty="0">
                <a:solidFill>
                  <a:srgbClr val="CC3300"/>
                </a:solidFill>
                <a:latin typeface="Calibri"/>
                <a:cs typeface="Calibri"/>
              </a:rPr>
              <a:t>nor </a:t>
            </a:r>
            <a:r>
              <a:rPr sz="2800" b="1" spc="-15" dirty="0">
                <a:solidFill>
                  <a:srgbClr val="CC3300"/>
                </a:solidFill>
                <a:latin typeface="Calibri"/>
                <a:cs typeface="Calibri"/>
              </a:rPr>
              <a:t>promotion </a:t>
            </a:r>
            <a:r>
              <a:rPr sz="2800" b="1" spc="-20" dirty="0">
                <a:solidFill>
                  <a:srgbClr val="CC3300"/>
                </a:solidFill>
                <a:latin typeface="Calibri"/>
                <a:cs typeface="Calibri"/>
              </a:rPr>
              <a:t>are</a:t>
            </a:r>
            <a:r>
              <a:rPr sz="2800" b="1" spc="185" dirty="0">
                <a:solidFill>
                  <a:srgbClr val="CC3300"/>
                </a:solidFill>
                <a:latin typeface="Calibri"/>
                <a:cs typeface="Calibri"/>
              </a:rPr>
              <a:t> </a:t>
            </a:r>
            <a:r>
              <a:rPr sz="2800" b="1" spc="-15" dirty="0">
                <a:solidFill>
                  <a:srgbClr val="CC3300"/>
                </a:solidFill>
                <a:latin typeface="Calibri"/>
                <a:cs typeface="Calibri"/>
              </a:rPr>
              <a:t>valued.</a:t>
            </a:r>
            <a:endParaRPr sz="2800" b="1" dirty="0">
              <a:latin typeface="Calibri"/>
              <a:cs typeface="Calibri"/>
            </a:endParaRPr>
          </a:p>
          <a:p>
            <a:pPr marL="355600" marR="5080" indent="-342900">
              <a:lnSpc>
                <a:spcPct val="100000"/>
              </a:lnSpc>
              <a:spcBef>
                <a:spcPts val="670"/>
              </a:spcBef>
              <a:buFont typeface="Arial"/>
              <a:buChar char="•"/>
              <a:tabLst>
                <a:tab pos="355600" algn="l"/>
              </a:tabLst>
            </a:pPr>
            <a:r>
              <a:rPr sz="2800" b="1" spc="-10" dirty="0">
                <a:solidFill>
                  <a:srgbClr val="CC3300"/>
                </a:solidFill>
                <a:latin typeface="Calibri"/>
                <a:cs typeface="Calibri"/>
              </a:rPr>
              <a:t>Higher </a:t>
            </a:r>
            <a:r>
              <a:rPr sz="2800" b="1" spc="-15" dirty="0">
                <a:solidFill>
                  <a:srgbClr val="CC3300"/>
                </a:solidFill>
                <a:latin typeface="Calibri"/>
                <a:cs typeface="Calibri"/>
              </a:rPr>
              <a:t>prevalence </a:t>
            </a:r>
            <a:r>
              <a:rPr sz="2800" b="1" spc="-5" dirty="0">
                <a:solidFill>
                  <a:srgbClr val="CC3300"/>
                </a:solidFill>
                <a:latin typeface="Calibri"/>
                <a:cs typeface="Calibri"/>
              </a:rPr>
              <a:t>of </a:t>
            </a:r>
            <a:r>
              <a:rPr sz="2800" b="1" spc="-15" dirty="0">
                <a:solidFill>
                  <a:srgbClr val="CC3300"/>
                </a:solidFill>
                <a:latin typeface="Calibri"/>
                <a:cs typeface="Calibri"/>
              </a:rPr>
              <a:t>chronic </a:t>
            </a:r>
            <a:r>
              <a:rPr sz="2800" b="1" spc="-10" dirty="0">
                <a:solidFill>
                  <a:srgbClr val="CC3300"/>
                </a:solidFill>
                <a:latin typeface="Calibri"/>
                <a:cs typeface="Calibri"/>
              </a:rPr>
              <a:t>illness, </a:t>
            </a:r>
            <a:r>
              <a:rPr sz="2800" b="1" spc="-5" dirty="0">
                <a:solidFill>
                  <a:srgbClr val="CC3300"/>
                </a:solidFill>
                <a:latin typeface="Calibri"/>
                <a:cs typeface="Calibri"/>
              </a:rPr>
              <a:t>and seeking </a:t>
            </a:r>
            <a:r>
              <a:rPr sz="2800" b="1" spc="-20" dirty="0">
                <a:solidFill>
                  <a:srgbClr val="CC3300"/>
                </a:solidFill>
                <a:latin typeface="Calibri"/>
                <a:cs typeface="Calibri"/>
              </a:rPr>
              <a:t>care  </a:t>
            </a:r>
            <a:r>
              <a:rPr sz="2800" b="1" spc="-15" dirty="0">
                <a:solidFill>
                  <a:srgbClr val="CC3300"/>
                </a:solidFill>
                <a:latin typeface="Calibri"/>
                <a:cs typeface="Calibri"/>
              </a:rPr>
              <a:t>late</a:t>
            </a:r>
            <a:r>
              <a:rPr sz="2800" b="1" spc="-15" dirty="0" smtClean="0">
                <a:solidFill>
                  <a:srgbClr val="CC3300"/>
                </a:solidFill>
                <a:latin typeface="Calibri"/>
                <a:cs typeface="Calibri"/>
              </a:rPr>
              <a:t>.</a:t>
            </a:r>
            <a:endParaRPr lang="en-US" sz="2800" b="1" spc="-15" dirty="0" smtClean="0">
              <a:solidFill>
                <a:srgbClr val="CC3300"/>
              </a:solidFill>
              <a:latin typeface="Calibri"/>
              <a:cs typeface="Calibri"/>
            </a:endParaRPr>
          </a:p>
          <a:p>
            <a:pPr marL="355600" marR="5080" indent="-342900">
              <a:lnSpc>
                <a:spcPct val="100000"/>
              </a:lnSpc>
              <a:spcBef>
                <a:spcPts val="670"/>
              </a:spcBef>
              <a:buFont typeface="Arial"/>
              <a:buChar char="•"/>
              <a:tabLst>
                <a:tab pos="355600" algn="l"/>
              </a:tabLst>
            </a:pPr>
            <a:r>
              <a:rPr lang="en-US" sz="2800" b="1" spc="-15" dirty="0" smtClean="0">
                <a:solidFill>
                  <a:srgbClr val="CC3300"/>
                </a:solidFill>
                <a:latin typeface="Calibri"/>
                <a:cs typeface="Calibri"/>
              </a:rPr>
              <a:t>Much of this is contingent on levels of education</a:t>
            </a:r>
          </a:p>
          <a:p>
            <a:pPr marL="355600" marR="5080" indent="-342900">
              <a:lnSpc>
                <a:spcPct val="100000"/>
              </a:lnSpc>
              <a:spcBef>
                <a:spcPts val="670"/>
              </a:spcBef>
              <a:buFont typeface="Arial"/>
              <a:buChar char="•"/>
              <a:tabLst>
                <a:tab pos="355600" algn="l"/>
              </a:tabLst>
            </a:pPr>
            <a:r>
              <a:rPr lang="en-US" sz="2800" b="1" spc="-15" dirty="0" smtClean="0">
                <a:solidFill>
                  <a:srgbClr val="CC3300"/>
                </a:solidFill>
                <a:latin typeface="Calibri"/>
                <a:cs typeface="Calibri"/>
              </a:rPr>
              <a:t>Economic access to care</a:t>
            </a:r>
            <a:endParaRPr sz="2800" b="1" dirty="0">
              <a:latin typeface="Calibri"/>
              <a:cs typeface="Calibri"/>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2"/>
            <a:ext cx="8376919" cy="980075"/>
          </a:xfrm>
          <a:prstGeom prst="rect">
            <a:avLst/>
          </a:prstGeom>
        </p:spPr>
        <p:txBody>
          <a:bodyPr vert="horz" wrap="square" lIns="0" tIns="300037" rIns="0" bIns="0" rtlCol="0">
            <a:spAutoFit/>
          </a:bodyPr>
          <a:lstStyle/>
          <a:p>
            <a:pPr marL="1311275">
              <a:lnSpc>
                <a:spcPct val="100000"/>
              </a:lnSpc>
            </a:pPr>
            <a:r>
              <a:rPr sz="4400" spc="-35" dirty="0"/>
              <a:t>IMPLICATION</a:t>
            </a:r>
            <a:r>
              <a:rPr sz="4400" spc="-45" dirty="0"/>
              <a:t> </a:t>
            </a:r>
            <a:r>
              <a:rPr sz="4400" spc="-15" dirty="0"/>
              <a:t>SUMMARY</a:t>
            </a:r>
            <a:endParaRPr sz="4400" dirty="0"/>
          </a:p>
        </p:txBody>
      </p:sp>
      <p:sp>
        <p:nvSpPr>
          <p:cNvPr id="5" name="object 5"/>
          <p:cNvSpPr txBox="1"/>
          <p:nvPr/>
        </p:nvSpPr>
        <p:spPr>
          <a:xfrm>
            <a:off x="515275" y="1921764"/>
            <a:ext cx="7912100" cy="3554819"/>
          </a:xfrm>
          <a:prstGeom prst="rect">
            <a:avLst/>
          </a:prstGeom>
        </p:spPr>
        <p:txBody>
          <a:bodyPr vert="horz" wrap="square" lIns="0" tIns="0" rIns="0" bIns="0" rtlCol="0">
            <a:spAutoFit/>
          </a:bodyPr>
          <a:lstStyle/>
          <a:p>
            <a:pPr marL="355600" marR="5080" indent="-342900" algn="just">
              <a:lnSpc>
                <a:spcPct val="100000"/>
              </a:lnSpc>
              <a:buFont typeface="Arial"/>
              <a:buChar char="•"/>
              <a:tabLst>
                <a:tab pos="355600" algn="l"/>
              </a:tabLst>
            </a:pPr>
            <a:r>
              <a:rPr sz="3600" spc="-5" dirty="0">
                <a:solidFill>
                  <a:srgbClr val="CC3300"/>
                </a:solidFill>
                <a:latin typeface="Calibri"/>
                <a:cs typeface="Calibri"/>
              </a:rPr>
              <a:t>Some Hispanics </a:t>
            </a:r>
            <a:r>
              <a:rPr sz="3600" spc="-25" dirty="0">
                <a:solidFill>
                  <a:srgbClr val="CC3300"/>
                </a:solidFill>
                <a:latin typeface="Calibri"/>
                <a:cs typeface="Calibri"/>
              </a:rPr>
              <a:t>have </a:t>
            </a:r>
            <a:r>
              <a:rPr sz="3600" spc="-5" dirty="0">
                <a:solidFill>
                  <a:srgbClr val="CC3300"/>
                </a:solidFill>
                <a:latin typeface="Calibri"/>
                <a:cs typeface="Calibri"/>
              </a:rPr>
              <a:t>UNIQUE </a:t>
            </a:r>
            <a:r>
              <a:rPr sz="3600" spc="-10" dirty="0">
                <a:solidFill>
                  <a:srgbClr val="CC3300"/>
                </a:solidFill>
                <a:latin typeface="Calibri"/>
                <a:cs typeface="Calibri"/>
              </a:rPr>
              <a:t>traditional  </a:t>
            </a:r>
            <a:r>
              <a:rPr sz="3600" spc="-5" dirty="0">
                <a:solidFill>
                  <a:srgbClr val="CC3300"/>
                </a:solidFill>
                <a:latin typeface="Calibri"/>
                <a:cs typeface="Calibri"/>
              </a:rPr>
              <a:t>health </a:t>
            </a:r>
            <a:r>
              <a:rPr sz="3600" spc="-10" dirty="0" smtClean="0">
                <a:solidFill>
                  <a:srgbClr val="CC3300"/>
                </a:solidFill>
                <a:latin typeface="Calibri"/>
                <a:cs typeface="Calibri"/>
              </a:rPr>
              <a:t>belief</a:t>
            </a:r>
            <a:r>
              <a:rPr lang="en-US" sz="3600" spc="-10" dirty="0" smtClean="0">
                <a:solidFill>
                  <a:srgbClr val="CC3300"/>
                </a:solidFill>
                <a:latin typeface="Calibri"/>
                <a:cs typeface="Calibri"/>
              </a:rPr>
              <a:t>s</a:t>
            </a:r>
            <a:r>
              <a:rPr sz="3600" spc="-10" dirty="0" smtClean="0">
                <a:solidFill>
                  <a:srgbClr val="CC3300"/>
                </a:solidFill>
                <a:latin typeface="Calibri"/>
                <a:cs typeface="Calibri"/>
              </a:rPr>
              <a:t> </a:t>
            </a:r>
            <a:r>
              <a:rPr sz="3600" dirty="0">
                <a:solidFill>
                  <a:srgbClr val="CC3300"/>
                </a:solidFill>
                <a:latin typeface="Calibri"/>
                <a:cs typeface="Calibri"/>
              </a:rPr>
              <a:t>and </a:t>
            </a:r>
            <a:r>
              <a:rPr sz="3600" spc="-10" dirty="0">
                <a:solidFill>
                  <a:srgbClr val="CC3300"/>
                </a:solidFill>
                <a:latin typeface="Calibri"/>
                <a:cs typeface="Calibri"/>
              </a:rPr>
              <a:t>practices </a:t>
            </a:r>
            <a:r>
              <a:rPr sz="3600" dirty="0">
                <a:solidFill>
                  <a:srgbClr val="CC3300"/>
                </a:solidFill>
                <a:latin typeface="Calibri"/>
                <a:cs typeface="Calibri"/>
              </a:rPr>
              <a:t>and </a:t>
            </a:r>
            <a:r>
              <a:rPr sz="3600" spc="-5" dirty="0">
                <a:solidFill>
                  <a:srgbClr val="CC3300"/>
                </a:solidFill>
                <a:latin typeface="Calibri"/>
                <a:cs typeface="Calibri"/>
              </a:rPr>
              <a:t>these </a:t>
            </a:r>
            <a:r>
              <a:rPr sz="3600" spc="-15" dirty="0">
                <a:solidFill>
                  <a:srgbClr val="CC3300"/>
                </a:solidFill>
                <a:latin typeface="Calibri"/>
                <a:cs typeface="Calibri"/>
              </a:rPr>
              <a:t>are  </a:t>
            </a:r>
            <a:r>
              <a:rPr sz="3600" spc="-10" dirty="0">
                <a:solidFill>
                  <a:srgbClr val="CC3300"/>
                </a:solidFill>
                <a:latin typeface="Calibri"/>
                <a:cs typeface="Calibri"/>
              </a:rPr>
              <a:t>practiced </a:t>
            </a:r>
            <a:r>
              <a:rPr sz="3600" spc="-25" dirty="0">
                <a:solidFill>
                  <a:srgbClr val="CC3300"/>
                </a:solidFill>
                <a:latin typeface="Calibri"/>
                <a:cs typeface="Calibri"/>
              </a:rPr>
              <a:t>to </a:t>
            </a:r>
            <a:r>
              <a:rPr sz="3600" spc="-5" dirty="0">
                <a:solidFill>
                  <a:srgbClr val="CC3300"/>
                </a:solidFill>
                <a:latin typeface="Calibri"/>
                <a:cs typeface="Calibri"/>
              </a:rPr>
              <a:t>varying</a:t>
            </a:r>
            <a:r>
              <a:rPr sz="3600" spc="-114" dirty="0">
                <a:solidFill>
                  <a:srgbClr val="CC3300"/>
                </a:solidFill>
                <a:latin typeface="Calibri"/>
                <a:cs typeface="Calibri"/>
              </a:rPr>
              <a:t> </a:t>
            </a:r>
            <a:r>
              <a:rPr sz="3600" spc="-10" dirty="0">
                <a:solidFill>
                  <a:srgbClr val="CC3300"/>
                </a:solidFill>
                <a:latin typeface="Calibri"/>
                <a:cs typeface="Calibri"/>
              </a:rPr>
              <a:t>degrees.</a:t>
            </a:r>
            <a:endParaRPr sz="3600" dirty="0">
              <a:latin typeface="Calibri"/>
              <a:cs typeface="Calibri"/>
            </a:endParaRPr>
          </a:p>
          <a:p>
            <a:pPr marL="355600" marR="611505" indent="-342900">
              <a:lnSpc>
                <a:spcPct val="100000"/>
              </a:lnSpc>
              <a:spcBef>
                <a:spcPts val="860"/>
              </a:spcBef>
              <a:buFont typeface="Arial"/>
              <a:buChar char="•"/>
              <a:tabLst>
                <a:tab pos="355600" algn="l"/>
              </a:tabLst>
            </a:pPr>
            <a:r>
              <a:rPr sz="3600" spc="-5" dirty="0">
                <a:solidFill>
                  <a:srgbClr val="CC3300"/>
                </a:solidFill>
                <a:latin typeface="Calibri"/>
                <a:cs typeface="Calibri"/>
              </a:rPr>
              <a:t>Some </a:t>
            </a:r>
            <a:r>
              <a:rPr sz="3600" spc="-10" dirty="0">
                <a:solidFill>
                  <a:srgbClr val="CC3300"/>
                </a:solidFill>
                <a:latin typeface="Calibri"/>
                <a:cs typeface="Calibri"/>
              </a:rPr>
              <a:t>traditional practices </a:t>
            </a:r>
            <a:r>
              <a:rPr sz="3600" spc="-15" dirty="0">
                <a:solidFill>
                  <a:srgbClr val="CC3300"/>
                </a:solidFill>
                <a:latin typeface="Calibri"/>
                <a:cs typeface="Calibri"/>
              </a:rPr>
              <a:t>are</a:t>
            </a:r>
            <a:r>
              <a:rPr sz="3600" spc="-130" dirty="0">
                <a:solidFill>
                  <a:srgbClr val="CC3300"/>
                </a:solidFill>
                <a:latin typeface="Calibri"/>
                <a:cs typeface="Calibri"/>
              </a:rPr>
              <a:t> </a:t>
            </a:r>
            <a:r>
              <a:rPr sz="3600" spc="-5" dirty="0">
                <a:solidFill>
                  <a:srgbClr val="CC3300"/>
                </a:solidFill>
                <a:latin typeface="Calibri"/>
                <a:cs typeface="Calibri"/>
              </a:rPr>
              <a:t>helpful  some </a:t>
            </a:r>
            <a:r>
              <a:rPr sz="3600" spc="-15" dirty="0">
                <a:solidFill>
                  <a:srgbClr val="CC3300"/>
                </a:solidFill>
                <a:latin typeface="Calibri"/>
                <a:cs typeface="Calibri"/>
              </a:rPr>
              <a:t>are</a:t>
            </a:r>
            <a:r>
              <a:rPr sz="3600" spc="-80" dirty="0">
                <a:solidFill>
                  <a:srgbClr val="CC3300"/>
                </a:solidFill>
                <a:latin typeface="Calibri"/>
                <a:cs typeface="Calibri"/>
              </a:rPr>
              <a:t> </a:t>
            </a:r>
            <a:r>
              <a:rPr sz="3600" spc="-5" dirty="0">
                <a:solidFill>
                  <a:srgbClr val="CC3300"/>
                </a:solidFill>
                <a:latin typeface="Calibri"/>
                <a:cs typeface="Calibri"/>
              </a:rPr>
              <a:t>harmful</a:t>
            </a:r>
            <a:r>
              <a:rPr sz="3600" spc="-5" dirty="0" smtClean="0">
                <a:solidFill>
                  <a:srgbClr val="CC3300"/>
                </a:solidFill>
                <a:latin typeface="Calibri"/>
                <a:cs typeface="Calibri"/>
              </a:rPr>
              <a:t>.</a:t>
            </a:r>
            <a:endParaRPr lang="en-US" sz="3600" spc="-5" dirty="0" smtClean="0">
              <a:solidFill>
                <a:srgbClr val="CC3300"/>
              </a:solidFill>
              <a:latin typeface="Calibri"/>
              <a:cs typeface="Calibri"/>
            </a:endParaRPr>
          </a:p>
          <a:p>
            <a:pPr marL="355600" marR="611505" indent="-342900">
              <a:lnSpc>
                <a:spcPct val="100000"/>
              </a:lnSpc>
              <a:spcBef>
                <a:spcPts val="860"/>
              </a:spcBef>
              <a:buFont typeface="Arial"/>
              <a:buChar char="•"/>
              <a:tabLst>
                <a:tab pos="355600" algn="l"/>
              </a:tabLst>
            </a:pPr>
            <a:r>
              <a:rPr lang="en-US" sz="3600" spc="-5" dirty="0" smtClean="0">
                <a:solidFill>
                  <a:srgbClr val="CC3300"/>
                </a:solidFill>
                <a:latin typeface="Calibri"/>
                <a:cs typeface="Calibri"/>
              </a:rPr>
              <a:t>Is this faith based or fear based? </a:t>
            </a:r>
            <a:endParaRPr sz="3600" dirty="0">
              <a:latin typeface="Calibri"/>
              <a:cs typeface="Calibri"/>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3"/>
            <a:ext cx="8376919" cy="1241365"/>
          </a:xfrm>
          <a:prstGeom prst="rect">
            <a:avLst/>
          </a:prstGeom>
        </p:spPr>
        <p:txBody>
          <a:bodyPr vert="horz" wrap="square" lIns="0" tIns="558800" rIns="0" bIns="0" rtlCol="0">
            <a:spAutoFit/>
          </a:bodyPr>
          <a:lstStyle/>
          <a:p>
            <a:pPr marL="1311275">
              <a:lnSpc>
                <a:spcPct val="100000"/>
              </a:lnSpc>
            </a:pPr>
            <a:r>
              <a:rPr sz="4400" spc="-35" dirty="0"/>
              <a:t>IMPLICATION</a:t>
            </a:r>
            <a:r>
              <a:rPr sz="4400" spc="-45" dirty="0"/>
              <a:t> </a:t>
            </a:r>
            <a:r>
              <a:rPr sz="4400" spc="-15" dirty="0"/>
              <a:t>SUMMARY</a:t>
            </a:r>
            <a:endParaRPr sz="4400" dirty="0"/>
          </a:p>
        </p:txBody>
      </p:sp>
      <p:sp>
        <p:nvSpPr>
          <p:cNvPr id="5" name="object 5"/>
          <p:cNvSpPr txBox="1"/>
          <p:nvPr/>
        </p:nvSpPr>
        <p:spPr>
          <a:xfrm>
            <a:off x="688342" y="2074166"/>
            <a:ext cx="7998460" cy="2885405"/>
          </a:xfrm>
          <a:prstGeom prst="rect">
            <a:avLst/>
          </a:prstGeom>
        </p:spPr>
        <p:txBody>
          <a:bodyPr vert="horz" wrap="square" lIns="0" tIns="0" rIns="0" bIns="0" rtlCol="0">
            <a:spAutoFit/>
          </a:bodyPr>
          <a:lstStyle/>
          <a:p>
            <a:pPr marL="355600" marR="62230" indent="-342900" algn="just">
              <a:lnSpc>
                <a:spcPct val="100000"/>
              </a:lnSpc>
              <a:buFont typeface="Arial"/>
              <a:buChar char="•"/>
              <a:tabLst>
                <a:tab pos="355600" algn="l"/>
              </a:tabLst>
            </a:pPr>
            <a:r>
              <a:rPr lang="en-US" sz="3600" spc="-20" dirty="0" smtClean="0">
                <a:solidFill>
                  <a:srgbClr val="CC3300"/>
                </a:solidFill>
                <a:latin typeface="Calibri"/>
                <a:cs typeface="Calibri"/>
              </a:rPr>
              <a:t>Some</a:t>
            </a:r>
            <a:r>
              <a:rPr sz="3600" spc="-20" dirty="0" smtClean="0">
                <a:solidFill>
                  <a:srgbClr val="CC3300"/>
                </a:solidFill>
                <a:latin typeface="Calibri"/>
                <a:cs typeface="Calibri"/>
              </a:rPr>
              <a:t> </a:t>
            </a:r>
            <a:r>
              <a:rPr sz="3600" spc="-15" dirty="0">
                <a:solidFill>
                  <a:srgbClr val="CC3300"/>
                </a:solidFill>
                <a:latin typeface="Calibri"/>
                <a:cs typeface="Calibri"/>
              </a:rPr>
              <a:t>are </a:t>
            </a:r>
            <a:r>
              <a:rPr sz="3600" spc="-20" dirty="0">
                <a:solidFill>
                  <a:srgbClr val="CC3300"/>
                </a:solidFill>
                <a:latin typeface="Calibri"/>
                <a:cs typeface="Calibri"/>
              </a:rPr>
              <a:t>reluctant </a:t>
            </a:r>
            <a:r>
              <a:rPr sz="3600" spc="-25" dirty="0">
                <a:solidFill>
                  <a:srgbClr val="CC3300"/>
                </a:solidFill>
                <a:latin typeface="Calibri"/>
                <a:cs typeface="Calibri"/>
              </a:rPr>
              <a:t>to </a:t>
            </a:r>
            <a:r>
              <a:rPr sz="3600" spc="-10" dirty="0">
                <a:solidFill>
                  <a:srgbClr val="CC3300"/>
                </a:solidFill>
                <a:latin typeface="Calibri"/>
                <a:cs typeface="Calibri"/>
              </a:rPr>
              <a:t>share </a:t>
            </a:r>
            <a:r>
              <a:rPr sz="3600" spc="-5" dirty="0">
                <a:solidFill>
                  <a:srgbClr val="CC3300"/>
                </a:solidFill>
                <a:latin typeface="Calibri"/>
                <a:cs typeface="Calibri"/>
              </a:rPr>
              <a:t>their </a:t>
            </a:r>
            <a:r>
              <a:rPr sz="3600" spc="-10" dirty="0" smtClean="0">
                <a:solidFill>
                  <a:srgbClr val="CC3300"/>
                </a:solidFill>
                <a:latin typeface="Calibri"/>
                <a:cs typeface="Calibri"/>
              </a:rPr>
              <a:t>belief</a:t>
            </a:r>
            <a:r>
              <a:rPr lang="en-US" sz="3600" spc="-10" dirty="0" smtClean="0">
                <a:solidFill>
                  <a:srgbClr val="CC3300"/>
                </a:solidFill>
                <a:latin typeface="Calibri"/>
                <a:cs typeface="Calibri"/>
              </a:rPr>
              <a:t>s</a:t>
            </a:r>
            <a:r>
              <a:rPr sz="3600" spc="-10" dirty="0" smtClean="0">
                <a:solidFill>
                  <a:srgbClr val="CC3300"/>
                </a:solidFill>
                <a:latin typeface="Calibri"/>
                <a:cs typeface="Calibri"/>
              </a:rPr>
              <a:t> </a:t>
            </a:r>
            <a:r>
              <a:rPr sz="3600" spc="-5" dirty="0">
                <a:solidFill>
                  <a:srgbClr val="CC3300"/>
                </a:solidFill>
                <a:latin typeface="Calibri"/>
                <a:cs typeface="Calibri"/>
              </a:rPr>
              <a:t>with </a:t>
            </a:r>
            <a:r>
              <a:rPr sz="3600" spc="-10" dirty="0">
                <a:solidFill>
                  <a:srgbClr val="CC3300"/>
                </a:solidFill>
                <a:latin typeface="Calibri"/>
                <a:cs typeface="Calibri"/>
              </a:rPr>
              <a:t>healthcare</a:t>
            </a:r>
            <a:r>
              <a:rPr sz="3600" spc="-85" dirty="0">
                <a:solidFill>
                  <a:srgbClr val="CC3300"/>
                </a:solidFill>
                <a:latin typeface="Calibri"/>
                <a:cs typeface="Calibri"/>
              </a:rPr>
              <a:t> </a:t>
            </a:r>
            <a:r>
              <a:rPr sz="3600" spc="-20" dirty="0">
                <a:solidFill>
                  <a:srgbClr val="CC3300"/>
                </a:solidFill>
                <a:latin typeface="Calibri"/>
                <a:cs typeface="Calibri"/>
              </a:rPr>
              <a:t>providers.</a:t>
            </a:r>
            <a:endParaRPr sz="3600" dirty="0">
              <a:latin typeface="Calibri"/>
              <a:cs typeface="Calibri"/>
            </a:endParaRPr>
          </a:p>
          <a:p>
            <a:pPr marL="355600" marR="5080" indent="-342900" algn="just">
              <a:lnSpc>
                <a:spcPct val="100000"/>
              </a:lnSpc>
              <a:spcBef>
                <a:spcPts val="865"/>
              </a:spcBef>
              <a:buFont typeface="Arial"/>
              <a:buChar char="•"/>
              <a:tabLst>
                <a:tab pos="355600" algn="l"/>
              </a:tabLst>
            </a:pPr>
            <a:r>
              <a:rPr sz="3600" dirty="0">
                <a:solidFill>
                  <a:srgbClr val="CC3300"/>
                </a:solidFill>
                <a:latin typeface="Calibri"/>
                <a:cs typeface="Calibri"/>
              </a:rPr>
              <a:t>It is </a:t>
            </a:r>
            <a:r>
              <a:rPr sz="3600" spc="-10" dirty="0">
                <a:solidFill>
                  <a:srgbClr val="CC3300"/>
                </a:solidFill>
                <a:latin typeface="Calibri"/>
                <a:cs typeface="Calibri"/>
              </a:rPr>
              <a:t>important </a:t>
            </a:r>
            <a:r>
              <a:rPr sz="3600" spc="-25" dirty="0">
                <a:solidFill>
                  <a:srgbClr val="CC3300"/>
                </a:solidFill>
                <a:latin typeface="Calibri"/>
                <a:cs typeface="Calibri"/>
              </a:rPr>
              <a:t>to </a:t>
            </a:r>
            <a:r>
              <a:rPr sz="3600" spc="-5" dirty="0">
                <a:solidFill>
                  <a:srgbClr val="CC3300"/>
                </a:solidFill>
                <a:latin typeface="Calibri"/>
                <a:cs typeface="Calibri"/>
              </a:rPr>
              <a:t>know about them </a:t>
            </a:r>
            <a:r>
              <a:rPr sz="3600" dirty="0">
                <a:solidFill>
                  <a:srgbClr val="CC3300"/>
                </a:solidFill>
                <a:latin typeface="Calibri"/>
                <a:cs typeface="Calibri"/>
              </a:rPr>
              <a:t>and  </a:t>
            </a:r>
            <a:r>
              <a:rPr sz="3600" spc="-5" dirty="0">
                <a:solidFill>
                  <a:srgbClr val="CC3300"/>
                </a:solidFill>
                <a:latin typeface="Calibri"/>
                <a:cs typeface="Calibri"/>
              </a:rPr>
              <a:t>when possible assess health </a:t>
            </a:r>
            <a:r>
              <a:rPr sz="3600" spc="-15" dirty="0">
                <a:solidFill>
                  <a:srgbClr val="CC3300"/>
                </a:solidFill>
                <a:latin typeface="Calibri"/>
                <a:cs typeface="Calibri"/>
              </a:rPr>
              <a:t>beliefs </a:t>
            </a:r>
            <a:r>
              <a:rPr sz="3600" dirty="0">
                <a:solidFill>
                  <a:srgbClr val="CC3300"/>
                </a:solidFill>
                <a:latin typeface="Calibri"/>
                <a:cs typeface="Calibri"/>
              </a:rPr>
              <a:t>and  </a:t>
            </a:r>
            <a:r>
              <a:rPr sz="3600" spc="-10" dirty="0">
                <a:solidFill>
                  <a:srgbClr val="CC3300"/>
                </a:solidFill>
                <a:latin typeface="Calibri"/>
                <a:cs typeface="Calibri"/>
              </a:rPr>
              <a:t>practices (there </a:t>
            </a:r>
            <a:r>
              <a:rPr sz="3600" spc="-15" dirty="0">
                <a:solidFill>
                  <a:srgbClr val="CC3300"/>
                </a:solidFill>
                <a:latin typeface="Calibri"/>
                <a:cs typeface="Calibri"/>
              </a:rPr>
              <a:t>are tools</a:t>
            </a:r>
            <a:r>
              <a:rPr sz="3600" spc="-60" dirty="0">
                <a:solidFill>
                  <a:srgbClr val="CC3300"/>
                </a:solidFill>
                <a:latin typeface="Calibri"/>
                <a:cs typeface="Calibri"/>
              </a:rPr>
              <a:t> </a:t>
            </a:r>
            <a:r>
              <a:rPr sz="3600" spc="-15" dirty="0">
                <a:solidFill>
                  <a:srgbClr val="CC3300"/>
                </a:solidFill>
                <a:latin typeface="Calibri"/>
                <a:cs typeface="Calibri"/>
              </a:rPr>
              <a:t>available).</a:t>
            </a:r>
            <a:endParaRPr sz="3600" dirty="0">
              <a:latin typeface="Calibri"/>
              <a:cs typeface="Calibri"/>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1"/>
            <a:ext cx="8376919" cy="1144736"/>
          </a:xfrm>
          <a:prstGeom prst="rect">
            <a:avLst/>
          </a:prstGeom>
        </p:spPr>
        <p:txBody>
          <a:bodyPr vert="horz" wrap="square" lIns="0" tIns="158305" rIns="0" bIns="0" rtlCol="0">
            <a:spAutoFit/>
          </a:bodyPr>
          <a:lstStyle/>
          <a:p>
            <a:pPr marL="2564765" marR="5080" indent="-2282825">
              <a:lnSpc>
                <a:spcPct val="100000"/>
              </a:lnSpc>
            </a:pPr>
            <a:r>
              <a:rPr spc="-5" dirty="0"/>
              <a:t>Brief Assessment </a:t>
            </a:r>
            <a:r>
              <a:rPr dirty="0"/>
              <a:t>of </a:t>
            </a:r>
            <a:r>
              <a:rPr spc="-15" dirty="0"/>
              <a:t>Patient/Family Perception  </a:t>
            </a:r>
            <a:r>
              <a:rPr dirty="0"/>
              <a:t>of Health</a:t>
            </a:r>
            <a:r>
              <a:rPr spc="-125" dirty="0"/>
              <a:t> </a:t>
            </a:r>
            <a:r>
              <a:rPr spc="-5" dirty="0"/>
              <a:t>Problems</a:t>
            </a:r>
          </a:p>
        </p:txBody>
      </p:sp>
      <p:sp>
        <p:nvSpPr>
          <p:cNvPr id="5" name="object 5"/>
          <p:cNvSpPr txBox="1"/>
          <p:nvPr/>
        </p:nvSpPr>
        <p:spPr>
          <a:xfrm>
            <a:off x="535942" y="1594888"/>
            <a:ext cx="8171180" cy="4004942"/>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spc="-10" dirty="0">
                <a:solidFill>
                  <a:srgbClr val="CC3300"/>
                </a:solidFill>
                <a:latin typeface="Calibri"/>
                <a:cs typeface="Calibri"/>
              </a:rPr>
              <a:t>What </a:t>
            </a:r>
            <a:r>
              <a:rPr sz="2400" spc="-5" dirty="0">
                <a:solidFill>
                  <a:srgbClr val="CC3300"/>
                </a:solidFill>
                <a:latin typeface="Calibri"/>
                <a:cs typeface="Calibri"/>
              </a:rPr>
              <a:t>do </a:t>
            </a:r>
            <a:r>
              <a:rPr sz="2400" spc="-10" dirty="0">
                <a:solidFill>
                  <a:srgbClr val="CC3300"/>
                </a:solidFill>
                <a:latin typeface="Calibri"/>
                <a:cs typeface="Calibri"/>
              </a:rPr>
              <a:t>you </a:t>
            </a:r>
            <a:r>
              <a:rPr sz="2400" spc="-5" dirty="0">
                <a:solidFill>
                  <a:srgbClr val="CC3300"/>
                </a:solidFill>
                <a:latin typeface="Calibri"/>
                <a:cs typeface="Calibri"/>
              </a:rPr>
              <a:t>think caused </a:t>
            </a:r>
            <a:r>
              <a:rPr sz="2400" spc="-10" dirty="0">
                <a:solidFill>
                  <a:srgbClr val="CC3300"/>
                </a:solidFill>
                <a:latin typeface="Calibri"/>
                <a:cs typeface="Calibri"/>
              </a:rPr>
              <a:t>your</a:t>
            </a:r>
            <a:r>
              <a:rPr sz="2400" spc="-45" dirty="0">
                <a:solidFill>
                  <a:srgbClr val="CC3300"/>
                </a:solidFill>
                <a:latin typeface="Calibri"/>
                <a:cs typeface="Calibri"/>
              </a:rPr>
              <a:t> </a:t>
            </a:r>
            <a:r>
              <a:rPr sz="2400" spc="-10" dirty="0">
                <a:solidFill>
                  <a:srgbClr val="CC3300"/>
                </a:solidFill>
                <a:latin typeface="Calibri"/>
                <a:cs typeface="Calibri"/>
              </a:rPr>
              <a:t>problem?</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5" dirty="0">
                <a:solidFill>
                  <a:srgbClr val="CC3300"/>
                </a:solidFill>
                <a:latin typeface="Calibri"/>
                <a:cs typeface="Calibri"/>
              </a:rPr>
              <a:t>Do </a:t>
            </a:r>
            <a:r>
              <a:rPr sz="2400" spc="-10" dirty="0">
                <a:solidFill>
                  <a:srgbClr val="CC3300"/>
                </a:solidFill>
                <a:latin typeface="Calibri"/>
                <a:cs typeface="Calibri"/>
              </a:rPr>
              <a:t>you </a:t>
            </a:r>
            <a:r>
              <a:rPr sz="2400" spc="-20" dirty="0">
                <a:solidFill>
                  <a:srgbClr val="CC3300"/>
                </a:solidFill>
                <a:latin typeface="Calibri"/>
                <a:cs typeface="Calibri"/>
              </a:rPr>
              <a:t>have </a:t>
            </a:r>
            <a:r>
              <a:rPr sz="2400" dirty="0">
                <a:solidFill>
                  <a:srgbClr val="CC3300"/>
                </a:solidFill>
                <a:latin typeface="Calibri"/>
                <a:cs typeface="Calibri"/>
              </a:rPr>
              <a:t>an </a:t>
            </a:r>
            <a:r>
              <a:rPr sz="2400" spc="-10" dirty="0">
                <a:solidFill>
                  <a:srgbClr val="CC3300"/>
                </a:solidFill>
                <a:latin typeface="Calibri"/>
                <a:cs typeface="Calibri"/>
              </a:rPr>
              <a:t>explanation </a:t>
            </a:r>
            <a:r>
              <a:rPr sz="2400" spc="-20" dirty="0">
                <a:solidFill>
                  <a:srgbClr val="CC3300"/>
                </a:solidFill>
                <a:latin typeface="Calibri"/>
                <a:cs typeface="Calibri"/>
              </a:rPr>
              <a:t>for why </a:t>
            </a:r>
            <a:r>
              <a:rPr sz="2400" dirty="0">
                <a:solidFill>
                  <a:srgbClr val="CC3300"/>
                </a:solidFill>
                <a:latin typeface="Calibri"/>
                <a:cs typeface="Calibri"/>
              </a:rPr>
              <a:t>it </a:t>
            </a:r>
            <a:r>
              <a:rPr sz="2400" spc="-15" dirty="0">
                <a:solidFill>
                  <a:srgbClr val="CC3300"/>
                </a:solidFill>
                <a:latin typeface="Calibri"/>
                <a:cs typeface="Calibri"/>
              </a:rPr>
              <a:t>started </a:t>
            </a:r>
            <a:r>
              <a:rPr sz="2400" dirty="0">
                <a:solidFill>
                  <a:srgbClr val="CC3300"/>
                </a:solidFill>
                <a:latin typeface="Calibri"/>
                <a:cs typeface="Calibri"/>
              </a:rPr>
              <a:t>when it</a:t>
            </a:r>
            <a:r>
              <a:rPr sz="2400" spc="-15" dirty="0">
                <a:solidFill>
                  <a:srgbClr val="CC3300"/>
                </a:solidFill>
                <a:latin typeface="Calibri"/>
                <a:cs typeface="Calibri"/>
              </a:rPr>
              <a:t> </a:t>
            </a:r>
            <a:r>
              <a:rPr sz="2400" spc="-5" dirty="0">
                <a:solidFill>
                  <a:srgbClr val="CC3300"/>
                </a:solidFill>
                <a:latin typeface="Calibri"/>
                <a:cs typeface="Calibri"/>
              </a:rPr>
              <a:t>did?</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10" dirty="0">
                <a:solidFill>
                  <a:srgbClr val="CC3300"/>
                </a:solidFill>
                <a:latin typeface="Calibri"/>
                <a:cs typeface="Calibri"/>
              </a:rPr>
              <a:t>What </a:t>
            </a:r>
            <a:r>
              <a:rPr sz="2400" spc="-5" dirty="0">
                <a:solidFill>
                  <a:srgbClr val="CC3300"/>
                </a:solidFill>
                <a:latin typeface="Calibri"/>
                <a:cs typeface="Calibri"/>
              </a:rPr>
              <a:t>does </a:t>
            </a:r>
            <a:r>
              <a:rPr sz="2400" spc="-10" dirty="0">
                <a:solidFill>
                  <a:srgbClr val="CC3300"/>
                </a:solidFill>
                <a:latin typeface="Calibri"/>
                <a:cs typeface="Calibri"/>
              </a:rPr>
              <a:t>your </a:t>
            </a:r>
            <a:r>
              <a:rPr sz="2400" spc="-5" dirty="0">
                <a:solidFill>
                  <a:srgbClr val="CC3300"/>
                </a:solidFill>
                <a:latin typeface="Calibri"/>
                <a:cs typeface="Calibri"/>
              </a:rPr>
              <a:t>sickness do </a:t>
            </a:r>
            <a:r>
              <a:rPr sz="2400" spc="-15" dirty="0">
                <a:solidFill>
                  <a:srgbClr val="CC3300"/>
                </a:solidFill>
                <a:latin typeface="Calibri"/>
                <a:cs typeface="Calibri"/>
              </a:rPr>
              <a:t>to </a:t>
            </a:r>
            <a:r>
              <a:rPr sz="2400" spc="-10" dirty="0">
                <a:solidFill>
                  <a:srgbClr val="CC3300"/>
                </a:solidFill>
                <a:latin typeface="Calibri"/>
                <a:cs typeface="Calibri"/>
              </a:rPr>
              <a:t>you; how </a:t>
            </a:r>
            <a:r>
              <a:rPr sz="2400" spc="-5" dirty="0">
                <a:solidFill>
                  <a:srgbClr val="CC3300"/>
                </a:solidFill>
                <a:latin typeface="Calibri"/>
                <a:cs typeface="Calibri"/>
              </a:rPr>
              <a:t>does </a:t>
            </a:r>
            <a:r>
              <a:rPr sz="2400" dirty="0">
                <a:solidFill>
                  <a:srgbClr val="CC3300"/>
                </a:solidFill>
                <a:latin typeface="Calibri"/>
                <a:cs typeface="Calibri"/>
              </a:rPr>
              <a:t>it</a:t>
            </a:r>
            <a:r>
              <a:rPr sz="2400" spc="-5" dirty="0">
                <a:solidFill>
                  <a:srgbClr val="CC3300"/>
                </a:solidFill>
                <a:latin typeface="Calibri"/>
                <a:cs typeface="Calibri"/>
              </a:rPr>
              <a:t> </a:t>
            </a:r>
            <a:r>
              <a:rPr sz="2400" spc="-15" dirty="0" smtClean="0">
                <a:solidFill>
                  <a:srgbClr val="CC3300"/>
                </a:solidFill>
                <a:latin typeface="Calibri"/>
                <a:cs typeface="Calibri"/>
              </a:rPr>
              <a:t>work?</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10" dirty="0">
                <a:solidFill>
                  <a:srgbClr val="CC3300"/>
                </a:solidFill>
                <a:latin typeface="Calibri"/>
                <a:cs typeface="Calibri"/>
              </a:rPr>
              <a:t>How </a:t>
            </a:r>
            <a:r>
              <a:rPr sz="2400" spc="-15" dirty="0">
                <a:solidFill>
                  <a:srgbClr val="CC3300"/>
                </a:solidFill>
                <a:latin typeface="Calibri"/>
                <a:cs typeface="Calibri"/>
              </a:rPr>
              <a:t>severe </a:t>
            </a:r>
            <a:r>
              <a:rPr sz="2400" dirty="0">
                <a:solidFill>
                  <a:srgbClr val="CC3300"/>
                </a:solidFill>
                <a:latin typeface="Calibri"/>
                <a:cs typeface="Calibri"/>
              </a:rPr>
              <a:t>is </a:t>
            </a:r>
            <a:r>
              <a:rPr sz="2400" spc="-10" dirty="0">
                <a:solidFill>
                  <a:srgbClr val="CC3300"/>
                </a:solidFill>
                <a:latin typeface="Calibri"/>
                <a:cs typeface="Calibri"/>
              </a:rPr>
              <a:t>your </a:t>
            </a:r>
            <a:r>
              <a:rPr sz="2400" spc="-5" dirty="0">
                <a:solidFill>
                  <a:srgbClr val="CC3300"/>
                </a:solidFill>
                <a:latin typeface="Calibri"/>
                <a:cs typeface="Calibri"/>
              </a:rPr>
              <a:t>sickness? </a:t>
            </a:r>
            <a:r>
              <a:rPr sz="2400" spc="-10" dirty="0">
                <a:solidFill>
                  <a:srgbClr val="CC3300"/>
                </a:solidFill>
                <a:latin typeface="Calibri"/>
                <a:cs typeface="Calibri"/>
              </a:rPr>
              <a:t>How </a:t>
            </a:r>
            <a:r>
              <a:rPr sz="2400" spc="-5" dirty="0">
                <a:solidFill>
                  <a:srgbClr val="CC3300"/>
                </a:solidFill>
                <a:latin typeface="Calibri"/>
                <a:cs typeface="Calibri"/>
              </a:rPr>
              <a:t>long do </a:t>
            </a:r>
            <a:r>
              <a:rPr sz="2400" spc="-10" dirty="0">
                <a:solidFill>
                  <a:srgbClr val="CC3300"/>
                </a:solidFill>
                <a:latin typeface="Calibri"/>
                <a:cs typeface="Calibri"/>
              </a:rPr>
              <a:t>you </a:t>
            </a:r>
            <a:r>
              <a:rPr sz="2400" spc="-5" dirty="0">
                <a:solidFill>
                  <a:srgbClr val="CC3300"/>
                </a:solidFill>
                <a:latin typeface="Calibri"/>
                <a:cs typeface="Calibri"/>
              </a:rPr>
              <a:t>expect </a:t>
            </a:r>
            <a:r>
              <a:rPr sz="2400" dirty="0">
                <a:solidFill>
                  <a:srgbClr val="CC3300"/>
                </a:solidFill>
                <a:latin typeface="Calibri"/>
                <a:cs typeface="Calibri"/>
              </a:rPr>
              <a:t>it </a:t>
            </a:r>
            <a:r>
              <a:rPr sz="2400" spc="-15" dirty="0">
                <a:solidFill>
                  <a:srgbClr val="CC3300"/>
                </a:solidFill>
                <a:latin typeface="Calibri"/>
                <a:cs typeface="Calibri"/>
              </a:rPr>
              <a:t>to</a:t>
            </a:r>
            <a:r>
              <a:rPr sz="2400" spc="-25" dirty="0">
                <a:solidFill>
                  <a:srgbClr val="CC3300"/>
                </a:solidFill>
                <a:latin typeface="Calibri"/>
                <a:cs typeface="Calibri"/>
              </a:rPr>
              <a:t> </a:t>
            </a:r>
            <a:r>
              <a:rPr sz="2400" spc="-10" dirty="0">
                <a:solidFill>
                  <a:srgbClr val="CC3300"/>
                </a:solidFill>
                <a:latin typeface="Calibri"/>
                <a:cs typeface="Calibri"/>
              </a:rPr>
              <a:t>last?</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10" dirty="0">
                <a:solidFill>
                  <a:srgbClr val="CC3300"/>
                </a:solidFill>
                <a:latin typeface="Calibri"/>
                <a:cs typeface="Calibri"/>
              </a:rPr>
              <a:t>What problems </a:t>
            </a:r>
            <a:r>
              <a:rPr sz="2400" spc="-5" dirty="0">
                <a:solidFill>
                  <a:srgbClr val="CC3300"/>
                </a:solidFill>
                <a:latin typeface="Calibri"/>
                <a:cs typeface="Calibri"/>
              </a:rPr>
              <a:t>has </a:t>
            </a:r>
            <a:r>
              <a:rPr sz="2400" spc="-10" dirty="0">
                <a:solidFill>
                  <a:srgbClr val="CC3300"/>
                </a:solidFill>
                <a:latin typeface="Calibri"/>
                <a:cs typeface="Calibri"/>
              </a:rPr>
              <a:t>your </a:t>
            </a:r>
            <a:r>
              <a:rPr sz="2400" spc="-5" dirty="0">
                <a:solidFill>
                  <a:srgbClr val="CC3300"/>
                </a:solidFill>
                <a:latin typeface="Calibri"/>
                <a:cs typeface="Calibri"/>
              </a:rPr>
              <a:t>sickness caused</a:t>
            </a:r>
            <a:r>
              <a:rPr sz="2400" spc="-40" dirty="0">
                <a:solidFill>
                  <a:srgbClr val="CC3300"/>
                </a:solidFill>
                <a:latin typeface="Calibri"/>
                <a:cs typeface="Calibri"/>
              </a:rPr>
              <a:t> </a:t>
            </a:r>
            <a:r>
              <a:rPr sz="2400" spc="-10" dirty="0">
                <a:solidFill>
                  <a:srgbClr val="CC3300"/>
                </a:solidFill>
                <a:latin typeface="Calibri"/>
                <a:cs typeface="Calibri"/>
              </a:rPr>
              <a:t>you?</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10" dirty="0">
                <a:solidFill>
                  <a:srgbClr val="CC3300"/>
                </a:solidFill>
                <a:latin typeface="Calibri"/>
                <a:cs typeface="Calibri"/>
              </a:rPr>
              <a:t>What </a:t>
            </a:r>
            <a:r>
              <a:rPr sz="2400" spc="-5" dirty="0">
                <a:solidFill>
                  <a:srgbClr val="CC3300"/>
                </a:solidFill>
                <a:latin typeface="Calibri"/>
                <a:cs typeface="Calibri"/>
              </a:rPr>
              <a:t>do </a:t>
            </a:r>
            <a:r>
              <a:rPr sz="2400" spc="-10" dirty="0">
                <a:solidFill>
                  <a:srgbClr val="CC3300"/>
                </a:solidFill>
                <a:latin typeface="Calibri"/>
                <a:cs typeface="Calibri"/>
              </a:rPr>
              <a:t>you </a:t>
            </a:r>
            <a:r>
              <a:rPr sz="2400" spc="-15" dirty="0">
                <a:solidFill>
                  <a:srgbClr val="CC3300"/>
                </a:solidFill>
                <a:latin typeface="Calibri"/>
                <a:cs typeface="Calibri"/>
              </a:rPr>
              <a:t>fear </a:t>
            </a:r>
            <a:r>
              <a:rPr sz="2400" spc="-5" dirty="0">
                <a:solidFill>
                  <a:srgbClr val="CC3300"/>
                </a:solidFill>
                <a:latin typeface="Calibri"/>
                <a:cs typeface="Calibri"/>
              </a:rPr>
              <a:t>about </a:t>
            </a:r>
            <a:r>
              <a:rPr sz="2400" spc="-10" dirty="0">
                <a:solidFill>
                  <a:srgbClr val="CC3300"/>
                </a:solidFill>
                <a:latin typeface="Calibri"/>
                <a:cs typeface="Calibri"/>
              </a:rPr>
              <a:t>your</a:t>
            </a:r>
            <a:r>
              <a:rPr sz="2400" spc="-30" dirty="0">
                <a:solidFill>
                  <a:srgbClr val="CC3300"/>
                </a:solidFill>
                <a:latin typeface="Calibri"/>
                <a:cs typeface="Calibri"/>
              </a:rPr>
              <a:t> </a:t>
            </a:r>
            <a:r>
              <a:rPr sz="2400" spc="-5" dirty="0">
                <a:solidFill>
                  <a:srgbClr val="CC3300"/>
                </a:solidFill>
                <a:latin typeface="Calibri"/>
                <a:cs typeface="Calibri"/>
              </a:rPr>
              <a:t>sickness?</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10" dirty="0">
                <a:solidFill>
                  <a:srgbClr val="CC3300"/>
                </a:solidFill>
                <a:latin typeface="Calibri"/>
                <a:cs typeface="Calibri"/>
              </a:rPr>
              <a:t>What </a:t>
            </a:r>
            <a:r>
              <a:rPr sz="2400" spc="-5" dirty="0">
                <a:solidFill>
                  <a:srgbClr val="CC3300"/>
                </a:solidFill>
                <a:latin typeface="Calibri"/>
                <a:cs typeface="Calibri"/>
              </a:rPr>
              <a:t>kind of </a:t>
            </a:r>
            <a:r>
              <a:rPr sz="2400" spc="-10" dirty="0">
                <a:solidFill>
                  <a:srgbClr val="CC3300"/>
                </a:solidFill>
                <a:latin typeface="Calibri"/>
                <a:cs typeface="Calibri"/>
              </a:rPr>
              <a:t>treatment </a:t>
            </a:r>
            <a:r>
              <a:rPr sz="2400" spc="-5" dirty="0">
                <a:solidFill>
                  <a:srgbClr val="CC3300"/>
                </a:solidFill>
                <a:latin typeface="Calibri"/>
                <a:cs typeface="Calibri"/>
              </a:rPr>
              <a:t>do </a:t>
            </a:r>
            <a:r>
              <a:rPr sz="2400" spc="-10" dirty="0">
                <a:solidFill>
                  <a:srgbClr val="CC3300"/>
                </a:solidFill>
                <a:latin typeface="Calibri"/>
                <a:cs typeface="Calibri"/>
              </a:rPr>
              <a:t>you </a:t>
            </a:r>
            <a:r>
              <a:rPr sz="2400" spc="-5" dirty="0">
                <a:solidFill>
                  <a:srgbClr val="CC3300"/>
                </a:solidFill>
                <a:latin typeface="Calibri"/>
                <a:cs typeface="Calibri"/>
              </a:rPr>
              <a:t>think </a:t>
            </a:r>
            <a:r>
              <a:rPr sz="2400" spc="-10" dirty="0">
                <a:solidFill>
                  <a:srgbClr val="CC3300"/>
                </a:solidFill>
                <a:latin typeface="Calibri"/>
                <a:cs typeface="Calibri"/>
              </a:rPr>
              <a:t>you </a:t>
            </a:r>
            <a:r>
              <a:rPr sz="2400" spc="-5" dirty="0">
                <a:solidFill>
                  <a:srgbClr val="CC3300"/>
                </a:solidFill>
                <a:latin typeface="Calibri"/>
                <a:cs typeface="Calibri"/>
              </a:rPr>
              <a:t>should</a:t>
            </a:r>
            <a:r>
              <a:rPr sz="2400" spc="-10" dirty="0">
                <a:solidFill>
                  <a:srgbClr val="CC3300"/>
                </a:solidFill>
                <a:latin typeface="Calibri"/>
                <a:cs typeface="Calibri"/>
              </a:rPr>
              <a:t> receive?</a:t>
            </a:r>
            <a:endParaRPr sz="2400" dirty="0">
              <a:latin typeface="Calibri"/>
              <a:cs typeface="Calibri"/>
            </a:endParaRPr>
          </a:p>
          <a:p>
            <a:pPr marL="355600" marR="105410" indent="-342900">
              <a:lnSpc>
                <a:spcPct val="100000"/>
              </a:lnSpc>
              <a:spcBef>
                <a:spcPts val="575"/>
              </a:spcBef>
              <a:buFont typeface="Arial"/>
              <a:buChar char="•"/>
              <a:tabLst>
                <a:tab pos="355600" algn="l"/>
              </a:tabLst>
            </a:pPr>
            <a:r>
              <a:rPr sz="2400" spc="-10" dirty="0">
                <a:solidFill>
                  <a:srgbClr val="CC3300"/>
                </a:solidFill>
                <a:latin typeface="Calibri"/>
                <a:cs typeface="Calibri"/>
              </a:rPr>
              <a:t>What </a:t>
            </a:r>
            <a:r>
              <a:rPr sz="2400" spc="-15" dirty="0">
                <a:solidFill>
                  <a:srgbClr val="CC3300"/>
                </a:solidFill>
                <a:latin typeface="Calibri"/>
                <a:cs typeface="Calibri"/>
              </a:rPr>
              <a:t>are </a:t>
            </a:r>
            <a:r>
              <a:rPr sz="2400" dirty="0">
                <a:solidFill>
                  <a:srgbClr val="CC3300"/>
                </a:solidFill>
                <a:latin typeface="Calibri"/>
                <a:cs typeface="Calibri"/>
              </a:rPr>
              <a:t>the </a:t>
            </a:r>
            <a:r>
              <a:rPr sz="2400" spc="-10" dirty="0">
                <a:solidFill>
                  <a:srgbClr val="CC3300"/>
                </a:solidFill>
                <a:latin typeface="Calibri"/>
                <a:cs typeface="Calibri"/>
              </a:rPr>
              <a:t>most important results you </a:t>
            </a:r>
            <a:r>
              <a:rPr sz="2400" spc="-5" dirty="0">
                <a:solidFill>
                  <a:srgbClr val="CC3300"/>
                </a:solidFill>
                <a:latin typeface="Calibri"/>
                <a:cs typeface="Calibri"/>
              </a:rPr>
              <a:t>hope </a:t>
            </a:r>
            <a:r>
              <a:rPr sz="2400" spc="-15" dirty="0">
                <a:solidFill>
                  <a:srgbClr val="CC3300"/>
                </a:solidFill>
                <a:latin typeface="Calibri"/>
                <a:cs typeface="Calibri"/>
              </a:rPr>
              <a:t>to </a:t>
            </a:r>
            <a:r>
              <a:rPr sz="2400" spc="-10" dirty="0">
                <a:solidFill>
                  <a:srgbClr val="CC3300"/>
                </a:solidFill>
                <a:latin typeface="Calibri"/>
                <a:cs typeface="Calibri"/>
              </a:rPr>
              <a:t>receive </a:t>
            </a:r>
            <a:r>
              <a:rPr sz="2400" spc="-15" dirty="0">
                <a:solidFill>
                  <a:srgbClr val="CC3300"/>
                </a:solidFill>
                <a:latin typeface="Calibri"/>
                <a:cs typeface="Calibri"/>
              </a:rPr>
              <a:t>from  </a:t>
            </a:r>
            <a:r>
              <a:rPr sz="2400" dirty="0">
                <a:solidFill>
                  <a:srgbClr val="CC3300"/>
                </a:solidFill>
                <a:latin typeface="Calibri"/>
                <a:cs typeface="Calibri"/>
              </a:rPr>
              <a:t>this</a:t>
            </a:r>
            <a:r>
              <a:rPr sz="2400" spc="-85" dirty="0">
                <a:solidFill>
                  <a:srgbClr val="CC3300"/>
                </a:solidFill>
                <a:latin typeface="Calibri"/>
                <a:cs typeface="Calibri"/>
              </a:rPr>
              <a:t> </a:t>
            </a:r>
            <a:r>
              <a:rPr sz="2400" spc="-10" dirty="0">
                <a:solidFill>
                  <a:srgbClr val="CC3300"/>
                </a:solidFill>
                <a:latin typeface="Calibri"/>
                <a:cs typeface="Calibri"/>
              </a:rPr>
              <a:t>treatment?</a:t>
            </a:r>
            <a:endParaRPr sz="2400" dirty="0">
              <a:latin typeface="Calibri"/>
              <a:cs typeface="Calibri"/>
            </a:endParaRPr>
          </a:p>
        </p:txBody>
      </p:sp>
      <p:sp>
        <p:nvSpPr>
          <p:cNvPr id="6" name="object 6"/>
          <p:cNvSpPr txBox="1"/>
          <p:nvPr/>
        </p:nvSpPr>
        <p:spPr>
          <a:xfrm>
            <a:off x="3288287" y="5743045"/>
            <a:ext cx="5443855" cy="276999"/>
          </a:xfrm>
          <a:prstGeom prst="rect">
            <a:avLst/>
          </a:prstGeom>
        </p:spPr>
        <p:txBody>
          <a:bodyPr vert="horz" wrap="square" lIns="0" tIns="0" rIns="0" bIns="0" rtlCol="0">
            <a:spAutoFit/>
          </a:bodyPr>
          <a:lstStyle/>
          <a:p>
            <a:pPr marL="12700">
              <a:lnSpc>
                <a:spcPct val="100000"/>
              </a:lnSpc>
            </a:pPr>
            <a:r>
              <a:rPr sz="1800" spc="-10" dirty="0">
                <a:latin typeface="Arial"/>
                <a:cs typeface="Arial"/>
              </a:rPr>
              <a:t>developed by </a:t>
            </a:r>
            <a:r>
              <a:rPr sz="1800" spc="-20" dirty="0">
                <a:latin typeface="Arial"/>
                <a:cs typeface="Arial"/>
              </a:rPr>
              <a:t>Tripp-Reimer, </a:t>
            </a:r>
            <a:r>
              <a:rPr sz="1800" spc="-5" dirty="0">
                <a:latin typeface="Arial"/>
                <a:cs typeface="Arial"/>
              </a:rPr>
              <a:t>Brink, </a:t>
            </a:r>
            <a:r>
              <a:rPr sz="1800" dirty="0">
                <a:latin typeface="Arial"/>
                <a:cs typeface="Arial"/>
              </a:rPr>
              <a:t>&amp; </a:t>
            </a:r>
            <a:r>
              <a:rPr sz="1800" spc="-10" dirty="0">
                <a:latin typeface="Arial"/>
                <a:cs typeface="Arial"/>
              </a:rPr>
              <a:t>Saunders</a:t>
            </a:r>
            <a:r>
              <a:rPr sz="1800" spc="80" dirty="0">
                <a:latin typeface="Arial"/>
                <a:cs typeface="Arial"/>
              </a:rPr>
              <a:t> </a:t>
            </a:r>
            <a:r>
              <a:rPr sz="1800" spc="-10" dirty="0">
                <a:latin typeface="Arial"/>
                <a:cs typeface="Arial"/>
              </a:rPr>
              <a:t>(1984)</a:t>
            </a:r>
            <a:endParaRPr sz="18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IMPERFECT TERMS:</a:t>
            </a:r>
            <a:endParaRPr lang="en-US" dirty="0"/>
          </a:p>
        </p:txBody>
      </p:sp>
      <p:sp>
        <p:nvSpPr>
          <p:cNvPr id="3" name="Text Placeholder 2"/>
          <p:cNvSpPr>
            <a:spLocks noGrp="1"/>
          </p:cNvSpPr>
          <p:nvPr>
            <p:ph type="body" idx="1"/>
          </p:nvPr>
        </p:nvSpPr>
        <p:spPr>
          <a:xfrm>
            <a:off x="304800" y="1219200"/>
            <a:ext cx="8610600" cy="4308872"/>
          </a:xfrm>
        </p:spPr>
        <p:txBody>
          <a:bodyPr/>
          <a:lstStyle/>
          <a:p>
            <a:r>
              <a:rPr lang="en-US" b="1" u="sng" dirty="0" smtClean="0">
                <a:solidFill>
                  <a:srgbClr val="FF0000"/>
                </a:solidFill>
                <a:latin typeface="Arial Narrow" pitchFamily="34" charset="0"/>
              </a:rPr>
              <a:t>Both Hispanic and Latino</a:t>
            </a:r>
          </a:p>
          <a:p>
            <a:r>
              <a:rPr lang="en-US" b="1" u="sng" dirty="0" smtClean="0">
                <a:solidFill>
                  <a:srgbClr val="FF0000"/>
                </a:solidFill>
                <a:latin typeface="Arial Narrow" pitchFamily="34" charset="0"/>
              </a:rPr>
              <a:t>EVOKE EUROPEAN HERITAGE AT THE EXPENSE OF:</a:t>
            </a:r>
          </a:p>
          <a:p>
            <a:endParaRPr lang="en-US" b="1" dirty="0" smtClean="0">
              <a:solidFill>
                <a:schemeClr val="tx2">
                  <a:lumMod val="50000"/>
                </a:schemeClr>
              </a:solidFill>
              <a:latin typeface="Arial Narrow" pitchFamily="34" charset="0"/>
            </a:endParaRPr>
          </a:p>
          <a:p>
            <a:r>
              <a:rPr lang="en-US" b="1" dirty="0" smtClean="0">
                <a:solidFill>
                  <a:schemeClr val="tx2">
                    <a:lumMod val="50000"/>
                  </a:schemeClr>
                </a:solidFill>
                <a:latin typeface="Arial Narrow" pitchFamily="34" charset="0"/>
              </a:rPr>
              <a:t>NATIVE AMERICAN</a:t>
            </a:r>
          </a:p>
          <a:p>
            <a:r>
              <a:rPr lang="en-US" b="1" dirty="0" smtClean="0">
                <a:solidFill>
                  <a:schemeClr val="tx2">
                    <a:lumMod val="50000"/>
                  </a:schemeClr>
                </a:solidFill>
                <a:latin typeface="Arial Narrow" pitchFamily="34" charset="0"/>
              </a:rPr>
              <a:t>AFRICAN</a:t>
            </a:r>
          </a:p>
          <a:p>
            <a:r>
              <a:rPr lang="en-US" b="1" dirty="0" smtClean="0">
                <a:solidFill>
                  <a:schemeClr val="tx2">
                    <a:lumMod val="50000"/>
                  </a:schemeClr>
                </a:solidFill>
                <a:latin typeface="Arial Narrow" pitchFamily="34" charset="0"/>
              </a:rPr>
              <a:t>ASIAN</a:t>
            </a:r>
          </a:p>
          <a:p>
            <a:r>
              <a:rPr lang="en-US" b="1" dirty="0" smtClean="0">
                <a:solidFill>
                  <a:schemeClr val="tx2">
                    <a:lumMod val="50000"/>
                  </a:schemeClr>
                </a:solidFill>
                <a:latin typeface="Arial Narrow" pitchFamily="34" charset="0"/>
              </a:rPr>
              <a:t>OTHER Heritages </a:t>
            </a:r>
          </a:p>
          <a:p>
            <a:r>
              <a:rPr lang="en-US" sz="2400" b="1" dirty="0" smtClean="0">
                <a:solidFill>
                  <a:schemeClr val="tx2">
                    <a:lumMod val="50000"/>
                  </a:schemeClr>
                </a:solidFill>
                <a:latin typeface="Arial Narrow" pitchFamily="34" charset="0"/>
              </a:rPr>
              <a:t>            NOT Represented by These Terms </a:t>
            </a:r>
          </a:p>
          <a:p>
            <a:endParaRPr lang="en-US" dirty="0"/>
          </a:p>
        </p:txBody>
      </p:sp>
      <p:sp>
        <p:nvSpPr>
          <p:cNvPr id="4" name="Rectangle 3"/>
          <p:cNvSpPr/>
          <p:nvPr/>
        </p:nvSpPr>
        <p:spPr>
          <a:xfrm>
            <a:off x="0" y="5943600"/>
            <a:ext cx="9144000" cy="677108"/>
          </a:xfrm>
          <a:prstGeom prst="rect">
            <a:avLst/>
          </a:prstGeom>
        </p:spPr>
        <p:txBody>
          <a:bodyPr wrap="square">
            <a:spAutoFit/>
          </a:bodyPr>
          <a:lstStyle/>
          <a:p>
            <a:r>
              <a:rPr lang="en-US" sz="2000" dirty="0" smtClean="0"/>
              <a:t>Edwin David Aponte, </a:t>
            </a:r>
            <a:r>
              <a:rPr lang="en-US" sz="2000" b="1" i="1" dirty="0" smtClean="0"/>
              <a:t>Santo!: Varieties of Latina/o Spirituality</a:t>
            </a:r>
            <a:r>
              <a:rPr lang="en-US" sz="2000" dirty="0" smtClean="0"/>
              <a:t>. Orbis Books , 2012</a:t>
            </a:r>
          </a:p>
          <a:p>
            <a:endParaRPr lang="en-US" dirty="0" smtClean="0"/>
          </a:p>
        </p:txBody>
      </p:sp>
      <p:pic>
        <p:nvPicPr>
          <p:cNvPr id="106497" name="Picture 1" descr="C:\Users\guillere\AppData\Local\Microsoft\Windows\Temporary Internet Files\Content.IE5\T8C2GXMV\legendary-native-americans[1].jpg"/>
          <p:cNvPicPr>
            <a:picLocks noChangeAspect="1" noChangeArrowheads="1"/>
          </p:cNvPicPr>
          <p:nvPr/>
        </p:nvPicPr>
        <p:blipFill>
          <a:blip r:embed="rId3" cstate="print"/>
          <a:srcRect/>
          <a:stretch>
            <a:fillRect/>
          </a:stretch>
        </p:blipFill>
        <p:spPr bwMode="auto">
          <a:xfrm>
            <a:off x="7162800" y="228600"/>
            <a:ext cx="1371600" cy="1371600"/>
          </a:xfrm>
          <a:prstGeom prst="rect">
            <a:avLst/>
          </a:prstGeom>
          <a:noFill/>
        </p:spPr>
      </p:pic>
      <p:pic>
        <p:nvPicPr>
          <p:cNvPr id="106503" name="Picture 7" descr="C:\Users\guillere\AppData\Local\Microsoft\Windows\Temporary Internet Files\Content.IE5\WD4UDGBH\African-Drum[1].png"/>
          <p:cNvPicPr>
            <a:picLocks noChangeAspect="1" noChangeArrowheads="1"/>
          </p:cNvPicPr>
          <p:nvPr/>
        </p:nvPicPr>
        <p:blipFill>
          <a:blip r:embed="rId4" cstate="print"/>
          <a:srcRect/>
          <a:stretch>
            <a:fillRect/>
          </a:stretch>
        </p:blipFill>
        <p:spPr bwMode="auto">
          <a:xfrm>
            <a:off x="5105402" y="2438401"/>
            <a:ext cx="1030129" cy="2667000"/>
          </a:xfrm>
          <a:prstGeom prst="rect">
            <a:avLst/>
          </a:prstGeom>
          <a:noFill/>
        </p:spPr>
      </p:pic>
      <p:pic>
        <p:nvPicPr>
          <p:cNvPr id="106506" name="Picture 10" descr="http://www.havanatimes.org/sp/wp-content/uploads/2013/12/Isidro-2.jpg"/>
          <p:cNvPicPr>
            <a:picLocks noChangeAspect="1" noChangeArrowheads="1"/>
          </p:cNvPicPr>
          <p:nvPr/>
        </p:nvPicPr>
        <p:blipFill>
          <a:blip r:embed="rId5" cstate="print"/>
          <a:srcRect/>
          <a:stretch>
            <a:fillRect/>
          </a:stretch>
        </p:blipFill>
        <p:spPr bwMode="auto">
          <a:xfrm>
            <a:off x="6400800" y="2514600"/>
            <a:ext cx="2209800" cy="2946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a:t>Cross-Cultural Interview Questions</a:t>
            </a:r>
          </a:p>
        </p:txBody>
      </p:sp>
      <p:sp>
        <p:nvSpPr>
          <p:cNvPr id="3" name="Text Placeholder 2"/>
          <p:cNvSpPr>
            <a:spLocks noGrp="1"/>
          </p:cNvSpPr>
          <p:nvPr>
            <p:ph type="body" idx="1"/>
          </p:nvPr>
        </p:nvSpPr>
        <p:spPr>
          <a:xfrm>
            <a:off x="228600" y="838200"/>
            <a:ext cx="8686800" cy="10095071"/>
          </a:xfrm>
        </p:spPr>
        <p:txBody>
          <a:bodyPr/>
          <a:lstStyle/>
          <a:p>
            <a:r>
              <a:rPr lang="en-US" sz="2400" b="1" dirty="0">
                <a:solidFill>
                  <a:schemeClr val="tx2">
                    <a:lumMod val="75000"/>
                  </a:schemeClr>
                </a:solidFill>
              </a:rPr>
              <a:t>What do you call the illness?</a:t>
            </a:r>
          </a:p>
          <a:p>
            <a:r>
              <a:rPr lang="en-US" sz="2400" b="1" dirty="0">
                <a:solidFill>
                  <a:schemeClr val="tx2">
                    <a:lumMod val="75000"/>
                  </a:schemeClr>
                </a:solidFill>
              </a:rPr>
              <a:t>What do you think has caused the illness?</a:t>
            </a:r>
          </a:p>
          <a:p>
            <a:r>
              <a:rPr lang="en-US" sz="2400" b="1" dirty="0">
                <a:solidFill>
                  <a:schemeClr val="tx2">
                    <a:lumMod val="75000"/>
                  </a:schemeClr>
                </a:solidFill>
              </a:rPr>
              <a:t>Why do you think the illness started when it did?</a:t>
            </a:r>
          </a:p>
          <a:p>
            <a:r>
              <a:rPr lang="en-US" sz="2400" b="1" dirty="0">
                <a:solidFill>
                  <a:schemeClr val="tx2">
                    <a:lumMod val="75000"/>
                  </a:schemeClr>
                </a:solidFill>
              </a:rPr>
              <a:t>What problems do you think the illness causes? How does it work?</a:t>
            </a:r>
          </a:p>
          <a:p>
            <a:r>
              <a:rPr lang="en-US" sz="2400" b="1" dirty="0">
                <a:solidFill>
                  <a:schemeClr val="tx2">
                    <a:lumMod val="75000"/>
                  </a:schemeClr>
                </a:solidFill>
              </a:rPr>
              <a:t>How severe is the illness? Will it have a long or short course?</a:t>
            </a:r>
          </a:p>
          <a:p>
            <a:r>
              <a:rPr lang="en-US" sz="2400" b="1" dirty="0">
                <a:solidFill>
                  <a:schemeClr val="tx2">
                    <a:lumMod val="75000"/>
                  </a:schemeClr>
                </a:solidFill>
              </a:rPr>
              <a:t>What kind of treatment do you think is necessary? What are the most important results you hope to receive from this treatment?</a:t>
            </a:r>
          </a:p>
          <a:p>
            <a:r>
              <a:rPr lang="en-US" sz="2400" b="1" dirty="0">
                <a:solidFill>
                  <a:schemeClr val="tx2">
                    <a:lumMod val="75000"/>
                  </a:schemeClr>
                </a:solidFill>
              </a:rPr>
              <a:t>What are the main problems the illness has caused you?</a:t>
            </a:r>
          </a:p>
          <a:p>
            <a:r>
              <a:rPr lang="en-US" sz="2400" b="1" dirty="0">
                <a:solidFill>
                  <a:schemeClr val="tx2">
                    <a:lumMod val="75000"/>
                  </a:schemeClr>
                </a:solidFill>
              </a:rPr>
              <a:t>What do you fear most about the illness?</a:t>
            </a:r>
          </a:p>
          <a:p>
            <a:r>
              <a:rPr lang="en-US" sz="2400" dirty="0"/>
              <a:t>________________________________________</a:t>
            </a:r>
          </a:p>
          <a:p>
            <a:r>
              <a:rPr lang="en-US" sz="2400" dirty="0"/>
              <a:t> </a:t>
            </a:r>
            <a:endParaRPr lang="en-US" sz="2400" dirty="0" smtClean="0"/>
          </a:p>
          <a:p>
            <a:endParaRPr lang="en-US" sz="2400" dirty="0">
              <a:solidFill>
                <a:schemeClr val="tx2">
                  <a:lumMod val="50000"/>
                </a:schemeClr>
              </a:solidFill>
            </a:endParaRPr>
          </a:p>
          <a:p>
            <a:endParaRPr lang="en-US" sz="2400" dirty="0" smtClean="0">
              <a:solidFill>
                <a:schemeClr val="tx2">
                  <a:lumMod val="50000"/>
                </a:schemeClr>
              </a:solidFill>
            </a:endParaRPr>
          </a:p>
          <a:p>
            <a:r>
              <a:rPr lang="en-US" sz="2400" dirty="0" smtClean="0">
                <a:solidFill>
                  <a:schemeClr val="tx2">
                    <a:lumMod val="50000"/>
                  </a:schemeClr>
                </a:solidFill>
              </a:rPr>
              <a:t>Kleinman </a:t>
            </a:r>
            <a:r>
              <a:rPr lang="en-US" sz="2400" dirty="0">
                <a:solidFill>
                  <a:schemeClr val="tx2">
                    <a:lumMod val="50000"/>
                  </a:schemeClr>
                </a:solidFill>
              </a:rPr>
              <a:t>A, Eisenberg L, Good B. Culture, illness and care: clinical lessons from anthropologic and cross-cultural research. Ann Intern Med. 1978; 88:251–8.</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dirty="0"/>
          </a:p>
        </p:txBody>
      </p:sp>
    </p:spTree>
    <p:extLst>
      <p:ext uri="{BB962C8B-B14F-4D97-AF65-F5344CB8AC3E}">
        <p14:creationId xmlns:p14="http://schemas.microsoft.com/office/powerpoint/2010/main" val="2223313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04803" y="2"/>
            <a:ext cx="8453119" cy="1629163"/>
          </a:xfrm>
          <a:prstGeom prst="rect">
            <a:avLst/>
          </a:prstGeom>
        </p:spPr>
        <p:txBody>
          <a:bodyPr vert="horz" wrap="square" lIns="0" tIns="150367" rIns="0" bIns="0" rtlCol="0">
            <a:spAutoFit/>
          </a:bodyPr>
          <a:lstStyle/>
          <a:p>
            <a:pPr marL="88900">
              <a:lnSpc>
                <a:spcPct val="100000"/>
              </a:lnSpc>
            </a:pPr>
            <a:r>
              <a:rPr lang="en-US" dirty="0" smtClean="0"/>
              <a:t>The Primacy of Relationships and Courtesy</a:t>
            </a:r>
            <a:br>
              <a:rPr lang="en-US" dirty="0" smtClean="0"/>
            </a:br>
            <a:r>
              <a:rPr lang="en-US" dirty="0" smtClean="0"/>
              <a:t/>
            </a:r>
            <a:br>
              <a:rPr lang="en-US" dirty="0" smtClean="0"/>
            </a:br>
            <a:r>
              <a:rPr dirty="0" smtClean="0"/>
              <a:t>A </a:t>
            </a:r>
            <a:r>
              <a:rPr dirty="0"/>
              <a:t>brusque health </a:t>
            </a:r>
            <a:r>
              <a:rPr spc="-15" dirty="0"/>
              <a:t>care </a:t>
            </a:r>
            <a:r>
              <a:rPr spc="-10" dirty="0"/>
              <a:t>provider</a:t>
            </a:r>
            <a:r>
              <a:rPr spc="-125" dirty="0"/>
              <a:t> </a:t>
            </a:r>
            <a:r>
              <a:rPr spc="-20" dirty="0"/>
              <a:t>may:</a:t>
            </a:r>
          </a:p>
        </p:txBody>
      </p:sp>
      <p:sp>
        <p:nvSpPr>
          <p:cNvPr id="5" name="object 5"/>
          <p:cNvSpPr txBox="1"/>
          <p:nvPr/>
        </p:nvSpPr>
        <p:spPr>
          <a:xfrm>
            <a:off x="152400" y="1676400"/>
            <a:ext cx="8730615" cy="4470455"/>
          </a:xfrm>
          <a:prstGeom prst="rect">
            <a:avLst/>
          </a:prstGeom>
        </p:spPr>
        <p:txBody>
          <a:bodyPr vert="horz" wrap="square" lIns="0" tIns="0" rIns="0" bIns="0" rtlCol="0">
            <a:spAutoFit/>
          </a:bodyPr>
          <a:lstStyle/>
          <a:p>
            <a:pPr marL="354965" marR="283210" indent="-342265">
              <a:lnSpc>
                <a:spcPct val="100000"/>
              </a:lnSpc>
              <a:buFont typeface="Arial"/>
              <a:buChar char="•"/>
              <a:tabLst>
                <a:tab pos="355600" algn="l"/>
              </a:tabLst>
            </a:pPr>
            <a:r>
              <a:rPr lang="en-US" sz="3200" dirty="0" smtClean="0">
                <a:solidFill>
                  <a:srgbClr val="CC3300"/>
                </a:solidFill>
                <a:latin typeface="Calibri"/>
                <a:cs typeface="Calibri"/>
              </a:rPr>
              <a:t>Not</a:t>
            </a:r>
            <a:r>
              <a:rPr sz="3200" dirty="0" smtClean="0">
                <a:solidFill>
                  <a:srgbClr val="CC3300"/>
                </a:solidFill>
                <a:latin typeface="Calibri"/>
                <a:cs typeface="Calibri"/>
              </a:rPr>
              <a:t> </a:t>
            </a:r>
            <a:r>
              <a:rPr sz="3200" spc="-5" dirty="0">
                <a:solidFill>
                  <a:srgbClr val="CC3300"/>
                </a:solidFill>
                <a:latin typeface="Calibri"/>
                <a:cs typeface="Calibri"/>
              </a:rPr>
              <a:t>learn </a:t>
            </a:r>
            <a:r>
              <a:rPr sz="3200" dirty="0">
                <a:solidFill>
                  <a:srgbClr val="CC3300"/>
                </a:solidFill>
                <a:latin typeface="Calibri"/>
                <a:cs typeface="Calibri"/>
              </a:rPr>
              <a:t>of </a:t>
            </a:r>
            <a:r>
              <a:rPr sz="3200" spc="-10" dirty="0">
                <a:solidFill>
                  <a:srgbClr val="CC3300"/>
                </a:solidFill>
                <a:latin typeface="Calibri"/>
                <a:cs typeface="Calibri"/>
              </a:rPr>
              <a:t>significant </a:t>
            </a:r>
            <a:r>
              <a:rPr lang="en-US" sz="3200" spc="-10" dirty="0" smtClean="0">
                <a:solidFill>
                  <a:srgbClr val="CC3300"/>
                </a:solidFill>
                <a:latin typeface="Calibri"/>
                <a:cs typeface="Calibri"/>
              </a:rPr>
              <a:t>needs </a:t>
            </a:r>
            <a:r>
              <a:rPr sz="3200" dirty="0" smtClean="0">
                <a:solidFill>
                  <a:srgbClr val="CC3300"/>
                </a:solidFill>
                <a:latin typeface="Calibri"/>
                <a:cs typeface="Calibri"/>
              </a:rPr>
              <a:t>or </a:t>
            </a:r>
            <a:r>
              <a:rPr sz="3200" spc="-10" dirty="0">
                <a:solidFill>
                  <a:srgbClr val="CC3300"/>
                </a:solidFill>
                <a:latin typeface="Calibri"/>
                <a:cs typeface="Calibri"/>
              </a:rPr>
              <a:t>problems  </a:t>
            </a:r>
            <a:endParaRPr lang="en-US" sz="3200" spc="-10" dirty="0" smtClean="0">
              <a:solidFill>
                <a:srgbClr val="CC3300"/>
              </a:solidFill>
              <a:latin typeface="Calibri"/>
              <a:cs typeface="Calibri"/>
            </a:endParaRPr>
          </a:p>
          <a:p>
            <a:pPr marL="354965" marR="283210" indent="-342265">
              <a:lnSpc>
                <a:spcPct val="100000"/>
              </a:lnSpc>
              <a:buFont typeface="Arial"/>
              <a:buChar char="•"/>
              <a:tabLst>
                <a:tab pos="355600" algn="l"/>
              </a:tabLst>
            </a:pPr>
            <a:r>
              <a:rPr lang="en-US" sz="3200" spc="-5" dirty="0" smtClean="0">
                <a:solidFill>
                  <a:srgbClr val="CC3300"/>
                </a:solidFill>
                <a:latin typeface="Calibri"/>
                <a:cs typeface="Calibri"/>
              </a:rPr>
              <a:t>The</a:t>
            </a:r>
            <a:r>
              <a:rPr sz="3200" spc="-5" dirty="0" smtClean="0">
                <a:solidFill>
                  <a:srgbClr val="CC3300"/>
                </a:solidFill>
                <a:latin typeface="Calibri"/>
                <a:cs typeface="Calibri"/>
              </a:rPr>
              <a:t> </a:t>
            </a:r>
            <a:r>
              <a:rPr sz="3200" spc="-10" dirty="0">
                <a:solidFill>
                  <a:srgbClr val="CC3300"/>
                </a:solidFill>
                <a:latin typeface="Calibri"/>
                <a:cs typeface="Calibri"/>
              </a:rPr>
              <a:t>patient </a:t>
            </a:r>
            <a:r>
              <a:rPr lang="en-US" sz="3200" spc="-10" dirty="0" smtClean="0">
                <a:solidFill>
                  <a:srgbClr val="CC3300"/>
                </a:solidFill>
                <a:latin typeface="Calibri"/>
                <a:cs typeface="Calibri"/>
              </a:rPr>
              <a:t> will probably not</a:t>
            </a:r>
            <a:r>
              <a:rPr sz="3200" spc="-20" dirty="0" smtClean="0">
                <a:solidFill>
                  <a:srgbClr val="CC3300"/>
                </a:solidFill>
                <a:latin typeface="Calibri"/>
                <a:cs typeface="Calibri"/>
              </a:rPr>
              <a:t> </a:t>
            </a:r>
            <a:r>
              <a:rPr sz="3200" spc="-10" dirty="0" smtClean="0">
                <a:solidFill>
                  <a:srgbClr val="CC3300"/>
                </a:solidFill>
                <a:latin typeface="Calibri"/>
                <a:cs typeface="Calibri"/>
              </a:rPr>
              <a:t>return</a:t>
            </a:r>
            <a:r>
              <a:rPr sz="3200" spc="-10" dirty="0">
                <a:solidFill>
                  <a:srgbClr val="CC3300"/>
                </a:solidFill>
                <a:latin typeface="Calibri"/>
                <a:cs typeface="Calibri"/>
              </a:rPr>
              <a:t>.</a:t>
            </a:r>
            <a:endParaRPr sz="3200" dirty="0">
              <a:latin typeface="Calibri"/>
              <a:cs typeface="Calibri"/>
            </a:endParaRPr>
          </a:p>
          <a:p>
            <a:pPr>
              <a:lnSpc>
                <a:spcPct val="100000"/>
              </a:lnSpc>
              <a:spcBef>
                <a:spcPts val="6"/>
              </a:spcBef>
            </a:pPr>
            <a:endParaRPr sz="4600" dirty="0">
              <a:latin typeface="Times New Roman"/>
              <a:cs typeface="Times New Roman"/>
            </a:endParaRPr>
          </a:p>
          <a:p>
            <a:pPr marL="12700" marR="5080">
              <a:lnSpc>
                <a:spcPct val="100000"/>
              </a:lnSpc>
            </a:pPr>
            <a:r>
              <a:rPr sz="2800" spc="-10" dirty="0">
                <a:solidFill>
                  <a:srgbClr val="008080"/>
                </a:solidFill>
                <a:latin typeface="Calibri"/>
                <a:cs typeface="Calibri"/>
              </a:rPr>
              <a:t>Communications </a:t>
            </a:r>
            <a:r>
              <a:rPr sz="2800" spc="-5" dirty="0">
                <a:solidFill>
                  <a:srgbClr val="008080"/>
                </a:solidFill>
                <a:latin typeface="Calibri"/>
                <a:cs typeface="Calibri"/>
              </a:rPr>
              <a:t>and </a:t>
            </a:r>
            <a:r>
              <a:rPr sz="2800" spc="-10" dirty="0">
                <a:solidFill>
                  <a:srgbClr val="008080"/>
                </a:solidFill>
                <a:latin typeface="Calibri"/>
                <a:cs typeface="Calibri"/>
              </a:rPr>
              <a:t>the </a:t>
            </a:r>
            <a:r>
              <a:rPr sz="2800" spc="-15" dirty="0">
                <a:solidFill>
                  <a:srgbClr val="008080"/>
                </a:solidFill>
                <a:latin typeface="Calibri"/>
                <a:cs typeface="Calibri"/>
              </a:rPr>
              <a:t>relationship </a:t>
            </a:r>
            <a:r>
              <a:rPr sz="2800" spc="-10" dirty="0">
                <a:solidFill>
                  <a:srgbClr val="008080"/>
                </a:solidFill>
                <a:latin typeface="Calibri"/>
                <a:cs typeface="Calibri"/>
              </a:rPr>
              <a:t>between </a:t>
            </a:r>
            <a:r>
              <a:rPr sz="2800" spc="-15" dirty="0">
                <a:solidFill>
                  <a:srgbClr val="008080"/>
                </a:solidFill>
                <a:latin typeface="Calibri"/>
                <a:cs typeface="Calibri"/>
              </a:rPr>
              <a:t>patient  </a:t>
            </a:r>
            <a:r>
              <a:rPr sz="2800" spc="-5" dirty="0">
                <a:solidFill>
                  <a:srgbClr val="008080"/>
                </a:solidFill>
                <a:latin typeface="Calibri"/>
                <a:cs typeface="Calibri"/>
              </a:rPr>
              <a:t>and health </a:t>
            </a:r>
            <a:r>
              <a:rPr sz="2800" spc="-20" dirty="0">
                <a:solidFill>
                  <a:srgbClr val="008080"/>
                </a:solidFill>
                <a:latin typeface="Calibri"/>
                <a:cs typeface="Calibri"/>
              </a:rPr>
              <a:t>care </a:t>
            </a:r>
            <a:r>
              <a:rPr sz="2800" spc="-15" dirty="0">
                <a:solidFill>
                  <a:srgbClr val="008080"/>
                </a:solidFill>
                <a:latin typeface="Calibri"/>
                <a:cs typeface="Calibri"/>
              </a:rPr>
              <a:t>provider </a:t>
            </a:r>
            <a:r>
              <a:rPr sz="2800" spc="-20" dirty="0">
                <a:solidFill>
                  <a:srgbClr val="008080"/>
                </a:solidFill>
                <a:latin typeface="Calibri"/>
                <a:cs typeface="Calibri"/>
              </a:rPr>
              <a:t>are </a:t>
            </a:r>
            <a:r>
              <a:rPr sz="2800" spc="-40" dirty="0">
                <a:solidFill>
                  <a:srgbClr val="008080"/>
                </a:solidFill>
                <a:latin typeface="Calibri"/>
                <a:cs typeface="Calibri"/>
              </a:rPr>
              <a:t>key </a:t>
            </a:r>
            <a:r>
              <a:rPr sz="2800" spc="-15" dirty="0">
                <a:solidFill>
                  <a:srgbClr val="008080"/>
                </a:solidFill>
                <a:latin typeface="Calibri"/>
                <a:cs typeface="Calibri"/>
              </a:rPr>
              <a:t>to providing </a:t>
            </a:r>
            <a:r>
              <a:rPr sz="2800" spc="-10" dirty="0">
                <a:solidFill>
                  <a:srgbClr val="008080"/>
                </a:solidFill>
                <a:latin typeface="Calibri"/>
                <a:cs typeface="Calibri"/>
              </a:rPr>
              <a:t>quality</a:t>
            </a:r>
            <a:r>
              <a:rPr sz="2800" spc="229" dirty="0">
                <a:solidFill>
                  <a:srgbClr val="008080"/>
                </a:solidFill>
                <a:latin typeface="Calibri"/>
                <a:cs typeface="Calibri"/>
              </a:rPr>
              <a:t> </a:t>
            </a:r>
            <a:r>
              <a:rPr sz="2800" spc="-15" dirty="0">
                <a:solidFill>
                  <a:srgbClr val="008080"/>
                </a:solidFill>
                <a:latin typeface="Calibri"/>
                <a:cs typeface="Calibri"/>
              </a:rPr>
              <a:t>care.</a:t>
            </a:r>
            <a:endParaRPr sz="2800" dirty="0">
              <a:latin typeface="Calibri"/>
              <a:cs typeface="Calibri"/>
            </a:endParaRPr>
          </a:p>
          <a:p>
            <a:pPr>
              <a:lnSpc>
                <a:spcPct val="100000"/>
              </a:lnSpc>
              <a:spcBef>
                <a:spcPts val="46"/>
              </a:spcBef>
            </a:pPr>
            <a:endParaRPr sz="4050" dirty="0">
              <a:latin typeface="Times New Roman"/>
              <a:cs typeface="Times New Roman"/>
            </a:endParaRPr>
          </a:p>
          <a:p>
            <a:pPr marL="12700" marR="44450">
              <a:lnSpc>
                <a:spcPct val="100000"/>
              </a:lnSpc>
            </a:pPr>
            <a:r>
              <a:rPr sz="2800" u="heavy" spc="-50" dirty="0">
                <a:solidFill>
                  <a:srgbClr val="008080"/>
                </a:solidFill>
                <a:latin typeface="Calibri"/>
                <a:cs typeface="Calibri"/>
              </a:rPr>
              <a:t>Trust </a:t>
            </a:r>
            <a:r>
              <a:rPr sz="2800" u="heavy" spc="-5" dirty="0">
                <a:solidFill>
                  <a:srgbClr val="008080"/>
                </a:solidFill>
                <a:latin typeface="Calibri"/>
                <a:cs typeface="Calibri"/>
              </a:rPr>
              <a:t>and </a:t>
            </a:r>
            <a:r>
              <a:rPr sz="2800" u="heavy" spc="-15" dirty="0">
                <a:solidFill>
                  <a:srgbClr val="008080"/>
                </a:solidFill>
                <a:latin typeface="Calibri"/>
                <a:cs typeface="Calibri"/>
              </a:rPr>
              <a:t>interpersonal </a:t>
            </a:r>
            <a:r>
              <a:rPr sz="2800" u="heavy" spc="-20" dirty="0">
                <a:solidFill>
                  <a:srgbClr val="008080"/>
                </a:solidFill>
                <a:latin typeface="Calibri"/>
                <a:cs typeface="Calibri"/>
              </a:rPr>
              <a:t>comfort </a:t>
            </a:r>
            <a:r>
              <a:rPr sz="2800" u="heavy" spc="-10" dirty="0">
                <a:solidFill>
                  <a:srgbClr val="008080"/>
                </a:solidFill>
                <a:latin typeface="Calibri"/>
                <a:cs typeface="Calibri"/>
              </a:rPr>
              <a:t>is </a:t>
            </a:r>
            <a:r>
              <a:rPr sz="2800" u="heavy" spc="-5" dirty="0">
                <a:solidFill>
                  <a:srgbClr val="008080"/>
                </a:solidFill>
                <a:latin typeface="Calibri"/>
                <a:cs typeface="Calibri"/>
              </a:rPr>
              <a:t>a </a:t>
            </a:r>
            <a:r>
              <a:rPr sz="2800" u="heavy" spc="-10" dirty="0">
                <a:solidFill>
                  <a:srgbClr val="008080"/>
                </a:solidFill>
                <a:latin typeface="Calibri"/>
                <a:cs typeface="Calibri"/>
              </a:rPr>
              <a:t>critical component </a:t>
            </a:r>
            <a:r>
              <a:rPr sz="2800" u="heavy" spc="-5" dirty="0">
                <a:solidFill>
                  <a:srgbClr val="008080"/>
                </a:solidFill>
                <a:latin typeface="Calibri"/>
                <a:cs typeface="Calibri"/>
              </a:rPr>
              <a:t>of  </a:t>
            </a:r>
            <a:r>
              <a:rPr sz="2800" u="heavy" spc="-10" dirty="0">
                <a:solidFill>
                  <a:srgbClr val="008080"/>
                </a:solidFill>
                <a:latin typeface="Calibri"/>
                <a:cs typeface="Calibri"/>
              </a:rPr>
              <a:t>the </a:t>
            </a:r>
            <a:r>
              <a:rPr sz="2800" u="heavy" spc="-15" dirty="0">
                <a:solidFill>
                  <a:srgbClr val="008080"/>
                </a:solidFill>
                <a:latin typeface="Calibri"/>
                <a:cs typeface="Calibri"/>
              </a:rPr>
              <a:t>relationship </a:t>
            </a:r>
            <a:r>
              <a:rPr sz="2800" u="heavy" spc="-10" dirty="0">
                <a:solidFill>
                  <a:srgbClr val="008080"/>
                </a:solidFill>
                <a:latin typeface="Calibri"/>
                <a:cs typeface="Calibri"/>
              </a:rPr>
              <a:t>between the </a:t>
            </a:r>
            <a:r>
              <a:rPr sz="2800" u="heavy" spc="-15" dirty="0">
                <a:solidFill>
                  <a:srgbClr val="008080"/>
                </a:solidFill>
                <a:latin typeface="Calibri"/>
                <a:cs typeface="Calibri"/>
              </a:rPr>
              <a:t>person </a:t>
            </a:r>
            <a:r>
              <a:rPr sz="2800" u="heavy" spc="-5" dirty="0">
                <a:solidFill>
                  <a:srgbClr val="008080"/>
                </a:solidFill>
                <a:latin typeface="Calibri"/>
                <a:cs typeface="Calibri"/>
              </a:rPr>
              <a:t>who </a:t>
            </a:r>
            <a:r>
              <a:rPr sz="2800" u="heavy" spc="-10" dirty="0">
                <a:solidFill>
                  <a:srgbClr val="008080"/>
                </a:solidFill>
                <a:latin typeface="Calibri"/>
                <a:cs typeface="Calibri"/>
              </a:rPr>
              <a:t>is ill </a:t>
            </a:r>
            <a:r>
              <a:rPr sz="2800" u="heavy" spc="-5" dirty="0">
                <a:solidFill>
                  <a:srgbClr val="008080"/>
                </a:solidFill>
                <a:latin typeface="Calibri"/>
                <a:cs typeface="Calibri"/>
              </a:rPr>
              <a:t>and </a:t>
            </a:r>
            <a:r>
              <a:rPr sz="2800" u="heavy" spc="-10" dirty="0">
                <a:solidFill>
                  <a:srgbClr val="008080"/>
                </a:solidFill>
                <a:latin typeface="Calibri"/>
                <a:cs typeface="Calibri"/>
              </a:rPr>
              <a:t>the  </a:t>
            </a:r>
            <a:r>
              <a:rPr sz="2800" u="heavy" spc="-5" dirty="0">
                <a:solidFill>
                  <a:srgbClr val="008080"/>
                </a:solidFill>
                <a:latin typeface="Calibri"/>
                <a:cs typeface="Calibri"/>
              </a:rPr>
              <a:t>healer</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48402"/>
            <a:ext cx="9144000" cy="1905"/>
          </a:xfrm>
          <a:custGeom>
            <a:avLst/>
            <a:gdLst/>
            <a:ahLst/>
            <a:cxnLst/>
            <a:rect l="l" t="t" r="r" b="b"/>
            <a:pathLst>
              <a:path w="9144000" h="1904">
                <a:moveTo>
                  <a:pt x="0" y="0"/>
                </a:moveTo>
                <a:lnTo>
                  <a:pt x="9144000" y="1587"/>
                </a:lnTo>
              </a:path>
            </a:pathLst>
          </a:custGeom>
          <a:ln w="38100">
            <a:solidFill>
              <a:srgbClr val="376092"/>
            </a:solidFill>
          </a:ln>
        </p:spPr>
        <p:txBody>
          <a:bodyPr wrap="square" lIns="0" tIns="0" rIns="0" bIns="0" rtlCol="0"/>
          <a:lstStyle/>
          <a:p>
            <a:endParaRPr dirty="0"/>
          </a:p>
        </p:txBody>
      </p:sp>
      <p:sp>
        <p:nvSpPr>
          <p:cNvPr id="4" name="object 4"/>
          <p:cNvSpPr txBox="1">
            <a:spLocks noGrp="1"/>
          </p:cNvSpPr>
          <p:nvPr>
            <p:ph type="title"/>
          </p:nvPr>
        </p:nvSpPr>
        <p:spPr>
          <a:xfrm>
            <a:off x="383543" y="174752"/>
            <a:ext cx="8376919" cy="980075"/>
          </a:xfrm>
          <a:prstGeom prst="rect">
            <a:avLst/>
          </a:prstGeom>
        </p:spPr>
        <p:txBody>
          <a:bodyPr vert="horz" wrap="square" lIns="0" tIns="300037" rIns="0" bIns="0" rtlCol="0">
            <a:spAutoFit/>
          </a:bodyPr>
          <a:lstStyle/>
          <a:p>
            <a:pPr marL="168275">
              <a:lnSpc>
                <a:spcPct val="100000"/>
              </a:lnSpc>
            </a:pPr>
            <a:r>
              <a:rPr sz="4400" spc="-10" dirty="0"/>
              <a:t>Communication </a:t>
            </a:r>
            <a:r>
              <a:rPr sz="4400" dirty="0"/>
              <a:t>&amp; </a:t>
            </a:r>
            <a:r>
              <a:rPr sz="4400" spc="-10" dirty="0"/>
              <a:t>Language</a:t>
            </a:r>
            <a:r>
              <a:rPr sz="4400" spc="-5" dirty="0"/>
              <a:t> Issues</a:t>
            </a:r>
            <a:endParaRPr sz="4400" dirty="0"/>
          </a:p>
        </p:txBody>
      </p:sp>
      <p:sp>
        <p:nvSpPr>
          <p:cNvPr id="5" name="object 5"/>
          <p:cNvSpPr txBox="1"/>
          <p:nvPr/>
        </p:nvSpPr>
        <p:spPr>
          <a:xfrm>
            <a:off x="0" y="1714501"/>
            <a:ext cx="9144000" cy="4816703"/>
          </a:xfrm>
          <a:prstGeom prst="rect">
            <a:avLst/>
          </a:prstGeom>
        </p:spPr>
        <p:txBody>
          <a:bodyPr vert="horz" wrap="square" lIns="0" tIns="0" rIns="0" bIns="0" rtlCol="0">
            <a:spAutoFit/>
          </a:bodyPr>
          <a:lstStyle/>
          <a:p>
            <a:pPr marL="355600" marR="867410" indent="-342900">
              <a:lnSpc>
                <a:spcPct val="100000"/>
              </a:lnSpc>
              <a:buFont typeface="Arial"/>
              <a:buChar char="•"/>
              <a:tabLst>
                <a:tab pos="355600" algn="l"/>
              </a:tabLst>
            </a:pPr>
            <a:r>
              <a:rPr sz="2400" b="1" spc="-10" dirty="0">
                <a:solidFill>
                  <a:srgbClr val="CC3300"/>
                </a:solidFill>
                <a:latin typeface="Calibri"/>
                <a:cs typeface="Calibri"/>
              </a:rPr>
              <a:t>Early </a:t>
            </a:r>
            <a:r>
              <a:rPr sz="2400" b="1" spc="-15" dirty="0">
                <a:solidFill>
                  <a:srgbClr val="CC3300"/>
                </a:solidFill>
                <a:latin typeface="Calibri"/>
                <a:cs typeface="Calibri"/>
              </a:rPr>
              <a:t>attention to </a:t>
            </a:r>
            <a:r>
              <a:rPr sz="2400" b="1" spc="-5" dirty="0">
                <a:solidFill>
                  <a:srgbClr val="CC3300"/>
                </a:solidFill>
                <a:latin typeface="Calibri"/>
                <a:cs typeface="Calibri"/>
              </a:rPr>
              <a:t>building </a:t>
            </a:r>
            <a:r>
              <a:rPr sz="2400" b="1" spc="-10" dirty="0">
                <a:solidFill>
                  <a:srgbClr val="CC3300"/>
                </a:solidFill>
                <a:latin typeface="Calibri"/>
                <a:cs typeface="Calibri"/>
              </a:rPr>
              <a:t>rapport </a:t>
            </a:r>
            <a:r>
              <a:rPr sz="2400" b="1" dirty="0">
                <a:solidFill>
                  <a:srgbClr val="CC3300"/>
                </a:solidFill>
                <a:latin typeface="Calibri"/>
                <a:cs typeface="Calibri"/>
              </a:rPr>
              <a:t>will </a:t>
            </a:r>
            <a:r>
              <a:rPr sz="2400" b="1" spc="-10" dirty="0">
                <a:solidFill>
                  <a:srgbClr val="CC3300"/>
                </a:solidFill>
                <a:latin typeface="Calibri"/>
                <a:cs typeface="Calibri"/>
              </a:rPr>
              <a:t>go </a:t>
            </a:r>
            <a:r>
              <a:rPr sz="2400" b="1" dirty="0">
                <a:solidFill>
                  <a:srgbClr val="CC3300"/>
                </a:solidFill>
                <a:latin typeface="Calibri"/>
                <a:cs typeface="Calibri"/>
              </a:rPr>
              <a:t>a </a:t>
            </a:r>
            <a:r>
              <a:rPr sz="2400" b="1" spc="-5" dirty="0">
                <a:solidFill>
                  <a:srgbClr val="CC3300"/>
                </a:solidFill>
                <a:latin typeface="Calibri"/>
                <a:cs typeface="Calibri"/>
              </a:rPr>
              <a:t>long </a:t>
            </a:r>
            <a:r>
              <a:rPr sz="2400" b="1" spc="-25" dirty="0">
                <a:solidFill>
                  <a:srgbClr val="CC3300"/>
                </a:solidFill>
                <a:latin typeface="Calibri"/>
                <a:cs typeface="Calibri"/>
              </a:rPr>
              <a:t>way </a:t>
            </a:r>
            <a:r>
              <a:rPr sz="2400" b="1" spc="-15" dirty="0">
                <a:solidFill>
                  <a:srgbClr val="CC3300"/>
                </a:solidFill>
                <a:latin typeface="Calibri"/>
                <a:cs typeface="Calibri"/>
              </a:rPr>
              <a:t>to  facilitate</a:t>
            </a:r>
            <a:r>
              <a:rPr sz="2400" b="1" spc="-60" dirty="0">
                <a:solidFill>
                  <a:srgbClr val="CC3300"/>
                </a:solidFill>
                <a:latin typeface="Calibri"/>
                <a:cs typeface="Calibri"/>
              </a:rPr>
              <a:t> </a:t>
            </a:r>
            <a:r>
              <a:rPr sz="2400" b="1" spc="-10" dirty="0">
                <a:solidFill>
                  <a:srgbClr val="CC3300"/>
                </a:solidFill>
                <a:latin typeface="Calibri"/>
                <a:cs typeface="Calibri"/>
              </a:rPr>
              <a:t>communication</a:t>
            </a:r>
            <a:r>
              <a:rPr sz="2400" b="1" spc="-10" dirty="0" smtClean="0">
                <a:solidFill>
                  <a:srgbClr val="CC3300"/>
                </a:solidFill>
                <a:latin typeface="Calibri"/>
                <a:cs typeface="Calibri"/>
              </a:rPr>
              <a:t>.</a:t>
            </a:r>
            <a:endParaRPr lang="en-US" sz="2400" b="1" spc="-10" dirty="0" smtClean="0">
              <a:solidFill>
                <a:srgbClr val="CC3300"/>
              </a:solidFill>
              <a:latin typeface="Calibri"/>
              <a:cs typeface="Calibri"/>
            </a:endParaRPr>
          </a:p>
          <a:p>
            <a:pPr marL="355600" marR="867410" indent="-342900">
              <a:lnSpc>
                <a:spcPct val="100000"/>
              </a:lnSpc>
              <a:buFont typeface="Arial"/>
              <a:buChar char="•"/>
              <a:tabLst>
                <a:tab pos="355600" algn="l"/>
              </a:tabLst>
            </a:pPr>
            <a:endParaRPr sz="2400" b="1" dirty="0">
              <a:latin typeface="Calibri"/>
              <a:cs typeface="Calibri"/>
            </a:endParaRPr>
          </a:p>
          <a:p>
            <a:pPr marL="355600" marR="101600" indent="-342900">
              <a:lnSpc>
                <a:spcPct val="100000"/>
              </a:lnSpc>
              <a:spcBef>
                <a:spcPts val="575"/>
              </a:spcBef>
              <a:buFont typeface="Arial"/>
              <a:buChar char="•"/>
              <a:tabLst>
                <a:tab pos="355600" algn="l"/>
              </a:tabLst>
            </a:pPr>
            <a:r>
              <a:rPr sz="2400" b="1" spc="-5" dirty="0">
                <a:solidFill>
                  <a:srgbClr val="CC3300"/>
                </a:solidFill>
                <a:latin typeface="Calibri"/>
                <a:cs typeface="Calibri"/>
              </a:rPr>
              <a:t>Rapport begins </a:t>
            </a:r>
            <a:r>
              <a:rPr sz="2400" b="1" spc="-10" dirty="0">
                <a:solidFill>
                  <a:srgbClr val="CC3300"/>
                </a:solidFill>
                <a:latin typeface="Calibri"/>
                <a:cs typeface="Calibri"/>
              </a:rPr>
              <a:t>through </a:t>
            </a:r>
            <a:r>
              <a:rPr sz="2400" b="1" spc="-15" dirty="0">
                <a:solidFill>
                  <a:srgbClr val="CC3300"/>
                </a:solidFill>
                <a:latin typeface="Calibri"/>
                <a:cs typeface="Calibri"/>
              </a:rPr>
              <a:t>exchange </a:t>
            </a:r>
            <a:r>
              <a:rPr sz="2400" b="1" spc="-5" dirty="0">
                <a:solidFill>
                  <a:srgbClr val="CC3300"/>
                </a:solidFill>
                <a:latin typeface="Calibri"/>
                <a:cs typeface="Calibri"/>
              </a:rPr>
              <a:t>of pleasantries or chit-chat  </a:t>
            </a:r>
            <a:r>
              <a:rPr sz="2400" b="1" spc="-20" dirty="0">
                <a:solidFill>
                  <a:srgbClr val="CC3300"/>
                </a:solidFill>
                <a:latin typeface="Calibri"/>
                <a:cs typeface="Calibri"/>
              </a:rPr>
              <a:t>before </a:t>
            </a:r>
            <a:r>
              <a:rPr sz="2400" b="1" spc="-5" dirty="0">
                <a:solidFill>
                  <a:srgbClr val="CC3300"/>
                </a:solidFill>
                <a:latin typeface="Calibri"/>
                <a:cs typeface="Calibri"/>
              </a:rPr>
              <a:t>beginning </a:t>
            </a:r>
            <a:r>
              <a:rPr sz="2400" b="1" dirty="0">
                <a:solidFill>
                  <a:srgbClr val="CC3300"/>
                </a:solidFill>
                <a:latin typeface="Calibri"/>
                <a:cs typeface="Calibri"/>
              </a:rPr>
              <a:t>the </a:t>
            </a:r>
            <a:r>
              <a:rPr sz="2400" b="1" spc="-5" dirty="0">
                <a:solidFill>
                  <a:srgbClr val="CC3300"/>
                </a:solidFill>
                <a:latin typeface="Calibri"/>
                <a:cs typeface="Calibri"/>
              </a:rPr>
              <a:t>business of medical </a:t>
            </a:r>
            <a:r>
              <a:rPr sz="2400" b="1" spc="-10" dirty="0">
                <a:solidFill>
                  <a:srgbClr val="CC3300"/>
                </a:solidFill>
                <a:latin typeface="Calibri"/>
                <a:cs typeface="Calibri"/>
              </a:rPr>
              <a:t>history-taking </a:t>
            </a:r>
            <a:r>
              <a:rPr sz="2400" b="1" spc="-5" dirty="0">
                <a:solidFill>
                  <a:srgbClr val="CC3300"/>
                </a:solidFill>
                <a:latin typeface="Calibri"/>
                <a:cs typeface="Calibri"/>
              </a:rPr>
              <a:t>and  </a:t>
            </a:r>
            <a:r>
              <a:rPr sz="2400" b="1" spc="-15" dirty="0">
                <a:solidFill>
                  <a:srgbClr val="CC3300"/>
                </a:solidFill>
                <a:latin typeface="Calibri"/>
                <a:cs typeface="Calibri"/>
              </a:rPr>
              <a:t>physical</a:t>
            </a:r>
            <a:r>
              <a:rPr sz="2400" b="1" spc="-30" dirty="0">
                <a:solidFill>
                  <a:srgbClr val="CC3300"/>
                </a:solidFill>
                <a:latin typeface="Calibri"/>
                <a:cs typeface="Calibri"/>
              </a:rPr>
              <a:t> </a:t>
            </a:r>
            <a:r>
              <a:rPr sz="2400" b="1" spc="-15" dirty="0">
                <a:solidFill>
                  <a:srgbClr val="CC3300"/>
                </a:solidFill>
                <a:latin typeface="Calibri"/>
                <a:cs typeface="Calibri"/>
              </a:rPr>
              <a:t>examination</a:t>
            </a:r>
            <a:r>
              <a:rPr sz="2400" b="1" spc="-15" dirty="0" smtClean="0">
                <a:solidFill>
                  <a:srgbClr val="CC3300"/>
                </a:solidFill>
                <a:latin typeface="Calibri"/>
                <a:cs typeface="Calibri"/>
              </a:rPr>
              <a:t>.</a:t>
            </a:r>
            <a:endParaRPr lang="en-US" sz="2400" b="1" spc="-15" dirty="0" smtClean="0">
              <a:solidFill>
                <a:srgbClr val="CC3300"/>
              </a:solidFill>
              <a:latin typeface="Calibri"/>
              <a:cs typeface="Calibri"/>
            </a:endParaRPr>
          </a:p>
          <a:p>
            <a:pPr marL="355600" marR="101600" indent="-342900">
              <a:lnSpc>
                <a:spcPct val="100000"/>
              </a:lnSpc>
              <a:spcBef>
                <a:spcPts val="575"/>
              </a:spcBef>
              <a:buFont typeface="Arial"/>
              <a:buChar char="•"/>
              <a:tabLst>
                <a:tab pos="355600" algn="l"/>
              </a:tabLst>
            </a:pPr>
            <a:endParaRPr sz="2400" b="1" dirty="0">
              <a:latin typeface="Calibri"/>
              <a:cs typeface="Calibri"/>
            </a:endParaRPr>
          </a:p>
          <a:p>
            <a:pPr marL="355600" marR="654050" indent="-342900">
              <a:lnSpc>
                <a:spcPct val="100000"/>
              </a:lnSpc>
              <a:spcBef>
                <a:spcPts val="575"/>
              </a:spcBef>
              <a:buFont typeface="Arial"/>
              <a:buChar char="•"/>
              <a:tabLst>
                <a:tab pos="355600" algn="l"/>
              </a:tabLst>
            </a:pPr>
            <a:r>
              <a:rPr sz="2400" b="1" spc="-10" dirty="0">
                <a:solidFill>
                  <a:srgbClr val="CC3300"/>
                </a:solidFill>
                <a:latin typeface="Calibri"/>
                <a:cs typeface="Calibri"/>
              </a:rPr>
              <a:t>Personalismo </a:t>
            </a:r>
            <a:r>
              <a:rPr sz="2400" b="1" dirty="0">
                <a:solidFill>
                  <a:srgbClr val="CC3300"/>
                </a:solidFill>
                <a:latin typeface="Calibri"/>
                <a:cs typeface="Calibri"/>
              </a:rPr>
              <a:t>is an </a:t>
            </a:r>
            <a:r>
              <a:rPr sz="2400" b="1" spc="-5" dirty="0">
                <a:solidFill>
                  <a:srgbClr val="CC3300"/>
                </a:solidFill>
                <a:latin typeface="Calibri"/>
                <a:cs typeface="Calibri"/>
              </a:rPr>
              <a:t>essential quality </a:t>
            </a:r>
            <a:r>
              <a:rPr sz="2400" b="1" spc="-20" dirty="0">
                <a:solidFill>
                  <a:srgbClr val="CC3300"/>
                </a:solidFill>
                <a:latin typeface="Calibri"/>
                <a:cs typeface="Calibri"/>
              </a:rPr>
              <a:t>for </a:t>
            </a:r>
            <a:r>
              <a:rPr sz="2400" b="1" spc="-15" dirty="0">
                <a:solidFill>
                  <a:srgbClr val="CC3300"/>
                </a:solidFill>
                <a:latin typeface="Calibri"/>
                <a:cs typeface="Calibri"/>
              </a:rPr>
              <a:t>providers to </a:t>
            </a:r>
            <a:r>
              <a:rPr sz="2400" b="1" spc="-20" dirty="0">
                <a:solidFill>
                  <a:srgbClr val="CC3300"/>
                </a:solidFill>
                <a:latin typeface="Calibri"/>
                <a:cs typeface="Calibri"/>
              </a:rPr>
              <a:t>have  </a:t>
            </a:r>
            <a:r>
              <a:rPr sz="2400" b="1" dirty="0">
                <a:solidFill>
                  <a:srgbClr val="CC3300"/>
                </a:solidFill>
                <a:latin typeface="Calibri"/>
                <a:cs typeface="Calibri"/>
              </a:rPr>
              <a:t>when </a:t>
            </a:r>
            <a:r>
              <a:rPr sz="2400" b="1" spc="-5" dirty="0">
                <a:solidFill>
                  <a:srgbClr val="CC3300"/>
                </a:solidFill>
                <a:latin typeface="Calibri"/>
                <a:cs typeface="Calibri"/>
              </a:rPr>
              <a:t>caring </a:t>
            </a:r>
            <a:r>
              <a:rPr sz="2400" b="1" spc="-20" dirty="0">
                <a:solidFill>
                  <a:srgbClr val="CC3300"/>
                </a:solidFill>
                <a:latin typeface="Calibri"/>
                <a:cs typeface="Calibri"/>
              </a:rPr>
              <a:t>for </a:t>
            </a:r>
            <a:r>
              <a:rPr sz="2400" b="1" dirty="0">
                <a:solidFill>
                  <a:srgbClr val="CC3300"/>
                </a:solidFill>
                <a:latin typeface="Calibri"/>
                <a:cs typeface="Calibri"/>
              </a:rPr>
              <a:t>this</a:t>
            </a:r>
            <a:r>
              <a:rPr sz="2400" b="1" spc="-65" dirty="0">
                <a:solidFill>
                  <a:srgbClr val="CC3300"/>
                </a:solidFill>
                <a:latin typeface="Calibri"/>
                <a:cs typeface="Calibri"/>
              </a:rPr>
              <a:t> </a:t>
            </a:r>
            <a:r>
              <a:rPr sz="2400" b="1" spc="-10" dirty="0">
                <a:solidFill>
                  <a:srgbClr val="CC3300"/>
                </a:solidFill>
                <a:latin typeface="Calibri"/>
                <a:cs typeface="Calibri"/>
              </a:rPr>
              <a:t>population</a:t>
            </a:r>
            <a:r>
              <a:rPr sz="2400" b="1" spc="-10" dirty="0" smtClean="0">
                <a:solidFill>
                  <a:srgbClr val="CC3300"/>
                </a:solidFill>
                <a:latin typeface="Calibri"/>
                <a:cs typeface="Calibri"/>
              </a:rPr>
              <a:t>.</a:t>
            </a:r>
            <a:endParaRPr lang="en-US" sz="2400" b="1" spc="-10" dirty="0" smtClean="0">
              <a:solidFill>
                <a:srgbClr val="CC3300"/>
              </a:solidFill>
              <a:latin typeface="Calibri"/>
              <a:cs typeface="Calibri"/>
            </a:endParaRPr>
          </a:p>
          <a:p>
            <a:pPr marL="355600" marR="654050" indent="-342900">
              <a:lnSpc>
                <a:spcPct val="100000"/>
              </a:lnSpc>
              <a:spcBef>
                <a:spcPts val="575"/>
              </a:spcBef>
              <a:buFont typeface="Arial"/>
              <a:buChar char="•"/>
              <a:tabLst>
                <a:tab pos="355600" algn="l"/>
              </a:tabLst>
            </a:pPr>
            <a:endParaRPr sz="2400" b="1" dirty="0">
              <a:latin typeface="Calibri"/>
              <a:cs typeface="Calibri"/>
            </a:endParaRPr>
          </a:p>
          <a:p>
            <a:pPr marL="355600" marR="5080" indent="-342900">
              <a:lnSpc>
                <a:spcPct val="100000"/>
              </a:lnSpc>
              <a:spcBef>
                <a:spcPts val="575"/>
              </a:spcBef>
              <a:buFont typeface="Arial"/>
              <a:buChar char="•"/>
              <a:tabLst>
                <a:tab pos="355600" algn="l"/>
              </a:tabLst>
            </a:pPr>
            <a:r>
              <a:rPr sz="2400" b="1" spc="-5" dirty="0">
                <a:solidFill>
                  <a:srgbClr val="CC3300"/>
                </a:solidFill>
                <a:latin typeface="Calibri"/>
                <a:cs typeface="Calibri"/>
              </a:rPr>
              <a:t>Hispanics expect </a:t>
            </a:r>
            <a:r>
              <a:rPr sz="2400" b="1" dirty="0">
                <a:solidFill>
                  <a:srgbClr val="CC3300"/>
                </a:solidFill>
                <a:latin typeface="Calibri"/>
                <a:cs typeface="Calibri"/>
              </a:rPr>
              <a:t>health </a:t>
            </a:r>
            <a:r>
              <a:rPr sz="2400" b="1" spc="-15" dirty="0">
                <a:solidFill>
                  <a:srgbClr val="CC3300"/>
                </a:solidFill>
                <a:latin typeface="Calibri"/>
                <a:cs typeface="Calibri"/>
              </a:rPr>
              <a:t>care </a:t>
            </a:r>
            <a:r>
              <a:rPr sz="2400" b="1" spc="-10" dirty="0">
                <a:solidFill>
                  <a:srgbClr val="CC3300"/>
                </a:solidFill>
                <a:latin typeface="Calibri"/>
                <a:cs typeface="Calibri"/>
              </a:rPr>
              <a:t>personnel </a:t>
            </a:r>
            <a:r>
              <a:rPr sz="2400" b="1" spc="-15" dirty="0">
                <a:solidFill>
                  <a:srgbClr val="CC3300"/>
                </a:solidFill>
                <a:latin typeface="Calibri"/>
                <a:cs typeface="Calibri"/>
              </a:rPr>
              <a:t>to </a:t>
            </a:r>
            <a:r>
              <a:rPr sz="2400" b="1" spc="-5" dirty="0">
                <a:solidFill>
                  <a:srgbClr val="CC3300"/>
                </a:solidFill>
                <a:latin typeface="Calibri"/>
                <a:cs typeface="Calibri"/>
              </a:rPr>
              <a:t>be </a:t>
            </a:r>
            <a:r>
              <a:rPr sz="2400" b="1" spc="-10" dirty="0">
                <a:solidFill>
                  <a:srgbClr val="CC3300"/>
                </a:solidFill>
                <a:latin typeface="Calibri"/>
                <a:cs typeface="Calibri"/>
              </a:rPr>
              <a:t>warm </a:t>
            </a:r>
            <a:r>
              <a:rPr sz="2400" b="1" spc="-5" dirty="0">
                <a:solidFill>
                  <a:srgbClr val="CC3300"/>
                </a:solidFill>
                <a:latin typeface="Calibri"/>
                <a:cs typeface="Calibri"/>
              </a:rPr>
              <a:t>and  </a:t>
            </a:r>
            <a:r>
              <a:rPr sz="2400" b="1" spc="-10" dirty="0">
                <a:solidFill>
                  <a:srgbClr val="CC3300"/>
                </a:solidFill>
                <a:latin typeface="Calibri"/>
                <a:cs typeface="Calibri"/>
              </a:rPr>
              <a:t>personal </a:t>
            </a:r>
            <a:r>
              <a:rPr sz="2400" b="1" spc="-5" dirty="0">
                <a:solidFill>
                  <a:srgbClr val="CC3300"/>
                </a:solidFill>
                <a:latin typeface="Calibri"/>
                <a:cs typeface="Calibri"/>
              </a:rPr>
              <a:t>and </a:t>
            </a:r>
            <a:r>
              <a:rPr sz="2400" b="1" spc="-15" dirty="0">
                <a:solidFill>
                  <a:srgbClr val="CC3300"/>
                </a:solidFill>
                <a:latin typeface="Calibri"/>
                <a:cs typeface="Calibri"/>
              </a:rPr>
              <a:t>express </a:t>
            </a:r>
            <a:r>
              <a:rPr sz="2400" b="1" dirty="0">
                <a:solidFill>
                  <a:srgbClr val="CC3300"/>
                </a:solidFill>
                <a:latin typeface="Calibri"/>
                <a:cs typeface="Calibri"/>
              </a:rPr>
              <a:t>a </a:t>
            </a:r>
            <a:r>
              <a:rPr sz="2400" b="1" spc="-15" dirty="0">
                <a:solidFill>
                  <a:srgbClr val="CC3300"/>
                </a:solidFill>
                <a:latin typeface="Calibri"/>
                <a:cs typeface="Calibri"/>
              </a:rPr>
              <a:t>strong </a:t>
            </a:r>
            <a:r>
              <a:rPr sz="2400" b="1" dirty="0">
                <a:solidFill>
                  <a:srgbClr val="CC3300"/>
                </a:solidFill>
                <a:latin typeface="Calibri"/>
                <a:cs typeface="Calibri"/>
              </a:rPr>
              <a:t>need </a:t>
            </a:r>
            <a:r>
              <a:rPr sz="2400" b="1" spc="-15" dirty="0">
                <a:solidFill>
                  <a:srgbClr val="CC3300"/>
                </a:solidFill>
                <a:latin typeface="Calibri"/>
                <a:cs typeface="Calibri"/>
              </a:rPr>
              <a:t>to </a:t>
            </a:r>
            <a:r>
              <a:rPr sz="2400" b="1" spc="-5" dirty="0">
                <a:solidFill>
                  <a:srgbClr val="CC3300"/>
                </a:solidFill>
                <a:latin typeface="Calibri"/>
                <a:cs typeface="Calibri"/>
              </a:rPr>
              <a:t>be </a:t>
            </a:r>
            <a:r>
              <a:rPr sz="2400" b="1" spc="-15" dirty="0">
                <a:solidFill>
                  <a:srgbClr val="CC3300"/>
                </a:solidFill>
                <a:latin typeface="Calibri"/>
                <a:cs typeface="Calibri"/>
              </a:rPr>
              <a:t>treated </a:t>
            </a:r>
            <a:r>
              <a:rPr sz="2400" b="1" dirty="0">
                <a:solidFill>
                  <a:srgbClr val="CC3300"/>
                </a:solidFill>
                <a:latin typeface="Calibri"/>
                <a:cs typeface="Calibri"/>
              </a:rPr>
              <a:t>with</a:t>
            </a:r>
            <a:r>
              <a:rPr sz="2400" b="1" spc="35" dirty="0">
                <a:solidFill>
                  <a:srgbClr val="CC3300"/>
                </a:solidFill>
                <a:latin typeface="Calibri"/>
                <a:cs typeface="Calibri"/>
              </a:rPr>
              <a:t> </a:t>
            </a:r>
            <a:r>
              <a:rPr sz="2400" b="1" spc="-25" dirty="0">
                <a:solidFill>
                  <a:srgbClr val="CC3300"/>
                </a:solidFill>
                <a:latin typeface="Calibri"/>
                <a:cs typeface="Calibri"/>
              </a:rPr>
              <a:t>dignity.</a:t>
            </a:r>
            <a:endParaRPr sz="2400" b="1" dirty="0">
              <a:latin typeface="Calibri"/>
              <a:cs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emprenur.edu.uy/sites/default/files/styles/img_final/public/noticias/imagen_preguntas_frecuentes.jpg?itok=_776qC5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914400"/>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4839" y="304800"/>
            <a:ext cx="3076740"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Questions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18458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830997"/>
          </a:xfrm>
        </p:spPr>
        <p:txBody>
          <a:bodyPr/>
          <a:lstStyle/>
          <a:p>
            <a:r>
              <a:rPr lang="en-US" sz="5400" dirty="0" smtClean="0"/>
              <a:t>A CASE STUDY</a:t>
            </a:r>
            <a:endParaRPr lang="en-US" sz="5400" dirty="0"/>
          </a:p>
        </p:txBody>
      </p:sp>
      <p:sp>
        <p:nvSpPr>
          <p:cNvPr id="4" name="Text Placeholder 3"/>
          <p:cNvSpPr>
            <a:spLocks noGrp="1"/>
          </p:cNvSpPr>
          <p:nvPr>
            <p:ph sz="half" idx="2"/>
          </p:nvPr>
        </p:nvSpPr>
        <p:spPr>
          <a:xfrm>
            <a:off x="1016000" y="1028700"/>
            <a:ext cx="8128000" cy="5109091"/>
          </a:xfrm>
        </p:spPr>
        <p:txBody>
          <a:bodyPr/>
          <a:lstStyle/>
          <a:p>
            <a:pPr lvl="0"/>
            <a:r>
              <a:rPr lang="en-US" b="1" dirty="0" smtClean="0"/>
              <a:t>INTRODUCTION</a:t>
            </a:r>
          </a:p>
          <a:p>
            <a:r>
              <a:rPr lang="en-US" dirty="0" smtClean="0"/>
              <a:t>     </a:t>
            </a:r>
            <a:r>
              <a:rPr lang="en-US" sz="1800" b="1" dirty="0" smtClean="0">
                <a:solidFill>
                  <a:schemeClr val="tx1"/>
                </a:solidFill>
              </a:rPr>
              <a:t>PHYSICAL DESCRIPTION</a:t>
            </a:r>
          </a:p>
          <a:p>
            <a:pPr lvl="1"/>
            <a:r>
              <a:rPr lang="en-US" b="1" dirty="0" smtClean="0"/>
              <a:t>DEMOGRAPHIC INFORMATION</a:t>
            </a:r>
          </a:p>
          <a:p>
            <a:r>
              <a:rPr lang="en-US" dirty="0" smtClean="0"/>
              <a:t> </a:t>
            </a:r>
          </a:p>
          <a:p>
            <a:r>
              <a:rPr lang="en-US" b="1" dirty="0" smtClean="0"/>
              <a:t>SYSTEM RELFECTIONS</a:t>
            </a:r>
          </a:p>
          <a:p>
            <a:r>
              <a:rPr lang="en-US" sz="1800" b="1" dirty="0" smtClean="0">
                <a:solidFill>
                  <a:schemeClr val="tx1"/>
                </a:solidFill>
              </a:rPr>
              <a:t>         MEDICAL HISTORY </a:t>
            </a:r>
            <a:endParaRPr lang="en-US" sz="1800" dirty="0" smtClean="0">
              <a:solidFill>
                <a:schemeClr val="tx1"/>
              </a:solidFill>
            </a:endParaRPr>
          </a:p>
          <a:p>
            <a:pPr lvl="1"/>
            <a:r>
              <a:rPr lang="en-US" b="1" dirty="0" smtClean="0"/>
              <a:t>ASSESSMENT SUMMARY</a:t>
            </a:r>
            <a:endParaRPr lang="en-US" dirty="0" smtClean="0"/>
          </a:p>
          <a:p>
            <a:pPr lvl="1"/>
            <a:r>
              <a:rPr lang="en-US" b="1" dirty="0" smtClean="0"/>
              <a:t>FAMILY SYSTEM </a:t>
            </a:r>
            <a:endParaRPr lang="en-US" dirty="0" smtClean="0"/>
          </a:p>
          <a:p>
            <a:r>
              <a:rPr lang="en-US" b="1" dirty="0" smtClean="0"/>
              <a:t>RELIGIOUS/SPIRITUAL SYSTEM</a:t>
            </a:r>
          </a:p>
          <a:p>
            <a:endParaRPr lang="en-US" b="1" dirty="0" smtClean="0"/>
          </a:p>
          <a:p>
            <a:r>
              <a:rPr lang="en-US" b="1" dirty="0" smtClean="0"/>
              <a:t>PASTORAL REFLECTION</a:t>
            </a:r>
          </a:p>
          <a:p>
            <a:pPr lvl="1"/>
            <a:r>
              <a:rPr lang="en-US" b="1" dirty="0" smtClean="0"/>
              <a:t>ASSESSING PATIENT’S NEEDS</a:t>
            </a:r>
          </a:p>
          <a:p>
            <a:r>
              <a:rPr lang="en-US" sz="1800" b="1" dirty="0" smtClean="0">
                <a:solidFill>
                  <a:schemeClr val="tx1"/>
                </a:solidFill>
              </a:rPr>
              <a:t>         MEETING THE PATIENT’SNEEDS</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Guillermo\AppData\Local\Microsoft\Windows\Temporary Internet Files\Content.IE5\85SCA268\LatinoUSA-150x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
            <a:ext cx="29464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98308" name="Picture 4" descr="C:\Users\Guillermo\AppData\Local\Microsoft\Windows\Temporary Internet Files\Content.IE5\QBUP017C\latinoameric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16" y="13189"/>
            <a:ext cx="5588000" cy="4250531"/>
          </a:xfrm>
          <a:prstGeom prst="rect">
            <a:avLst/>
          </a:prstGeom>
          <a:noFill/>
          <a:extLst>
            <a:ext uri="{909E8E84-426E-40DD-AFC4-6F175D3DCCD1}">
              <a14:hiddenFill xmlns:a14="http://schemas.microsoft.com/office/drawing/2010/main">
                <a:solidFill>
                  <a:srgbClr val="FFFFFF"/>
                </a:solidFill>
              </a14:hiddenFill>
            </a:ext>
          </a:extLst>
        </p:spPr>
      </p:pic>
      <p:pic>
        <p:nvPicPr>
          <p:cNvPr id="98313" name="Picture 9" descr="C:\Users\Guillermo\AppData\Local\Microsoft\Windows\Temporary Internet Files\Content.IE5\Y3MHEZ9T\GRACIAS-1024x4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16" y="1882173"/>
            <a:ext cx="5892800" cy="1511684"/>
          </a:xfrm>
          <a:prstGeom prst="rect">
            <a:avLst/>
          </a:prstGeom>
          <a:noFill/>
          <a:extLst>
            <a:ext uri="{909E8E84-426E-40DD-AFC4-6F175D3DCCD1}">
              <a14:hiddenFill xmlns:a14="http://schemas.microsoft.com/office/drawing/2010/main">
                <a:solidFill>
                  <a:srgbClr val="FFFFFF"/>
                </a:solidFill>
              </a14:hiddenFill>
            </a:ext>
          </a:extLst>
        </p:spPr>
      </p:pic>
      <p:pic>
        <p:nvPicPr>
          <p:cNvPr id="98314" name="Picture 10" descr="C:\Users\Guillermo\AppData\Local\Microsoft\Windows\Temporary Internet Files\Content.IE5\QBUP017C\inicio_gracia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7" y="3028950"/>
            <a:ext cx="4445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98316" name="Picture 12" descr="C:\Users\Guillermo\AppData\Local\Microsoft\Windows\Temporary Internet Files\Content.IE5\QBUP017C\gracias3[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40369" y="4263720"/>
            <a:ext cx="5080000" cy="21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6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ewhispanic.org/files/2013/10/PH_13.06.10_CH_updates_identity.png"/>
          <p:cNvPicPr/>
          <p:nvPr/>
        </p:nvPicPr>
        <p:blipFill>
          <a:blip r:embed="rId2" cstate="print"/>
          <a:srcRect/>
          <a:stretch>
            <a:fillRect/>
          </a:stretch>
        </p:blipFill>
        <p:spPr bwMode="auto">
          <a:xfrm>
            <a:off x="1219200" y="381000"/>
            <a:ext cx="6553200" cy="5334000"/>
          </a:xfrm>
          <a:prstGeom prst="rect">
            <a:avLst/>
          </a:prstGeom>
          <a:noFill/>
          <a:ln w="9525">
            <a:noFill/>
            <a:miter lim="800000"/>
            <a:headEnd/>
            <a:tailEnd/>
          </a:ln>
        </p:spPr>
      </p:pic>
      <p:sp>
        <p:nvSpPr>
          <p:cNvPr id="5" name="Rectangle 4"/>
          <p:cNvSpPr/>
          <p:nvPr/>
        </p:nvSpPr>
        <p:spPr>
          <a:xfrm>
            <a:off x="533400" y="5934672"/>
            <a:ext cx="7848600" cy="646331"/>
          </a:xfrm>
          <a:prstGeom prst="rect">
            <a:avLst/>
          </a:prstGeom>
        </p:spPr>
        <p:txBody>
          <a:bodyPr wrap="square">
            <a:spAutoFit/>
          </a:bodyPr>
          <a:lstStyle/>
          <a:p>
            <a:pPr lvl="0" fontAlgn="base">
              <a:spcBef>
                <a:spcPct val="0"/>
              </a:spcBef>
              <a:spcAft>
                <a:spcPct val="0"/>
              </a:spcAft>
            </a:pPr>
            <a:r>
              <a:rPr lang="en-US" b="1" dirty="0" smtClean="0">
                <a:solidFill>
                  <a:srgbClr val="666666"/>
                </a:solidFill>
                <a:latin typeface="Calibri" pitchFamily="34" charset="0"/>
                <a:ea typeface="Times New Roman" pitchFamily="18" charset="0"/>
                <a:cs typeface="Times New Roman" pitchFamily="18" charset="0"/>
              </a:rPr>
              <a:t>MIRIAM JORDAN, ‘HISPANICS’</a:t>
            </a:r>
            <a:r>
              <a:rPr lang="en-US" b="1" dirty="0" smtClean="0">
                <a:latin typeface="Calibri" pitchFamily="34" charset="0"/>
                <a:ea typeface="Times New Roman" pitchFamily="18" charset="0"/>
                <a:cs typeface="Times New Roman" pitchFamily="18" charset="0"/>
              </a:rPr>
              <a:t> Like Clout, Not the Label. WALL STREET JOURNAL, </a:t>
            </a:r>
            <a:r>
              <a:rPr lang="en-US" dirty="0" smtClean="0">
                <a:solidFill>
                  <a:srgbClr val="333333"/>
                </a:solidFill>
                <a:latin typeface="Calibri" pitchFamily="34" charset="0"/>
                <a:ea typeface="Times New Roman" pitchFamily="18" charset="0"/>
                <a:cs typeface="Times New Roman" pitchFamily="18" charset="0"/>
              </a:rPr>
              <a:t>April 4, 2012.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Population</a:t>
            </a:r>
            <a:endParaRPr lang="en-US" dirty="0"/>
          </a:p>
        </p:txBody>
      </p:sp>
      <p:sp>
        <p:nvSpPr>
          <p:cNvPr id="3" name="Text Placeholder 2"/>
          <p:cNvSpPr>
            <a:spLocks noGrp="1"/>
          </p:cNvSpPr>
          <p:nvPr>
            <p:ph type="body" idx="1"/>
          </p:nvPr>
        </p:nvSpPr>
        <p:spPr>
          <a:xfrm>
            <a:off x="152401" y="1066802"/>
            <a:ext cx="8494947" cy="4431983"/>
          </a:xfrm>
        </p:spPr>
        <p:txBody>
          <a:bodyPr/>
          <a:lstStyle/>
          <a:p>
            <a:r>
              <a:rPr lang="en-US" b="1" dirty="0" smtClean="0"/>
              <a:t>55 million</a:t>
            </a:r>
          </a:p>
          <a:p>
            <a:r>
              <a:rPr lang="en-US" dirty="0" smtClean="0">
                <a:solidFill>
                  <a:schemeClr val="tx1">
                    <a:lumMod val="95000"/>
                    <a:lumOff val="5000"/>
                  </a:schemeClr>
                </a:solidFill>
              </a:rPr>
              <a:t>The Hispanic population of the United States as of July 1, 2014</a:t>
            </a:r>
          </a:p>
          <a:p>
            <a:endParaRPr lang="en-US" dirty="0" smtClean="0">
              <a:solidFill>
                <a:schemeClr val="tx1">
                  <a:lumMod val="95000"/>
                  <a:lumOff val="5000"/>
                </a:schemeClr>
              </a:solidFill>
            </a:endParaRPr>
          </a:p>
          <a:p>
            <a:r>
              <a:rPr lang="en-US" dirty="0" smtClean="0">
                <a:solidFill>
                  <a:schemeClr val="tx1">
                    <a:lumMod val="95000"/>
                    <a:lumOff val="5000"/>
                  </a:schemeClr>
                </a:solidFill>
              </a:rPr>
              <a:t>Making people of Latinos origin the nation's largest ethnic or racial minority. </a:t>
            </a:r>
          </a:p>
          <a:p>
            <a:endParaRPr lang="en-US" dirty="0" smtClean="0">
              <a:solidFill>
                <a:schemeClr val="tx1">
                  <a:lumMod val="95000"/>
                  <a:lumOff val="5000"/>
                </a:schemeClr>
              </a:solidFill>
            </a:endParaRPr>
          </a:p>
          <a:p>
            <a:r>
              <a:rPr lang="en-US" dirty="0" smtClean="0">
                <a:solidFill>
                  <a:schemeClr val="tx1">
                    <a:lumMod val="95000"/>
                    <a:lumOff val="5000"/>
                  </a:schemeClr>
                </a:solidFill>
              </a:rPr>
              <a:t>Latinos constituted 17 percent of the nation's total population</a:t>
            </a:r>
            <a:endParaRPr lang="en-US" dirty="0">
              <a:solidFill>
                <a:schemeClr val="tx1">
                  <a:lumMod val="95000"/>
                  <a:lumOff val="5000"/>
                </a:schemeClr>
              </a:solidFill>
            </a:endParaRPr>
          </a:p>
        </p:txBody>
      </p:sp>
      <p:sp>
        <p:nvSpPr>
          <p:cNvPr id="5" name="TextBox 4"/>
          <p:cNvSpPr txBox="1"/>
          <p:nvPr/>
        </p:nvSpPr>
        <p:spPr>
          <a:xfrm>
            <a:off x="0" y="6096001"/>
            <a:ext cx="9144000" cy="923330"/>
          </a:xfrm>
          <a:prstGeom prst="rect">
            <a:avLst/>
          </a:prstGeom>
          <a:noFill/>
        </p:spPr>
        <p:txBody>
          <a:bodyPr wrap="square" rtlCol="0">
            <a:spAutoFit/>
          </a:bodyPr>
          <a:lstStyle/>
          <a:p>
            <a:r>
              <a:rPr lang="en-US" b="1" dirty="0" smtClean="0"/>
              <a:t>US CENSUS BUREAU: Hispanic Heritage Month 2015 </a:t>
            </a:r>
            <a:r>
              <a:rPr lang="en-US" dirty="0" smtClean="0"/>
              <a:t>September 14, 2015 Release Number: CB15-FF.18   </a:t>
            </a:r>
            <a:r>
              <a:rPr lang="en-US" b="1" dirty="0" smtClean="0"/>
              <a:t>www.census.gov/newsroom/facts-for-features/2015/cb15-ff18.html</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3" y="174754"/>
            <a:ext cx="8376919" cy="492443"/>
          </a:xfrm>
        </p:spPr>
        <p:txBody>
          <a:bodyPr/>
          <a:lstStyle/>
          <a:p>
            <a:r>
              <a:rPr lang="en-US" dirty="0" smtClean="0"/>
              <a:t>Population</a:t>
            </a:r>
            <a:endParaRPr lang="en-US" dirty="0"/>
          </a:p>
        </p:txBody>
      </p:sp>
      <p:sp>
        <p:nvSpPr>
          <p:cNvPr id="3" name="Text Placeholder 2"/>
          <p:cNvSpPr>
            <a:spLocks noGrp="1"/>
          </p:cNvSpPr>
          <p:nvPr>
            <p:ph type="body" idx="1"/>
          </p:nvPr>
        </p:nvSpPr>
        <p:spPr>
          <a:xfrm>
            <a:off x="324525" y="1772920"/>
            <a:ext cx="8494947" cy="3447098"/>
          </a:xfrm>
        </p:spPr>
        <p:txBody>
          <a:bodyPr/>
          <a:lstStyle/>
          <a:p>
            <a:r>
              <a:rPr lang="en-US" b="1" dirty="0" smtClean="0"/>
              <a:t>1.15 million</a:t>
            </a:r>
          </a:p>
          <a:p>
            <a:r>
              <a:rPr lang="en-US" dirty="0" smtClean="0">
                <a:solidFill>
                  <a:schemeClr val="tx1">
                    <a:lumMod val="95000"/>
                    <a:lumOff val="5000"/>
                  </a:schemeClr>
                </a:solidFill>
              </a:rPr>
              <a:t>Number of Latinos added to the nation's population between July 1, 2013, and July 1, 2014.</a:t>
            </a:r>
          </a:p>
          <a:p>
            <a:endParaRPr lang="en-US" dirty="0" smtClean="0">
              <a:solidFill>
                <a:schemeClr val="tx1">
                  <a:lumMod val="95000"/>
                  <a:lumOff val="5000"/>
                </a:schemeClr>
              </a:solidFill>
            </a:endParaRPr>
          </a:p>
          <a:p>
            <a:r>
              <a:rPr lang="en-US" dirty="0" smtClean="0">
                <a:solidFill>
                  <a:schemeClr val="tx1">
                    <a:lumMod val="95000"/>
                    <a:lumOff val="5000"/>
                  </a:schemeClr>
                </a:solidFill>
              </a:rPr>
              <a:t>Close to half people added to the nation's population during this period.</a:t>
            </a:r>
          </a:p>
          <a:p>
            <a:endParaRPr lang="en-US" dirty="0"/>
          </a:p>
        </p:txBody>
      </p:sp>
      <p:sp>
        <p:nvSpPr>
          <p:cNvPr id="4" name="Rectangle 3"/>
          <p:cNvSpPr/>
          <p:nvPr/>
        </p:nvSpPr>
        <p:spPr>
          <a:xfrm>
            <a:off x="0" y="6019801"/>
            <a:ext cx="9144000" cy="646331"/>
          </a:xfrm>
          <a:prstGeom prst="rect">
            <a:avLst/>
          </a:prstGeom>
        </p:spPr>
        <p:txBody>
          <a:bodyPr wrap="square">
            <a:spAutoFit/>
          </a:bodyPr>
          <a:lstStyle/>
          <a:p>
            <a:r>
              <a:rPr lang="en-US" b="1" dirty="0" smtClean="0"/>
              <a:t>US CENSUS BUREAU: Hispanic Heritage Month 2015 </a:t>
            </a:r>
            <a:r>
              <a:rPr lang="en-US" dirty="0" smtClean="0"/>
              <a:t>September 14, 2015 Release Number: CB15-FF.18   </a:t>
            </a:r>
            <a:r>
              <a:rPr lang="en-US" b="1" dirty="0" smtClean="0"/>
              <a:t>www.census.gov/newsroom/facts-for-features/2015/cb15-ff18.html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6,1980102878,F:\Documents and Settings\amgutier\My Documents\Spanish class\Module 2- Cultural Considerations\Cultural Considerations in the Delivery of Dental Services to the Hispanic Community.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7333</TotalTime>
  <Words>2369</Words>
  <Application>Microsoft Office PowerPoint</Application>
  <PresentationFormat>On-screen Show (4:3)</PresentationFormat>
  <Paragraphs>425</Paragraphs>
  <Slides>65</Slides>
  <Notes>21</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Office Theme</vt:lpstr>
      <vt:lpstr>1_Office Theme</vt:lpstr>
      <vt:lpstr>2_Office Theme</vt:lpstr>
      <vt:lpstr>Care for the Hispanic-Latino Patient:       A Culturally Competent Approach  </vt:lpstr>
      <vt:lpstr>Learning Objectives  Upon successful completion of this activity, participants will be able to: </vt:lpstr>
      <vt:lpstr>PowerPoint Presentation</vt:lpstr>
      <vt:lpstr>Hispanic vs. Latino</vt:lpstr>
      <vt:lpstr>Hispanic vs. Latino</vt:lpstr>
      <vt:lpstr>IMPERFECT TERMS:</vt:lpstr>
      <vt:lpstr>PowerPoint Presentation</vt:lpstr>
      <vt:lpstr>Population</vt:lpstr>
      <vt:lpstr>Population</vt:lpstr>
      <vt:lpstr>National Origin/Heritage/Background - 2013</vt:lpstr>
      <vt:lpstr>PowerPoint Presentation</vt:lpstr>
      <vt:lpstr>States and Counties - 2014 </vt:lpstr>
      <vt:lpstr>States and Counties - 2014</vt:lpstr>
      <vt:lpstr>Spanish Language </vt:lpstr>
      <vt:lpstr>MIAMI-DADE</vt:lpstr>
      <vt:lpstr>PowerPoint Presentation</vt:lpstr>
      <vt:lpstr>PowerPoint Presentation</vt:lpstr>
      <vt:lpstr>PowerPoint Presentation</vt:lpstr>
      <vt:lpstr>Miami-Dade County, Florida Religious Traditions, 2010 </vt:lpstr>
      <vt:lpstr>PowerPoint Presentation</vt:lpstr>
      <vt:lpstr>PowerPoint Presentation</vt:lpstr>
      <vt:lpstr>PowerPoint Presentation</vt:lpstr>
      <vt:lpstr>Los Angeles County, California Religious Traditions, 2010 </vt:lpstr>
      <vt:lpstr>Some of the major areas of difference within groups include:</vt:lpstr>
      <vt:lpstr>PowerPoint Presentation</vt:lpstr>
      <vt:lpstr>Culturally Appropriated Care</vt:lpstr>
      <vt:lpstr>So who are we? </vt:lpstr>
      <vt:lpstr>CULTURE</vt:lpstr>
      <vt:lpstr>The use of language,</vt:lpstr>
      <vt:lpstr>PowerPoint Presentation</vt:lpstr>
      <vt:lpstr>PowerPoint Presentation</vt:lpstr>
      <vt:lpstr>The use of language,</vt:lpstr>
      <vt:lpstr>PowerPoint Presentation</vt:lpstr>
      <vt:lpstr>There is an element of  formality in Hispanic  interactions, especially  when older persons are  involved:</vt:lpstr>
      <vt:lpstr>The Importance of Signs</vt:lpstr>
      <vt:lpstr>Most Latinos, including those from  traditional backgrounds, use cosmopolitan  sources of health care (e.g., primary care  physicians) as primary sources of health care.</vt:lpstr>
      <vt:lpstr>Some Latino patients may prefer to use  home remedies and may consult a folk healer,  known as a curandero.</vt:lpstr>
      <vt:lpstr>PowerPoint Presentation</vt:lpstr>
      <vt:lpstr>Common hierarchy of seeking relief from lay  healers:</vt:lpstr>
      <vt:lpstr>FOLK HEALERS</vt:lpstr>
      <vt:lpstr>Afro – Catholic Folk Healers</vt:lpstr>
      <vt:lpstr>Folk Medicine </vt:lpstr>
      <vt:lpstr>Medications are shared with social networks.</vt:lpstr>
      <vt:lpstr>Antibiotics</vt:lpstr>
      <vt:lpstr>Regardless of the source of care, the patient  (and family) are likely to include faith in God  as a vital component of understanding of the  problem and the cure</vt:lpstr>
      <vt:lpstr>Unique belief and values shape  their worldview</vt:lpstr>
      <vt:lpstr>The use of healing/treatment practices in  health provision and seeking behaviors.</vt:lpstr>
      <vt:lpstr>Remedies Everyone Should Know</vt:lpstr>
      <vt:lpstr>Hispanics live longer.</vt:lpstr>
      <vt:lpstr>DIET</vt:lpstr>
      <vt:lpstr>Pregnancy, Childbirth, and child-  rearing</vt:lpstr>
      <vt:lpstr>Pregnancy, Childbirth, and child-  rearing</vt:lpstr>
      <vt:lpstr>Pregnancy, Childbirth, and child-  rearing</vt:lpstr>
      <vt:lpstr>PowerPoint Presentation</vt:lpstr>
      <vt:lpstr>Dying and Death Practice</vt:lpstr>
      <vt:lpstr>Disease Prevention and Health  Promotion</vt:lpstr>
      <vt:lpstr>IMPLICATION SUMMARY</vt:lpstr>
      <vt:lpstr>IMPLICATION SUMMARY</vt:lpstr>
      <vt:lpstr>Brief Assessment of Patient/Family Perception  of Health Problems</vt:lpstr>
      <vt:lpstr>Cross-Cultural Interview Questions</vt:lpstr>
      <vt:lpstr>The Primacy of Relationships and Courtesy  A brusque health care provider may:</vt:lpstr>
      <vt:lpstr>Communication &amp; Language Issues</vt:lpstr>
      <vt:lpstr>PowerPoint Presentation</vt:lpstr>
      <vt:lpstr>A CASE STUDY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Belief and Traditions that impact the Latino Healthcare</dc:title>
  <dc:creator>Medina, Claudia F.</dc:creator>
  <cp:lastModifiedBy>Guillermo</cp:lastModifiedBy>
  <cp:revision>106</cp:revision>
  <dcterms:created xsi:type="dcterms:W3CDTF">2016-02-05T06:40:53Z</dcterms:created>
  <dcterms:modified xsi:type="dcterms:W3CDTF">2016-03-29T07:08:38Z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2014-02-20T00:00:00Z</vt:filetime>
  </property>
  <property fmtid="{D5CDD505-2E9C-101B-9397-08002B2CF9AE}" pid="3" name="Creator">
    <vt:lpwstr>Acrobat PDFMaker 11 for PowerPoint</vt:lpwstr>
  </property>
  <property fmtid="{D5CDD505-2E9C-101B-9397-08002B2CF9AE}" pid="4" name="LastSaved">
    <vt:filetime>2016-02-05T00:00:00Z</vt:filetime>
  </property>
  <property fmtid="{D5CDD505-2E9C-101B-9397-08002B2CF9AE}" pid="5" name="_AdHocReviewCycleID">
    <vt:i4>-2129510877</vt:i4>
  </property>
  <property fmtid="{D5CDD505-2E9C-101B-9397-08002B2CF9AE}" pid="6" name="_NewReviewCycle">
    <vt:lpwstr/>
  </property>
  <property fmtid="{D5CDD505-2E9C-101B-9397-08002B2CF9AE}" pid="7" name="_EmailSubject">
    <vt:lpwstr/>
  </property>
  <property fmtid="{D5CDD505-2E9C-101B-9397-08002B2CF9AE}" pid="8" name="_AuthorEmail">
    <vt:lpwstr>GregorioM@baptisthealth.net</vt:lpwstr>
  </property>
  <property fmtid="{D5CDD505-2E9C-101B-9397-08002B2CF9AE}" pid="9" name="_AuthorEmailDisplayName">
    <vt:lpwstr>Gregorio Marin</vt:lpwstr>
  </property>
  <property fmtid="{D5CDD505-2E9C-101B-9397-08002B2CF9AE}" pid="10" name="_PreviousAdHocReviewCycleID">
    <vt:i4>-848503505</vt:i4>
  </property>
</Properties>
</file>