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63" r:id="rId3"/>
    <p:sldId id="265" r:id="rId4"/>
    <p:sldId id="268" r:id="rId5"/>
    <p:sldId id="283" r:id="rId6"/>
    <p:sldId id="259" r:id="rId7"/>
    <p:sldId id="261" r:id="rId8"/>
    <p:sldId id="270" r:id="rId9"/>
    <p:sldId id="272" r:id="rId10"/>
    <p:sldId id="274" r:id="rId11"/>
    <p:sldId id="341" r:id="rId12"/>
    <p:sldId id="343" r:id="rId13"/>
    <p:sldId id="337" r:id="rId14"/>
    <p:sldId id="287" r:id="rId15"/>
    <p:sldId id="291" r:id="rId16"/>
    <p:sldId id="293" r:id="rId17"/>
    <p:sldId id="295" r:id="rId18"/>
    <p:sldId id="297" r:id="rId19"/>
    <p:sldId id="299" r:id="rId20"/>
    <p:sldId id="344" r:id="rId21"/>
    <p:sldId id="303" r:id="rId22"/>
    <p:sldId id="305" r:id="rId23"/>
    <p:sldId id="309" r:id="rId24"/>
    <p:sldId id="311" r:id="rId25"/>
    <p:sldId id="313" r:id="rId26"/>
    <p:sldId id="315" r:id="rId27"/>
    <p:sldId id="317" r:id="rId28"/>
    <p:sldId id="323" r:id="rId29"/>
    <p:sldId id="325" r:id="rId30"/>
    <p:sldId id="329" r:id="rId31"/>
    <p:sldId id="331" r:id="rId32"/>
    <p:sldId id="33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Decreased Burden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Lbls>
            <c:dLbl>
              <c:idx val="0"/>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Disagree</c:v>
                </c:pt>
                <c:pt idx="1">
                  <c:v>Strongly Disagree</c:v>
                </c:pt>
                <c:pt idx="2">
                  <c:v>N/A</c:v>
                </c:pt>
                <c:pt idx="3">
                  <c:v>Strongly Agree</c:v>
                </c:pt>
                <c:pt idx="4">
                  <c:v>Agree</c:v>
                </c:pt>
              </c:strCache>
            </c:strRef>
          </c:cat>
          <c:val>
            <c:numRef>
              <c:f>Sheet1!$B$2:$B$6</c:f>
              <c:numCache>
                <c:formatCode>0%</c:formatCode>
                <c:ptCount val="5"/>
                <c:pt idx="0">
                  <c:v>0.02</c:v>
                </c:pt>
                <c:pt idx="1">
                  <c:v>0.05</c:v>
                </c:pt>
                <c:pt idx="2">
                  <c:v>0.1</c:v>
                </c:pt>
                <c:pt idx="3">
                  <c:v>0.49</c:v>
                </c:pt>
                <c:pt idx="4">
                  <c:v>0.34</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4"/>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1"/>
              </a:solidFill>
              <a:ln>
                <a:noFill/>
              </a:ln>
              <a:effectLst>
                <a:outerShdw blurRad="63500" sx="102000" sy="102000" algn="ctr" rotWithShape="0">
                  <a:prstClr val="black">
                    <a:alpha val="20000"/>
                  </a:prstClr>
                </a:outerShdw>
              </a:effectLst>
            </c:spPr>
          </c:dPt>
          <c:dPt>
            <c:idx val="4"/>
            <c:bubble3D val="0"/>
            <c:spPr>
              <a:solidFill>
                <a:schemeClr val="accent2"/>
              </a:solidFill>
              <a:ln>
                <a:noFill/>
              </a:ln>
              <a:effectLst>
                <a:outerShdw blurRad="63500" sx="102000" sy="102000" algn="ctr"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0">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c:v>
                </c:pt>
                <c:pt idx="1">
                  <c:v>Agree</c:v>
                </c:pt>
                <c:pt idx="2">
                  <c:v>N/A</c:v>
                </c:pt>
                <c:pt idx="3">
                  <c:v>Disagree</c:v>
                </c:pt>
                <c:pt idx="4">
                  <c:v>Strongly Disagree</c:v>
                </c:pt>
              </c:strCache>
            </c:strRef>
          </c:cat>
          <c:val>
            <c:numRef>
              <c:f>Sheet1!$B$2:$B$6</c:f>
              <c:numCache>
                <c:formatCode>0%</c:formatCode>
                <c:ptCount val="5"/>
                <c:pt idx="0">
                  <c:v>0.31</c:v>
                </c:pt>
                <c:pt idx="1">
                  <c:v>0.49</c:v>
                </c:pt>
                <c:pt idx="2">
                  <c:v>0.08</c:v>
                </c:pt>
                <c:pt idx="3">
                  <c:v>0.09</c:v>
                </c:pt>
                <c:pt idx="4">
                  <c:v>0.03</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01381320919"/>
          <c:y val="0.0350139968264336"/>
          <c:w val="0.732925988368612"/>
          <c:h val="0.785370966654494"/>
        </c:manualLayout>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a:solidFill>
                    <a:schemeClr val="tx1"/>
                  </a:solidFill>
                </a:ln>
                <a:effectLst/>
              </c:spPr>
            </c:leaderLines>
            <c:extLst>
              <c:ext xmlns:c15="http://schemas.microsoft.com/office/drawing/2012/chart" uri="{CE6537A1-D6FC-4f65-9D91-7224C49458BB}">
                <c15:layout/>
              </c:ext>
            </c:extLst>
          </c:dLbls>
          <c:cat>
            <c:strRef>
              <c:f>Sheet1!$A$2:$A$6</c:f>
              <c:strCache>
                <c:ptCount val="5"/>
                <c:pt idx="0">
                  <c:v>Strongly Agree</c:v>
                </c:pt>
                <c:pt idx="1">
                  <c:v>Agree</c:v>
                </c:pt>
                <c:pt idx="2">
                  <c:v>N/A</c:v>
                </c:pt>
                <c:pt idx="3">
                  <c:v>Disagree</c:v>
                </c:pt>
                <c:pt idx="4">
                  <c:v>Strongly Disagree</c:v>
                </c:pt>
              </c:strCache>
            </c:strRef>
          </c:cat>
          <c:val>
            <c:numRef>
              <c:f>Sheet1!$B$2:$B$6</c:f>
              <c:numCache>
                <c:formatCode>0%</c:formatCode>
                <c:ptCount val="5"/>
                <c:pt idx="0">
                  <c:v>0.64</c:v>
                </c:pt>
                <c:pt idx="1">
                  <c:v>0.31</c:v>
                </c:pt>
                <c:pt idx="2">
                  <c:v>0.0</c:v>
                </c:pt>
                <c:pt idx="3">
                  <c:v>0.05</c:v>
                </c:pt>
                <c:pt idx="4">
                  <c:v>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Lbls>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Sheet1!$A$2:$A$6</c:f>
              <c:strCache>
                <c:ptCount val="5"/>
                <c:pt idx="0">
                  <c:v>Strongly Agree</c:v>
                </c:pt>
                <c:pt idx="1">
                  <c:v>Agree</c:v>
                </c:pt>
                <c:pt idx="2">
                  <c:v>N/A</c:v>
                </c:pt>
                <c:pt idx="3">
                  <c:v>Disagree</c:v>
                </c:pt>
                <c:pt idx="4">
                  <c:v>Strongly Disagree</c:v>
                </c:pt>
              </c:strCache>
            </c:strRef>
          </c:cat>
          <c:val>
            <c:numRef>
              <c:f>Sheet1!$B$2:$B$6</c:f>
              <c:numCache>
                <c:formatCode>0%</c:formatCode>
                <c:ptCount val="5"/>
                <c:pt idx="0">
                  <c:v>0.19</c:v>
                </c:pt>
                <c:pt idx="1">
                  <c:v>0.53</c:v>
                </c:pt>
                <c:pt idx="2">
                  <c:v>0.11</c:v>
                </c:pt>
                <c:pt idx="3">
                  <c:v>0.17</c:v>
                </c:pt>
                <c:pt idx="4">
                  <c:v>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525BF-1311-FE4E-8F4B-3880667145DF}" type="datetimeFigureOut">
              <a:rPr lang="en-US" smtClean="0"/>
              <a:pPr/>
              <a:t>3/18/16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108B4-3DDC-A942-BDCA-209C030BD344}" type="slidenum">
              <a:rPr lang="en-US" smtClean="0"/>
              <a:pPr/>
              <a:t>‹#›</a:t>
            </a:fld>
            <a:endParaRPr lang="en-US"/>
          </a:p>
        </p:txBody>
      </p:sp>
    </p:spTree>
    <p:extLst>
      <p:ext uri="{BB962C8B-B14F-4D97-AF65-F5344CB8AC3E}">
        <p14:creationId xmlns:p14="http://schemas.microsoft.com/office/powerpoint/2010/main" val="14549278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bwMode="auto">
          <a:noFill/>
          <a:ln>
            <a:miter lim="800000"/>
            <a:headEnd/>
            <a:tailEnd/>
          </a:ln>
        </p:spPr>
        <p:txBody>
          <a:bodyPr/>
          <a:lstStyle/>
          <a:p>
            <a:fld id="{F26DEAB8-3739-654F-963D-3DD9DFE474EC}" type="slidenum">
              <a:rPr lang="en-US"/>
              <a:pPr/>
              <a:t>1</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11</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a:latin typeface="Arial" pitchFamily="-65" charset="0"/>
              <a:cs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12</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a:latin typeface="Arial" pitchFamily="-65" charset="0"/>
              <a:cs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14</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15</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16</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17</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a:cs typeface="MS PGothic" pitchFamily="34" charset="-128"/>
              </a:rPr>
              <a:t>93 percent of caregivers report a  decreased sense of burden because their friend or family member was receiving additional help.</a:t>
            </a:r>
          </a:p>
          <a:p>
            <a:endParaRPr lang="en-US" sz="2000" b="1">
              <a:cs typeface="MS PGothic" pitchFamily="34" charset="-128"/>
            </a:endParaRPr>
          </a:p>
          <a:p>
            <a:r>
              <a:rPr lang="en-US" sz="2000" b="1">
                <a:cs typeface="MS PGothic" pitchFamily="34" charset="-128"/>
              </a:rPr>
              <a:t>73 percent of caregivers report  an increased awareness of their own health.</a:t>
            </a:r>
          </a:p>
          <a:p>
            <a:endParaRPr lang="en-US">
              <a:cs typeface="MS PGothic" pitchFamily="34" charset="-128"/>
            </a:endParaRPr>
          </a:p>
          <a:p>
            <a:endParaRPr lang="en-US">
              <a:cs typeface="MS PGothic"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0384977B-0DBD-FB44-9CDE-3BC44E53CD7A}" type="slidenum">
              <a:rPr lang="en-US"/>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23</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24</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25</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a:latin typeface="Arial" pitchFamily="-65" charset="0"/>
              <a:cs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31"/>
          <p:cNvSpPr>
            <a:spLocks noGrp="1" noChangeArrowheads="1"/>
          </p:cNvSpPr>
          <p:nvPr>
            <p:ph type="sldNum" sz="quarter" idx="5"/>
          </p:nvPr>
        </p:nvSpPr>
        <p:spPr bwMode="auto">
          <a:noFill/>
          <a:ln>
            <a:miter lim="800000"/>
            <a:headEnd/>
            <a:tailEnd/>
          </a:ln>
        </p:spPr>
        <p:txBody>
          <a:bodyPr/>
          <a:lstStyle/>
          <a:p>
            <a:fld id="{FC98FB59-3AB7-2D47-994C-9EF0AC36E3CD}" type="slidenum">
              <a:rPr lang="en-US"/>
              <a:pPr/>
              <a:t>2</a:t>
            </a:fld>
            <a:endParaRPr lang="en-US"/>
          </a:p>
        </p:txBody>
      </p:sp>
      <p:sp>
        <p:nvSpPr>
          <p:cNvPr id="389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110"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110" charset="0"/>
              <a:cs typeface="MS PGothic" pitchFamily="34" charset="-128"/>
            </a:endParaRPr>
          </a:p>
          <a:p>
            <a:pPr eaLnBrk="1" hangingPunct="1">
              <a:spcBef>
                <a:spcPct val="0"/>
              </a:spcBef>
            </a:pPr>
            <a:r>
              <a:rPr lang="en-US">
                <a:solidFill>
                  <a:srgbClr val="000099"/>
                </a:solidFill>
                <a:latin typeface="Arial" pitchFamily="-110"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110" charset="0"/>
                <a:cs typeface="MS PGothic" pitchFamily="34" charset="-128"/>
              </a:rPr>
              <a:t>“</a:t>
            </a:r>
            <a:r>
              <a:rPr lang="en-US" altLang="ja-JP">
                <a:solidFill>
                  <a:srgbClr val="000099"/>
                </a:solidFill>
                <a:latin typeface="Arial" pitchFamily="-110" charset="0"/>
                <a:cs typeface="MS PGothic" pitchFamily="34" charset="-128"/>
              </a:rPr>
              <a:t>created family.</a:t>
            </a:r>
            <a:r>
              <a:rPr lang="ja-JP" altLang="en-US">
                <a:solidFill>
                  <a:srgbClr val="000099"/>
                </a:solidFill>
                <a:latin typeface="Arial" pitchFamily="-110" charset="0"/>
                <a:cs typeface="MS PGothic" pitchFamily="34" charset="-128"/>
              </a:rPr>
              <a:t>”</a:t>
            </a:r>
            <a:r>
              <a:rPr lang="en-US" altLang="ja-JP">
                <a:solidFill>
                  <a:srgbClr val="000099"/>
                </a:solidFill>
                <a:latin typeface="Arial" pitchFamily="-110" charset="0"/>
                <a:cs typeface="MS PGothic" pitchFamily="34" charset="-128"/>
              </a:rPr>
              <a:t>  </a:t>
            </a:r>
            <a:endParaRPr lang="en-US" altLang="ja-JP">
              <a:cs typeface="MS PGothic" pitchFamily="34" charset="-128"/>
            </a:endParaRPr>
          </a:p>
          <a:p>
            <a:pPr eaLnBrk="1" hangingPunct="1">
              <a:spcBef>
                <a:spcPct val="0"/>
              </a:spcBef>
            </a:pPr>
            <a:endParaRPr lang="en-US">
              <a:cs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26</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a:latin typeface="Arial" pitchFamily="-65" charset="0"/>
              <a:cs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27</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a:latin typeface="Arial" pitchFamily="-65" charset="0"/>
              <a:cs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28</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a:latin typeface="Arial" pitchFamily="-65" charset="0"/>
              <a:cs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29</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smtClean="0">
              <a:latin typeface="Arial" pitchFamily="-65" charset="0"/>
              <a:cs typeface="MS PGothic" pitchFamily="34" charset="-128"/>
            </a:endParaRPr>
          </a:p>
          <a:p>
            <a:pPr eaLnBrk="1" hangingPunct="1">
              <a:spcBef>
                <a:spcPct val="0"/>
              </a:spcBef>
            </a:pPr>
            <a:endParaRPr lang="en-US" dirty="0">
              <a:latin typeface="Arial" pitchFamily="-65" charset="0"/>
              <a:cs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30</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cs typeface="MS PGothic" pitchFamily="34"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7754A029-B7F9-4243-A5F6-689427408311}"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3</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4</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bwMode="auto">
          <a:noFill/>
          <a:ln>
            <a:miter lim="800000"/>
            <a:headEnd/>
            <a:tailEnd/>
          </a:ln>
        </p:spPr>
        <p:txBody>
          <a:bodyPr/>
          <a:lstStyle/>
          <a:p>
            <a:fld id="{A9094C1A-F554-4348-8228-8D99EB33A37E}" type="slidenum">
              <a:rPr lang="en-US"/>
              <a:pPr/>
              <a:t>5</a:t>
            </a:fld>
            <a:endParaRPr lang="en-US"/>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solidFill>
                  <a:srgbClr val="000099"/>
                </a:solidFill>
                <a:latin typeface="Arial" pitchFamily="-65" charset="0"/>
                <a:cs typeface="MS PGothic" pitchFamily="34" charset="-128"/>
              </a:rPr>
              <a:t>The mission of sharethecaregiving, Inc. is to promote group caregiving as a proven option for meeting the needs of individuals who are seriously or chronically ill; individuals in rehabilitation; or the elderly.</a:t>
            </a:r>
          </a:p>
          <a:p>
            <a:pPr eaLnBrk="1" hangingPunct="1">
              <a:spcBef>
                <a:spcPct val="0"/>
              </a:spcBef>
            </a:pPr>
            <a:endParaRPr lang="en-US">
              <a:solidFill>
                <a:srgbClr val="000099"/>
              </a:solidFill>
              <a:latin typeface="Arial" pitchFamily="-65" charset="0"/>
              <a:cs typeface="MS PGothic" pitchFamily="34" charset="-128"/>
            </a:endParaRPr>
          </a:p>
          <a:p>
            <a:pPr eaLnBrk="1" hangingPunct="1">
              <a:spcBef>
                <a:spcPct val="0"/>
              </a:spcBef>
            </a:pPr>
            <a:r>
              <a:rPr lang="en-US">
                <a:solidFill>
                  <a:srgbClr val="000099"/>
                </a:solidFill>
                <a:latin typeface="Arial" pitchFamily="-65" charset="0"/>
                <a:cs typeface="MS PGothic" pitchFamily="34" charset="-128"/>
              </a:rPr>
              <a:t>Sharethecaregiving, Inc. will seek to inform and educate individuals, communities, clergy, corporations, and healthcare providers about Share The Care, a model that details how to create and operate a unique extended family-type support system that addresses the physical, social and emotional needs of individuals and provides needed support for the caregivers who make up this </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created family.</a:t>
            </a:r>
            <a:r>
              <a:rPr lang="ja-JP" altLang="en-US">
                <a:solidFill>
                  <a:srgbClr val="000099"/>
                </a:solidFill>
                <a:latin typeface="Arial" pitchFamily="-65" charset="0"/>
                <a:cs typeface="MS PGothic" pitchFamily="34" charset="-128"/>
              </a:rPr>
              <a:t>”</a:t>
            </a:r>
            <a:r>
              <a:rPr lang="en-US" altLang="ja-JP">
                <a:solidFill>
                  <a:srgbClr val="000099"/>
                </a:solidFill>
                <a:latin typeface="Arial" pitchFamily="-65" charset="0"/>
                <a:cs typeface="MS PGothic" pitchFamily="34" charset="-128"/>
              </a:rPr>
              <a:t>  </a:t>
            </a:r>
            <a:endParaRPr lang="en-US" altLang="ja-JP">
              <a:latin typeface="Arial" pitchFamily="-65" charset="0"/>
              <a:cs typeface="MS PGothic" pitchFamily="34" charset="-128"/>
            </a:endParaRPr>
          </a:p>
          <a:p>
            <a:pPr eaLnBrk="1" hangingPunct="1">
              <a:spcBef>
                <a:spcPct val="0"/>
              </a:spcBef>
            </a:pPr>
            <a:endParaRPr lang="en-US">
              <a:latin typeface="Arial" pitchFamily="-65" charset="0"/>
              <a:cs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108B4-3DDC-A942-BDCA-209C030BD34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cs typeface="MS PGothic"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9DD53D7F-45B0-D54F-8EA3-9BA38A2D9524}" type="slidenum">
              <a:rPr lang="en-US">
                <a:latin typeface="Calibri" pitchFamily="-65" charset="0"/>
              </a:rPr>
              <a:pPr/>
              <a:t>8</a:t>
            </a:fld>
            <a:endParaRPr lang="en-US">
              <a:latin typeface="Calibri" pitchFamily="-6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cs typeface="MS PGothic" pitchFamily="34" charset="-128"/>
            </a:endParaRPr>
          </a:p>
          <a:p>
            <a:r>
              <a:rPr lang="en-US">
                <a:cs typeface="MS PGothic" pitchFamily="34" charset="-128"/>
              </a:rPr>
              <a:t>Three Separate Surveys  - one for each stake holder </a:t>
            </a:r>
          </a:p>
          <a:p>
            <a:endParaRPr lang="en-US">
              <a:cs typeface="MS PGothic" pitchFamily="34" charset="-128"/>
            </a:endParaRPr>
          </a:p>
          <a:p>
            <a:r>
              <a:rPr lang="en-US">
                <a:cs typeface="MS PGothic" pitchFamily="34" charset="-128"/>
              </a:rPr>
              <a:t>HOW MANY QUESTIONS?  </a:t>
            </a:r>
          </a:p>
          <a:p>
            <a:endParaRPr lang="en-US">
              <a:cs typeface="MS PGothic" pitchFamily="34" charset="-128"/>
            </a:endParaRPr>
          </a:p>
          <a:p>
            <a:r>
              <a:rPr lang="en-US">
                <a:cs typeface="MS PGothic" pitchFamily="34" charset="-128"/>
              </a:rPr>
              <a:t>SURVEY CONDUCTED IN 2014 </a:t>
            </a:r>
          </a:p>
        </p:txBody>
      </p:sp>
      <p:sp>
        <p:nvSpPr>
          <p:cNvPr id="73732" name="Slide Number Placeholder 3"/>
          <p:cNvSpPr>
            <a:spLocks noGrp="1"/>
          </p:cNvSpPr>
          <p:nvPr>
            <p:ph type="sldNum" sz="quarter" idx="5"/>
          </p:nvPr>
        </p:nvSpPr>
        <p:spPr bwMode="auto">
          <a:noFill/>
          <a:ln>
            <a:miter lim="800000"/>
            <a:headEnd/>
            <a:tailEnd/>
          </a:ln>
        </p:spPr>
        <p:txBody>
          <a:bodyPr/>
          <a:lstStyle/>
          <a:p>
            <a:fld id="{836C4AFF-1783-E84C-BA7D-855E64591DA7}" type="slidenum">
              <a:rPr lang="en-US">
                <a:latin typeface="Calibri" pitchFamily="-65" charset="0"/>
              </a:rPr>
              <a:pPr/>
              <a:t>9</a:t>
            </a:fld>
            <a:endParaRPr lang="en-US">
              <a:latin typeface="Calibri" pitchFamily="-65"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cs typeface="MS PGothic"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3D19C806-2478-484D-A569-048E43ED36A6}" type="slidenum">
              <a:rPr lang="en-US">
                <a:latin typeface="Calibri" pitchFamily="-65" charset="0"/>
              </a:rPr>
              <a:pPr/>
              <a:t>10</a:t>
            </a:fld>
            <a:endParaRPr lang="en-US">
              <a:latin typeface="Calibri" pitchFamily="-6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4FE122-F8E4-EE40-9BE2-BC1D19809413}"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FE122-F8E4-EE40-9BE2-BC1D19809413}"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FE122-F8E4-EE40-9BE2-BC1D19809413}"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Arial"/>
                <a:ea typeface="+mn-ea"/>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0DE5FF66-CAA2-9447-9EB2-E5F26A584B4D}" type="slidenum">
              <a:rPr lang="en-US"/>
              <a:pPr/>
              <a:t>‹#›</a:t>
            </a:fld>
            <a:endParaRPr lang="en-US"/>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FE122-F8E4-EE40-9BE2-BC1D19809413}"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FE122-F8E4-EE40-9BE2-BC1D19809413}"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FE122-F8E4-EE40-9BE2-BC1D19809413}" type="datetimeFigureOut">
              <a:rPr lang="en-US" smtClean="0"/>
              <a:pPr/>
              <a:t>3/18/16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4FE122-F8E4-EE40-9BE2-BC1D19809413}" type="datetimeFigureOut">
              <a:rPr lang="en-US" smtClean="0"/>
              <a:pPr/>
              <a:t>3/18/16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4FE122-F8E4-EE40-9BE2-BC1D19809413}" type="datetimeFigureOut">
              <a:rPr lang="en-US" smtClean="0"/>
              <a:pPr/>
              <a:t>3/18/16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FE122-F8E4-EE40-9BE2-BC1D19809413}" type="datetimeFigureOut">
              <a:rPr lang="en-US" smtClean="0"/>
              <a:pPr/>
              <a:t>3/18/16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FE122-F8E4-EE40-9BE2-BC1D19809413}" type="datetimeFigureOut">
              <a:rPr lang="en-US" smtClean="0"/>
              <a:pPr/>
              <a:t>3/18/16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FE122-F8E4-EE40-9BE2-BC1D19809413}" type="datetimeFigureOut">
              <a:rPr lang="en-US" smtClean="0"/>
              <a:pPr/>
              <a:t>3/18/16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E7F6-41D5-4C40-9D5C-A0997E6DA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FE122-F8E4-EE40-9BE2-BC1D19809413}" type="datetimeFigureOut">
              <a:rPr lang="en-US" smtClean="0"/>
              <a:pPr/>
              <a:t>3/18/16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EE7F6-41D5-4C40-9D5C-A0997E6DAB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mailto:Swarnock@sharethecare.org" TargetMode="External"/><Relationship Id="rId5" Type="http://schemas.openxmlformats.org/officeDocument/2006/relationships/hyperlink" Target="mailto:amyksnyder78@gmail.com" TargetMode="External"/><Relationship Id="rId6" Type="http://schemas.openxmlformats.org/officeDocument/2006/relationships/hyperlink" Target="mailto:dr.marckluender@comcast.net" TargetMode="External"/><Relationship Id="rId7" Type="http://schemas.openxmlformats.org/officeDocument/2006/relationships/hyperlink" Target="http://www.sharethecare.org" TargetMode="External"/><Relationship Id="rId8" Type="http://schemas.openxmlformats.org/officeDocument/2006/relationships/image" Target="../media/image15.jpeg"/><Relationship Id="rId9"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emf"/><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1.xls"/><Relationship Id="rId5" Type="http://schemas.openxmlformats.org/officeDocument/2006/relationships/image" Target="../media/image5.png"/><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ext Box 3"/>
          <p:cNvSpPr txBox="1">
            <a:spLocks noChangeArrowheads="1"/>
          </p:cNvSpPr>
          <p:nvPr/>
        </p:nvSpPr>
        <p:spPr bwMode="auto">
          <a:xfrm>
            <a:off x="4763" y="4107369"/>
            <a:ext cx="9144000" cy="2585323"/>
          </a:xfrm>
          <a:prstGeom prst="rect">
            <a:avLst/>
          </a:prstGeom>
          <a:noFill/>
          <a:ln>
            <a:noFill/>
          </a:ln>
          <a:effectLst/>
          <a:extLst/>
        </p:spPr>
        <p:txBody>
          <a:bodyPr wrap="square">
            <a:spAutoFit/>
          </a:bodyPr>
          <a:lstStyle/>
          <a:p>
            <a:pPr algn="ctr" fontAlgn="auto">
              <a:spcBef>
                <a:spcPts val="0"/>
              </a:spcBef>
              <a:spcAft>
                <a:spcPts val="0"/>
              </a:spcAft>
              <a:defRPr/>
            </a:pPr>
            <a:r>
              <a:rPr lang="en-US" sz="2400" b="1" i="1" u="sng" dirty="0">
                <a:solidFill>
                  <a:srgbClr val="C62E2E"/>
                </a:solidFill>
                <a:latin typeface="Arial" charset="0"/>
                <a:ea typeface="+mn-ea"/>
                <a:cs typeface="+mn-cs"/>
              </a:rPr>
              <a:t>The</a:t>
            </a:r>
            <a:r>
              <a:rPr lang="en-US" sz="2400" b="1" i="1" u="sng" dirty="0" smtClean="0">
                <a:solidFill>
                  <a:srgbClr val="C62E2E"/>
                </a:solidFill>
                <a:latin typeface="Arial" charset="0"/>
                <a:ea typeface="+mn-ea"/>
                <a:cs typeface="+mn-cs"/>
              </a:rPr>
              <a:t> Research</a:t>
            </a:r>
          </a:p>
          <a:p>
            <a:pPr algn="ctr" fontAlgn="auto">
              <a:spcBef>
                <a:spcPts val="0"/>
              </a:spcBef>
              <a:spcAft>
                <a:spcPts val="0"/>
              </a:spcAft>
              <a:defRPr/>
            </a:pPr>
            <a:endParaRPr lang="en-US" b="1" i="1" dirty="0" smtClean="0">
              <a:solidFill>
                <a:srgbClr val="000090"/>
              </a:solidFill>
              <a:latin typeface="Arial" charset="0"/>
            </a:endParaRPr>
          </a:p>
          <a:p>
            <a:pPr algn="ctr"/>
            <a:r>
              <a:rPr lang="en-US" b="1" i="1" dirty="0" smtClean="0">
                <a:solidFill>
                  <a:srgbClr val="000090"/>
                </a:solidFill>
                <a:latin typeface="Arial" pitchFamily="-65" charset="0"/>
                <a:ea typeface="Arial" pitchFamily="-65" charset="0"/>
                <a:cs typeface="Arial" pitchFamily="-65" charset="0"/>
              </a:rPr>
              <a:t>Amy </a:t>
            </a:r>
            <a:r>
              <a:rPr lang="en-US" b="1" i="1" dirty="0" err="1" smtClean="0">
                <a:solidFill>
                  <a:srgbClr val="000090"/>
                </a:solidFill>
                <a:latin typeface="Arial" pitchFamily="-65" charset="0"/>
                <a:ea typeface="Arial" pitchFamily="-65" charset="0"/>
                <a:cs typeface="Arial" pitchFamily="-65" charset="0"/>
              </a:rPr>
              <a:t>Hegener</a:t>
            </a:r>
            <a:r>
              <a:rPr lang="en-US" b="1" i="1" dirty="0" smtClean="0">
                <a:solidFill>
                  <a:srgbClr val="000090"/>
                </a:solidFill>
                <a:latin typeface="Arial" pitchFamily="-65" charset="0"/>
                <a:ea typeface="Arial" pitchFamily="-65" charset="0"/>
                <a:cs typeface="Arial" pitchFamily="-65" charset="0"/>
              </a:rPr>
              <a:t>, </a:t>
            </a:r>
            <a:r>
              <a:rPr lang="en-US" i="1" dirty="0" smtClean="0">
                <a:solidFill>
                  <a:srgbClr val="000090"/>
                </a:solidFill>
                <a:latin typeface="Arial" pitchFamily="-65" charset="0"/>
                <a:ea typeface="Arial" pitchFamily="-65" charset="0"/>
                <a:cs typeface="Arial" pitchFamily="-65" charset="0"/>
              </a:rPr>
              <a:t>PhD Candidate</a:t>
            </a:r>
          </a:p>
          <a:p>
            <a:pPr algn="ctr"/>
            <a:r>
              <a:rPr lang="en-US" sz="1600" dirty="0" smtClean="0">
                <a:solidFill>
                  <a:srgbClr val="000090"/>
                </a:solidFill>
                <a:latin typeface="Arial" pitchFamily="-65" charset="0"/>
                <a:ea typeface="Arial" pitchFamily="-65" charset="0"/>
                <a:cs typeface="Arial" pitchFamily="-65" charset="0"/>
              </a:rPr>
              <a:t>Researcher</a:t>
            </a:r>
            <a:endParaRPr lang="en-US" sz="1600" b="1" dirty="0" smtClean="0">
              <a:solidFill>
                <a:srgbClr val="000090"/>
              </a:solidFill>
              <a:latin typeface="Arial" pitchFamily="-65" charset="0"/>
              <a:ea typeface="Arial" pitchFamily="-65" charset="0"/>
              <a:cs typeface="Arial" pitchFamily="-65" charset="0"/>
            </a:endParaRPr>
          </a:p>
          <a:p>
            <a:pPr algn="ctr" fontAlgn="auto">
              <a:spcBef>
                <a:spcPts val="0"/>
              </a:spcBef>
              <a:spcAft>
                <a:spcPts val="0"/>
              </a:spcAft>
              <a:defRPr/>
            </a:pPr>
            <a:endParaRPr lang="en-US" b="1" i="1" dirty="0" smtClean="0">
              <a:solidFill>
                <a:srgbClr val="000090"/>
              </a:solidFill>
              <a:latin typeface="Arial" charset="0"/>
              <a:ea typeface="+mn-ea"/>
              <a:cs typeface="+mn-cs"/>
            </a:endParaRPr>
          </a:p>
          <a:p>
            <a:pPr algn="ctr" fontAlgn="auto">
              <a:spcBef>
                <a:spcPts val="0"/>
              </a:spcBef>
              <a:spcAft>
                <a:spcPts val="0"/>
              </a:spcAft>
              <a:defRPr/>
            </a:pPr>
            <a:r>
              <a:rPr lang="en-US" b="1" i="1" dirty="0">
                <a:solidFill>
                  <a:srgbClr val="000090"/>
                </a:solidFill>
                <a:latin typeface="Arial" charset="0"/>
                <a:ea typeface="+mn-ea"/>
                <a:cs typeface="+mn-cs"/>
              </a:rPr>
              <a:t>Presented by</a:t>
            </a:r>
            <a:r>
              <a:rPr lang="en-US" b="1" i="1" dirty="0" smtClean="0">
                <a:solidFill>
                  <a:srgbClr val="000090"/>
                </a:solidFill>
                <a:latin typeface="Arial" charset="0"/>
                <a:ea typeface="+mn-ea"/>
                <a:cs typeface="+mn-cs"/>
              </a:rPr>
              <a:t> Marc C. Kluender, PhD</a:t>
            </a:r>
          </a:p>
          <a:p>
            <a:pPr algn="ctr" fontAlgn="auto">
              <a:spcBef>
                <a:spcPts val="0"/>
              </a:spcBef>
              <a:spcAft>
                <a:spcPts val="0"/>
              </a:spcAft>
              <a:defRPr/>
            </a:pPr>
            <a:r>
              <a:rPr lang="en-US" sz="1600" dirty="0" smtClean="0">
                <a:solidFill>
                  <a:srgbClr val="000090"/>
                </a:solidFill>
                <a:latin typeface="Arial" charset="0"/>
                <a:ea typeface="+mn-ea"/>
                <a:cs typeface="+mn-cs"/>
              </a:rPr>
              <a:t>Clinical Psychologist</a:t>
            </a:r>
          </a:p>
          <a:p>
            <a:pPr algn="ctr" fontAlgn="auto">
              <a:spcBef>
                <a:spcPts val="0"/>
              </a:spcBef>
              <a:spcAft>
                <a:spcPts val="0"/>
              </a:spcAft>
              <a:defRPr/>
            </a:pPr>
            <a:r>
              <a:rPr lang="en-US" sz="1600" dirty="0" smtClean="0">
                <a:solidFill>
                  <a:srgbClr val="000090"/>
                </a:solidFill>
                <a:latin typeface="Arial" charset="0"/>
              </a:rPr>
              <a:t>Board Member</a:t>
            </a:r>
            <a:r>
              <a:rPr lang="en-US" sz="1600" dirty="0" smtClean="0">
                <a:solidFill>
                  <a:srgbClr val="000090"/>
                </a:solidFill>
                <a:latin typeface="Arial" charset="0"/>
                <a:ea typeface="+mn-ea"/>
                <a:cs typeface="+mn-cs"/>
              </a:rPr>
              <a:t>, </a:t>
            </a:r>
            <a:r>
              <a:rPr lang="en-US" sz="1600" dirty="0" err="1">
                <a:solidFill>
                  <a:srgbClr val="000090"/>
                </a:solidFill>
                <a:latin typeface="Arial" charset="0"/>
                <a:ea typeface="+mn-ea"/>
                <a:cs typeface="+mn-cs"/>
              </a:rPr>
              <a:t>ShareTheCaregiving</a:t>
            </a:r>
            <a:r>
              <a:rPr lang="en-US" sz="1600" dirty="0">
                <a:solidFill>
                  <a:srgbClr val="000090"/>
                </a:solidFill>
                <a:latin typeface="Arial" charset="0"/>
                <a:ea typeface="+mn-ea"/>
                <a:cs typeface="+mn-cs"/>
              </a:rPr>
              <a:t>, Inc.</a:t>
            </a:r>
            <a:endParaRPr lang="en-US" sz="1600" b="1" dirty="0" smtClean="0">
              <a:solidFill>
                <a:srgbClr val="000090"/>
              </a:solidFill>
              <a:latin typeface="Arial" charset="0"/>
              <a:ea typeface="+mn-ea"/>
              <a:cs typeface="+mn-cs"/>
            </a:endParaRPr>
          </a:p>
          <a:p>
            <a:pPr algn="ctr" fontAlgn="auto">
              <a:spcBef>
                <a:spcPts val="0"/>
              </a:spcBef>
              <a:spcAft>
                <a:spcPts val="0"/>
              </a:spcAft>
              <a:defRPr/>
            </a:pPr>
            <a:r>
              <a:rPr lang="en-US" sz="1600" i="1" dirty="0" smtClean="0">
                <a:solidFill>
                  <a:srgbClr val="000090"/>
                </a:solidFill>
                <a:latin typeface="Arial" charset="0"/>
                <a:ea typeface="+mn-ea"/>
                <a:cs typeface="+mn-cs"/>
              </a:rPr>
              <a:t> </a:t>
            </a:r>
            <a:endParaRPr lang="en-US" sz="1600" i="1" dirty="0">
              <a:solidFill>
                <a:srgbClr val="000090"/>
              </a:solidFill>
              <a:latin typeface="Arial" charset="0"/>
              <a:ea typeface="+mn-ea"/>
              <a:cs typeface="+mn-cs"/>
            </a:endParaRPr>
          </a:p>
        </p:txBody>
      </p:sp>
      <p:sp>
        <p:nvSpPr>
          <p:cNvPr id="9" name="Title 1"/>
          <p:cNvSpPr txBox="1">
            <a:spLocks/>
          </p:cNvSpPr>
          <p:nvPr/>
        </p:nvSpPr>
        <p:spPr>
          <a:xfrm rot="5400000">
            <a:off x="-3151981" y="3151981"/>
            <a:ext cx="6858000" cy="554038"/>
          </a:xfrm>
          <a:prstGeom prst="rect">
            <a:avLst/>
          </a:prstGeom>
          <a:solidFill>
            <a:srgbClr val="FFD512"/>
          </a:solidFill>
        </p:spPr>
        <p:txBody>
          <a:bodyPr anchor="ct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10" name="Title 1"/>
          <p:cNvSpPr txBox="1">
            <a:spLocks/>
          </p:cNvSpPr>
          <p:nvPr/>
        </p:nvSpPr>
        <p:spPr>
          <a:xfrm rot="5400000">
            <a:off x="5437982" y="3151981"/>
            <a:ext cx="6858000" cy="554037"/>
          </a:xfrm>
          <a:prstGeom prst="rect">
            <a:avLst/>
          </a:prstGeom>
          <a:solidFill>
            <a:srgbClr val="FFD512"/>
          </a:solidFill>
        </p:spPr>
        <p:txBody>
          <a:bodyPr anchor="ct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16388" name="Picture 1" descr="STClogo-with-hands.jpg"/>
          <p:cNvPicPr>
            <a:picLocks noChangeAspect="1"/>
          </p:cNvPicPr>
          <p:nvPr/>
        </p:nvPicPr>
        <p:blipFill>
          <a:blip r:embed="rId3"/>
          <a:srcRect/>
          <a:stretch>
            <a:fillRect/>
          </a:stretch>
        </p:blipFill>
        <p:spPr bwMode="auto">
          <a:xfrm>
            <a:off x="2747963" y="468384"/>
            <a:ext cx="3635375" cy="2495047"/>
          </a:xfrm>
          <a:prstGeom prst="rect">
            <a:avLst/>
          </a:prstGeom>
          <a:noFill/>
          <a:ln w="9525">
            <a:noFill/>
            <a:miter lim="800000"/>
            <a:headEnd/>
            <a:tailEnd/>
          </a:ln>
        </p:spPr>
      </p:pic>
      <p:sp>
        <p:nvSpPr>
          <p:cNvPr id="11"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16390" name="TextBox 5"/>
          <p:cNvSpPr txBox="1">
            <a:spLocks noChangeArrowheads="1"/>
          </p:cNvSpPr>
          <p:nvPr/>
        </p:nvSpPr>
        <p:spPr bwMode="auto">
          <a:xfrm>
            <a:off x="2865438" y="3273425"/>
            <a:ext cx="3635375" cy="677863"/>
          </a:xfrm>
          <a:prstGeom prst="rect">
            <a:avLst/>
          </a:prstGeom>
          <a:noFill/>
          <a:ln w="9525">
            <a:noFill/>
            <a:miter lim="800000"/>
            <a:headEnd/>
            <a:tailEnd/>
          </a:ln>
        </p:spPr>
        <p:txBody>
          <a:bodyPr>
            <a:prstTxWarp prst="textNoShape">
              <a:avLst/>
            </a:prstTxWarp>
            <a:spAutoFit/>
          </a:bodyPr>
          <a:lstStyle/>
          <a:p>
            <a:pPr algn="ctr"/>
            <a:r>
              <a:rPr lang="en-US" b="1">
                <a:solidFill>
                  <a:srgbClr val="AE2614"/>
                </a:solidFill>
                <a:latin typeface="Arial" pitchFamily="-65" charset="0"/>
              </a:rPr>
              <a:t/>
            </a:r>
            <a:br>
              <a:rPr lang="en-US" b="1">
                <a:solidFill>
                  <a:srgbClr val="AE2614"/>
                </a:solidFill>
                <a:latin typeface="Arial" pitchFamily="-65" charset="0"/>
              </a:rPr>
            </a:br>
            <a:endParaRPr lang="en-US" sz="2000">
              <a:solidFill>
                <a:srgbClr val="000090"/>
              </a:solidFill>
              <a:latin typeface="Arial" pitchFamily="-65" charset="0"/>
            </a:endParaRPr>
          </a:p>
        </p:txBody>
      </p:sp>
      <p:sp>
        <p:nvSpPr>
          <p:cNvPr id="16391" name="TextBox 1"/>
          <p:cNvSpPr txBox="1">
            <a:spLocks noChangeArrowheads="1"/>
          </p:cNvSpPr>
          <p:nvPr/>
        </p:nvSpPr>
        <p:spPr bwMode="auto">
          <a:xfrm>
            <a:off x="603250" y="3134571"/>
            <a:ext cx="8034338" cy="1569660"/>
          </a:xfrm>
          <a:prstGeom prst="rect">
            <a:avLst/>
          </a:prstGeom>
          <a:noFill/>
          <a:ln w="9525">
            <a:noFill/>
            <a:miter lim="800000"/>
            <a:headEnd/>
            <a:tailEnd/>
          </a:ln>
        </p:spPr>
        <p:txBody>
          <a:bodyPr wrap="square">
            <a:prstTxWarp prst="textNoShape">
              <a:avLst/>
            </a:prstTxWarp>
            <a:spAutoFit/>
          </a:bodyPr>
          <a:lstStyle/>
          <a:p>
            <a:pPr algn="ctr"/>
            <a:r>
              <a:rPr lang="en-US" sz="2400" b="1" i="1" dirty="0">
                <a:solidFill>
                  <a:srgbClr val="000090"/>
                </a:solidFill>
                <a:latin typeface="Arial" pitchFamily="-65" charset="0"/>
                <a:ea typeface="Arial" pitchFamily="-65" charset="0"/>
                <a:cs typeface="Arial" pitchFamily="-65" charset="0"/>
              </a:rPr>
              <a:t>A Compassionate </a:t>
            </a:r>
            <a:r>
              <a:rPr lang="en-US" sz="2400" b="1" i="1" dirty="0" err="1">
                <a:solidFill>
                  <a:srgbClr val="000090"/>
                </a:solidFill>
                <a:latin typeface="Arial" pitchFamily="-65" charset="0"/>
                <a:ea typeface="Arial" pitchFamily="-65" charset="0"/>
                <a:cs typeface="Arial" pitchFamily="-65" charset="0"/>
              </a:rPr>
              <a:t>Caregiving</a:t>
            </a:r>
            <a:r>
              <a:rPr lang="en-US" sz="2400" b="1" i="1" dirty="0">
                <a:solidFill>
                  <a:srgbClr val="000090"/>
                </a:solidFill>
                <a:latin typeface="Arial" pitchFamily="-65" charset="0"/>
                <a:ea typeface="Arial" pitchFamily="-65" charset="0"/>
                <a:cs typeface="Arial" pitchFamily="-65" charset="0"/>
              </a:rPr>
              <a:t> Model  </a:t>
            </a:r>
          </a:p>
          <a:p>
            <a:pPr algn="ctr"/>
            <a:r>
              <a:rPr lang="en-US" sz="2400" b="1" i="1" dirty="0">
                <a:solidFill>
                  <a:srgbClr val="000090"/>
                </a:solidFill>
                <a:latin typeface="Arial" pitchFamily="-65" charset="0"/>
                <a:ea typeface="Arial" pitchFamily="-65" charset="0"/>
                <a:cs typeface="Arial" pitchFamily="-65" charset="0"/>
              </a:rPr>
              <a:t>Supported by Research and </a:t>
            </a:r>
            <a:r>
              <a:rPr lang="en-US" sz="2400" b="1" i="1" dirty="0" smtClean="0">
                <a:solidFill>
                  <a:srgbClr val="000090"/>
                </a:solidFill>
                <a:latin typeface="Arial" pitchFamily="-65" charset="0"/>
                <a:ea typeface="Arial" pitchFamily="-65" charset="0"/>
                <a:cs typeface="Arial" pitchFamily="-65" charset="0"/>
              </a:rPr>
              <a:t>Practice</a:t>
            </a:r>
          </a:p>
          <a:p>
            <a:pPr algn="ctr"/>
            <a:endParaRPr lang="en-US" sz="2400" b="1" i="1" dirty="0">
              <a:solidFill>
                <a:srgbClr val="000090"/>
              </a:solidFill>
              <a:latin typeface="Arial" pitchFamily="-65" charset="0"/>
              <a:ea typeface="Arial" pitchFamily="-65" charset="0"/>
              <a:cs typeface="Arial" pitchFamily="-65" charset="0"/>
            </a:endParaRPr>
          </a:p>
          <a:p>
            <a:pPr algn="ctr"/>
            <a:endParaRPr lang="en-US" sz="2400" b="1" i="1" dirty="0">
              <a:solidFill>
                <a:srgbClr val="000090"/>
              </a:solidFill>
              <a:latin typeface="Arial" pitchFamily="-65" charset="0"/>
              <a:ea typeface="Arial" pitchFamily="-65" charset="0"/>
              <a:cs typeface="Arial" pitchFamily="-65"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55625" y="637395"/>
            <a:ext cx="8074025" cy="1143000"/>
          </a:xfrm>
        </p:spPr>
        <p:txBody>
          <a:bodyPr/>
          <a:lstStyle/>
          <a:p>
            <a:r>
              <a:rPr lang="en-US" sz="2800" b="1" dirty="0" smtClean="0">
                <a:solidFill>
                  <a:srgbClr val="C62E2E"/>
                </a:solidFill>
                <a:latin typeface="Arial" pitchFamily="-65" charset="0"/>
                <a:ea typeface="Arial" pitchFamily="-65" charset="0"/>
                <a:cs typeface="Arial" pitchFamily="-65" charset="0"/>
              </a:rPr>
              <a:t>GROUP CHARACTERISTICS </a:t>
            </a:r>
            <a:endParaRPr lang="en-US" sz="2800" b="1" dirty="0">
              <a:solidFill>
                <a:srgbClr val="C62E2E"/>
              </a:solidFill>
              <a:latin typeface="Arial" pitchFamily="-65" charset="0"/>
              <a:ea typeface="Arial" pitchFamily="-65" charset="0"/>
              <a:cs typeface="Arial" pitchFamily="-65" charset="0"/>
            </a:endParaRPr>
          </a:p>
        </p:txBody>
      </p:sp>
      <p:sp>
        <p:nvSpPr>
          <p:cNvPr id="74755" name="Content Placeholder 2"/>
          <p:cNvSpPr>
            <a:spLocks noGrp="1"/>
          </p:cNvSpPr>
          <p:nvPr>
            <p:ph sz="half" idx="1"/>
          </p:nvPr>
        </p:nvSpPr>
        <p:spPr>
          <a:xfrm>
            <a:off x="628650" y="1479550"/>
            <a:ext cx="4646613" cy="4351338"/>
          </a:xfrm>
        </p:spPr>
        <p:txBody>
          <a:bodyPr/>
          <a:lstStyle/>
          <a:p>
            <a:pPr>
              <a:lnSpc>
                <a:spcPct val="90000"/>
              </a:lnSpc>
              <a:buFont typeface="Arial" pitchFamily="-65" charset="0"/>
              <a:buNone/>
            </a:pPr>
            <a:r>
              <a:rPr lang="en-US" dirty="0">
                <a:ea typeface="ＭＳ Ｐゴシック" pitchFamily="-65" charset="-128"/>
                <a:cs typeface="ＭＳ Ｐゴシック" pitchFamily="-65" charset="-128"/>
              </a:rPr>
              <a:t>	</a:t>
            </a:r>
            <a:endParaRPr lang="en-US" sz="2000" dirty="0">
              <a:latin typeface="Arial" pitchFamily="-65" charset="0"/>
              <a:ea typeface="ＭＳ Ｐゴシック" pitchFamily="-65" charset="-128"/>
              <a:cs typeface="ＭＳ Ｐゴシック" pitchFamily="-65" charset="-128"/>
            </a:endParaRPr>
          </a:p>
          <a:p>
            <a:pPr lvl="1">
              <a:lnSpc>
                <a:spcPct val="90000"/>
              </a:lnSpc>
            </a:pPr>
            <a:r>
              <a:rPr lang="en-US" sz="2200" b="1" dirty="0">
                <a:solidFill>
                  <a:srgbClr val="000090"/>
                </a:solidFill>
                <a:latin typeface="Arial" pitchFamily="-65" charset="0"/>
                <a:ea typeface="ＭＳ Ｐゴシック" pitchFamily="-65" charset="-128"/>
                <a:cs typeface="ＭＳ Ｐゴシック" pitchFamily="-65" charset="-128"/>
              </a:rPr>
              <a:t>Three fourths </a:t>
            </a:r>
            <a:r>
              <a:rPr lang="en-US" sz="2200" b="1" dirty="0">
                <a:solidFill>
                  <a:srgbClr val="C62E2E"/>
                </a:solidFill>
                <a:latin typeface="Arial" pitchFamily="-65" charset="0"/>
                <a:ea typeface="ＭＳ Ｐゴシック" pitchFamily="-65" charset="-128"/>
                <a:cs typeface="ＭＳ Ｐゴシック" pitchFamily="-65" charset="-128"/>
              </a:rPr>
              <a:t>(75%) </a:t>
            </a:r>
            <a:r>
              <a:rPr lang="en-US" sz="2200" b="1" dirty="0">
                <a:solidFill>
                  <a:srgbClr val="000090"/>
                </a:solidFill>
                <a:latin typeface="Arial" pitchFamily="-65" charset="0"/>
                <a:ea typeface="ＭＳ Ｐゴシック" pitchFamily="-65" charset="-128"/>
                <a:cs typeface="ＭＳ Ｐゴシック" pitchFamily="-65" charset="-128"/>
              </a:rPr>
              <a:t>providing assistance to an individual with a serious or terminal illness.</a:t>
            </a:r>
          </a:p>
          <a:p>
            <a:pPr lvl="1">
              <a:lnSpc>
                <a:spcPct val="90000"/>
              </a:lnSpc>
              <a:buFont typeface="Arial" pitchFamily="-65" charset="0"/>
              <a:buNone/>
            </a:pPr>
            <a:endParaRPr lang="en-US" sz="2200" b="1" dirty="0">
              <a:solidFill>
                <a:srgbClr val="000090"/>
              </a:solidFill>
              <a:latin typeface="Arial" pitchFamily="-65" charset="0"/>
              <a:ea typeface="ＭＳ Ｐゴシック" pitchFamily="-65" charset="-128"/>
              <a:cs typeface="ＭＳ Ｐゴシック" pitchFamily="-65" charset="-128"/>
            </a:endParaRPr>
          </a:p>
          <a:p>
            <a:pPr lvl="1">
              <a:lnSpc>
                <a:spcPct val="90000"/>
              </a:lnSpc>
            </a:pPr>
            <a:r>
              <a:rPr lang="en-US" sz="2200" b="1" dirty="0">
                <a:solidFill>
                  <a:srgbClr val="000090"/>
                </a:solidFill>
                <a:latin typeface="Arial" pitchFamily="-65" charset="0"/>
                <a:ea typeface="ＭＳ Ｐゴシック" pitchFamily="-65" charset="-128"/>
                <a:cs typeface="ＭＳ Ｐゴシック" pitchFamily="-65" charset="-128"/>
              </a:rPr>
              <a:t>Half </a:t>
            </a:r>
            <a:r>
              <a:rPr lang="en-US" sz="2200" b="1" dirty="0">
                <a:solidFill>
                  <a:srgbClr val="C62E2E"/>
                </a:solidFill>
                <a:latin typeface="Arial" pitchFamily="-65" charset="0"/>
                <a:ea typeface="ＭＳ Ｐゴシック" pitchFamily="-65" charset="-128"/>
                <a:cs typeface="ＭＳ Ｐゴシック" pitchFamily="-65" charset="-128"/>
              </a:rPr>
              <a:t>(48%) </a:t>
            </a:r>
            <a:r>
              <a:rPr lang="en-US" sz="2200" b="1" dirty="0">
                <a:solidFill>
                  <a:srgbClr val="000090"/>
                </a:solidFill>
                <a:latin typeface="Arial" pitchFamily="-65" charset="0"/>
                <a:ea typeface="ＭＳ Ｐゴシック" pitchFamily="-65" charset="-128"/>
                <a:cs typeface="ＭＳ Ｐゴシック" pitchFamily="-65" charset="-128"/>
              </a:rPr>
              <a:t>lasted one year or longer.</a:t>
            </a:r>
          </a:p>
          <a:p>
            <a:pPr lvl="1">
              <a:lnSpc>
                <a:spcPct val="90000"/>
              </a:lnSpc>
              <a:buFont typeface="Arial" pitchFamily="-65" charset="0"/>
              <a:buNone/>
            </a:pPr>
            <a:endParaRPr lang="en-US" sz="2200" b="1" dirty="0">
              <a:solidFill>
                <a:srgbClr val="000090"/>
              </a:solidFill>
              <a:latin typeface="Arial" pitchFamily="-65" charset="0"/>
              <a:ea typeface="ＭＳ Ｐゴシック" pitchFamily="-65" charset="-128"/>
              <a:cs typeface="ＭＳ Ｐゴシック" pitchFamily="-65" charset="-128"/>
            </a:endParaRPr>
          </a:p>
          <a:p>
            <a:pPr lvl="1">
              <a:lnSpc>
                <a:spcPct val="90000"/>
              </a:lnSpc>
            </a:pPr>
            <a:r>
              <a:rPr lang="en-US" sz="2200" b="1" dirty="0">
                <a:solidFill>
                  <a:srgbClr val="000090"/>
                </a:solidFill>
                <a:latin typeface="Arial" pitchFamily="-65" charset="0"/>
                <a:ea typeface="ＭＳ Ｐゴシック" pitchFamily="-65" charset="-128"/>
                <a:cs typeface="ＭＳ Ｐゴシック" pitchFamily="-65" charset="-128"/>
              </a:rPr>
              <a:t>Three-fourths </a:t>
            </a:r>
            <a:r>
              <a:rPr lang="en-US" sz="2200" b="1" dirty="0">
                <a:solidFill>
                  <a:srgbClr val="C62E2E"/>
                </a:solidFill>
                <a:latin typeface="Arial" pitchFamily="-65" charset="0"/>
                <a:ea typeface="ＭＳ Ｐゴシック" pitchFamily="-65" charset="-128"/>
                <a:cs typeface="ＭＳ Ｐゴシック" pitchFamily="-65" charset="-128"/>
              </a:rPr>
              <a:t>(76%) </a:t>
            </a:r>
            <a:r>
              <a:rPr lang="en-US" sz="2200" b="1" dirty="0">
                <a:solidFill>
                  <a:srgbClr val="000090"/>
                </a:solidFill>
                <a:latin typeface="Arial" pitchFamily="-65" charset="0"/>
                <a:ea typeface="ＭＳ Ｐゴシック" pitchFamily="-65" charset="-128"/>
                <a:cs typeface="ＭＳ Ｐゴシック" pitchFamily="-65" charset="-128"/>
              </a:rPr>
              <a:t>of group members contributed 1 to 6 hours per week. </a:t>
            </a:r>
          </a:p>
          <a:p>
            <a:pPr>
              <a:lnSpc>
                <a:spcPct val="90000"/>
              </a:lnSpc>
            </a:pPr>
            <a:endParaRPr lang="en-US" sz="2200" b="1" dirty="0">
              <a:solidFill>
                <a:srgbClr val="000090"/>
              </a:solidFill>
              <a:ea typeface="ＭＳ Ｐゴシック" pitchFamily="-65" charset="-128"/>
              <a:cs typeface="ＭＳ Ｐゴシック" pitchFamily="-65" charset="-128"/>
            </a:endParaRPr>
          </a:p>
        </p:txBody>
      </p:sp>
      <p:pic>
        <p:nvPicPr>
          <p:cNvPr id="74756" name="Picture 8"/>
          <p:cNvPicPr>
            <a:picLocks noGrp="1" noChangeAspect="1" noChangeArrowheads="1"/>
          </p:cNvPicPr>
          <p:nvPr>
            <p:ph sz="half" idx="2"/>
          </p:nvPr>
        </p:nvPicPr>
        <p:blipFill>
          <a:blip r:embed="rId3"/>
          <a:srcRect/>
          <a:stretch>
            <a:fillRect/>
          </a:stretch>
        </p:blipFill>
        <p:spPr>
          <a:xfrm>
            <a:off x="5370513" y="1773238"/>
            <a:ext cx="2735262" cy="4057650"/>
          </a:xfrm>
          <a:ln w="19050">
            <a:solidFill>
              <a:srgbClr val="0000B5"/>
            </a:solidFill>
          </a:ln>
        </p:spPr>
      </p:pic>
      <p:sp>
        <p:nvSpPr>
          <p:cNvPr id="74757"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sp>
        <p:nvSpPr>
          <p:cNvPr id="74758" name="Title 1"/>
          <p:cNvSpPr txBox="1">
            <a:spLocks/>
          </p:cNvSpPr>
          <p:nvPr/>
        </p:nvSpPr>
        <p:spPr bwMode="auto">
          <a:xfrm rot="5400000">
            <a:off x="5437188"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pic>
        <p:nvPicPr>
          <p:cNvPr id="74759" name="Picture 4" descr="STC-logo-no-hands.eps"/>
          <p:cNvPicPr>
            <a:picLocks noChangeAspect="1"/>
          </p:cNvPicPr>
          <p:nvPr/>
        </p:nvPicPr>
        <p:blipFill>
          <a:blip r:embed="rId4"/>
          <a:srcRect/>
          <a:stretch>
            <a:fillRect/>
          </a:stretch>
        </p:blipFill>
        <p:spPr bwMode="auto">
          <a:xfrm>
            <a:off x="228600" y="228600"/>
            <a:ext cx="2398713" cy="554038"/>
          </a:xfrm>
          <a:prstGeom prst="rect">
            <a:avLst/>
          </a:prstGeom>
          <a:noFill/>
          <a:ln w="9525">
            <a:noFill/>
            <a:miter lim="800000"/>
            <a:headEnd/>
            <a:tailEnd/>
          </a:ln>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8" name="Rectangle 7"/>
          <p:cNvSpPr/>
          <p:nvPr/>
        </p:nvSpPr>
        <p:spPr>
          <a:xfrm>
            <a:off x="729539" y="1089895"/>
            <a:ext cx="7431125" cy="5139868"/>
          </a:xfrm>
          <a:prstGeom prst="rect">
            <a:avLst/>
          </a:prstGeom>
        </p:spPr>
        <p:txBody>
          <a:bodyPr wrap="square">
            <a:spAutoFit/>
          </a:bodyPr>
          <a:lstStyle/>
          <a:p>
            <a:endParaRPr lang="en-US" sz="2800" b="1" i="1" dirty="0" smtClean="0">
              <a:solidFill>
                <a:srgbClr val="C62E2E"/>
              </a:solidFill>
              <a:latin typeface="Arial" pitchFamily="-65" charset="0"/>
            </a:endParaRPr>
          </a:p>
          <a:p>
            <a:r>
              <a:rPr lang="en-US" sz="2800" b="1" i="1" dirty="0" smtClean="0">
                <a:solidFill>
                  <a:srgbClr val="C62E2E"/>
                </a:solidFill>
                <a:latin typeface="Arial" pitchFamily="-65" charset="0"/>
              </a:rPr>
              <a:t>  Share The Care positively </a:t>
            </a:r>
          </a:p>
          <a:p>
            <a:r>
              <a:rPr lang="en-US" sz="2800" b="1" i="1" dirty="0" smtClean="0">
                <a:solidFill>
                  <a:srgbClr val="C62E2E"/>
                </a:solidFill>
                <a:latin typeface="Arial" pitchFamily="-65" charset="0"/>
              </a:rPr>
              <a:t>            associated with the </a:t>
            </a:r>
          </a:p>
          <a:p>
            <a:r>
              <a:rPr lang="en-US" sz="2800" b="1" i="1" dirty="0" smtClean="0">
                <a:solidFill>
                  <a:srgbClr val="C62E2E"/>
                </a:solidFill>
                <a:latin typeface="Arial" pitchFamily="-65" charset="0"/>
              </a:rPr>
              <a:t>           following outcomes</a:t>
            </a:r>
            <a:r>
              <a:rPr lang="en-US" sz="2400" b="1" i="1" dirty="0" smtClean="0">
                <a:solidFill>
                  <a:srgbClr val="C62E2E"/>
                </a:solidFill>
                <a:latin typeface="Arial" pitchFamily="-65" charset="0"/>
              </a:rPr>
              <a:t>:</a:t>
            </a:r>
          </a:p>
          <a:p>
            <a:endParaRPr lang="en-US" sz="2400" b="1" i="1" dirty="0" smtClean="0">
              <a:solidFill>
                <a:srgbClr val="C62E2E"/>
              </a:solidFill>
              <a:latin typeface="Arial" pitchFamily="-65" charset="0"/>
            </a:endParaRPr>
          </a:p>
          <a:p>
            <a:endParaRPr lang="en-US" sz="2400" b="1" i="1" dirty="0" smtClean="0">
              <a:solidFill>
                <a:srgbClr val="C62E2E"/>
              </a:solidFill>
              <a:latin typeface="Arial" pitchFamily="-65" charset="0"/>
            </a:endParaRPr>
          </a:p>
          <a:p>
            <a:pPr marL="228600" indent="-228600">
              <a:buFont typeface="+mj-lt"/>
              <a:buAutoNum type="arabicPeriod"/>
            </a:pPr>
            <a:endParaRPr lang="en-US" sz="2400" b="1" dirty="0" smtClean="0">
              <a:solidFill>
                <a:srgbClr val="000090"/>
              </a:solidFill>
              <a:latin typeface="Arial" pitchFamily="-65" charset="0"/>
            </a:endParaRPr>
          </a:p>
          <a:p>
            <a:pPr marL="228600" indent="-228600">
              <a:buFont typeface="+mj-lt"/>
              <a:buAutoNum type="arabicPeriod"/>
            </a:pPr>
            <a:r>
              <a:rPr lang="en-US" sz="2400" b="1" dirty="0" smtClean="0">
                <a:solidFill>
                  <a:srgbClr val="000090"/>
                </a:solidFill>
                <a:latin typeface="Arial" pitchFamily="-65" charset="0"/>
              </a:rPr>
              <a:t>  Contributing to a reduced level </a:t>
            </a:r>
          </a:p>
          <a:p>
            <a:pPr marL="228600" indent="-228600"/>
            <a:r>
              <a:rPr lang="en-US" sz="2400" b="1" dirty="0" smtClean="0">
                <a:solidFill>
                  <a:srgbClr val="000090"/>
                </a:solidFill>
                <a:latin typeface="Arial" pitchFamily="-65" charset="0"/>
              </a:rPr>
              <a:t>     of burden among caregivers </a:t>
            </a:r>
          </a:p>
          <a:p>
            <a:pPr marL="228600" indent="-228600"/>
            <a:endParaRPr lang="en-US" sz="2400" dirty="0" smtClean="0"/>
          </a:p>
          <a:p>
            <a:pPr marL="457200" indent="-457200">
              <a:buAutoNum type="arabicPeriod" startAt="2"/>
            </a:pPr>
            <a:r>
              <a:rPr lang="en-US" sz="2400" b="1" dirty="0" smtClean="0">
                <a:solidFill>
                  <a:srgbClr val="000090"/>
                </a:solidFill>
                <a:latin typeface="Arial" pitchFamily="-65" charset="0"/>
              </a:rPr>
              <a:t>Supporting a care receiver to stay at home</a:t>
            </a:r>
          </a:p>
          <a:p>
            <a:pPr marL="457200" indent="-457200"/>
            <a:r>
              <a:rPr lang="en-US" sz="2400" b="1" dirty="0" smtClean="0">
                <a:solidFill>
                  <a:srgbClr val="000090"/>
                </a:solidFill>
                <a:latin typeface="Arial" pitchFamily="-65" charset="0"/>
              </a:rPr>
              <a:t>     with the necessary supports</a:t>
            </a:r>
          </a:p>
          <a:p>
            <a:pPr marL="457200" indent="-457200"/>
            <a:endParaRPr lang="en-US" sz="2400" b="1" dirty="0" smtClean="0">
              <a:solidFill>
                <a:srgbClr val="000090"/>
              </a:solidFill>
              <a:latin typeface="Arial" pitchFamily="-65" charset="0"/>
            </a:endParaRPr>
          </a:p>
        </p:txBody>
      </p:sp>
      <p:pic>
        <p:nvPicPr>
          <p:cNvPr id="2" name="Picture 1" descr=" 1 burst book 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271" y="948028"/>
            <a:ext cx="2353393" cy="350671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8" name="Rectangle 7"/>
          <p:cNvSpPr/>
          <p:nvPr/>
        </p:nvSpPr>
        <p:spPr>
          <a:xfrm>
            <a:off x="729539" y="1081759"/>
            <a:ext cx="6690315" cy="6555640"/>
          </a:xfrm>
          <a:prstGeom prst="rect">
            <a:avLst/>
          </a:prstGeom>
        </p:spPr>
        <p:txBody>
          <a:bodyPr wrap="square">
            <a:spAutoFit/>
          </a:bodyPr>
          <a:lstStyle/>
          <a:p>
            <a:endParaRPr lang="en-US" sz="2400" b="1" i="1" dirty="0" smtClean="0">
              <a:solidFill>
                <a:srgbClr val="C62E2E"/>
              </a:solidFill>
              <a:latin typeface="Arial" pitchFamily="-65" charset="0"/>
            </a:endParaRPr>
          </a:p>
          <a:p>
            <a:r>
              <a:rPr lang="en-US" sz="3200" b="1" i="1" dirty="0" smtClean="0">
                <a:solidFill>
                  <a:srgbClr val="C62E2E"/>
                </a:solidFill>
                <a:latin typeface="Arial" pitchFamily="-65" charset="0"/>
              </a:rPr>
              <a:t>Share The Care positively </a:t>
            </a:r>
          </a:p>
          <a:p>
            <a:r>
              <a:rPr lang="en-US" sz="3200" b="1" i="1" dirty="0" smtClean="0">
                <a:solidFill>
                  <a:srgbClr val="C62E2E"/>
                </a:solidFill>
                <a:latin typeface="Arial" pitchFamily="-65" charset="0"/>
              </a:rPr>
              <a:t>               associated with:</a:t>
            </a:r>
          </a:p>
          <a:p>
            <a:endParaRPr lang="en-US" sz="2400" b="1" i="1" dirty="0" smtClean="0">
              <a:solidFill>
                <a:srgbClr val="C62E2E"/>
              </a:solidFill>
              <a:latin typeface="Arial" pitchFamily="-65" charset="0"/>
            </a:endParaRPr>
          </a:p>
          <a:p>
            <a:r>
              <a:rPr lang="en-US" sz="2400" b="1" i="1" dirty="0" smtClean="0">
                <a:solidFill>
                  <a:srgbClr val="C62E2E"/>
                </a:solidFill>
                <a:latin typeface="Arial" pitchFamily="-65" charset="0"/>
              </a:rPr>
              <a:t> </a:t>
            </a:r>
            <a:endParaRPr lang="en-US" sz="2400" b="1" dirty="0" smtClean="0">
              <a:solidFill>
                <a:srgbClr val="000090"/>
              </a:solidFill>
              <a:latin typeface="Arial" pitchFamily="-65" charset="0"/>
            </a:endParaRPr>
          </a:p>
          <a:p>
            <a:pPr marL="457200" indent="-457200">
              <a:buAutoNum type="arabicPeriod" startAt="3"/>
            </a:pPr>
            <a:r>
              <a:rPr lang="en-US" sz="2400" b="1" dirty="0" smtClean="0">
                <a:solidFill>
                  <a:srgbClr val="000090"/>
                </a:solidFill>
                <a:latin typeface="Arial" pitchFamily="-65" charset="0"/>
              </a:rPr>
              <a:t>Improving the well-being of </a:t>
            </a:r>
          </a:p>
          <a:p>
            <a:pPr marL="457200" indent="-457200"/>
            <a:r>
              <a:rPr lang="en-US" sz="2400" b="1" dirty="0" smtClean="0">
                <a:solidFill>
                  <a:srgbClr val="000090"/>
                </a:solidFill>
                <a:latin typeface="Arial" pitchFamily="-65" charset="0"/>
              </a:rPr>
              <a:t>	participants by focusing on </a:t>
            </a:r>
          </a:p>
          <a:p>
            <a:pPr marL="457200" indent="-457200"/>
            <a:r>
              <a:rPr lang="en-US" sz="2400" b="1" dirty="0" smtClean="0">
                <a:solidFill>
                  <a:srgbClr val="000090"/>
                </a:solidFill>
                <a:latin typeface="Arial" pitchFamily="-65" charset="0"/>
              </a:rPr>
              <a:t>	a distinct psychological </a:t>
            </a:r>
          </a:p>
          <a:p>
            <a:pPr marL="457200" indent="-457200"/>
            <a:r>
              <a:rPr lang="en-US" sz="2400" b="1" dirty="0" smtClean="0">
                <a:solidFill>
                  <a:srgbClr val="000090"/>
                </a:solidFill>
                <a:latin typeface="Arial" pitchFamily="-65" charset="0"/>
              </a:rPr>
              <a:t>	structure</a:t>
            </a:r>
          </a:p>
          <a:p>
            <a:pPr marL="457200" indent="-457200"/>
            <a:endParaRPr lang="en-US" sz="2400" b="1" dirty="0" smtClean="0">
              <a:solidFill>
                <a:srgbClr val="000090"/>
              </a:solidFill>
              <a:latin typeface="Arial" pitchFamily="-65" charset="0"/>
            </a:endParaRPr>
          </a:p>
          <a:p>
            <a:pPr marL="457200" indent="-457200"/>
            <a:r>
              <a:rPr lang="en-US" sz="2400" b="1" dirty="0" smtClean="0">
                <a:solidFill>
                  <a:srgbClr val="000090"/>
                </a:solidFill>
                <a:latin typeface="Arial" pitchFamily="-65" charset="0"/>
              </a:rPr>
              <a:t>4.  Enhancing the caregiving skills of participants by preparing them for    future caregiving situations</a:t>
            </a:r>
          </a:p>
          <a:p>
            <a:pPr marL="457200" indent="-457200">
              <a:buAutoNum type="arabicPeriod" startAt="5"/>
            </a:pPr>
            <a:endParaRPr lang="en-US" sz="2400" b="1" dirty="0" smtClean="0">
              <a:solidFill>
                <a:srgbClr val="000090"/>
              </a:solidFill>
              <a:latin typeface="Arial" pitchFamily="-65" charset="0"/>
            </a:endParaRPr>
          </a:p>
          <a:p>
            <a:pPr marL="228600" indent="-228600"/>
            <a:r>
              <a:rPr lang="en-US" sz="2400" b="1" dirty="0" smtClean="0">
                <a:solidFill>
                  <a:srgbClr val="000090"/>
                </a:solidFill>
                <a:latin typeface="Arial" pitchFamily="-65" charset="0"/>
              </a:rPr>
              <a:t>      </a:t>
            </a:r>
          </a:p>
          <a:p>
            <a:pPr marL="228600" indent="-228600"/>
            <a:endParaRPr lang="en-US" sz="2400" dirty="0" smtClean="0"/>
          </a:p>
          <a:p>
            <a:pPr marL="457200" indent="-457200"/>
            <a:endParaRPr lang="en-US" sz="2000" b="1" dirty="0" smtClean="0">
              <a:solidFill>
                <a:srgbClr val="000090"/>
              </a:solidFill>
              <a:latin typeface="Arial" pitchFamily="-65" charset="0"/>
            </a:endParaRPr>
          </a:p>
        </p:txBody>
      </p:sp>
      <p:pic>
        <p:nvPicPr>
          <p:cNvPr id="2" name="Picture 1" descr=" 1 burst book 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401" y="1258132"/>
            <a:ext cx="2445404" cy="36438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58775" y="639525"/>
            <a:ext cx="8229600" cy="1303575"/>
          </a:xfrm>
        </p:spPr>
        <p:txBody>
          <a:bodyPr/>
          <a:lstStyle/>
          <a:p>
            <a:r>
              <a:rPr lang="en-US" sz="2800" b="1" dirty="0">
                <a:solidFill>
                  <a:srgbClr val="C62E2E"/>
                </a:solidFill>
                <a:latin typeface="Arial" pitchFamily="-110" charset="0"/>
                <a:ea typeface="Arial" pitchFamily="-110" charset="0"/>
                <a:cs typeface="Arial" pitchFamily="-110" charset="0"/>
              </a:rPr>
              <a:t>Share The </a:t>
            </a:r>
            <a:r>
              <a:rPr lang="en-US" sz="2800" b="1" dirty="0" smtClean="0">
                <a:solidFill>
                  <a:srgbClr val="C62E2E"/>
                </a:solidFill>
                <a:latin typeface="Arial" pitchFamily="-110" charset="0"/>
                <a:ea typeface="Arial" pitchFamily="-110" charset="0"/>
                <a:cs typeface="Arial" pitchFamily="-110" charset="0"/>
              </a:rPr>
              <a:t>Care</a:t>
            </a:r>
            <a:r>
              <a:rPr lang="en-US" sz="1400" b="1" dirty="0" smtClean="0">
                <a:solidFill>
                  <a:srgbClr val="C62E2E"/>
                </a:solidFill>
                <a:latin typeface="Arial" pitchFamily="-110" charset="0"/>
                <a:ea typeface="Arial" pitchFamily="-110" charset="0"/>
                <a:cs typeface="Arial" pitchFamily="-110" charset="0"/>
              </a:rPr>
              <a:t> </a:t>
            </a:r>
            <a:r>
              <a:rPr lang="en-US" sz="2800" b="1" dirty="0" smtClean="0">
                <a:solidFill>
                  <a:srgbClr val="C62E2E"/>
                </a:solidFill>
                <a:latin typeface="Arial" pitchFamily="-110" charset="0"/>
                <a:ea typeface="Arial" pitchFamily="-110" charset="0"/>
                <a:cs typeface="Arial" pitchFamily="-110" charset="0"/>
              </a:rPr>
              <a:t>: </a:t>
            </a:r>
            <a:r>
              <a:rPr lang="en-US" sz="2800" b="1" dirty="0" smtClean="0">
                <a:solidFill>
                  <a:schemeClr val="accent6"/>
                </a:solidFill>
                <a:latin typeface="Arial" pitchFamily="-110" charset="0"/>
                <a:ea typeface="Arial" pitchFamily="-110" charset="0"/>
                <a:cs typeface="Arial" pitchFamily="-110" charset="0"/>
              </a:rPr>
              <a:t>Broad Scale </a:t>
            </a:r>
            <a:r>
              <a:rPr lang="en-US" sz="2800" b="1" dirty="0" smtClean="0">
                <a:solidFill>
                  <a:srgbClr val="C62E2E"/>
                </a:solidFill>
                <a:latin typeface="Arial" pitchFamily="-110" charset="0"/>
                <a:ea typeface="Arial" pitchFamily="-110" charset="0"/>
                <a:cs typeface="Arial" pitchFamily="-110" charset="0"/>
              </a:rPr>
              <a:t>Replication</a:t>
            </a:r>
            <a:endParaRPr lang="en-US" sz="2800" b="1" dirty="0">
              <a:solidFill>
                <a:srgbClr val="C62E2E"/>
              </a:solidFill>
              <a:latin typeface="Arial" pitchFamily="-110" charset="0"/>
              <a:ea typeface="Arial" pitchFamily="-110" charset="0"/>
              <a:cs typeface="Arial" pitchFamily="-110" charset="0"/>
            </a:endParaRPr>
          </a:p>
        </p:txBody>
      </p:sp>
      <p:sp>
        <p:nvSpPr>
          <p:cNvPr id="86019" name="Content Placeholder 2"/>
          <p:cNvSpPr>
            <a:spLocks noGrp="1"/>
          </p:cNvSpPr>
          <p:nvPr>
            <p:ph sz="half" idx="1"/>
          </p:nvPr>
        </p:nvSpPr>
        <p:spPr>
          <a:xfrm>
            <a:off x="555626" y="1719837"/>
            <a:ext cx="8181224" cy="2051396"/>
          </a:xfrm>
        </p:spPr>
        <p:txBody>
          <a:bodyPr>
            <a:normAutofit fontScale="25000" lnSpcReduction="20000"/>
          </a:bodyPr>
          <a:lstStyle/>
          <a:p>
            <a:pPr>
              <a:lnSpc>
                <a:spcPct val="80000"/>
              </a:lnSpc>
            </a:pPr>
            <a:endParaRPr lang="en-US" sz="1800" dirty="0" smtClean="0">
              <a:solidFill>
                <a:schemeClr val="accent1"/>
              </a:solidFill>
              <a:latin typeface="Arial" pitchFamily="-110" charset="0"/>
              <a:ea typeface="ＭＳ Ｐゴシック" pitchFamily="-110" charset="-128"/>
              <a:cs typeface="ＭＳ Ｐゴシック" pitchFamily="-110" charset="-128"/>
            </a:endParaRPr>
          </a:p>
          <a:p>
            <a:pPr>
              <a:lnSpc>
                <a:spcPct val="80000"/>
              </a:lnSpc>
              <a:buNone/>
            </a:pPr>
            <a:r>
              <a:rPr lang="en-US" sz="4211" b="1" dirty="0" smtClean="0">
                <a:solidFill>
                  <a:srgbClr val="000090"/>
                </a:solidFill>
                <a:latin typeface="Arial" pitchFamily="-110" charset="0"/>
                <a:ea typeface="ＭＳ Ｐゴシック" pitchFamily="-110" charset="-128"/>
                <a:cs typeface="ＭＳ Ｐゴシック" pitchFamily="-110" charset="-128"/>
              </a:rPr>
              <a:t> </a:t>
            </a:r>
          </a:p>
          <a:p>
            <a:pPr marL="0" indent="0">
              <a:lnSpc>
                <a:spcPct val="80000"/>
              </a:lnSpc>
              <a:buNone/>
            </a:pPr>
            <a:r>
              <a:rPr lang="en-US" sz="9600" b="1" dirty="0" smtClean="0">
                <a:solidFill>
                  <a:srgbClr val="000090"/>
                </a:solidFill>
                <a:latin typeface="Arial" pitchFamily="-110" charset="0"/>
                <a:ea typeface="ＭＳ Ｐゴシック" pitchFamily="-110" charset="-128"/>
                <a:cs typeface="ＭＳ Ｐゴシック" pitchFamily="-110" charset="-128"/>
              </a:rPr>
              <a:t>•  Low Cost  </a:t>
            </a:r>
            <a:r>
              <a:rPr lang="en-US" sz="6400" b="1" dirty="0" smtClean="0">
                <a:solidFill>
                  <a:srgbClr val="000090"/>
                </a:solidFill>
                <a:latin typeface="Arial" pitchFamily="-65" charset="0"/>
              </a:rPr>
              <a:t>-  </a:t>
            </a:r>
            <a:r>
              <a:rPr lang="en-US" sz="8000" b="1" dirty="0" smtClean="0">
                <a:solidFill>
                  <a:srgbClr val="000090"/>
                </a:solidFill>
                <a:latin typeface="Arial" pitchFamily="-65" charset="0"/>
              </a:rPr>
              <a:t>decreasing the reliance on more costly systems</a:t>
            </a:r>
          </a:p>
          <a:p>
            <a:pPr lvl="1">
              <a:lnSpc>
                <a:spcPct val="80000"/>
              </a:lnSpc>
              <a:buNone/>
            </a:pPr>
            <a:endParaRPr lang="en-US" sz="6400" b="1" dirty="0" smtClean="0">
              <a:solidFill>
                <a:srgbClr val="000090"/>
              </a:solidFill>
              <a:latin typeface="Arial" pitchFamily="-110" charset="0"/>
              <a:ea typeface="ＭＳ Ｐゴシック" pitchFamily="-110" charset="-128"/>
              <a:cs typeface="ＭＳ Ｐゴシック" pitchFamily="-110" charset="-128"/>
            </a:endParaRPr>
          </a:p>
          <a:p>
            <a:pPr marL="0" indent="0">
              <a:buNone/>
            </a:pPr>
            <a:r>
              <a:rPr lang="en-US" sz="9600" b="1" dirty="0" smtClean="0">
                <a:solidFill>
                  <a:srgbClr val="000090"/>
                </a:solidFill>
                <a:latin typeface="Arial" pitchFamily="-110" charset="0"/>
                <a:ea typeface="ＭＳ Ｐゴシック" pitchFamily="-110" charset="-128"/>
                <a:cs typeface="ＭＳ Ｐゴシック" pitchFamily="-110" charset="-128"/>
              </a:rPr>
              <a:t>•  Adaptable </a:t>
            </a:r>
            <a:r>
              <a:rPr lang="en-US" sz="6400" b="1" dirty="0" smtClean="0">
                <a:solidFill>
                  <a:srgbClr val="000090"/>
                </a:solidFill>
                <a:latin typeface="Arial" pitchFamily="-110" charset="0"/>
                <a:ea typeface="ＭＳ Ｐゴシック" pitchFamily="-110" charset="-128"/>
                <a:cs typeface="ＭＳ Ｐゴシック" pitchFamily="-110" charset="-128"/>
              </a:rPr>
              <a:t>-  </a:t>
            </a:r>
            <a:r>
              <a:rPr lang="en-US" sz="8000" b="1" dirty="0" smtClean="0">
                <a:solidFill>
                  <a:srgbClr val="000090"/>
                </a:solidFill>
                <a:latin typeface="Arial" pitchFamily="-65" charset="0"/>
              </a:rPr>
              <a:t>demonstrating variability that can be applied 		     	               across settings and cultures</a:t>
            </a:r>
          </a:p>
          <a:p>
            <a:pPr marL="457200" indent="-457200"/>
            <a:endParaRPr lang="en-US" sz="6400" b="1" dirty="0" smtClean="0">
              <a:solidFill>
                <a:srgbClr val="000090"/>
              </a:solidFill>
              <a:latin typeface="Arial" pitchFamily="-65" charset="0"/>
            </a:endParaRPr>
          </a:p>
          <a:p>
            <a:pPr marL="0" indent="0">
              <a:buNone/>
            </a:pPr>
            <a:r>
              <a:rPr lang="en-US" sz="9600" b="1" dirty="0" smtClean="0">
                <a:solidFill>
                  <a:srgbClr val="000090"/>
                </a:solidFill>
                <a:latin typeface="Arial" pitchFamily="-65" charset="0"/>
              </a:rPr>
              <a:t>•  Sustainable</a:t>
            </a:r>
            <a:r>
              <a:rPr lang="en-US" sz="6400" b="1" dirty="0" smtClean="0">
                <a:solidFill>
                  <a:srgbClr val="000090"/>
                </a:solidFill>
                <a:latin typeface="Arial" pitchFamily="-65" charset="0"/>
              </a:rPr>
              <a:t> - </a:t>
            </a:r>
            <a:r>
              <a:rPr lang="en-US" sz="8000" b="1" dirty="0" smtClean="0">
                <a:solidFill>
                  <a:srgbClr val="000090"/>
                </a:solidFill>
                <a:latin typeface="Arial" pitchFamily="-65" charset="0"/>
              </a:rPr>
              <a:t>maintaining cohesiveness over the group’s life</a:t>
            </a:r>
          </a:p>
          <a:p>
            <a:pPr lvl="1">
              <a:lnSpc>
                <a:spcPct val="80000"/>
              </a:lnSpc>
              <a:buNone/>
            </a:pPr>
            <a:r>
              <a:rPr lang="en-US" sz="8000" b="1" dirty="0" smtClean="0">
                <a:solidFill>
                  <a:srgbClr val="000090"/>
                </a:solidFill>
                <a:latin typeface="Arial" pitchFamily="-110" charset="0"/>
                <a:ea typeface="ＭＳ Ｐゴシック" pitchFamily="-110" charset="-128"/>
                <a:cs typeface="ＭＳ Ｐゴシック" pitchFamily="-110" charset="-128"/>
              </a:rPr>
              <a:t> </a:t>
            </a:r>
            <a:endParaRPr lang="en-US" sz="8000" b="1" dirty="0">
              <a:solidFill>
                <a:srgbClr val="000090"/>
              </a:solidFill>
              <a:latin typeface="Arial" pitchFamily="-110" charset="0"/>
              <a:ea typeface="ＭＳ Ｐゴシック" pitchFamily="-110" charset="-128"/>
              <a:cs typeface="ＭＳ Ｐゴシック" pitchFamily="-110" charset="-128"/>
            </a:endParaRPr>
          </a:p>
          <a:p>
            <a:pPr>
              <a:lnSpc>
                <a:spcPct val="80000"/>
              </a:lnSpc>
              <a:buFont typeface="Arial" pitchFamily="-110" charset="0"/>
              <a:buNone/>
            </a:pPr>
            <a:r>
              <a:rPr lang="en-US" sz="6400" dirty="0">
                <a:solidFill>
                  <a:srgbClr val="4BACC6"/>
                </a:solidFill>
                <a:latin typeface="Arial" pitchFamily="-110" charset="0"/>
                <a:ea typeface="ＭＳ Ｐゴシック" pitchFamily="-110" charset="-128"/>
                <a:cs typeface="ＭＳ Ｐゴシック" pitchFamily="-110" charset="-128"/>
              </a:rPr>
              <a:t> </a:t>
            </a:r>
          </a:p>
          <a:p>
            <a:pPr lvl="1">
              <a:lnSpc>
                <a:spcPct val="80000"/>
              </a:lnSpc>
              <a:buFont typeface="Arial" pitchFamily="-110" charset="0"/>
              <a:buNone/>
            </a:pPr>
            <a:endParaRPr lang="en-US" sz="6400" dirty="0">
              <a:ea typeface="ＭＳ Ｐゴシック" pitchFamily="-110" charset="-128"/>
              <a:cs typeface="ＭＳ Ｐゴシック" pitchFamily="-110" charset="-128"/>
            </a:endParaRPr>
          </a:p>
          <a:p>
            <a:pPr lvl="1">
              <a:lnSpc>
                <a:spcPct val="80000"/>
              </a:lnSpc>
            </a:pPr>
            <a:endParaRPr lang="en-US" sz="6400" dirty="0">
              <a:ea typeface="ＭＳ Ｐゴシック" pitchFamily="-110" charset="-128"/>
              <a:cs typeface="ＭＳ Ｐゴシック" pitchFamily="-110" charset="-128"/>
            </a:endParaRPr>
          </a:p>
          <a:p>
            <a:pPr lvl="1">
              <a:lnSpc>
                <a:spcPct val="80000"/>
              </a:lnSpc>
              <a:buFont typeface="Arial" pitchFamily="-110" charset="0"/>
              <a:buNone/>
            </a:pPr>
            <a:endParaRPr lang="en-US" sz="6400" dirty="0">
              <a:ea typeface="ＭＳ Ｐゴシック" pitchFamily="-110" charset="-128"/>
              <a:cs typeface="ＭＳ Ｐゴシック" pitchFamily="-110" charset="-128"/>
            </a:endParaRPr>
          </a:p>
          <a:p>
            <a:pPr>
              <a:lnSpc>
                <a:spcPct val="80000"/>
              </a:lnSpc>
              <a:buFont typeface="Arial" pitchFamily="-110" charset="0"/>
              <a:buNone/>
            </a:pPr>
            <a:endParaRPr lang="en-US" sz="6400" dirty="0">
              <a:ea typeface="ＭＳ Ｐゴシック" pitchFamily="-110" charset="-128"/>
              <a:cs typeface="ＭＳ Ｐゴシック" pitchFamily="-110" charset="-128"/>
            </a:endParaRPr>
          </a:p>
        </p:txBody>
      </p:sp>
      <p:sp>
        <p:nvSpPr>
          <p:cNvPr id="86020" name="Content Placeholder 8"/>
          <p:cNvSpPr>
            <a:spLocks noGrp="1"/>
          </p:cNvSpPr>
          <p:nvPr>
            <p:ph sz="half" idx="2"/>
          </p:nvPr>
        </p:nvSpPr>
        <p:spPr>
          <a:xfrm>
            <a:off x="764847" y="3991238"/>
            <a:ext cx="7489888" cy="2500479"/>
          </a:xfrm>
        </p:spPr>
        <p:txBody>
          <a:bodyPr>
            <a:normAutofit fontScale="25000" lnSpcReduction="20000"/>
          </a:bodyPr>
          <a:lstStyle/>
          <a:p>
            <a:pPr>
              <a:lnSpc>
                <a:spcPct val="80000"/>
              </a:lnSpc>
              <a:buFont typeface="Arial" pitchFamily="-110" charset="0"/>
              <a:buNone/>
            </a:pPr>
            <a:r>
              <a:rPr lang="en-US" sz="1700" b="1" dirty="0">
                <a:latin typeface="Arial" pitchFamily="-110" charset="0"/>
                <a:ea typeface="ＭＳ Ｐゴシック" pitchFamily="-110" charset="-128"/>
                <a:cs typeface="ＭＳ Ｐゴシック" pitchFamily="-110" charset="-128"/>
              </a:rPr>
              <a:t> </a:t>
            </a:r>
            <a:endParaRPr lang="en-US" sz="1700" b="1" dirty="0" smtClean="0">
              <a:latin typeface="Arial" pitchFamily="-110" charset="0"/>
              <a:ea typeface="ＭＳ Ｐゴシック" pitchFamily="-110" charset="-128"/>
              <a:cs typeface="ＭＳ Ｐゴシック" pitchFamily="-110" charset="-128"/>
            </a:endParaRPr>
          </a:p>
          <a:p>
            <a:pPr>
              <a:lnSpc>
                <a:spcPct val="80000"/>
              </a:lnSpc>
              <a:buFont typeface="Arial" pitchFamily="-110" charset="0"/>
              <a:buNone/>
            </a:pPr>
            <a:r>
              <a:rPr lang="en-US" sz="9600" b="1" dirty="0" smtClean="0">
                <a:solidFill>
                  <a:srgbClr val="000090"/>
                </a:solidFill>
                <a:latin typeface="Arial" pitchFamily="-110" charset="0"/>
                <a:ea typeface="ＭＳ Ｐゴシック" pitchFamily="-110" charset="-128"/>
                <a:cs typeface="ＭＳ Ｐゴシック" pitchFamily="-110" charset="-128"/>
              </a:rPr>
              <a:t>Share The Care addresses community needs:</a:t>
            </a:r>
          </a:p>
          <a:p>
            <a:pPr marL="1828800" lvl="1" indent="-1371600">
              <a:lnSpc>
                <a:spcPct val="80000"/>
              </a:lnSpc>
              <a:buNone/>
            </a:pPr>
            <a:endParaRPr lang="en-US" sz="8000" b="1" dirty="0">
              <a:solidFill>
                <a:srgbClr val="000090"/>
              </a:solidFill>
              <a:latin typeface="Arial" pitchFamily="-110" charset="0"/>
              <a:ea typeface="ＭＳ Ｐゴシック" pitchFamily="-110" charset="-128"/>
              <a:cs typeface="ＭＳ Ｐゴシック" pitchFamily="-110" charset="-128"/>
            </a:endParaRPr>
          </a:p>
          <a:p>
            <a:pPr marL="1828800" lvl="1" indent="-1371600">
              <a:lnSpc>
                <a:spcPct val="80000"/>
              </a:lnSpc>
              <a:buNone/>
            </a:pPr>
            <a:r>
              <a:rPr lang="en-US" sz="8000" b="1" dirty="0" smtClean="0">
                <a:solidFill>
                  <a:srgbClr val="000090"/>
                </a:solidFill>
                <a:latin typeface="Arial"/>
                <a:ea typeface="ＭＳ Ｐゴシック" pitchFamily="-110" charset="-128"/>
                <a:cs typeface="Arial"/>
              </a:rPr>
              <a:t>1.   Decreases </a:t>
            </a:r>
            <a:r>
              <a:rPr lang="en-US" sz="8000" b="1" u="sng" dirty="0">
                <a:solidFill>
                  <a:srgbClr val="000090"/>
                </a:solidFill>
                <a:latin typeface="Arial"/>
                <a:ea typeface="ＭＳ Ｐゴシック" pitchFamily="-110" charset="-128"/>
                <a:cs typeface="Arial"/>
              </a:rPr>
              <a:t>caregiver burden </a:t>
            </a:r>
            <a:r>
              <a:rPr lang="en-US" sz="8000" b="1" dirty="0">
                <a:solidFill>
                  <a:srgbClr val="000090"/>
                </a:solidFill>
                <a:latin typeface="Arial"/>
                <a:ea typeface="ＭＳ Ｐゴシック" pitchFamily="-110" charset="-128"/>
                <a:cs typeface="Arial"/>
              </a:rPr>
              <a:t>and </a:t>
            </a:r>
            <a:r>
              <a:rPr lang="en-US" sz="8000" b="1" u="sng" dirty="0">
                <a:solidFill>
                  <a:srgbClr val="000090"/>
                </a:solidFill>
                <a:latin typeface="Arial"/>
                <a:ea typeface="ＭＳ Ｐゴシック" pitchFamily="-110" charset="-128"/>
                <a:cs typeface="Arial"/>
              </a:rPr>
              <a:t>social </a:t>
            </a:r>
            <a:r>
              <a:rPr lang="en-US" sz="8000" b="1" u="sng" dirty="0" smtClean="0">
                <a:solidFill>
                  <a:srgbClr val="000090"/>
                </a:solidFill>
                <a:latin typeface="Arial"/>
                <a:ea typeface="ＭＳ Ｐゴシック" pitchFamily="-110" charset="-128"/>
                <a:cs typeface="Arial"/>
              </a:rPr>
              <a:t>isolation</a:t>
            </a:r>
          </a:p>
          <a:p>
            <a:pPr marL="1828800" lvl="1" indent="-1371600">
              <a:lnSpc>
                <a:spcPct val="80000"/>
              </a:lnSpc>
              <a:buAutoNum type="arabicPeriod"/>
            </a:pPr>
            <a:endParaRPr lang="en-US" sz="8000" b="1" dirty="0" smtClean="0">
              <a:solidFill>
                <a:srgbClr val="000090"/>
              </a:solidFill>
              <a:latin typeface="Arial"/>
              <a:ea typeface="ＭＳ Ｐゴシック" pitchFamily="-110" charset="-128"/>
              <a:cs typeface="Arial"/>
            </a:endParaRPr>
          </a:p>
          <a:p>
            <a:pPr marL="1600200" lvl="1" indent="-1143000">
              <a:lnSpc>
                <a:spcPct val="80000"/>
              </a:lnSpc>
              <a:buNone/>
            </a:pPr>
            <a:r>
              <a:rPr lang="en-US" sz="8000" b="1" dirty="0" smtClean="0">
                <a:solidFill>
                  <a:srgbClr val="000090"/>
                </a:solidFill>
                <a:latin typeface="Arial"/>
                <a:ea typeface="ＭＳ Ｐゴシック" pitchFamily="-110" charset="-128"/>
                <a:cs typeface="Arial"/>
              </a:rPr>
              <a:t>2.   Prepares </a:t>
            </a:r>
            <a:r>
              <a:rPr lang="en-US" sz="8000" b="1" dirty="0">
                <a:solidFill>
                  <a:srgbClr val="000090"/>
                </a:solidFill>
                <a:latin typeface="Arial"/>
                <a:ea typeface="ＭＳ Ｐゴシック" pitchFamily="-110" charset="-128"/>
                <a:cs typeface="Arial"/>
              </a:rPr>
              <a:t>communities to meet</a:t>
            </a:r>
            <a:r>
              <a:rPr lang="en-US" sz="8000" b="1" dirty="0" smtClean="0">
                <a:solidFill>
                  <a:srgbClr val="000090"/>
                </a:solidFill>
                <a:latin typeface="Arial"/>
                <a:ea typeface="ＭＳ Ｐゴシック" pitchFamily="-110" charset="-128"/>
                <a:cs typeface="Arial"/>
              </a:rPr>
              <a:t> the </a:t>
            </a:r>
            <a:r>
              <a:rPr lang="en-US" sz="8000" b="1" u="sng" dirty="0">
                <a:solidFill>
                  <a:srgbClr val="000090"/>
                </a:solidFill>
                <a:latin typeface="Arial"/>
                <a:ea typeface="ＭＳ Ｐゴシック" pitchFamily="-110" charset="-128"/>
                <a:cs typeface="Arial"/>
              </a:rPr>
              <a:t>challenges of</a:t>
            </a:r>
            <a:r>
              <a:rPr lang="en-US" sz="8000" b="1" u="sng" dirty="0" smtClean="0">
                <a:solidFill>
                  <a:srgbClr val="000090"/>
                </a:solidFill>
                <a:latin typeface="Arial"/>
                <a:ea typeface="ＭＳ Ｐゴシック" pitchFamily="-110" charset="-128"/>
                <a:cs typeface="Arial"/>
              </a:rPr>
              <a:t> </a:t>
            </a:r>
          </a:p>
          <a:p>
            <a:pPr marL="1600200" lvl="1" indent="-1143000">
              <a:lnSpc>
                <a:spcPct val="80000"/>
              </a:lnSpc>
              <a:buNone/>
            </a:pPr>
            <a:r>
              <a:rPr lang="en-US" sz="8000" b="1" dirty="0" smtClean="0">
                <a:solidFill>
                  <a:srgbClr val="000090"/>
                </a:solidFill>
                <a:latin typeface="Arial"/>
                <a:ea typeface="ＭＳ Ｐゴシック" pitchFamily="-110" charset="-128"/>
                <a:cs typeface="Arial"/>
              </a:rPr>
              <a:t>      </a:t>
            </a:r>
            <a:r>
              <a:rPr lang="en-US" sz="8000" b="1" u="sng" dirty="0" smtClean="0">
                <a:solidFill>
                  <a:srgbClr val="000090"/>
                </a:solidFill>
                <a:latin typeface="Arial"/>
                <a:ea typeface="ＭＳ Ｐゴシック" pitchFamily="-110" charset="-128"/>
                <a:cs typeface="Arial"/>
              </a:rPr>
              <a:t>an aging society</a:t>
            </a:r>
          </a:p>
          <a:p>
            <a:pPr lvl="1">
              <a:lnSpc>
                <a:spcPct val="80000"/>
              </a:lnSpc>
              <a:buNone/>
            </a:pPr>
            <a:endParaRPr lang="en-US" sz="8000" b="1" dirty="0" smtClean="0">
              <a:solidFill>
                <a:srgbClr val="000090"/>
              </a:solidFill>
              <a:latin typeface="Arial"/>
              <a:ea typeface="ＭＳ Ｐゴシック" pitchFamily="-110" charset="-128"/>
              <a:cs typeface="Arial"/>
            </a:endParaRPr>
          </a:p>
          <a:p>
            <a:pPr lvl="1">
              <a:lnSpc>
                <a:spcPct val="80000"/>
              </a:lnSpc>
              <a:buNone/>
            </a:pPr>
            <a:r>
              <a:rPr lang="en-US" sz="8000" b="1" dirty="0" smtClean="0">
                <a:solidFill>
                  <a:srgbClr val="000090"/>
                </a:solidFill>
                <a:latin typeface="Arial"/>
                <a:ea typeface="ＭＳ Ｐゴシック" pitchFamily="-110" charset="-128"/>
                <a:cs typeface="Arial"/>
              </a:rPr>
              <a:t>3.   Improves </a:t>
            </a:r>
            <a:r>
              <a:rPr lang="en-US" sz="8000" b="1" u="sng" dirty="0">
                <a:solidFill>
                  <a:srgbClr val="000090"/>
                </a:solidFill>
                <a:latin typeface="Arial"/>
                <a:ea typeface="ＭＳ Ｐゴシック" pitchFamily="-110" charset="-128"/>
                <a:cs typeface="Arial"/>
              </a:rPr>
              <a:t>end-of-life care  </a:t>
            </a:r>
          </a:p>
          <a:p>
            <a:pPr>
              <a:lnSpc>
                <a:spcPct val="80000"/>
              </a:lnSpc>
            </a:pPr>
            <a:endParaRPr lang="en-US" sz="4211" dirty="0">
              <a:ea typeface="ＭＳ Ｐゴシック" pitchFamily="-110" charset="-128"/>
              <a:cs typeface="ＭＳ Ｐゴシック" pitchFamily="-110" charset="-128"/>
            </a:endParaRPr>
          </a:p>
          <a:p>
            <a:pPr>
              <a:lnSpc>
                <a:spcPct val="80000"/>
              </a:lnSpc>
            </a:pPr>
            <a:endParaRPr lang="en-US" sz="2000" dirty="0">
              <a:ea typeface="ＭＳ Ｐゴシック" pitchFamily="-110" charset="-128"/>
              <a:cs typeface="ＭＳ Ｐゴシック" pitchFamily="-110" charset="-128"/>
            </a:endParaRPr>
          </a:p>
          <a:p>
            <a:pPr>
              <a:lnSpc>
                <a:spcPct val="80000"/>
              </a:lnSpc>
            </a:pPr>
            <a:endParaRPr lang="en-US" sz="2000" dirty="0">
              <a:ea typeface="ＭＳ Ｐゴシック" pitchFamily="-110" charset="-128"/>
              <a:cs typeface="ＭＳ Ｐゴシック" pitchFamily="-110" charset="-128"/>
            </a:endParaRPr>
          </a:p>
          <a:p>
            <a:pPr>
              <a:lnSpc>
                <a:spcPct val="80000"/>
              </a:lnSpc>
            </a:pPr>
            <a:endParaRPr lang="en-US" sz="2000" dirty="0">
              <a:ea typeface="ＭＳ Ｐゴシック" pitchFamily="-110" charset="-128"/>
              <a:cs typeface="ＭＳ Ｐゴシック" pitchFamily="-110" charset="-128"/>
            </a:endParaRPr>
          </a:p>
          <a:p>
            <a:pPr>
              <a:lnSpc>
                <a:spcPct val="80000"/>
              </a:lnSpc>
            </a:pPr>
            <a:endParaRPr lang="en-US" sz="2000" dirty="0">
              <a:ea typeface="ＭＳ Ｐゴシック" pitchFamily="-110" charset="-128"/>
              <a:cs typeface="ＭＳ Ｐゴシック" pitchFamily="-110" charset="-128"/>
            </a:endParaRPr>
          </a:p>
          <a:p>
            <a:pPr>
              <a:lnSpc>
                <a:spcPct val="80000"/>
              </a:lnSpc>
            </a:pPr>
            <a:endParaRPr lang="en-US" sz="2000" dirty="0">
              <a:ea typeface="ＭＳ Ｐゴシック" pitchFamily="-110" charset="-128"/>
              <a:cs typeface="ＭＳ Ｐゴシック" pitchFamily="-110" charset="-128"/>
            </a:endParaRPr>
          </a:p>
          <a:p>
            <a:pPr>
              <a:lnSpc>
                <a:spcPct val="80000"/>
              </a:lnSpc>
            </a:pPr>
            <a:endParaRPr lang="en-US" sz="2000" dirty="0">
              <a:ea typeface="ＭＳ Ｐゴシック" pitchFamily="-110" charset="-128"/>
              <a:cs typeface="ＭＳ Ｐゴシック" pitchFamily="-110" charset="-128"/>
            </a:endParaRPr>
          </a:p>
        </p:txBody>
      </p:sp>
      <p:sp>
        <p:nvSpPr>
          <p:cNvPr id="86021"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sp>
        <p:nvSpPr>
          <p:cNvPr id="86022" name="Title 1"/>
          <p:cNvSpPr txBox="1">
            <a:spLocks/>
          </p:cNvSpPr>
          <p:nvPr/>
        </p:nvSpPr>
        <p:spPr bwMode="auto">
          <a:xfrm rot="5400000">
            <a:off x="5437188" y="3141662"/>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pic>
        <p:nvPicPr>
          <p:cNvPr id="86024" name="Picture 4" descr="STC-logo-no-hands.eps"/>
          <p:cNvPicPr>
            <a:picLocks noChangeAspect="1"/>
          </p:cNvPicPr>
          <p:nvPr/>
        </p:nvPicPr>
        <p:blipFill>
          <a:blip r:embed="rId2"/>
          <a:srcRect/>
          <a:stretch>
            <a:fillRect/>
          </a:stretch>
        </p:blipFill>
        <p:spPr bwMode="auto">
          <a:xfrm>
            <a:off x="228600" y="228600"/>
            <a:ext cx="2398713" cy="5540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1439965" y="464966"/>
            <a:ext cx="6180221" cy="830997"/>
          </a:xfrm>
          <a:prstGeom prst="rect">
            <a:avLst/>
          </a:prstGeom>
          <a:noFill/>
          <a:ln w="9525">
            <a:noFill/>
            <a:miter lim="800000"/>
            <a:headEnd/>
            <a:tailEnd/>
          </a:ln>
        </p:spPr>
        <p:txBody>
          <a:bodyPr wrap="square">
            <a:prstTxWarp prst="textNoShape">
              <a:avLst/>
            </a:prstTxWarp>
            <a:spAutoFit/>
          </a:bodyPr>
          <a:lstStyle/>
          <a:p>
            <a:pPr algn="ctr"/>
            <a:endParaRPr lang="en-US" sz="2000" dirty="0" smtClean="0">
              <a:solidFill>
                <a:srgbClr val="0000B5"/>
              </a:solidFill>
              <a:latin typeface="Arial" pitchFamily="-65" charset="0"/>
            </a:endParaRPr>
          </a:p>
          <a:p>
            <a:pPr algn="ctr"/>
            <a:r>
              <a:rPr lang="en-US" sz="2800" b="1" i="1" dirty="0" smtClean="0">
                <a:solidFill>
                  <a:srgbClr val="C00000"/>
                </a:solidFill>
                <a:latin typeface="Arial" pitchFamily="-65" charset="0"/>
              </a:rPr>
              <a:t>Research Finding</a:t>
            </a:r>
            <a:endParaRPr lang="en-US" sz="2800" b="1" dirty="0">
              <a:solidFill>
                <a:srgbClr val="C00000"/>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6" y="3140074"/>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454558" y="1053468"/>
            <a:ext cx="8305798" cy="8656215"/>
          </a:xfrm>
          <a:prstGeom prst="rect">
            <a:avLst/>
          </a:prstGeom>
          <a:noFill/>
          <a:ln w="9525">
            <a:noFill/>
            <a:miter lim="800000"/>
            <a:headEnd/>
            <a:tailEnd/>
          </a:ln>
        </p:spPr>
        <p:txBody>
          <a:bodyPr wrap="square">
            <a:prstTxWarp prst="textNoShape">
              <a:avLst/>
            </a:prstTxWarp>
            <a:spAutoFit/>
          </a:bodyPr>
          <a:lstStyle/>
          <a:p>
            <a:pPr algn="ctr"/>
            <a:endParaRPr lang="en-US" sz="2000" b="1" dirty="0" smtClean="0">
              <a:solidFill>
                <a:srgbClr val="000090"/>
              </a:solidFill>
              <a:latin typeface="Arial" pitchFamily="-65" charset="0"/>
            </a:endParaRPr>
          </a:p>
          <a:p>
            <a:pPr algn="ctr"/>
            <a:r>
              <a:rPr lang="en-US" sz="2400" b="1" dirty="0" smtClean="0">
                <a:solidFill>
                  <a:srgbClr val="C00000"/>
                </a:solidFill>
                <a:latin typeface="Arial" pitchFamily="-65" charset="0"/>
              </a:rPr>
              <a:t>83% of caregivers reported a decreased</a:t>
            </a:r>
          </a:p>
          <a:p>
            <a:pPr algn="ctr"/>
            <a:r>
              <a:rPr lang="en-US" sz="2400" b="1" dirty="0" smtClean="0">
                <a:solidFill>
                  <a:srgbClr val="C00000"/>
                </a:solidFill>
                <a:latin typeface="Arial" pitchFamily="-65" charset="0"/>
              </a:rPr>
              <a:t> sense of burden which they attributed </a:t>
            </a:r>
          </a:p>
          <a:p>
            <a:pPr algn="ctr"/>
            <a:r>
              <a:rPr lang="en-US" sz="2400" b="1" dirty="0" smtClean="0">
                <a:solidFill>
                  <a:srgbClr val="C00000"/>
                </a:solidFill>
                <a:latin typeface="Arial" pitchFamily="-65" charset="0"/>
              </a:rPr>
              <a:t>to having others help them.  </a:t>
            </a:r>
          </a:p>
          <a:p>
            <a:pPr algn="ctr"/>
            <a:endParaRPr lang="en-US" sz="2000" b="1" dirty="0" smtClean="0">
              <a:solidFill>
                <a:srgbClr val="000090"/>
              </a:solidFill>
              <a:latin typeface="Arial" pitchFamily="-65" charset="0"/>
            </a:endParaRPr>
          </a:p>
          <a:p>
            <a:pPr algn="ctr"/>
            <a:r>
              <a:rPr lang="en-US" sz="2000" b="1" dirty="0" smtClean="0">
                <a:solidFill>
                  <a:srgbClr val="000090"/>
                </a:solidFill>
                <a:latin typeface="Arial" pitchFamily="-65" charset="0"/>
              </a:rPr>
              <a:t>“</a:t>
            </a:r>
            <a:r>
              <a:rPr lang="en-US" sz="2000" b="1" i="1" dirty="0" smtClean="0">
                <a:solidFill>
                  <a:srgbClr val="000090"/>
                </a:solidFill>
                <a:latin typeface="Arial" pitchFamily="-65" charset="0"/>
              </a:rPr>
              <a:t>The nicest thing about Share The Care is the idea that no one person should feel the burden, sorrow or pain to hold it all.           It’s a really nice model for care taking.”  </a:t>
            </a:r>
            <a:endParaRPr lang="en-US" sz="1200" b="1" i="1" dirty="0">
              <a:solidFill>
                <a:srgbClr val="000090"/>
              </a:solidFill>
              <a:latin typeface="Arial" pitchFamily="-65" charset="0"/>
            </a:endParaRPr>
          </a:p>
          <a:p>
            <a:pPr algn="ctr"/>
            <a:endParaRPr lang="en-US" sz="1200" b="1" i="1" dirty="0" smtClean="0">
              <a:solidFill>
                <a:srgbClr val="000090"/>
              </a:solidFill>
              <a:latin typeface="Arial" pitchFamily="-65" charset="0"/>
            </a:endParaRPr>
          </a:p>
          <a:p>
            <a:pPr algn="ctr"/>
            <a:r>
              <a:rPr lang="en-US" sz="1200" b="1" i="1" dirty="0">
                <a:solidFill>
                  <a:srgbClr val="000090"/>
                </a:solidFill>
                <a:latin typeface="Arial" pitchFamily="-65" charset="0"/>
              </a:rPr>
              <a:t> </a:t>
            </a:r>
            <a:r>
              <a:rPr lang="en-US" sz="1200" b="1" i="1" dirty="0" smtClean="0">
                <a:solidFill>
                  <a:srgbClr val="000090"/>
                </a:solidFill>
                <a:latin typeface="Arial" pitchFamily="-65" charset="0"/>
              </a:rPr>
              <a:t>                                                                                              </a:t>
            </a:r>
            <a:r>
              <a:rPr lang="en-US" sz="1400" b="1" i="1" dirty="0" smtClean="0">
                <a:solidFill>
                  <a:srgbClr val="000090"/>
                </a:solidFill>
                <a:latin typeface="Arial" pitchFamily="-65" charset="0"/>
              </a:rPr>
              <a:t>Group </a:t>
            </a:r>
            <a:r>
              <a:rPr lang="en-US" sz="1400" b="1" i="1" dirty="0" smtClean="0">
                <a:solidFill>
                  <a:srgbClr val="000090"/>
                </a:solidFill>
                <a:latin typeface="Arial" pitchFamily="-65" charset="0"/>
              </a:rPr>
              <a:t>Leader of a Share The Care group</a:t>
            </a:r>
          </a:p>
          <a:p>
            <a:pPr algn="ctr"/>
            <a:endParaRPr lang="en-US" sz="2000" b="1" dirty="0" smtClean="0">
              <a:solidFill>
                <a:srgbClr val="000090"/>
              </a:solidFill>
              <a:latin typeface="Arial" pitchFamily="-65" charset="0"/>
            </a:endParaRPr>
          </a:p>
          <a:p>
            <a:pPr algn="ctr"/>
            <a:r>
              <a:rPr lang="en-US" sz="2000" b="1" dirty="0" smtClean="0">
                <a:solidFill>
                  <a:srgbClr val="000090"/>
                </a:solidFill>
                <a:latin typeface="Arial" pitchFamily="-65" charset="0"/>
              </a:rPr>
              <a:t> </a:t>
            </a:r>
            <a:r>
              <a:rPr lang="en-US" sz="2000" b="1" i="1" dirty="0" smtClean="0">
                <a:solidFill>
                  <a:srgbClr val="000090"/>
                </a:solidFill>
                <a:latin typeface="Arial" pitchFamily="-65" charset="0"/>
              </a:rPr>
              <a:t>“I remember crying at the initial meeting.  I was blown away </a:t>
            </a:r>
            <a:endParaRPr lang="en-US" sz="20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by </a:t>
            </a:r>
            <a:r>
              <a:rPr lang="en-US" sz="2000" b="1" i="1" dirty="0" smtClean="0">
                <a:solidFill>
                  <a:srgbClr val="000090"/>
                </a:solidFill>
                <a:latin typeface="Arial" pitchFamily="-65" charset="0"/>
              </a:rPr>
              <a:t>the incredible support rallying around our family. </a:t>
            </a:r>
            <a:endParaRPr lang="en-US" sz="20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That </a:t>
            </a:r>
            <a:r>
              <a:rPr lang="en-US" sz="2000" b="1" i="1" dirty="0" smtClean="0">
                <a:solidFill>
                  <a:srgbClr val="000090"/>
                </a:solidFill>
                <a:latin typeface="Arial" pitchFamily="-65" charset="0"/>
              </a:rPr>
              <a:t>gave me such a visceral experience of the the power </a:t>
            </a:r>
            <a:endParaRPr lang="en-US" sz="20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of </a:t>
            </a:r>
            <a:r>
              <a:rPr lang="en-US" sz="2000" b="1" i="1" dirty="0" smtClean="0">
                <a:solidFill>
                  <a:srgbClr val="000090"/>
                </a:solidFill>
                <a:latin typeface="Arial" pitchFamily="-65" charset="0"/>
              </a:rPr>
              <a:t>being part of a community.  It cracked my heart </a:t>
            </a:r>
            <a:r>
              <a:rPr lang="en-US" sz="2000" b="1" i="1" dirty="0" smtClean="0">
                <a:solidFill>
                  <a:srgbClr val="000090"/>
                </a:solidFill>
                <a:latin typeface="Arial" pitchFamily="-65" charset="0"/>
              </a:rPr>
              <a:t>open</a:t>
            </a:r>
          </a:p>
          <a:p>
            <a:pPr algn="ctr"/>
            <a:r>
              <a:rPr lang="en-US" sz="2000" b="1" i="1" dirty="0" smtClean="0">
                <a:solidFill>
                  <a:srgbClr val="000090"/>
                </a:solidFill>
                <a:latin typeface="Arial" pitchFamily="-65" charset="0"/>
              </a:rPr>
              <a:t> </a:t>
            </a:r>
            <a:r>
              <a:rPr lang="en-US" sz="2000" b="1" i="1" dirty="0" smtClean="0">
                <a:solidFill>
                  <a:srgbClr val="000090"/>
                </a:solidFill>
                <a:latin typeface="Arial" pitchFamily="-65" charset="0"/>
              </a:rPr>
              <a:t>more than it had been before.</a:t>
            </a:r>
            <a:r>
              <a:rPr lang="en-US" sz="2000" b="1" i="1" dirty="0" smtClean="0">
                <a:solidFill>
                  <a:srgbClr val="000090"/>
                </a:solidFill>
                <a:latin typeface="Arial" pitchFamily="-65" charset="0"/>
              </a:rPr>
              <a:t>”</a:t>
            </a:r>
            <a:r>
              <a:rPr lang="en-US" sz="1200" b="1" i="1" dirty="0">
                <a:solidFill>
                  <a:srgbClr val="000090"/>
                </a:solidFill>
                <a:latin typeface="Arial" pitchFamily="-65" charset="0"/>
              </a:rPr>
              <a:t> </a:t>
            </a:r>
            <a:r>
              <a:rPr lang="en-US" sz="1200" b="1" i="1" dirty="0" smtClean="0">
                <a:solidFill>
                  <a:srgbClr val="000090"/>
                </a:solidFill>
                <a:latin typeface="Arial" pitchFamily="-65" charset="0"/>
              </a:rPr>
              <a:t>                                                                                                </a:t>
            </a:r>
          </a:p>
          <a:p>
            <a:pPr algn="ctr"/>
            <a:endParaRPr lang="en-US" sz="1200" b="1" i="1" dirty="0">
              <a:solidFill>
                <a:srgbClr val="000090"/>
              </a:solidFill>
              <a:latin typeface="Arial" pitchFamily="-65" charset="0"/>
            </a:endParaRPr>
          </a:p>
          <a:p>
            <a:pPr algn="ctr"/>
            <a:r>
              <a:rPr lang="en-US" sz="1200" b="1" i="1" dirty="0" smtClean="0">
                <a:solidFill>
                  <a:srgbClr val="000090"/>
                </a:solidFill>
                <a:latin typeface="Arial" pitchFamily="-65" charset="0"/>
              </a:rPr>
              <a:t>                                                                                 </a:t>
            </a:r>
            <a:r>
              <a:rPr lang="en-US" sz="1400" b="1" i="1" dirty="0" smtClean="0">
                <a:solidFill>
                  <a:srgbClr val="000090"/>
                </a:solidFill>
                <a:latin typeface="Arial" pitchFamily="-65" charset="0"/>
              </a:rPr>
              <a:t>Care </a:t>
            </a:r>
            <a:r>
              <a:rPr lang="en-US" sz="1400" b="1" i="1" dirty="0" smtClean="0">
                <a:solidFill>
                  <a:srgbClr val="000090"/>
                </a:solidFill>
                <a:latin typeface="Arial" pitchFamily="-65" charset="0"/>
              </a:rPr>
              <a:t>Recipient of same Share The Care group</a:t>
            </a:r>
          </a:p>
          <a:p>
            <a:pPr algn="ctr"/>
            <a:endParaRPr lang="en-US" sz="1050" b="1" dirty="0" smtClean="0">
              <a:solidFill>
                <a:srgbClr val="000090"/>
              </a:solidFill>
              <a:latin typeface="Arial" pitchFamily="-65" charset="0"/>
            </a:endParaRPr>
          </a:p>
          <a:p>
            <a:pPr algn="ctr"/>
            <a:r>
              <a:rPr lang="en-US" sz="2000" b="1" dirty="0" smtClean="0">
                <a:solidFill>
                  <a:srgbClr val="000090"/>
                </a:solidFill>
                <a:latin typeface="Arial" pitchFamily="-65" charset="0"/>
              </a:rPr>
              <a:t>		</a:t>
            </a:r>
            <a:endParaRPr lang="en-US" sz="1400" b="1" i="1" dirty="0" smtClean="0">
              <a:solidFill>
                <a:srgbClr val="000090"/>
              </a:solidFill>
              <a:latin typeface="Arial" pitchFamily="-65" charset="0"/>
            </a:endParaRPr>
          </a:p>
          <a:p>
            <a:pPr algn="ctr"/>
            <a:endParaRPr lang="en-US" sz="1400" b="1" i="1" dirty="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endParaRPr lang="en-US" sz="2000" b="1" dirty="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1400" b="1" i="1" dirty="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r>
              <a:rPr lang="en-US" sz="1400" b="1" i="1" dirty="0" smtClean="0">
                <a:solidFill>
                  <a:srgbClr val="000090"/>
                </a:solidFill>
                <a:latin typeface="Arial" pitchFamily="-65" charset="0"/>
              </a:rPr>
              <a:t> </a:t>
            </a:r>
            <a:r>
              <a:rPr lang="en-US" sz="2000" b="1" dirty="0" smtClean="0">
                <a:solidFill>
                  <a:srgbClr val="000090"/>
                </a:solidFill>
                <a:latin typeface="Arial" pitchFamily="-65" charset="0"/>
              </a:rPr>
              <a:t> </a:t>
            </a:r>
          </a:p>
          <a:p>
            <a:pPr algn="ctr"/>
            <a:endParaRPr lang="en-US" sz="3200" b="1" dirty="0">
              <a:solidFill>
                <a:srgbClr val="000090"/>
              </a:solidFill>
              <a:latin typeface="Arial" pitchFamily="-65"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693774" y="1207473"/>
            <a:ext cx="7894601" cy="523220"/>
          </a:xfrm>
          <a:prstGeom prst="rect">
            <a:avLst/>
          </a:prstGeom>
          <a:noFill/>
          <a:ln w="9525">
            <a:noFill/>
            <a:miter lim="800000"/>
            <a:headEnd/>
            <a:tailEnd/>
          </a:ln>
        </p:spPr>
        <p:txBody>
          <a:bodyPr wrap="square">
            <a:prstTxWarp prst="textNoShape">
              <a:avLst/>
            </a:prstTxWarp>
            <a:spAutoFit/>
          </a:bodyPr>
          <a:lstStyle/>
          <a:p>
            <a:pPr algn="ctr"/>
            <a:r>
              <a:rPr lang="en-US" sz="2800" b="1" i="1" dirty="0" smtClean="0">
                <a:solidFill>
                  <a:srgbClr val="C62E2E"/>
                </a:solidFill>
                <a:latin typeface="Arial" pitchFamily="-65" charset="0"/>
              </a:rPr>
              <a:t>Share The Care </a:t>
            </a:r>
            <a:r>
              <a:rPr lang="en-US" sz="2800" b="1" i="1" dirty="0" smtClean="0">
                <a:solidFill>
                  <a:srgbClr val="C0504D"/>
                </a:solidFill>
                <a:latin typeface="Arial" pitchFamily="-65" charset="0"/>
              </a:rPr>
              <a:t>Addresses</a:t>
            </a:r>
            <a:r>
              <a:rPr lang="en-US" sz="2800" b="1" i="1" dirty="0" smtClean="0">
                <a:solidFill>
                  <a:srgbClr val="C62E2E"/>
                </a:solidFill>
                <a:latin typeface="Arial" pitchFamily="-65" charset="0"/>
              </a:rPr>
              <a:t> Multiple Issues</a:t>
            </a:r>
            <a:endParaRPr lang="en-US" sz="2800" b="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939107" y="1956077"/>
            <a:ext cx="7298207" cy="4339650"/>
          </a:xfrm>
          <a:prstGeom prst="rect">
            <a:avLst/>
          </a:prstGeom>
          <a:noFill/>
          <a:ln w="9525">
            <a:noFill/>
            <a:miter lim="800000"/>
            <a:headEnd/>
            <a:tailEnd/>
          </a:ln>
        </p:spPr>
        <p:txBody>
          <a:bodyPr wrap="square">
            <a:prstTxWarp prst="textNoShape">
              <a:avLst/>
            </a:prstTxWarp>
            <a:spAutoFit/>
          </a:bodyPr>
          <a:lstStyle/>
          <a:p>
            <a:pPr marL="457200" indent="-457200">
              <a:buAutoNum type="arabicPeriod"/>
            </a:pPr>
            <a:r>
              <a:rPr lang="en-US" sz="2400" b="1" u="sng" dirty="0" smtClean="0">
                <a:solidFill>
                  <a:srgbClr val="000090"/>
                </a:solidFill>
                <a:latin typeface="Arial" pitchFamily="-65" charset="0"/>
              </a:rPr>
              <a:t>Burden of social isolation</a:t>
            </a:r>
          </a:p>
          <a:p>
            <a:pPr marL="457200" indent="-457200"/>
            <a:endParaRPr lang="en-US" sz="2000" b="1" u="sng" dirty="0" smtClean="0">
              <a:solidFill>
                <a:srgbClr val="000090"/>
              </a:solidFill>
              <a:latin typeface="Arial" pitchFamily="-65" charset="0"/>
            </a:endParaRPr>
          </a:p>
          <a:p>
            <a:pPr marL="457200" indent="-457200"/>
            <a:r>
              <a:rPr lang="en-US" sz="2000" b="1" dirty="0" smtClean="0">
                <a:solidFill>
                  <a:srgbClr val="000090"/>
                </a:solidFill>
                <a:latin typeface="Arial" pitchFamily="-65" charset="0"/>
              </a:rPr>
              <a:t>	“ We sicken and die too much alone.</a:t>
            </a:r>
          </a:p>
          <a:p>
            <a:pPr marL="457200" indent="-457200"/>
            <a:r>
              <a:rPr lang="en-US" sz="2000" b="1" dirty="0" smtClean="0">
                <a:solidFill>
                  <a:srgbClr val="000090"/>
                </a:solidFill>
                <a:latin typeface="Arial" pitchFamily="-65" charset="0"/>
              </a:rPr>
              <a:t>	   </a:t>
            </a:r>
          </a:p>
          <a:p>
            <a:pPr marL="457200" indent="-457200"/>
            <a:r>
              <a:rPr lang="en-US" sz="2000" b="1" dirty="0" smtClean="0">
                <a:solidFill>
                  <a:srgbClr val="000090"/>
                </a:solidFill>
                <a:latin typeface="Arial" pitchFamily="-65" charset="0"/>
              </a:rPr>
              <a:t>	   Society has sophisticated physical apparatus to keep</a:t>
            </a:r>
          </a:p>
          <a:p>
            <a:pPr marL="457200" indent="-457200"/>
            <a:r>
              <a:rPr lang="en-US" sz="2000" b="1" dirty="0" smtClean="0">
                <a:solidFill>
                  <a:srgbClr val="000090"/>
                </a:solidFill>
                <a:latin typeface="Arial" pitchFamily="-65" charset="0"/>
              </a:rPr>
              <a:t>         us alive as long as possible but not much to offer us</a:t>
            </a:r>
          </a:p>
          <a:p>
            <a:pPr marL="457200" indent="-457200"/>
            <a:r>
              <a:rPr lang="en-US" sz="2000" b="1" dirty="0" smtClean="0">
                <a:solidFill>
                  <a:srgbClr val="000090"/>
                </a:solidFill>
                <a:latin typeface="Arial" pitchFamily="-65" charset="0"/>
              </a:rPr>
              <a:t>	   for dealing with the solitude, fear, guilt, fatigue and</a:t>
            </a:r>
          </a:p>
          <a:p>
            <a:pPr marL="457200" indent="-457200"/>
            <a:r>
              <a:rPr lang="en-US" sz="2000" b="1" dirty="0" smtClean="0">
                <a:solidFill>
                  <a:srgbClr val="000090"/>
                </a:solidFill>
                <a:latin typeface="Arial" pitchFamily="-65" charset="0"/>
              </a:rPr>
              <a:t>	   other trials that accompany serious illness.  </a:t>
            </a:r>
          </a:p>
          <a:p>
            <a:pPr marL="457200" indent="-457200"/>
            <a:endParaRPr lang="en-US" sz="2000" b="1" dirty="0" smtClean="0">
              <a:solidFill>
                <a:srgbClr val="000090"/>
              </a:solidFill>
              <a:latin typeface="Arial" pitchFamily="-65" charset="0"/>
            </a:endParaRPr>
          </a:p>
          <a:p>
            <a:pPr marL="457200" indent="-457200"/>
            <a:r>
              <a:rPr lang="en-US" sz="2000" b="1" dirty="0" smtClean="0">
                <a:solidFill>
                  <a:srgbClr val="000090"/>
                </a:solidFill>
                <a:latin typeface="Arial" pitchFamily="-65" charset="0"/>
              </a:rPr>
              <a:t>	   Sometimes we need to stop living so much alone. </a:t>
            </a:r>
          </a:p>
          <a:p>
            <a:pPr marL="457200" indent="-457200"/>
            <a:r>
              <a:rPr lang="en-US" sz="2000" b="1" dirty="0" smtClean="0">
                <a:solidFill>
                  <a:srgbClr val="000090"/>
                </a:solidFill>
                <a:latin typeface="Arial" pitchFamily="-65" charset="0"/>
              </a:rPr>
              <a:t>	   This extraordinary book shows the way.”</a:t>
            </a:r>
          </a:p>
          <a:p>
            <a:pPr marL="457200" indent="-457200"/>
            <a:endParaRPr lang="en-US" sz="2000" b="1" dirty="0" smtClean="0">
              <a:solidFill>
                <a:srgbClr val="000090"/>
              </a:solidFill>
              <a:latin typeface="Arial" pitchFamily="-65" charset="0"/>
            </a:endParaRPr>
          </a:p>
          <a:p>
            <a:pPr marL="457200" indent="-457200" algn="r"/>
            <a:r>
              <a:rPr lang="en-US" sz="1600" b="1" i="1" dirty="0" err="1" smtClean="0">
                <a:solidFill>
                  <a:srgbClr val="000090"/>
                </a:solidFill>
                <a:latin typeface="Arial" pitchFamily="-65" charset="0"/>
              </a:rPr>
              <a:t>Sukie</a:t>
            </a:r>
            <a:r>
              <a:rPr lang="en-US" sz="1600" b="1" i="1" dirty="0" smtClean="0">
                <a:solidFill>
                  <a:srgbClr val="000090"/>
                </a:solidFill>
                <a:latin typeface="Arial" pitchFamily="-65" charset="0"/>
              </a:rPr>
              <a:t> Miller, PhD, Psychotherapist</a:t>
            </a:r>
          </a:p>
          <a:p>
            <a:pPr marL="457200" indent="-457200" algn="r"/>
            <a:r>
              <a:rPr lang="en-US" sz="1600" b="1" i="1" dirty="0" smtClean="0">
                <a:solidFill>
                  <a:srgbClr val="000090"/>
                </a:solidFill>
                <a:latin typeface="Arial" pitchFamily="-65" charset="0"/>
              </a:rPr>
              <a:t>From Forward of the book </a:t>
            </a:r>
            <a:r>
              <a:rPr lang="en-US" sz="1600" b="1" i="1" u="sng" dirty="0" smtClean="0">
                <a:solidFill>
                  <a:srgbClr val="000090"/>
                </a:solidFill>
                <a:latin typeface="Arial" pitchFamily="-65" charset="0"/>
              </a:rPr>
              <a:t>Share The Care</a:t>
            </a: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811363" y="902987"/>
            <a:ext cx="7396336" cy="6370974"/>
          </a:xfrm>
          <a:prstGeom prst="rect">
            <a:avLst/>
          </a:prstGeom>
          <a:noFill/>
          <a:ln w="9525">
            <a:noFill/>
            <a:miter lim="800000"/>
            <a:headEnd/>
            <a:tailEnd/>
          </a:ln>
        </p:spPr>
        <p:txBody>
          <a:bodyPr wrap="square" anchor="ctr">
            <a:prstTxWarp prst="textNoShape">
              <a:avLst/>
            </a:prstTxWarp>
            <a:spAutoFit/>
          </a:bodyPr>
          <a:lstStyle/>
          <a:p>
            <a:pPr marL="457200" indent="-457200">
              <a:buAutoNum type="arabicPeriod" startAt="2"/>
            </a:pPr>
            <a:r>
              <a:rPr lang="en-US" sz="2400" b="1" u="sng" dirty="0" smtClean="0">
                <a:solidFill>
                  <a:srgbClr val="000090"/>
                </a:solidFill>
                <a:latin typeface="Arial" pitchFamily="-65" charset="0"/>
              </a:rPr>
              <a:t>Challenges of an Aging Society</a:t>
            </a:r>
          </a:p>
          <a:p>
            <a:pPr marL="457200" indent="-457200">
              <a:buAutoNum type="arabicPeriod" startAt="2"/>
            </a:pPr>
            <a:endParaRPr lang="en-US" sz="2000" b="1" u="sng" dirty="0" smtClean="0">
              <a:solidFill>
                <a:srgbClr val="000090"/>
              </a:solidFill>
              <a:latin typeface="Arial" pitchFamily="-65" charset="0"/>
            </a:endParaRPr>
          </a:p>
          <a:p>
            <a:pPr marL="457200" indent="-457200"/>
            <a:r>
              <a:rPr lang="en-US" sz="2000" b="1" dirty="0" smtClean="0">
                <a:solidFill>
                  <a:srgbClr val="000090"/>
                </a:solidFill>
                <a:latin typeface="Arial" pitchFamily="-65" charset="0"/>
              </a:rPr>
              <a:t>	</a:t>
            </a:r>
            <a:r>
              <a:rPr lang="en-US" sz="2400" b="1" i="1" dirty="0" smtClean="0">
                <a:solidFill>
                  <a:srgbClr val="000090"/>
                </a:solidFill>
                <a:latin typeface="Arial" pitchFamily="-65" charset="0"/>
              </a:rPr>
              <a:t>Research Findings:</a:t>
            </a:r>
          </a:p>
          <a:p>
            <a:pPr marL="457200" indent="-457200"/>
            <a:r>
              <a:rPr lang="en-US" sz="2000" b="1" i="1" dirty="0" smtClean="0">
                <a:solidFill>
                  <a:srgbClr val="000090"/>
                </a:solidFill>
                <a:latin typeface="Arial" pitchFamily="-65" charset="0"/>
              </a:rPr>
              <a:t>	</a:t>
            </a:r>
          </a:p>
          <a:p>
            <a:pPr marL="457200" indent="-457200"/>
            <a:r>
              <a:rPr lang="en-US" b="1" dirty="0" smtClean="0">
                <a:solidFill>
                  <a:srgbClr val="000090"/>
                </a:solidFill>
                <a:latin typeface="Arial" pitchFamily="-65" charset="0"/>
              </a:rPr>
              <a:t>	</a:t>
            </a:r>
            <a:r>
              <a:rPr lang="en-US" sz="2000" b="1" dirty="0" smtClean="0">
                <a:solidFill>
                  <a:srgbClr val="000090"/>
                </a:solidFill>
                <a:latin typeface="Arial" pitchFamily="-65" charset="0"/>
              </a:rPr>
              <a:t>Share The Care is an excellent use of community resources which enables people to remain in their homes for as long as possible.   </a:t>
            </a:r>
            <a:r>
              <a:rPr lang="en-US" sz="2000" b="1" u="sng" dirty="0" smtClean="0">
                <a:solidFill>
                  <a:srgbClr val="000090"/>
                </a:solidFill>
                <a:latin typeface="Arial" pitchFamily="-65" charset="0"/>
              </a:rPr>
              <a:t>That is the human side of it.</a:t>
            </a:r>
          </a:p>
          <a:p>
            <a:pPr marL="457200" indent="-457200"/>
            <a:endParaRPr lang="en-US" sz="2000" b="1" dirty="0" smtClean="0">
              <a:solidFill>
                <a:srgbClr val="000090"/>
              </a:solidFill>
              <a:latin typeface="Arial" pitchFamily="-65" charset="0"/>
            </a:endParaRPr>
          </a:p>
          <a:p>
            <a:pPr marL="457200" indent="-457200"/>
            <a:r>
              <a:rPr lang="en-US" sz="2000" b="1" dirty="0" smtClean="0">
                <a:solidFill>
                  <a:srgbClr val="000090"/>
                </a:solidFill>
                <a:latin typeface="Arial" pitchFamily="-65" charset="0"/>
              </a:rPr>
              <a:t>	The </a:t>
            </a:r>
            <a:r>
              <a:rPr lang="en-US" sz="2000" b="1" u="sng" dirty="0" smtClean="0">
                <a:solidFill>
                  <a:srgbClr val="000090"/>
                </a:solidFill>
                <a:latin typeface="Arial" pitchFamily="-65" charset="0"/>
              </a:rPr>
              <a:t>economic side of it</a:t>
            </a:r>
            <a:r>
              <a:rPr lang="en-US" sz="2000" b="1" dirty="0" smtClean="0">
                <a:solidFill>
                  <a:srgbClr val="000090"/>
                </a:solidFill>
                <a:latin typeface="Arial" pitchFamily="-65" charset="0"/>
              </a:rPr>
              <a:t> reduces the cost and drain on the healthcare system.</a:t>
            </a:r>
          </a:p>
          <a:p>
            <a:pPr marL="457200" indent="-457200"/>
            <a:r>
              <a:rPr lang="en-US" sz="2000" b="1" dirty="0" smtClean="0">
                <a:solidFill>
                  <a:srgbClr val="000090"/>
                </a:solidFill>
                <a:latin typeface="Arial" pitchFamily="-65" charset="0"/>
              </a:rPr>
              <a:t>	</a:t>
            </a:r>
          </a:p>
          <a:p>
            <a:pPr marL="457200" indent="-457200"/>
            <a:r>
              <a:rPr lang="en-US" sz="2000" b="1" dirty="0" smtClean="0">
                <a:solidFill>
                  <a:srgbClr val="000090"/>
                </a:solidFill>
                <a:latin typeface="Arial" pitchFamily="-65" charset="0"/>
              </a:rPr>
              <a:t>	It is critical that with an aging population those types of resources be enhanced as we go through the aging of the baby boomers.  Share The Care is an extension of this.  It uses community services effectively.  </a:t>
            </a:r>
          </a:p>
          <a:p>
            <a:pPr marL="457200" indent="-457200"/>
            <a:endParaRPr lang="en-US" sz="2000" b="1" dirty="0" smtClean="0">
              <a:solidFill>
                <a:srgbClr val="000090"/>
              </a:solidFill>
              <a:latin typeface="Arial" pitchFamily="-65" charset="0"/>
            </a:endParaRPr>
          </a:p>
          <a:p>
            <a:pPr marL="457200" indent="-457200" algn="r"/>
            <a:r>
              <a:rPr lang="en-US" sz="1400" b="1" i="1" dirty="0" smtClean="0">
                <a:solidFill>
                  <a:srgbClr val="000090"/>
                </a:solidFill>
                <a:latin typeface="Arial" pitchFamily="-65" charset="0"/>
              </a:rPr>
              <a:t>South West Ontario (Canada) Summative Evaluation: </a:t>
            </a:r>
          </a:p>
          <a:p>
            <a:pPr marL="457200" indent="-457200" algn="r"/>
            <a:r>
              <a:rPr lang="en-US" sz="1400" b="1" i="1" dirty="0" smtClean="0">
                <a:solidFill>
                  <a:srgbClr val="000090"/>
                </a:solidFill>
                <a:latin typeface="Arial" pitchFamily="-65" charset="0"/>
              </a:rPr>
              <a:t>Share The Care Campaign, March 30, 2011</a:t>
            </a:r>
          </a:p>
          <a:p>
            <a:pPr marL="457200" indent="-457200" algn="r"/>
            <a:r>
              <a:rPr lang="en-US" sz="2000" b="1" dirty="0" smtClean="0">
                <a:solidFill>
                  <a:srgbClr val="000090"/>
                </a:solidFill>
                <a:latin typeface="Arial" pitchFamily="-65" charset="0"/>
              </a:rPr>
              <a:t> </a:t>
            </a:r>
            <a:r>
              <a:rPr lang="en-US" sz="3200" b="1" u="sng" dirty="0" smtClean="0">
                <a:solidFill>
                  <a:srgbClr val="000090"/>
                </a:solidFill>
                <a:latin typeface="Arial" pitchFamily="-65" charset="0"/>
              </a:rPr>
              <a:t> </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560388" y="898194"/>
            <a:ext cx="7685043" cy="6555641"/>
          </a:xfrm>
          <a:prstGeom prst="rect">
            <a:avLst/>
          </a:prstGeom>
          <a:noFill/>
          <a:ln w="9525">
            <a:noFill/>
            <a:miter lim="800000"/>
            <a:headEnd/>
            <a:tailEnd/>
          </a:ln>
        </p:spPr>
        <p:txBody>
          <a:bodyPr wrap="square">
            <a:prstTxWarp prst="textNoShape">
              <a:avLst/>
            </a:prstTxWarp>
            <a:spAutoFit/>
          </a:bodyPr>
          <a:lstStyle/>
          <a:p>
            <a:pPr marL="457200" indent="-457200">
              <a:buAutoNum type="arabicPeriod" startAt="3"/>
            </a:pPr>
            <a:r>
              <a:rPr lang="en-US" sz="2400" b="1" u="sng" dirty="0" smtClean="0">
                <a:solidFill>
                  <a:srgbClr val="000090"/>
                </a:solidFill>
                <a:latin typeface="Arial" pitchFamily="-65" charset="0"/>
              </a:rPr>
              <a:t>End of Life Care</a:t>
            </a:r>
          </a:p>
          <a:p>
            <a:pPr marL="457200" indent="-457200"/>
            <a:r>
              <a:rPr lang="en-US" b="1" dirty="0" smtClean="0">
                <a:solidFill>
                  <a:srgbClr val="000090"/>
                </a:solidFill>
                <a:latin typeface="Arial" pitchFamily="-65" charset="0"/>
              </a:rPr>
              <a:t>	</a:t>
            </a:r>
            <a:endParaRPr lang="en-US" sz="1400" b="1" dirty="0" smtClean="0">
              <a:solidFill>
                <a:srgbClr val="000090"/>
              </a:solidFill>
              <a:latin typeface="Arial" pitchFamily="-65" charset="0"/>
            </a:endParaRPr>
          </a:p>
          <a:p>
            <a:pPr marL="457200" indent="-457200"/>
            <a:r>
              <a:rPr lang="en-US" b="1" dirty="0" smtClean="0">
                <a:solidFill>
                  <a:srgbClr val="000090"/>
                </a:solidFill>
                <a:latin typeface="Arial" pitchFamily="-65" charset="0"/>
              </a:rPr>
              <a:t>	</a:t>
            </a:r>
            <a:r>
              <a:rPr lang="en-US" b="1" dirty="0" err="1" smtClean="0">
                <a:solidFill>
                  <a:srgbClr val="000090"/>
                </a:solidFill>
                <a:latin typeface="Arial" pitchFamily="-65" charset="0"/>
              </a:rPr>
              <a:t>Caregiving</a:t>
            </a:r>
            <a:r>
              <a:rPr lang="en-US" b="1" dirty="0" smtClean="0">
                <a:solidFill>
                  <a:srgbClr val="000090"/>
                </a:solidFill>
                <a:latin typeface="Arial" pitchFamily="-65" charset="0"/>
              </a:rPr>
              <a:t> strain is often worsened by </a:t>
            </a:r>
            <a:r>
              <a:rPr lang="en-US" b="1" dirty="0" err="1" smtClean="0">
                <a:solidFill>
                  <a:srgbClr val="000090"/>
                </a:solidFill>
                <a:latin typeface="Arial" pitchFamily="-65" charset="0"/>
              </a:rPr>
              <a:t>caregiving</a:t>
            </a:r>
            <a:r>
              <a:rPr lang="en-US" b="1" dirty="0" smtClean="0">
                <a:solidFill>
                  <a:srgbClr val="000090"/>
                </a:solidFill>
                <a:latin typeface="Arial" pitchFamily="-65" charset="0"/>
              </a:rPr>
              <a:t> demands in end-of-life care.  Where caregivers do not have enough resources (knowledge, skills, social support), caregivers can be overwhelmed.  </a:t>
            </a:r>
          </a:p>
          <a:p>
            <a:pPr marL="457200" indent="-457200" algn="r"/>
            <a:r>
              <a:rPr lang="en-US" sz="1400" b="1" i="1" dirty="0" smtClean="0">
                <a:solidFill>
                  <a:srgbClr val="000090"/>
                </a:solidFill>
                <a:latin typeface="Arial" pitchFamily="-65" charset="0"/>
              </a:rPr>
              <a:t>APA Initiative on Caregivers Study</a:t>
            </a:r>
          </a:p>
          <a:p>
            <a:pPr marL="457200" indent="-457200" algn="r"/>
            <a:r>
              <a:rPr lang="en-US" sz="1400" b="1" i="1" dirty="0" smtClean="0">
                <a:solidFill>
                  <a:srgbClr val="000090"/>
                </a:solidFill>
                <a:latin typeface="Arial" pitchFamily="-65" charset="0"/>
              </a:rPr>
              <a:t>Mental and Physical Health Effect of Family </a:t>
            </a:r>
            <a:r>
              <a:rPr lang="en-US" sz="1400" b="1" i="1" dirty="0" err="1" smtClean="0">
                <a:solidFill>
                  <a:srgbClr val="000090"/>
                </a:solidFill>
                <a:latin typeface="Arial" pitchFamily="-65" charset="0"/>
              </a:rPr>
              <a:t>Caregiving</a:t>
            </a:r>
            <a:r>
              <a:rPr lang="en-US" sz="1400" b="1" i="1" dirty="0" smtClean="0">
                <a:solidFill>
                  <a:srgbClr val="000090"/>
                </a:solidFill>
                <a:latin typeface="Arial" pitchFamily="-65" charset="0"/>
              </a:rPr>
              <a:t>, 2010</a:t>
            </a:r>
          </a:p>
          <a:p>
            <a:pPr marL="457200" indent="-457200"/>
            <a:endParaRPr lang="en-US" b="1" dirty="0" smtClean="0">
              <a:solidFill>
                <a:srgbClr val="000090"/>
              </a:solidFill>
              <a:latin typeface="Arial" pitchFamily="-65" charset="0"/>
            </a:endParaRPr>
          </a:p>
          <a:p>
            <a:pPr marL="457200" indent="-457200"/>
            <a:endParaRPr lang="en-US" b="1" dirty="0" smtClean="0">
              <a:solidFill>
                <a:srgbClr val="000090"/>
              </a:solidFill>
              <a:latin typeface="Arial" pitchFamily="-65" charset="0"/>
            </a:endParaRPr>
          </a:p>
          <a:p>
            <a:pPr marL="457200" indent="-457200"/>
            <a:r>
              <a:rPr lang="en-US" b="1" dirty="0" smtClean="0">
                <a:solidFill>
                  <a:srgbClr val="000090"/>
                </a:solidFill>
                <a:latin typeface="Arial" pitchFamily="-65" charset="0"/>
              </a:rPr>
              <a:t>	“Some people with caregiver groups will get better; others will not.  But in some way there will be healing.  Let there be room for spiritual, emotional and mental healing and acknowledge yourself having a part of it.”</a:t>
            </a:r>
          </a:p>
          <a:p>
            <a:pPr marL="457200" indent="-457200" algn="r"/>
            <a:r>
              <a:rPr lang="en-US" sz="1400" b="1" i="1" dirty="0" err="1" smtClean="0">
                <a:solidFill>
                  <a:srgbClr val="000090"/>
                </a:solidFill>
                <a:latin typeface="Arial" pitchFamily="-65" charset="0"/>
              </a:rPr>
              <a:t>Capossela</a:t>
            </a:r>
            <a:r>
              <a:rPr lang="en-US" sz="1400" b="1" i="1" dirty="0" smtClean="0">
                <a:solidFill>
                  <a:srgbClr val="000090"/>
                </a:solidFill>
                <a:latin typeface="Arial" pitchFamily="-65" charset="0"/>
              </a:rPr>
              <a:t> and Warnock, Share The Care</a:t>
            </a:r>
          </a:p>
          <a:p>
            <a:pPr marL="457200" indent="-457200"/>
            <a:endParaRPr lang="en-US" b="1" i="1" dirty="0" smtClean="0">
              <a:solidFill>
                <a:srgbClr val="000090"/>
              </a:solidFill>
              <a:latin typeface="Arial" pitchFamily="-65" charset="0"/>
            </a:endParaRPr>
          </a:p>
          <a:p>
            <a:pPr marL="457200" indent="-457200"/>
            <a:endParaRPr lang="en-US" b="1" i="1" dirty="0" smtClean="0">
              <a:solidFill>
                <a:srgbClr val="000090"/>
              </a:solidFill>
              <a:latin typeface="Arial" pitchFamily="-65" charset="0"/>
            </a:endParaRPr>
          </a:p>
          <a:p>
            <a:pPr marL="457200" indent="-457200"/>
            <a:r>
              <a:rPr lang="en-US" b="1" i="1" dirty="0" smtClean="0">
                <a:solidFill>
                  <a:srgbClr val="000090"/>
                </a:solidFill>
                <a:latin typeface="Arial" pitchFamily="-65" charset="0"/>
              </a:rPr>
              <a:t>         “Unload your grief with others who can hold it without trying to fix it, so you can be more present for your loved one.” </a:t>
            </a:r>
          </a:p>
          <a:p>
            <a:pPr marL="457200" indent="-457200"/>
            <a:r>
              <a:rPr lang="en-US" b="1" i="1" dirty="0" smtClean="0">
                <a:solidFill>
                  <a:srgbClr val="000090"/>
                </a:solidFill>
                <a:latin typeface="Arial" pitchFamily="-65" charset="0"/>
              </a:rPr>
              <a:t>  </a:t>
            </a:r>
          </a:p>
          <a:p>
            <a:pPr marL="457200" indent="-457200" algn="r"/>
            <a:r>
              <a:rPr lang="en-US" b="1" i="1" dirty="0" smtClean="0">
                <a:solidFill>
                  <a:srgbClr val="000090"/>
                </a:solidFill>
                <a:latin typeface="Arial" pitchFamily="-65" charset="0"/>
              </a:rPr>
              <a:t> </a:t>
            </a:r>
            <a:r>
              <a:rPr lang="en-US" sz="1400" b="1" i="1" dirty="0" smtClean="0">
                <a:solidFill>
                  <a:srgbClr val="000090"/>
                </a:solidFill>
                <a:latin typeface="Arial" pitchFamily="-65" charset="0"/>
              </a:rPr>
              <a:t>STC Caregiver’s reflection on end-of-life care</a:t>
            </a:r>
          </a:p>
          <a:p>
            <a:pPr marL="457200" indent="-457200"/>
            <a:endParaRPr lang="en-US" sz="1400" b="1" dirty="0" smtClean="0">
              <a:solidFill>
                <a:srgbClr val="000090"/>
              </a:solidFill>
              <a:latin typeface="Arial" pitchFamily="-65" charset="0"/>
            </a:endParaRPr>
          </a:p>
          <a:p>
            <a:pPr marL="457200" indent="-457200"/>
            <a:r>
              <a:rPr lang="en-US" sz="1400" b="1" dirty="0" smtClean="0">
                <a:solidFill>
                  <a:srgbClr val="000090"/>
                </a:solidFill>
                <a:latin typeface="Arial" pitchFamily="-65" charset="0"/>
              </a:rPr>
              <a:t>	</a:t>
            </a:r>
          </a:p>
          <a:p>
            <a:pPr marL="514350" indent="-514350"/>
            <a:endParaRPr lang="en-US" sz="2000" b="1" u="sng" dirty="0" smtClean="0">
              <a:solidFill>
                <a:srgbClr val="000090"/>
              </a:solidFill>
              <a:latin typeface="Arial" pitchFamily="-65"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p:cNvSpPr txBox="1">
            <a:spLocks noChangeArrowheads="1"/>
          </p:cNvSpPr>
          <p:nvPr/>
        </p:nvSpPr>
        <p:spPr bwMode="auto">
          <a:xfrm>
            <a:off x="4492857" y="1020764"/>
            <a:ext cx="184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en-US" sz="3600" b="1" dirty="0">
              <a:solidFill>
                <a:srgbClr val="C62E2E"/>
              </a:solidFill>
              <a:latin typeface="Arial" charset="0"/>
              <a:cs typeface="Arial" charset="0"/>
            </a:endParaRPr>
          </a:p>
        </p:txBody>
      </p:sp>
      <p:sp>
        <p:nvSpPr>
          <p:cNvPr id="4" name="Title 1"/>
          <p:cNvSpPr txBox="1">
            <a:spLocks/>
          </p:cNvSpPr>
          <p:nvPr/>
        </p:nvSpPr>
        <p:spPr>
          <a:xfrm rot="5400000">
            <a:off x="-3096451" y="3151187"/>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dirty="0" smtClean="0">
                <a:solidFill>
                  <a:schemeClr val="bg1"/>
                </a:solidFill>
                <a:cs typeface="+mj-cs"/>
              </a:rPr>
              <a:t>   </a:t>
            </a:r>
            <a:endParaRPr lang="en-US" sz="1600" b="1" dirty="0">
              <a:solidFill>
                <a:schemeClr val="bg1"/>
              </a:solidFill>
              <a:latin typeface="Arial"/>
              <a:cs typeface="Arial"/>
            </a:endParaRPr>
          </a:p>
        </p:txBody>
      </p:sp>
      <p:sp>
        <p:nvSpPr>
          <p:cNvPr id="5" name="Title 1"/>
          <p:cNvSpPr txBox="1">
            <a:spLocks/>
          </p:cNvSpPr>
          <p:nvPr/>
        </p:nvSpPr>
        <p:spPr>
          <a:xfrm rot="5400000">
            <a:off x="5437188" y="3151189"/>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smtClean="0">
                <a:solidFill>
                  <a:schemeClr val="bg1"/>
                </a:solidFill>
                <a:cs typeface="+mj-cs"/>
              </a:rPr>
              <a:t>   </a:t>
            </a:r>
            <a:endParaRPr lang="en-US" sz="1600" b="1" dirty="0">
              <a:solidFill>
                <a:schemeClr val="bg1"/>
              </a:solidFill>
              <a:latin typeface="Arial"/>
              <a:cs typeface="Arial"/>
            </a:endParaRPr>
          </a:p>
        </p:txBody>
      </p:sp>
      <p:pic>
        <p:nvPicPr>
          <p:cNvPr id="62469" name="Picture 4" descr="STC-logo-no-hands.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28600"/>
            <a:ext cx="2398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28650" y="732972"/>
            <a:ext cx="7886700" cy="830717"/>
          </a:xfrm>
        </p:spPr>
        <p:txBody>
          <a:bodyPr>
            <a:normAutofit fontScale="90000"/>
          </a:bodyPr>
          <a:lstStyle/>
          <a:p>
            <a:pPr algn="ctr"/>
            <a:r>
              <a:rPr lang="en-US" sz="3600" b="1" dirty="0" smtClean="0">
                <a:solidFill>
                  <a:srgbClr val="C62E2E"/>
                </a:solidFill>
                <a:latin typeface="Arial" charset="0"/>
                <a:cs typeface="Arial" charset="0"/>
              </a:rPr>
              <a:t>CAREGIVER BURDEN AND BURNOUT</a:t>
            </a:r>
            <a:endParaRPr lang="en-US" sz="3600" b="1" dirty="0">
              <a:solidFill>
                <a:srgbClr val="C62E2E"/>
              </a:solidFill>
              <a:latin typeface="Arial" charset="0"/>
              <a:cs typeface="Arial" charset="0"/>
            </a:endParaRPr>
          </a:p>
        </p:txBody>
      </p:sp>
      <p:sp>
        <p:nvSpPr>
          <p:cNvPr id="3" name="Content Placeholder 2"/>
          <p:cNvSpPr>
            <a:spLocks noGrp="1"/>
          </p:cNvSpPr>
          <p:nvPr>
            <p:ph idx="1"/>
          </p:nvPr>
        </p:nvSpPr>
        <p:spPr>
          <a:xfrm>
            <a:off x="628650" y="1667095"/>
            <a:ext cx="7886700" cy="1053754"/>
          </a:xfrm>
        </p:spPr>
        <p:txBody>
          <a:bodyPr>
            <a:normAutofit/>
          </a:bodyPr>
          <a:lstStyle/>
          <a:p>
            <a:pPr marL="0" indent="0" algn="ctr">
              <a:buNone/>
            </a:pPr>
            <a:r>
              <a:rPr lang="en-US" b="1" dirty="0" smtClean="0">
                <a:solidFill>
                  <a:srgbClr val="000090"/>
                </a:solidFill>
              </a:rPr>
              <a:t>Caregivers had more </a:t>
            </a:r>
            <a:r>
              <a:rPr lang="en-US" b="1" dirty="0">
                <a:solidFill>
                  <a:srgbClr val="000090"/>
                </a:solidFill>
              </a:rPr>
              <a:t>time</a:t>
            </a:r>
            <a:r>
              <a:rPr lang="en-US" b="1" dirty="0" smtClean="0">
                <a:solidFill>
                  <a:srgbClr val="000090"/>
                </a:solidFill>
              </a:rPr>
              <a:t> for themselves</a:t>
            </a:r>
            <a:r>
              <a:rPr lang="en-US" b="1" dirty="0" smtClean="0"/>
              <a:t>.</a:t>
            </a:r>
            <a:endParaRPr lang="en-US" b="1"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46574447"/>
              </p:ext>
            </p:extLst>
          </p:nvPr>
        </p:nvGraphicFramePr>
        <p:xfrm>
          <a:off x="555625" y="3203639"/>
          <a:ext cx="3641471" cy="39197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45553971"/>
              </p:ext>
            </p:extLst>
          </p:nvPr>
        </p:nvGraphicFramePr>
        <p:xfrm>
          <a:off x="3997339" y="3144710"/>
          <a:ext cx="4518011" cy="39363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653984" y="2480630"/>
            <a:ext cx="1444752" cy="646331"/>
          </a:xfrm>
          <a:prstGeom prst="rect">
            <a:avLst/>
          </a:prstGeom>
          <a:solidFill>
            <a:srgbClr val="FFDD31"/>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rgbClr val="C52E2E"/>
                </a:solidFill>
              </a:rPr>
              <a:t>Decreased Burden</a:t>
            </a:r>
            <a:endParaRPr lang="en-US" b="1" dirty="0">
              <a:solidFill>
                <a:srgbClr val="C52E2E"/>
              </a:solidFill>
            </a:endParaRPr>
          </a:p>
        </p:txBody>
      </p:sp>
      <p:sp>
        <p:nvSpPr>
          <p:cNvPr id="12" name="TextBox 11"/>
          <p:cNvSpPr txBox="1"/>
          <p:nvPr/>
        </p:nvSpPr>
        <p:spPr>
          <a:xfrm>
            <a:off x="5309940" y="2480630"/>
            <a:ext cx="1892808" cy="646331"/>
          </a:xfrm>
          <a:prstGeom prst="rect">
            <a:avLst/>
          </a:prstGeom>
          <a:solidFill>
            <a:srgbClr val="FFDD31"/>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rgbClr val="C00000"/>
                </a:solidFill>
              </a:rPr>
              <a:t>Acceptance of Challenge</a:t>
            </a:r>
            <a:endParaRPr lang="en-US" b="1" dirty="0">
              <a:solidFill>
                <a:srgbClr val="C00000"/>
              </a:solidFill>
            </a:endParaRPr>
          </a:p>
        </p:txBody>
      </p:sp>
    </p:spTree>
    <p:extLst>
      <p:ext uri="{BB962C8B-B14F-4D97-AF65-F5344CB8AC3E}">
        <p14:creationId xmlns:p14="http://schemas.microsoft.com/office/powerpoint/2010/main" val="24090674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5400000">
            <a:off x="-3151188" y="3151187"/>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dirty="0" smtClean="0">
                <a:solidFill>
                  <a:schemeClr val="bg1"/>
                </a:solidFill>
                <a:cs typeface="+mj-cs"/>
              </a:rPr>
              <a:t>   </a:t>
            </a:r>
            <a:endParaRPr lang="en-US" sz="1600" b="1" dirty="0">
              <a:solidFill>
                <a:schemeClr val="bg1"/>
              </a:solidFill>
              <a:latin typeface="Arial"/>
              <a:cs typeface="Arial"/>
            </a:endParaRPr>
          </a:p>
        </p:txBody>
      </p:sp>
      <p:sp>
        <p:nvSpPr>
          <p:cNvPr id="5" name="Title 1"/>
          <p:cNvSpPr txBox="1">
            <a:spLocks/>
          </p:cNvSpPr>
          <p:nvPr/>
        </p:nvSpPr>
        <p:spPr>
          <a:xfrm rot="5400000">
            <a:off x="5437188" y="3151189"/>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smtClean="0">
                <a:solidFill>
                  <a:schemeClr val="bg1"/>
                </a:solidFill>
                <a:cs typeface="+mj-cs"/>
              </a:rPr>
              <a:t>   </a:t>
            </a:r>
            <a:endParaRPr lang="en-US" sz="1600" b="1" dirty="0">
              <a:solidFill>
                <a:schemeClr val="bg1"/>
              </a:solidFill>
              <a:latin typeface="Arial"/>
              <a:cs typeface="Arial"/>
            </a:endParaRPr>
          </a:p>
        </p:txBody>
      </p:sp>
      <p:pic>
        <p:nvPicPr>
          <p:cNvPr id="62469" name="Picture 4" descr="STC-logo-no-hands.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28600"/>
            <a:ext cx="2398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1574188"/>
            <a:ext cx="7231380" cy="4948534"/>
          </a:xfrm>
        </p:spPr>
        <p:txBody>
          <a:bodyPr>
            <a:normAutofit fontScale="85000" lnSpcReduction="20000"/>
          </a:bodyPr>
          <a:lstStyle/>
          <a:p>
            <a:pPr marL="0" indent="0">
              <a:buNone/>
            </a:pPr>
            <a:endParaRPr lang="en-US" sz="3027" dirty="0" smtClean="0">
              <a:latin typeface="Arial" panose="020B0604020202020204" pitchFamily="34" charset="0"/>
              <a:cs typeface="Arial" panose="020B0604020202020204" pitchFamily="34" charset="0"/>
            </a:endParaRPr>
          </a:p>
          <a:p>
            <a:pPr marL="0" indent="0">
              <a:buNone/>
            </a:pPr>
            <a:r>
              <a:rPr lang="en-US" sz="3226" b="1" dirty="0" smtClean="0">
                <a:solidFill>
                  <a:srgbClr val="000090"/>
                </a:solidFill>
                <a:latin typeface="Arial" panose="020B0604020202020204" pitchFamily="34" charset="0"/>
                <a:cs typeface="Arial" panose="020B0604020202020204" pitchFamily="34" charset="0"/>
              </a:rPr>
              <a:t>Caregivers were better able </a:t>
            </a:r>
          </a:p>
          <a:p>
            <a:pPr marL="0" indent="0">
              <a:buNone/>
            </a:pPr>
            <a:r>
              <a:rPr lang="en-US" sz="3226" b="1" dirty="0" smtClean="0">
                <a:solidFill>
                  <a:srgbClr val="000090"/>
                </a:solidFill>
                <a:latin typeface="Arial" panose="020B0604020202020204" pitchFamily="34" charset="0"/>
                <a:cs typeface="Arial" panose="020B0604020202020204" pitchFamily="34" charset="0"/>
              </a:rPr>
              <a:t>to balance caregiving with </a:t>
            </a:r>
          </a:p>
          <a:p>
            <a:pPr marL="0" indent="0">
              <a:buNone/>
            </a:pPr>
            <a:r>
              <a:rPr lang="en-US" sz="3226" b="1" dirty="0" smtClean="0">
                <a:solidFill>
                  <a:srgbClr val="000090"/>
                </a:solidFill>
                <a:latin typeface="Arial" panose="020B0604020202020204" pitchFamily="34" charset="0"/>
                <a:cs typeface="Arial" panose="020B0604020202020204" pitchFamily="34" charset="0"/>
              </a:rPr>
              <a:t>other responsibilities</a:t>
            </a:r>
            <a:r>
              <a:rPr lang="en-US" sz="3484" b="1" dirty="0" smtClean="0">
                <a:solidFill>
                  <a:srgbClr val="000090"/>
                </a:solidFill>
                <a:latin typeface="Arial" panose="020B0604020202020204" pitchFamily="34" charset="0"/>
                <a:cs typeface="Arial" panose="020B0604020202020204" pitchFamily="34" charset="0"/>
              </a:rPr>
              <a:t>.</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a:t>
            </a:r>
          </a:p>
          <a:p>
            <a:pPr marL="0" indent="0">
              <a:buNone/>
            </a:pPr>
            <a:endParaRPr lang="en-US" dirty="0" smtClean="0">
              <a:latin typeface="Arial" panose="020B0604020202020204" pitchFamily="34" charset="0"/>
              <a:cs typeface="Arial" panose="020B0604020202020204" pitchFamily="34" charset="0"/>
            </a:endParaRPr>
          </a:p>
          <a:p>
            <a:pPr marL="0" indent="0" algn="ctr">
              <a:buNone/>
            </a:pPr>
            <a:endParaRPr lang="en-US" dirty="0" smtClean="0">
              <a:latin typeface="Arial" panose="020B0604020202020204" pitchFamily="34" charset="0"/>
              <a:cs typeface="Arial" panose="020B0604020202020204" pitchFamily="34" charset="0"/>
            </a:endParaRPr>
          </a:p>
          <a:p>
            <a:pPr marL="0" indent="0" algn="ctr">
              <a:buNone/>
            </a:pPr>
            <a:r>
              <a:rPr lang="en-US" sz="2400" b="1" i="1" dirty="0" smtClean="0">
                <a:solidFill>
                  <a:srgbClr val="000090"/>
                </a:solidFill>
                <a:latin typeface="Arial" panose="020B0604020202020204" pitchFamily="34" charset="0"/>
                <a:cs typeface="Arial" panose="020B0604020202020204" pitchFamily="34" charset="0"/>
              </a:rPr>
              <a:t>“</a:t>
            </a:r>
            <a:r>
              <a:rPr lang="en-US" sz="2400" b="1" i="1" dirty="0">
                <a:solidFill>
                  <a:srgbClr val="000090"/>
                </a:solidFill>
                <a:latin typeface="Arial" panose="020B0604020202020204" pitchFamily="34" charset="0"/>
                <a:cs typeface="Arial" panose="020B0604020202020204" pitchFamily="34" charset="0"/>
              </a:rPr>
              <a:t>Without our group, it would have </a:t>
            </a:r>
            <a:r>
              <a:rPr lang="en-US" sz="2400" b="1" i="1" dirty="0" smtClean="0">
                <a:solidFill>
                  <a:srgbClr val="000090"/>
                </a:solidFill>
                <a:latin typeface="Arial" panose="020B0604020202020204" pitchFamily="34" charset="0"/>
                <a:cs typeface="Arial" panose="020B0604020202020204" pitchFamily="34" charset="0"/>
              </a:rPr>
              <a:t>been                        nearly impossible </a:t>
            </a:r>
            <a:r>
              <a:rPr lang="en-US" sz="2400" b="1" i="1" dirty="0">
                <a:solidFill>
                  <a:srgbClr val="000090"/>
                </a:solidFill>
                <a:latin typeface="Arial" panose="020B0604020202020204" pitchFamily="34" charset="0"/>
                <a:cs typeface="Arial" panose="020B0604020202020204" pitchFamily="34" charset="0"/>
              </a:rPr>
              <a:t>for me to continue </a:t>
            </a:r>
            <a:r>
              <a:rPr lang="en-US" sz="2400" b="1" i="1" dirty="0" smtClean="0">
                <a:solidFill>
                  <a:srgbClr val="000090"/>
                </a:solidFill>
                <a:latin typeface="Arial" panose="020B0604020202020204" pitchFamily="34" charset="0"/>
                <a:cs typeface="Arial" panose="020B0604020202020204" pitchFamily="34" charset="0"/>
              </a:rPr>
              <a:t>employment       while taking </a:t>
            </a:r>
            <a:r>
              <a:rPr lang="en-US" sz="2400" b="1" i="1" dirty="0">
                <a:solidFill>
                  <a:srgbClr val="000090"/>
                </a:solidFill>
                <a:latin typeface="Arial" panose="020B0604020202020204" pitchFamily="34" charset="0"/>
                <a:cs typeface="Arial" panose="020B0604020202020204" pitchFamily="34" charset="0"/>
              </a:rPr>
              <a:t>care of my sibling.</a:t>
            </a:r>
            <a:r>
              <a:rPr lang="en-US" sz="2400" b="1" i="1" dirty="0" smtClean="0">
                <a:solidFill>
                  <a:srgbClr val="000090"/>
                </a:solidFill>
                <a:latin typeface="Arial" panose="020B0604020202020204" pitchFamily="34" charset="0"/>
                <a:cs typeface="Arial" panose="020B0604020202020204" pitchFamily="34" charset="0"/>
              </a:rPr>
              <a:t>”</a:t>
            </a:r>
          </a:p>
          <a:p>
            <a:pPr marL="0" indent="0" algn="ctr">
              <a:buNone/>
            </a:pPr>
            <a:endParaRPr lang="en-US" sz="2400" b="1" i="1" dirty="0">
              <a:solidFill>
                <a:srgbClr val="000090"/>
              </a:solidFill>
              <a:latin typeface="Arial" panose="020B0604020202020204" pitchFamily="34" charset="0"/>
              <a:cs typeface="Arial" panose="020B0604020202020204" pitchFamily="34" charset="0"/>
            </a:endParaRPr>
          </a:p>
          <a:p>
            <a:pPr marL="0" indent="0" algn="r">
              <a:lnSpc>
                <a:spcPct val="100000"/>
              </a:lnSpc>
              <a:spcBef>
                <a:spcPts val="0"/>
              </a:spcBef>
              <a:buNone/>
            </a:pPr>
            <a:r>
              <a:rPr lang="en-US" sz="1600" b="1" i="1" dirty="0" smtClean="0">
                <a:solidFill>
                  <a:srgbClr val="000090"/>
                </a:solidFill>
                <a:latin typeface="Arial" panose="020B0604020202020204" pitchFamily="34" charset="0"/>
                <a:cs typeface="Arial" panose="020B0604020202020204" pitchFamily="34" charset="0"/>
              </a:rPr>
              <a:t>-STC </a:t>
            </a:r>
            <a:r>
              <a:rPr lang="en-US" sz="1600" b="1" i="1" dirty="0">
                <a:solidFill>
                  <a:srgbClr val="000090"/>
                </a:solidFill>
                <a:latin typeface="Arial" panose="020B0604020202020204" pitchFamily="34" charset="0"/>
                <a:cs typeface="Arial" panose="020B0604020202020204" pitchFamily="34" charset="0"/>
              </a:rPr>
              <a:t>Caregiver</a:t>
            </a:r>
          </a:p>
          <a:p>
            <a:pPr marL="0" indent="0" algn="r">
              <a:lnSpc>
                <a:spcPct val="100000"/>
              </a:lnSpc>
              <a:spcBef>
                <a:spcPts val="0"/>
              </a:spcBef>
              <a:buNone/>
            </a:pPr>
            <a:r>
              <a:rPr lang="en-US" sz="1600" b="1" i="1" dirty="0">
                <a:solidFill>
                  <a:srgbClr val="000090"/>
                </a:solidFill>
                <a:latin typeface="Arial" panose="020B0604020202020204" pitchFamily="34" charset="0"/>
                <a:cs typeface="Arial" panose="020B0604020202020204" pitchFamily="34" charset="0"/>
              </a:rPr>
              <a:t>Narrative Comment from Survey, 2014</a:t>
            </a:r>
            <a:endParaRPr lang="en-US" sz="1600" b="1" dirty="0">
              <a:solidFill>
                <a:srgbClr val="000090"/>
              </a:solidFill>
              <a:latin typeface="Arial" panose="020B0604020202020204" pitchFamily="34" charset="0"/>
              <a:cs typeface="Arial" panose="020B0604020202020204" pitchFamily="34" charset="0"/>
            </a:endParaRPr>
          </a:p>
        </p:txBody>
      </p:sp>
      <p:sp>
        <p:nvSpPr>
          <p:cNvPr id="7" name="Title 5"/>
          <p:cNvSpPr>
            <a:spLocks noGrp="1"/>
          </p:cNvSpPr>
          <p:nvPr>
            <p:ph type="title"/>
          </p:nvPr>
        </p:nvSpPr>
        <p:spPr>
          <a:xfrm>
            <a:off x="555625" y="965978"/>
            <a:ext cx="7886700" cy="1019871"/>
          </a:xfrm>
        </p:spPr>
        <p:txBody>
          <a:bodyPr>
            <a:normAutofit fontScale="90000"/>
          </a:bodyPr>
          <a:lstStyle/>
          <a:p>
            <a:pPr algn="ctr"/>
            <a:r>
              <a:rPr lang="en-US" sz="3600" b="1" dirty="0" smtClean="0">
                <a:solidFill>
                  <a:srgbClr val="C62E2E"/>
                </a:solidFill>
                <a:latin typeface="Arial" charset="0"/>
                <a:cs typeface="Arial" charset="0"/>
              </a:rPr>
              <a:t>CAREGIVER BURDEN AND BURNOUT</a:t>
            </a:r>
            <a:endParaRPr lang="en-US" sz="3600" b="1" dirty="0">
              <a:solidFill>
                <a:srgbClr val="C62E2E"/>
              </a:solidFill>
              <a:latin typeface="Arial" charset="0"/>
              <a:cs typeface="Arial" charset="0"/>
            </a:endParaRPr>
          </a:p>
        </p:txBody>
      </p:sp>
      <p:pic>
        <p:nvPicPr>
          <p:cNvPr id="8" name="Picture 7" descr="peggy_artist_12.gif"/>
          <p:cNvPicPr>
            <a:picLocks noChangeAspect="1"/>
          </p:cNvPicPr>
          <p:nvPr/>
        </p:nvPicPr>
        <p:blipFill>
          <a:blip r:embed="rId3"/>
          <a:srcRect/>
          <a:stretch>
            <a:fillRect/>
          </a:stretch>
        </p:blipFill>
        <p:spPr bwMode="auto">
          <a:xfrm>
            <a:off x="5705032" y="2069452"/>
            <a:ext cx="2311400" cy="2633848"/>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9542655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028"/>
          <p:cNvSpPr txBox="1">
            <a:spLocks noChangeArrowheads="1"/>
          </p:cNvSpPr>
          <p:nvPr/>
        </p:nvSpPr>
        <p:spPr bwMode="auto">
          <a:xfrm>
            <a:off x="0" y="1063837"/>
            <a:ext cx="9144001" cy="6124753"/>
          </a:xfrm>
          <a:prstGeom prst="rect">
            <a:avLst/>
          </a:prstGeom>
          <a:noFill/>
          <a:ln w="9525">
            <a:noFill/>
            <a:miter lim="800000"/>
            <a:headEnd/>
            <a:tailEnd/>
          </a:ln>
        </p:spPr>
        <p:txBody>
          <a:bodyPr wrap="square">
            <a:prstTxWarp prst="textNoShape">
              <a:avLst/>
            </a:prstTxWarp>
            <a:spAutoFit/>
          </a:bodyPr>
          <a:lstStyle/>
          <a:p>
            <a:pPr algn="ctr"/>
            <a:r>
              <a:rPr lang="en-US" sz="2800" b="1" dirty="0" smtClean="0">
                <a:solidFill>
                  <a:srgbClr val="C62E2E"/>
                </a:solidFill>
                <a:latin typeface="Arial" pitchFamily="-110" charset="0"/>
              </a:rPr>
              <a:t>Caregiving Deeply Impacts                                         The Life Of Everyone </a:t>
            </a:r>
          </a:p>
          <a:p>
            <a:pPr algn="ctr"/>
            <a:endParaRPr lang="en-US" sz="2000" b="1" dirty="0" smtClean="0">
              <a:solidFill>
                <a:srgbClr val="C62E2E"/>
              </a:solidFill>
              <a:latin typeface="Arial" pitchFamily="-110" charset="0"/>
            </a:endParaRPr>
          </a:p>
          <a:p>
            <a:pPr algn="ctr"/>
            <a:r>
              <a:rPr lang="en-US" sz="2400" b="1" i="1" dirty="0" smtClean="0">
                <a:solidFill>
                  <a:srgbClr val="000090"/>
                </a:solidFill>
                <a:latin typeface="Arial" pitchFamily="-110" charset="0"/>
              </a:rPr>
              <a:t>There are only four kinds of people in this world:   </a:t>
            </a:r>
          </a:p>
          <a:p>
            <a:pPr algn="ctr"/>
            <a:endParaRPr lang="en-US" sz="2400" b="1" i="1" dirty="0" smtClean="0">
              <a:solidFill>
                <a:srgbClr val="C62E2E"/>
              </a:solidFill>
              <a:latin typeface="Arial" pitchFamily="-110" charset="0"/>
            </a:endParaRPr>
          </a:p>
          <a:p>
            <a:pPr marL="457200" indent="-457200"/>
            <a:r>
              <a:rPr lang="en-US" sz="2400" b="1" i="1" dirty="0" smtClean="0">
                <a:solidFill>
                  <a:srgbClr val="000090"/>
                </a:solidFill>
                <a:latin typeface="Arial" pitchFamily="-110" charset="0"/>
              </a:rPr>
              <a:t>				1.  Those who have been caregivers    </a:t>
            </a:r>
          </a:p>
          <a:p>
            <a:pPr marL="457200" indent="-457200"/>
            <a:endParaRPr lang="en-US" sz="2400" b="1" i="1" dirty="0" smtClean="0">
              <a:solidFill>
                <a:srgbClr val="000090"/>
              </a:solidFill>
              <a:latin typeface="Arial" pitchFamily="-110" charset="0"/>
            </a:endParaRPr>
          </a:p>
          <a:p>
            <a:pPr marL="914400" lvl="1" indent="-457200"/>
            <a:r>
              <a:rPr lang="en-US" sz="2400" b="1" i="1" dirty="0" smtClean="0">
                <a:solidFill>
                  <a:srgbClr val="000090"/>
                </a:solidFill>
                <a:latin typeface="Arial" pitchFamily="-110" charset="0"/>
              </a:rPr>
              <a:t>			2.  Those who are currently caregivers  </a:t>
            </a:r>
          </a:p>
          <a:p>
            <a:pPr marL="914400" lvl="1" indent="-457200"/>
            <a:endParaRPr lang="en-US" sz="2400" b="1" i="1" dirty="0" smtClean="0">
              <a:solidFill>
                <a:srgbClr val="000090"/>
              </a:solidFill>
              <a:latin typeface="Arial" pitchFamily="-110" charset="0"/>
            </a:endParaRPr>
          </a:p>
          <a:p>
            <a:pPr marL="914400" lvl="1" indent="-457200"/>
            <a:r>
              <a:rPr lang="en-US" sz="2400" b="1" i="1" dirty="0" smtClean="0">
                <a:solidFill>
                  <a:srgbClr val="000090"/>
                </a:solidFill>
                <a:latin typeface="Arial" pitchFamily="-110" charset="0"/>
              </a:rPr>
              <a:t>    			3.  Those who will be caregivers </a:t>
            </a:r>
          </a:p>
          <a:p>
            <a:pPr marL="914400" lvl="1" indent="-457200"/>
            <a:endParaRPr lang="en-US" sz="2400" b="1" i="1" dirty="0" smtClean="0">
              <a:solidFill>
                <a:srgbClr val="000090"/>
              </a:solidFill>
              <a:latin typeface="Arial" pitchFamily="-110" charset="0"/>
            </a:endParaRPr>
          </a:p>
          <a:p>
            <a:pPr marL="914400" lvl="1" indent="-457200"/>
            <a:r>
              <a:rPr lang="en-US" sz="2400" b="1" i="1" dirty="0" smtClean="0">
                <a:solidFill>
                  <a:srgbClr val="000090"/>
                </a:solidFill>
                <a:latin typeface="Arial" pitchFamily="-110" charset="0"/>
              </a:rPr>
              <a:t>			4.  Those who will need caregivers</a:t>
            </a:r>
          </a:p>
          <a:p>
            <a:pPr marL="457200" indent="-457200" algn="ctr"/>
            <a:endParaRPr lang="en-US" sz="2000" b="1" dirty="0" smtClean="0">
              <a:solidFill>
                <a:srgbClr val="000090"/>
              </a:solidFill>
              <a:latin typeface="Arial" pitchFamily="-110" charset="0"/>
            </a:endParaRPr>
          </a:p>
          <a:p>
            <a:pPr marL="457200" indent="-457200" algn="ctr"/>
            <a:r>
              <a:rPr lang="en-US" sz="2000" b="1" dirty="0" smtClean="0">
                <a:solidFill>
                  <a:srgbClr val="000090"/>
                </a:solidFill>
                <a:latin typeface="Arial" pitchFamily="-110" charset="0"/>
              </a:rPr>
              <a:t>                                                </a:t>
            </a:r>
            <a:r>
              <a:rPr lang="en-US" sz="1400" b="1" dirty="0" smtClean="0">
                <a:solidFill>
                  <a:srgbClr val="000090"/>
                </a:solidFill>
                <a:latin typeface="Arial" pitchFamily="-110" charset="0"/>
              </a:rPr>
              <a:t>-  </a:t>
            </a:r>
            <a:r>
              <a:rPr lang="en-US" sz="1400" b="1" i="1" dirty="0" smtClean="0">
                <a:solidFill>
                  <a:srgbClr val="000090"/>
                </a:solidFill>
                <a:latin typeface="Arial" pitchFamily="-110" charset="0"/>
              </a:rPr>
              <a:t>Former First Lady Rosalynn Carter</a:t>
            </a:r>
            <a:endParaRPr lang="en-US" sz="1400" b="1" dirty="0" smtClean="0">
              <a:solidFill>
                <a:srgbClr val="000090"/>
              </a:solidFill>
              <a:latin typeface="Arial" pitchFamily="-110" charset="0"/>
            </a:endParaRPr>
          </a:p>
          <a:p>
            <a:pPr marL="457200" indent="-457200" algn="ctr"/>
            <a:endParaRPr lang="en-US" sz="2000" b="1" dirty="0" smtClean="0">
              <a:solidFill>
                <a:srgbClr val="000090"/>
              </a:solidFill>
              <a:latin typeface="Arial" pitchFamily="-110" charset="0"/>
            </a:endParaRPr>
          </a:p>
          <a:p>
            <a:pPr marL="457200" indent="-457200" algn="ctr">
              <a:buFont typeface="+mj-lt"/>
              <a:buAutoNum type="arabicPeriod"/>
            </a:pPr>
            <a:endParaRPr lang="en-US" sz="2000" b="1" dirty="0" smtClean="0">
              <a:solidFill>
                <a:srgbClr val="C62E2E"/>
              </a:solidFill>
              <a:latin typeface="Arial" pitchFamily="-110" charset="0"/>
            </a:endParaRPr>
          </a:p>
          <a:p>
            <a:pPr algn="ctr"/>
            <a:endParaRPr lang="en-US" sz="2000" b="1" dirty="0">
              <a:solidFill>
                <a:srgbClr val="000090"/>
              </a:solidFill>
              <a:latin typeface="Arial" pitchFamily="-110"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dirty="0" smtClean="0">
                <a:solidFill>
                  <a:schemeClr val="bg1"/>
                </a:solidFill>
              </a:rPr>
              <a:t>   </a:t>
            </a:r>
            <a:endParaRPr lang="en-US" sz="1400" b="1" dirty="0">
              <a:solidFill>
                <a:schemeClr val="bg1"/>
              </a:solidFill>
              <a:latin typeface="Arial" pitchFamily="-110" charset="0"/>
              <a:ea typeface="Arial" pitchFamily="-110" charset="0"/>
              <a:cs typeface="Arial" pitchFamily="-110"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pic>
        <p:nvPicPr>
          <p:cNvPr id="37892"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ctrTitle"/>
          </p:nvPr>
        </p:nvSpPr>
        <p:spPr>
          <a:xfrm>
            <a:off x="555626" y="900221"/>
            <a:ext cx="8032750" cy="2073276"/>
          </a:xfrm>
        </p:spPr>
        <p:txBody>
          <a:bodyPr>
            <a:normAutofit fontScale="90000"/>
          </a:bodyPr>
          <a:lstStyle/>
          <a:p>
            <a:r>
              <a:rPr lang="en-US" sz="2800" b="1" dirty="0" smtClean="0">
                <a:solidFill>
                  <a:srgbClr val="C62E2E"/>
                </a:solidFill>
                <a:latin typeface="Arial" pitchFamily="-110" charset="0"/>
                <a:ea typeface="Arial" pitchFamily="-110" charset="0"/>
                <a:cs typeface="Arial" pitchFamily="-110" charset="0"/>
              </a:rPr>
              <a:t>IMPROVED CONFIDENCE IN CAREGIVING SKILLS</a:t>
            </a:r>
            <a:r>
              <a:rPr lang="en-US" sz="1000" b="1" dirty="0" smtClean="0">
                <a:solidFill>
                  <a:srgbClr val="C62E2E"/>
                </a:solidFill>
                <a:latin typeface="Arial" pitchFamily="-110" charset="0"/>
                <a:ea typeface="Arial" pitchFamily="-110" charset="0"/>
                <a:cs typeface="Arial" pitchFamily="-110" charset="0"/>
              </a:rPr>
              <a:t/>
            </a:r>
            <a:br>
              <a:rPr lang="en-US" sz="1000" b="1" dirty="0" smtClean="0">
                <a:solidFill>
                  <a:srgbClr val="C62E2E"/>
                </a:solidFill>
                <a:latin typeface="Arial" pitchFamily="-110" charset="0"/>
                <a:ea typeface="Arial" pitchFamily="-110" charset="0"/>
                <a:cs typeface="Arial" pitchFamily="-110" charset="0"/>
              </a:rPr>
            </a:br>
            <a:r>
              <a:rPr lang="en-US" sz="1000" b="1" dirty="0" smtClean="0">
                <a:solidFill>
                  <a:srgbClr val="C62E2E"/>
                </a:solidFill>
                <a:latin typeface="Arial" pitchFamily="-110" charset="0"/>
                <a:ea typeface="Arial" pitchFamily="-110" charset="0"/>
                <a:cs typeface="Arial" pitchFamily="-110" charset="0"/>
              </a:rPr>
              <a:t/>
            </a:r>
            <a:br>
              <a:rPr lang="en-US" sz="1000" b="1" dirty="0" smtClean="0">
                <a:solidFill>
                  <a:srgbClr val="C62E2E"/>
                </a:solidFill>
                <a:latin typeface="Arial" pitchFamily="-110" charset="0"/>
                <a:ea typeface="Arial" pitchFamily="-110" charset="0"/>
                <a:cs typeface="Arial" pitchFamily="-110" charset="0"/>
              </a:rPr>
            </a:br>
            <a:r>
              <a:rPr lang="en-US" sz="2400" b="1" dirty="0" smtClean="0">
                <a:solidFill>
                  <a:srgbClr val="C62E2E"/>
                </a:solidFill>
                <a:latin typeface="Arial" pitchFamily="-110" charset="0"/>
                <a:ea typeface="Arial" pitchFamily="-110" charset="0"/>
                <a:cs typeface="Arial" pitchFamily="-110" charset="0"/>
              </a:rPr>
              <a:t>Group </a:t>
            </a:r>
            <a:r>
              <a:rPr lang="en-US" sz="2400" b="1" dirty="0">
                <a:solidFill>
                  <a:srgbClr val="C62E2E"/>
                </a:solidFill>
                <a:latin typeface="Arial" pitchFamily="-110" charset="0"/>
                <a:ea typeface="Arial" pitchFamily="-110" charset="0"/>
                <a:cs typeface="Arial" pitchFamily="-110" charset="0"/>
              </a:rPr>
              <a:t>Members: </a:t>
            </a:r>
            <a:r>
              <a:rPr lang="en-US" sz="2400" b="1" dirty="0">
                <a:solidFill>
                  <a:srgbClr val="000090"/>
                </a:solidFill>
                <a:latin typeface="Arial" pitchFamily="-110" charset="0"/>
                <a:ea typeface="Arial" pitchFamily="-110" charset="0"/>
                <a:cs typeface="Arial" pitchFamily="-110" charset="0"/>
              </a:rPr>
              <a:t>Better Prepared to Meet </a:t>
            </a:r>
            <a:br>
              <a:rPr lang="en-US" sz="2400" b="1" dirty="0">
                <a:solidFill>
                  <a:srgbClr val="000090"/>
                </a:solidFill>
                <a:latin typeface="Arial" pitchFamily="-110" charset="0"/>
                <a:ea typeface="Arial" pitchFamily="-110" charset="0"/>
                <a:cs typeface="Arial" pitchFamily="-110" charset="0"/>
              </a:rPr>
            </a:br>
            <a:r>
              <a:rPr lang="en-US" sz="2400" b="1" dirty="0">
                <a:solidFill>
                  <a:srgbClr val="000090"/>
                </a:solidFill>
                <a:latin typeface="Arial" pitchFamily="-110" charset="0"/>
                <a:ea typeface="Arial" pitchFamily="-110" charset="0"/>
                <a:cs typeface="Arial" pitchFamily="-110" charset="0"/>
              </a:rPr>
              <a:t>Future </a:t>
            </a:r>
            <a:r>
              <a:rPr lang="en-US" sz="2400" b="1" dirty="0" err="1">
                <a:solidFill>
                  <a:srgbClr val="000090"/>
                </a:solidFill>
                <a:latin typeface="Arial" pitchFamily="-110" charset="0"/>
                <a:ea typeface="Arial" pitchFamily="-110" charset="0"/>
                <a:cs typeface="Arial" pitchFamily="-110" charset="0"/>
              </a:rPr>
              <a:t>Caregiving</a:t>
            </a:r>
            <a:r>
              <a:rPr lang="en-US" sz="2400" b="1" dirty="0">
                <a:solidFill>
                  <a:srgbClr val="000090"/>
                </a:solidFill>
                <a:latin typeface="Arial" pitchFamily="-110" charset="0"/>
                <a:ea typeface="Arial" pitchFamily="-110" charset="0"/>
                <a:cs typeface="Arial" pitchFamily="-110" charset="0"/>
              </a:rPr>
              <a:t> </a:t>
            </a:r>
            <a:r>
              <a:rPr lang="en-US" sz="2400" b="1" dirty="0" smtClean="0">
                <a:solidFill>
                  <a:srgbClr val="000090"/>
                </a:solidFill>
                <a:latin typeface="Arial" pitchFamily="-110" charset="0"/>
                <a:ea typeface="Arial" pitchFamily="-110" charset="0"/>
                <a:cs typeface="Arial" pitchFamily="-110" charset="0"/>
              </a:rPr>
              <a:t>Demands </a:t>
            </a:r>
            <a:r>
              <a:rPr lang="en-US" sz="2400" b="1" i="1" dirty="0">
                <a:solidFill>
                  <a:srgbClr val="000090"/>
                </a:solidFill>
                <a:cs typeface="MS PGothic" pitchFamily="34" charset="-128"/>
              </a:rPr>
              <a:t/>
            </a:r>
            <a:br>
              <a:rPr lang="en-US" sz="2400" b="1" i="1" dirty="0">
                <a:solidFill>
                  <a:srgbClr val="000090"/>
                </a:solidFill>
                <a:cs typeface="MS PGothic" pitchFamily="34" charset="-128"/>
              </a:rPr>
            </a:br>
            <a:endParaRPr lang="en-US" sz="2400" b="1" dirty="0">
              <a:solidFill>
                <a:srgbClr val="000090"/>
              </a:solidFill>
              <a:cs typeface="MS PGothic" pitchFamily="34" charset="-128"/>
            </a:endParaRPr>
          </a:p>
        </p:txBody>
      </p:sp>
      <p:sp>
        <p:nvSpPr>
          <p:cNvPr id="82947" name="Subtitle 5"/>
          <p:cNvSpPr>
            <a:spLocks noGrp="1"/>
          </p:cNvSpPr>
          <p:nvPr>
            <p:ph type="subTitle" idx="1"/>
          </p:nvPr>
        </p:nvSpPr>
        <p:spPr>
          <a:xfrm>
            <a:off x="1215897" y="2630729"/>
            <a:ext cx="3521599" cy="3496424"/>
          </a:xfrm>
        </p:spPr>
        <p:txBody>
          <a:bodyPr>
            <a:normAutofit fontScale="55000" lnSpcReduction="20000"/>
          </a:bodyPr>
          <a:lstStyle/>
          <a:p>
            <a:pPr algn="r">
              <a:lnSpc>
                <a:spcPct val="120000"/>
              </a:lnSpc>
            </a:pPr>
            <a:r>
              <a:rPr lang="en-US" b="1" i="1" dirty="0">
                <a:solidFill>
                  <a:srgbClr val="000090"/>
                </a:solidFill>
                <a:latin typeface="Arial" pitchFamily="-110" charset="0"/>
                <a:ea typeface="Arial" pitchFamily="-110" charset="0"/>
                <a:cs typeface="Arial" pitchFamily="-110" charset="0"/>
              </a:rPr>
              <a:t>“I had never imagined myself as a caregiver, but I now feel a lot more confident in myself being able to give care, such as moving someone, feeding, etc. It has assisted me in being more proactive and capable in looking after my young grandchildren.” </a:t>
            </a:r>
          </a:p>
          <a:p>
            <a:pPr>
              <a:lnSpc>
                <a:spcPct val="120000"/>
              </a:lnSpc>
            </a:pPr>
            <a:endParaRPr lang="en-US" sz="1300" i="1" dirty="0">
              <a:solidFill>
                <a:srgbClr val="4BACC6"/>
              </a:solidFill>
              <a:latin typeface="Arial" pitchFamily="-110" charset="0"/>
              <a:ea typeface="Arial" pitchFamily="-110" charset="0"/>
              <a:cs typeface="Arial" pitchFamily="-110" charset="0"/>
            </a:endParaRPr>
          </a:p>
          <a:p>
            <a:pPr algn="r"/>
            <a:endParaRPr lang="en-US" sz="1600" b="1" i="1" dirty="0" smtClean="0">
              <a:solidFill>
                <a:srgbClr val="000090"/>
              </a:solidFill>
              <a:latin typeface="Arial" pitchFamily="-110" charset="0"/>
              <a:ea typeface="Arial" pitchFamily="-110" charset="0"/>
              <a:cs typeface="Arial" pitchFamily="-110" charset="0"/>
            </a:endParaRPr>
          </a:p>
          <a:p>
            <a:pPr algn="r"/>
            <a:r>
              <a:rPr lang="en-US" sz="2500" b="1" i="1" dirty="0" smtClean="0">
                <a:solidFill>
                  <a:srgbClr val="000090"/>
                </a:solidFill>
                <a:latin typeface="Arial" pitchFamily="-110" charset="0"/>
                <a:ea typeface="Arial" pitchFamily="-110" charset="0"/>
                <a:cs typeface="Arial" pitchFamily="-110" charset="0"/>
              </a:rPr>
              <a:t>STC </a:t>
            </a:r>
            <a:r>
              <a:rPr lang="en-US" sz="2500" b="1" i="1" dirty="0">
                <a:solidFill>
                  <a:srgbClr val="000090"/>
                </a:solidFill>
                <a:latin typeface="Arial" pitchFamily="-110" charset="0"/>
                <a:ea typeface="Arial" pitchFamily="-110" charset="0"/>
                <a:cs typeface="Arial" pitchFamily="-110" charset="0"/>
              </a:rPr>
              <a:t>Group </a:t>
            </a:r>
            <a:r>
              <a:rPr lang="en-US" sz="2500" b="1" i="1" dirty="0" smtClean="0">
                <a:solidFill>
                  <a:srgbClr val="000090"/>
                </a:solidFill>
                <a:latin typeface="Arial" pitchFamily="-110" charset="0"/>
                <a:ea typeface="Arial" pitchFamily="-110" charset="0"/>
                <a:cs typeface="Arial" pitchFamily="-110" charset="0"/>
              </a:rPr>
              <a:t>Member </a:t>
            </a:r>
          </a:p>
          <a:p>
            <a:pPr algn="r"/>
            <a:r>
              <a:rPr lang="en-US" sz="2500" b="1" i="1" dirty="0" smtClean="0">
                <a:solidFill>
                  <a:srgbClr val="000090"/>
                </a:solidFill>
                <a:latin typeface="Arial" pitchFamily="-110" charset="0"/>
                <a:ea typeface="Arial" pitchFamily="-110" charset="0"/>
                <a:cs typeface="Arial" pitchFamily="-110" charset="0"/>
              </a:rPr>
              <a:t> 2014 Survey</a:t>
            </a:r>
            <a:r>
              <a:rPr lang="en-US" sz="1600" b="1" i="1" dirty="0" smtClean="0">
                <a:solidFill>
                  <a:srgbClr val="000090"/>
                </a:solidFill>
                <a:latin typeface="Arial" pitchFamily="-110" charset="0"/>
                <a:ea typeface="Arial" pitchFamily="-110" charset="0"/>
                <a:cs typeface="Arial" pitchFamily="-110" charset="0"/>
              </a:rPr>
              <a:t> </a:t>
            </a:r>
          </a:p>
          <a:p>
            <a:pPr algn="r">
              <a:lnSpc>
                <a:spcPct val="80000"/>
              </a:lnSpc>
            </a:pPr>
            <a:endParaRPr lang="en-US" sz="800" b="1" i="1" dirty="0">
              <a:solidFill>
                <a:srgbClr val="000090"/>
              </a:solidFill>
              <a:latin typeface="Arial" pitchFamily="-110" charset="0"/>
              <a:ea typeface="Arial" pitchFamily="-110" charset="0"/>
              <a:cs typeface="Arial" pitchFamily="-110" charset="0"/>
            </a:endParaRPr>
          </a:p>
          <a:p>
            <a:pPr algn="r">
              <a:lnSpc>
                <a:spcPct val="80000"/>
              </a:lnSpc>
            </a:pPr>
            <a:endParaRPr lang="en-US" sz="800" b="1" i="1" dirty="0">
              <a:solidFill>
                <a:srgbClr val="000090"/>
              </a:solidFill>
              <a:latin typeface="Arial" pitchFamily="-110" charset="0"/>
              <a:ea typeface="Arial" pitchFamily="-110" charset="0"/>
              <a:cs typeface="Arial" pitchFamily="-110" charset="0"/>
            </a:endParaRPr>
          </a:p>
          <a:p>
            <a:pPr>
              <a:lnSpc>
                <a:spcPct val="80000"/>
              </a:lnSpc>
            </a:pPr>
            <a:endParaRPr lang="en-US" sz="800" i="1" dirty="0">
              <a:solidFill>
                <a:srgbClr val="898989"/>
              </a:solidFill>
              <a:latin typeface="Arial" pitchFamily="-110" charset="0"/>
              <a:ea typeface="Arial" pitchFamily="-110" charset="0"/>
              <a:cs typeface="Arial" pitchFamily="-110" charset="0"/>
            </a:endParaRPr>
          </a:p>
          <a:p>
            <a:pPr>
              <a:lnSpc>
                <a:spcPct val="80000"/>
              </a:lnSpc>
            </a:pPr>
            <a:endParaRPr lang="en-US" sz="800" i="1" dirty="0">
              <a:solidFill>
                <a:srgbClr val="898989"/>
              </a:solidFill>
              <a:latin typeface="Arial" pitchFamily="-110" charset="0"/>
              <a:ea typeface="Arial" pitchFamily="-110" charset="0"/>
              <a:cs typeface="Arial" pitchFamily="-110" charset="0"/>
            </a:endParaRPr>
          </a:p>
          <a:p>
            <a:pPr>
              <a:lnSpc>
                <a:spcPct val="80000"/>
              </a:lnSpc>
            </a:pPr>
            <a:endParaRPr lang="en-US" sz="800" dirty="0">
              <a:solidFill>
                <a:srgbClr val="898989"/>
              </a:solidFill>
              <a:cs typeface="MS PGothic" pitchFamily="34" charset="-128"/>
            </a:endParaRPr>
          </a:p>
        </p:txBody>
      </p:sp>
      <p:sp>
        <p:nvSpPr>
          <p:cNvPr id="82948"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sp>
        <p:nvSpPr>
          <p:cNvPr id="82949" name="Title 1"/>
          <p:cNvSpPr txBox="1">
            <a:spLocks/>
          </p:cNvSpPr>
          <p:nvPr/>
        </p:nvSpPr>
        <p:spPr bwMode="auto">
          <a:xfrm rot="5400000">
            <a:off x="5437188"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pic>
        <p:nvPicPr>
          <p:cNvPr id="82950" name="Picture 4" descr="STC-logo-no-hands.eps"/>
          <p:cNvPicPr>
            <a:picLocks noChangeAspect="1"/>
          </p:cNvPicPr>
          <p:nvPr/>
        </p:nvPicPr>
        <p:blipFill>
          <a:blip r:embed="rId2"/>
          <a:srcRect/>
          <a:stretch>
            <a:fillRect/>
          </a:stretch>
        </p:blipFill>
        <p:spPr bwMode="auto">
          <a:xfrm>
            <a:off x="228600" y="228600"/>
            <a:ext cx="2398713" cy="554038"/>
          </a:xfrm>
          <a:prstGeom prst="rect">
            <a:avLst/>
          </a:prstGeom>
          <a:noFill/>
          <a:ln w="9525">
            <a:noFill/>
            <a:miter lim="800000"/>
            <a:headEnd/>
            <a:tailEnd/>
          </a:ln>
        </p:spPr>
      </p:pic>
      <p:pic>
        <p:nvPicPr>
          <p:cNvPr id="7" name="Picture 6"/>
          <p:cNvPicPr>
            <a:picLocks noChangeAspect="1" noChangeArrowheads="1"/>
          </p:cNvPicPr>
          <p:nvPr/>
        </p:nvPicPr>
        <p:blipFill>
          <a:blip r:embed="rId3"/>
          <a:srcRect/>
          <a:stretch>
            <a:fillRect/>
          </a:stretch>
        </p:blipFill>
        <p:spPr bwMode="auto">
          <a:xfrm>
            <a:off x="5347566" y="2630729"/>
            <a:ext cx="2294950" cy="3496424"/>
          </a:xfrm>
          <a:prstGeom prst="rect">
            <a:avLst/>
          </a:prstGeom>
          <a:noFill/>
          <a:ln w="19050">
            <a:solidFill>
              <a:srgbClr val="0000B5"/>
            </a:solidFill>
            <a:miter lim="800000"/>
            <a:headEnd/>
            <a:tailEnd/>
          </a:ln>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5400000">
            <a:off x="-3151188" y="3151187"/>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dirty="0" smtClean="0">
                <a:solidFill>
                  <a:schemeClr val="bg1"/>
                </a:solidFill>
                <a:cs typeface="+mj-cs"/>
              </a:rPr>
              <a:t>   </a:t>
            </a:r>
            <a:endParaRPr lang="en-US" sz="1600" b="1" dirty="0">
              <a:solidFill>
                <a:schemeClr val="bg1"/>
              </a:solidFill>
              <a:latin typeface="Arial"/>
              <a:cs typeface="Arial"/>
            </a:endParaRPr>
          </a:p>
        </p:txBody>
      </p:sp>
      <p:sp>
        <p:nvSpPr>
          <p:cNvPr id="5" name="Title 1"/>
          <p:cNvSpPr txBox="1">
            <a:spLocks/>
          </p:cNvSpPr>
          <p:nvPr/>
        </p:nvSpPr>
        <p:spPr>
          <a:xfrm rot="5400000">
            <a:off x="5437188" y="3151189"/>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smtClean="0">
                <a:solidFill>
                  <a:schemeClr val="bg1"/>
                </a:solidFill>
                <a:cs typeface="+mj-cs"/>
              </a:rPr>
              <a:t>   </a:t>
            </a:r>
            <a:endParaRPr lang="en-US" sz="1600" b="1" dirty="0">
              <a:solidFill>
                <a:schemeClr val="bg1"/>
              </a:solidFill>
              <a:latin typeface="Arial"/>
              <a:cs typeface="Arial"/>
            </a:endParaRPr>
          </a:p>
        </p:txBody>
      </p:sp>
      <p:pic>
        <p:nvPicPr>
          <p:cNvPr id="62469" name="Picture 4" descr="STC-logo-no-hands.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28600"/>
            <a:ext cx="2398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96925" y="1869347"/>
            <a:ext cx="7696200" cy="862404"/>
          </a:xfrm>
        </p:spPr>
        <p:txBody>
          <a:bodyPr>
            <a:noAutofit/>
          </a:bodyPr>
          <a:lstStyle/>
          <a:p>
            <a:pPr marL="0" indent="0" algn="ctr">
              <a:buNone/>
            </a:pPr>
            <a:r>
              <a:rPr lang="en-US" sz="2600" b="1" dirty="0" smtClean="0">
                <a:solidFill>
                  <a:srgbClr val="000090"/>
                </a:solidFill>
              </a:rPr>
              <a:t>The availability of a network eased anxiety re: tasks </a:t>
            </a:r>
            <a:endParaRPr lang="en-US" sz="2600" dirty="0" smtClean="0">
              <a:solidFill>
                <a:srgbClr val="000090"/>
              </a:solidFill>
              <a:latin typeface="Arial" panose="020B0604020202020204" pitchFamily="34" charset="0"/>
              <a:cs typeface="Arial" panose="020B0604020202020204" pitchFamily="34" charset="0"/>
            </a:endParaRPr>
          </a:p>
          <a:p>
            <a:pPr marL="0" indent="0" algn="ctr">
              <a:buNone/>
            </a:pPr>
            <a:endParaRPr lang="en-US" sz="2600" dirty="0">
              <a:solidFill>
                <a:srgbClr val="000090"/>
              </a:solidFill>
              <a:latin typeface="Arial" panose="020B0604020202020204" pitchFamily="34" charset="0"/>
              <a:cs typeface="Arial" panose="020B0604020202020204" pitchFamily="34" charset="0"/>
            </a:endParaRPr>
          </a:p>
        </p:txBody>
      </p:sp>
      <p:sp>
        <p:nvSpPr>
          <p:cNvPr id="7" name="Title 5"/>
          <p:cNvSpPr>
            <a:spLocks noGrp="1"/>
          </p:cNvSpPr>
          <p:nvPr>
            <p:ph type="title"/>
          </p:nvPr>
        </p:nvSpPr>
        <p:spPr>
          <a:xfrm>
            <a:off x="740458" y="932805"/>
            <a:ext cx="7886700" cy="830717"/>
          </a:xfrm>
        </p:spPr>
        <p:txBody>
          <a:bodyPr>
            <a:noAutofit/>
          </a:bodyPr>
          <a:lstStyle/>
          <a:p>
            <a:pPr algn="ctr"/>
            <a:r>
              <a:rPr lang="en-US" sz="2800" b="1" dirty="0" smtClean="0">
                <a:solidFill>
                  <a:srgbClr val="C62E2E"/>
                </a:solidFill>
                <a:latin typeface="Arial" charset="0"/>
                <a:cs typeface="Arial" charset="0"/>
              </a:rPr>
              <a:t>IMPROVED CONFIDENCE IN         CAREGIVING SKILLS</a:t>
            </a:r>
            <a:endParaRPr lang="en-US" sz="2800" b="1" dirty="0">
              <a:solidFill>
                <a:srgbClr val="C62E2E"/>
              </a:solidFill>
              <a:latin typeface="Arial" charset="0"/>
              <a:cs typeface="Arial" charset="0"/>
            </a:endParaRPr>
          </a:p>
        </p:txBody>
      </p:sp>
      <p:graphicFrame>
        <p:nvGraphicFramePr>
          <p:cNvPr id="9" name="Chart 8"/>
          <p:cNvGraphicFramePr/>
          <p:nvPr>
            <p:extLst>
              <p:ext uri="{D42A27DB-BD31-4B8C-83A1-F6EECF244321}">
                <p14:modId xmlns:p14="http://schemas.microsoft.com/office/powerpoint/2010/main" val="1155423356"/>
              </p:ext>
            </p:extLst>
          </p:nvPr>
        </p:nvGraphicFramePr>
        <p:xfrm>
          <a:off x="798100" y="3124252"/>
          <a:ext cx="3280124" cy="41759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250314197"/>
              </p:ext>
            </p:extLst>
          </p:nvPr>
        </p:nvGraphicFramePr>
        <p:xfrm>
          <a:off x="4977513" y="2888318"/>
          <a:ext cx="3888675" cy="40778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852218" y="2477921"/>
            <a:ext cx="1550192" cy="646331"/>
          </a:xfrm>
          <a:prstGeom prst="rect">
            <a:avLst/>
          </a:prstGeom>
          <a:solidFill>
            <a:srgbClr val="FFDD31"/>
          </a:solid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rgbClr val="C52E2E"/>
                </a:solidFill>
              </a:rPr>
              <a:t>Made a Difference</a:t>
            </a:r>
            <a:endParaRPr lang="en-US" b="1" dirty="0">
              <a:solidFill>
                <a:srgbClr val="C52E2E"/>
              </a:solidFill>
            </a:endParaRPr>
          </a:p>
        </p:txBody>
      </p:sp>
      <p:sp>
        <p:nvSpPr>
          <p:cNvPr id="16" name="TextBox 15"/>
          <p:cNvSpPr txBox="1"/>
          <p:nvPr/>
        </p:nvSpPr>
        <p:spPr>
          <a:xfrm>
            <a:off x="5843016" y="2565152"/>
            <a:ext cx="2221801" cy="646331"/>
          </a:xfrm>
          <a:prstGeom prst="rect">
            <a:avLst/>
          </a:prstGeom>
          <a:solidFill>
            <a:srgbClr val="FFDD31"/>
          </a:solid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rgbClr val="C52E2E"/>
                </a:solidFill>
              </a:rPr>
              <a:t>Increased Health Awareness</a:t>
            </a:r>
            <a:endParaRPr lang="en-US" b="1" dirty="0">
              <a:solidFill>
                <a:srgbClr val="C52E2E"/>
              </a:solidFill>
            </a:endParaRPr>
          </a:p>
        </p:txBody>
      </p:sp>
    </p:spTree>
    <p:extLst>
      <p:ext uri="{BB962C8B-B14F-4D97-AF65-F5344CB8AC3E}">
        <p14:creationId xmlns:p14="http://schemas.microsoft.com/office/powerpoint/2010/main" val="247820032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824506"/>
            <a:ext cx="8229600" cy="1143000"/>
          </a:xfrm>
        </p:spPr>
        <p:txBody>
          <a:bodyPr>
            <a:normAutofit fontScale="90000"/>
          </a:bodyPr>
          <a:lstStyle/>
          <a:p>
            <a:r>
              <a:rPr lang="en-US" sz="2800" b="1" dirty="0">
                <a:solidFill>
                  <a:srgbClr val="C62E2E"/>
                </a:solidFill>
                <a:latin typeface="Arial" pitchFamily="-110" charset="0"/>
                <a:ea typeface="Arial" pitchFamily="-110" charset="0"/>
                <a:cs typeface="Arial" pitchFamily="-110" charset="0"/>
              </a:rPr>
              <a:t>Group Members:</a:t>
            </a:r>
            <a:r>
              <a:rPr lang="en-US" sz="2800" dirty="0">
                <a:latin typeface="Arial" pitchFamily="-110" charset="0"/>
                <a:ea typeface="Arial" pitchFamily="-110" charset="0"/>
                <a:cs typeface="Arial" pitchFamily="-110" charset="0"/>
              </a:rPr>
              <a:t> </a:t>
            </a:r>
            <a:r>
              <a:rPr lang="en-US" sz="2800" b="1" dirty="0">
                <a:solidFill>
                  <a:srgbClr val="000090"/>
                </a:solidFill>
                <a:latin typeface="Arial" pitchFamily="-110" charset="0"/>
                <a:ea typeface="Arial" pitchFamily="-110" charset="0"/>
                <a:cs typeface="Arial" pitchFamily="-110" charset="0"/>
              </a:rPr>
              <a:t>Satisfied with both the helping experience and the care that was provided </a:t>
            </a:r>
            <a:r>
              <a:rPr lang="en-US" sz="2800" b="1" dirty="0" smtClean="0">
                <a:solidFill>
                  <a:srgbClr val="000090"/>
                </a:solidFill>
                <a:latin typeface="Arial" pitchFamily="-110" charset="0"/>
                <a:ea typeface="Arial" pitchFamily="-110" charset="0"/>
                <a:cs typeface="Arial" pitchFamily="-110" charset="0"/>
              </a:rPr>
              <a:t>               by </a:t>
            </a:r>
            <a:r>
              <a:rPr lang="en-US" sz="2800" b="1" dirty="0">
                <a:solidFill>
                  <a:srgbClr val="000090"/>
                </a:solidFill>
                <a:latin typeface="Arial" pitchFamily="-110" charset="0"/>
                <a:ea typeface="Arial" pitchFamily="-110" charset="0"/>
                <a:cs typeface="Arial" pitchFamily="-110" charset="0"/>
              </a:rPr>
              <a:t>the group.  </a:t>
            </a:r>
            <a:endParaRPr lang="en-US" sz="2800" dirty="0">
              <a:cs typeface="MS PGothic" pitchFamily="34" charset="-128"/>
            </a:endParaRPr>
          </a:p>
        </p:txBody>
      </p:sp>
      <p:pic>
        <p:nvPicPr>
          <p:cNvPr id="80899" name="Picture 2" descr="Inline image 1"/>
          <p:cNvPicPr>
            <a:picLocks noChangeAspect="1" noChangeArrowheads="1"/>
          </p:cNvPicPr>
          <p:nvPr/>
        </p:nvPicPr>
        <p:blipFill>
          <a:blip r:embed="rId3"/>
          <a:srcRect/>
          <a:stretch>
            <a:fillRect/>
          </a:stretch>
        </p:blipFill>
        <p:spPr bwMode="auto">
          <a:xfrm>
            <a:off x="4476750" y="2185988"/>
            <a:ext cx="4576763" cy="3790950"/>
          </a:xfrm>
          <a:prstGeom prst="rect">
            <a:avLst/>
          </a:prstGeom>
          <a:noFill/>
          <a:ln w="9525">
            <a:noFill/>
            <a:miter lim="800000"/>
            <a:headEnd/>
            <a:tailEnd/>
          </a:ln>
        </p:spPr>
      </p:pic>
      <p:pic>
        <p:nvPicPr>
          <p:cNvPr id="80900" name="Picture 3" descr="Inline image 2"/>
          <p:cNvPicPr>
            <a:picLocks noChangeAspect="1" noChangeArrowheads="1"/>
          </p:cNvPicPr>
          <p:nvPr/>
        </p:nvPicPr>
        <p:blipFill>
          <a:blip r:embed="rId4"/>
          <a:srcRect/>
          <a:stretch>
            <a:fillRect/>
          </a:stretch>
        </p:blipFill>
        <p:spPr bwMode="auto">
          <a:xfrm>
            <a:off x="0" y="2209800"/>
            <a:ext cx="4476750" cy="3767138"/>
          </a:xfrm>
          <a:prstGeom prst="rect">
            <a:avLst/>
          </a:prstGeom>
          <a:noFill/>
          <a:ln w="9525">
            <a:noFill/>
            <a:miter lim="800000"/>
            <a:headEnd/>
            <a:tailEnd/>
          </a:ln>
        </p:spPr>
      </p:pic>
      <p:sp>
        <p:nvSpPr>
          <p:cNvPr id="80901" name="Title 1"/>
          <p:cNvSpPr txBox="1">
            <a:spLocks/>
          </p:cNvSpPr>
          <p:nvPr/>
        </p:nvSpPr>
        <p:spPr bwMode="auto">
          <a:xfrm rot="5400000">
            <a:off x="5437188"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sp>
        <p:nvSpPr>
          <p:cNvPr id="80902"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pic>
        <p:nvPicPr>
          <p:cNvPr id="80903" name="Picture 4" descr="STC-logo-no-hands.eps"/>
          <p:cNvPicPr>
            <a:picLocks noChangeAspect="1"/>
          </p:cNvPicPr>
          <p:nvPr/>
        </p:nvPicPr>
        <p:blipFill>
          <a:blip r:embed="rId5"/>
          <a:srcRect/>
          <a:stretch>
            <a:fillRect/>
          </a:stretch>
        </p:blipFill>
        <p:spPr bwMode="auto">
          <a:xfrm>
            <a:off x="228600" y="228600"/>
            <a:ext cx="2398713" cy="554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733399" y="1485917"/>
            <a:ext cx="7512860" cy="584776"/>
          </a:xfrm>
          <a:prstGeom prst="rect">
            <a:avLst/>
          </a:prstGeom>
          <a:noFill/>
          <a:ln w="9525">
            <a:noFill/>
            <a:miter lim="800000"/>
            <a:headEnd/>
            <a:tailEnd/>
          </a:ln>
        </p:spPr>
        <p:txBody>
          <a:bodyPr wrap="square">
            <a:prstTxWarp prst="textNoShape">
              <a:avLst/>
            </a:prstTxWarp>
            <a:spAutoFit/>
          </a:bodyPr>
          <a:lstStyle/>
          <a:p>
            <a:pPr algn="ctr"/>
            <a:r>
              <a:rPr lang="en-US" sz="3200" b="1" dirty="0" smtClean="0">
                <a:solidFill>
                  <a:srgbClr val="C62E2E"/>
                </a:solidFill>
                <a:latin typeface="Arial" charset="0"/>
                <a:cs typeface="Arial" charset="0"/>
              </a:rPr>
              <a:t>UNIQUE PROGRAM STRUCTURE</a:t>
            </a:r>
            <a:r>
              <a:rPr lang="en-US" sz="3200" b="1" i="1" dirty="0" smtClean="0">
                <a:solidFill>
                  <a:srgbClr val="C62E2E"/>
                </a:solidFill>
                <a:latin typeface="Arial" pitchFamily="-65" charset="0"/>
              </a:rPr>
              <a:t> </a:t>
            </a:r>
            <a:endParaRPr lang="en-US" sz="3200" b="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939107" y="2459667"/>
            <a:ext cx="7307152" cy="3816430"/>
          </a:xfrm>
          <a:prstGeom prst="rect">
            <a:avLst/>
          </a:prstGeom>
          <a:noFill/>
          <a:ln w="9525">
            <a:noFill/>
            <a:miter lim="800000"/>
            <a:headEnd/>
            <a:tailEnd/>
          </a:ln>
        </p:spPr>
        <p:txBody>
          <a:bodyPr wrap="square">
            <a:prstTxWarp prst="textNoShape">
              <a:avLst/>
            </a:prstTxWarp>
            <a:spAutoFit/>
          </a:bodyPr>
          <a:lstStyle/>
          <a:p>
            <a:r>
              <a:rPr lang="en-US" sz="2000" b="1" i="1" dirty="0" smtClean="0">
                <a:solidFill>
                  <a:srgbClr val="000090"/>
                </a:solidFill>
                <a:latin typeface="Arial" panose="020B0604020202020204" pitchFamily="34" charset="0"/>
                <a:cs typeface="Arial" panose="020B0604020202020204" pitchFamily="34" charset="0"/>
              </a:rPr>
              <a:t>Research Finding: A majority (92%) of group members reported the structure of STC enabled them to maintain flexibility and control over their assignments.  </a:t>
            </a:r>
          </a:p>
          <a:p>
            <a:endParaRPr lang="en-US" sz="2000" b="1" i="1" dirty="0" smtClean="0">
              <a:solidFill>
                <a:srgbClr val="000090"/>
              </a:solidFill>
              <a:latin typeface="Arial" panose="020B0604020202020204" pitchFamily="34" charset="0"/>
              <a:cs typeface="Arial" panose="020B0604020202020204" pitchFamily="34" charset="0"/>
            </a:endParaRPr>
          </a:p>
          <a:p>
            <a:endParaRPr lang="en-US" sz="2000" b="1" i="1" dirty="0" smtClean="0">
              <a:solidFill>
                <a:srgbClr val="000090"/>
              </a:solidFill>
              <a:latin typeface="Arial" panose="020B0604020202020204" pitchFamily="34" charset="0"/>
              <a:cs typeface="Arial" panose="020B0604020202020204" pitchFamily="34" charset="0"/>
            </a:endParaRPr>
          </a:p>
          <a:p>
            <a:pPr algn="ctr"/>
            <a:r>
              <a:rPr lang="en-US" sz="2000" i="1" dirty="0" smtClean="0">
                <a:solidFill>
                  <a:srgbClr val="000090"/>
                </a:solidFill>
                <a:latin typeface="Arial" panose="020B0604020202020204" pitchFamily="34" charset="0"/>
                <a:cs typeface="Arial" panose="020B0604020202020204" pitchFamily="34" charset="0"/>
              </a:rPr>
              <a:t>“</a:t>
            </a:r>
            <a:r>
              <a:rPr lang="en-US" sz="2000" b="1" i="1" dirty="0" smtClean="0">
                <a:solidFill>
                  <a:srgbClr val="000090"/>
                </a:solidFill>
                <a:latin typeface="Arial" panose="020B0604020202020204" pitchFamily="34" charset="0"/>
                <a:cs typeface="Arial" panose="020B0604020202020204" pitchFamily="34" charset="0"/>
              </a:rPr>
              <a:t>Having the different experiences spread around so nobody got really burnt out made our connection with each other on the team and with our friend just kind of one of grace, one of beauty, instead of obligation.”</a:t>
            </a:r>
          </a:p>
          <a:p>
            <a:pPr algn="r"/>
            <a:endParaRPr lang="en-US" sz="2800" dirty="0" smtClean="0">
              <a:solidFill>
                <a:srgbClr val="000090"/>
              </a:solidFill>
              <a:latin typeface="Arial" panose="020B0604020202020204" pitchFamily="34" charset="0"/>
              <a:cs typeface="Arial" panose="020B0604020202020204" pitchFamily="34" charset="0"/>
            </a:endParaRPr>
          </a:p>
          <a:p>
            <a:pPr algn="r"/>
            <a:r>
              <a:rPr lang="en-US" sz="1400" b="1" dirty="0" smtClean="0">
                <a:solidFill>
                  <a:srgbClr val="000090"/>
                </a:solidFill>
                <a:latin typeface="Arial" panose="020B0604020202020204" pitchFamily="34" charset="0"/>
                <a:cs typeface="Arial" panose="020B0604020202020204" pitchFamily="34" charset="0"/>
              </a:rPr>
              <a:t>Share The Care Group Member 2014</a:t>
            </a:r>
          </a:p>
          <a:p>
            <a:pPr algn="r"/>
            <a:r>
              <a:rPr lang="en-US" b="1" dirty="0" smtClean="0">
                <a:solidFill>
                  <a:srgbClr val="000090"/>
                </a:solidFill>
                <a:latin typeface="Arial" pitchFamily="-65" charset="0"/>
              </a:rPr>
              <a:t> </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804949" y="618023"/>
            <a:ext cx="7396590" cy="2677656"/>
          </a:xfrm>
          <a:prstGeom prst="rect">
            <a:avLst/>
          </a:prstGeom>
          <a:noFill/>
          <a:ln w="9525">
            <a:noFill/>
            <a:miter lim="800000"/>
            <a:headEnd/>
            <a:tailEnd/>
          </a:ln>
        </p:spPr>
        <p:txBody>
          <a:bodyPr wrap="square">
            <a:prstTxWarp prst="textNoShape">
              <a:avLst/>
            </a:prstTxWarp>
            <a:spAutoFit/>
          </a:bodyPr>
          <a:lstStyle/>
          <a:p>
            <a:pPr algn="ctr"/>
            <a:endParaRPr lang="en-US" sz="2000" b="1" dirty="0" smtClean="0">
              <a:solidFill>
                <a:srgbClr val="C62E2E"/>
              </a:solidFill>
              <a:latin typeface="Arial" pitchFamily="-65" charset="0"/>
            </a:endParaRPr>
          </a:p>
          <a:p>
            <a:pPr algn="ctr"/>
            <a:r>
              <a:rPr lang="en-US" sz="2000" b="1" dirty="0" smtClean="0">
                <a:solidFill>
                  <a:srgbClr val="C62E2E"/>
                </a:solidFill>
                <a:latin typeface="Arial" pitchFamily="-65" charset="0"/>
              </a:rPr>
              <a:t>STC Research: “A unique structure of shared group experience brings group member satisfaction.”</a:t>
            </a:r>
          </a:p>
          <a:p>
            <a:pPr algn="ctr"/>
            <a:endParaRPr lang="en-US" sz="1600" b="1" i="1" dirty="0" smtClean="0">
              <a:solidFill>
                <a:srgbClr val="C62E2E"/>
              </a:solidFill>
              <a:latin typeface="Arial" pitchFamily="-65" charset="0"/>
            </a:endParaRPr>
          </a:p>
          <a:p>
            <a:pPr algn="ctr"/>
            <a:r>
              <a:rPr lang="en-US" sz="2800" b="1" i="1" dirty="0" smtClean="0">
                <a:solidFill>
                  <a:srgbClr val="C62E2E"/>
                </a:solidFill>
                <a:latin typeface="Arial" pitchFamily="-65" charset="0"/>
              </a:rPr>
              <a:t>7 Guiding Principles</a:t>
            </a:r>
          </a:p>
          <a:p>
            <a:pPr algn="ctr"/>
            <a:r>
              <a:rPr lang="en-US" sz="3600" b="1" i="1" dirty="0" smtClean="0">
                <a:solidFill>
                  <a:srgbClr val="C62E2E"/>
                </a:solidFill>
                <a:latin typeface="Arial" pitchFamily="-65" charset="0"/>
              </a:rPr>
              <a:t> </a:t>
            </a:r>
          </a:p>
          <a:p>
            <a:pPr algn="ctr"/>
            <a:endParaRPr lang="en-US" sz="2800" b="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661809" y="2445683"/>
            <a:ext cx="8176461" cy="4401205"/>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000" b="1" dirty="0" smtClean="0">
                <a:solidFill>
                  <a:srgbClr val="000090"/>
                </a:solidFill>
                <a:latin typeface="Arial" pitchFamily="-65" charset="0"/>
              </a:rPr>
              <a:t> Sharing Responsibility is the Key to Not Burning Out. </a:t>
            </a:r>
          </a:p>
          <a:p>
            <a:pPr marL="342900" indent="-342900">
              <a:buAutoNum type="arabicPeriod"/>
            </a:pPr>
            <a:endParaRPr lang="en-US" sz="2000" b="1" dirty="0" smtClean="0">
              <a:solidFill>
                <a:srgbClr val="000090"/>
              </a:solidFill>
              <a:latin typeface="Arial" pitchFamily="-65" charset="0"/>
            </a:endParaRPr>
          </a:p>
          <a:p>
            <a:pPr marL="342900" indent="-342900">
              <a:buFont typeface="Arial"/>
              <a:buChar char="•"/>
            </a:pPr>
            <a:r>
              <a:rPr lang="en-US" sz="2000" b="1" dirty="0" smtClean="0">
                <a:solidFill>
                  <a:srgbClr val="000090"/>
                </a:solidFill>
                <a:latin typeface="Arial" pitchFamily="-65" charset="0"/>
              </a:rPr>
              <a:t> It Won’t Work Unless Everyone Gains Something Personally.</a:t>
            </a:r>
          </a:p>
          <a:p>
            <a:pPr marL="457200" indent="-457200">
              <a:buFont typeface="Arial"/>
              <a:buChar char="•"/>
            </a:pPr>
            <a:endParaRPr lang="en-US" sz="2000" b="1" dirty="0" smtClean="0">
              <a:solidFill>
                <a:srgbClr val="000090"/>
              </a:solidFill>
              <a:latin typeface="Arial" pitchFamily="-65" charset="0"/>
            </a:endParaRPr>
          </a:p>
          <a:p>
            <a:pPr marL="457200" indent="-457200">
              <a:buFont typeface="Arial"/>
              <a:buChar char="•"/>
            </a:pPr>
            <a:r>
              <a:rPr lang="en-US" sz="2000" b="1" dirty="0" smtClean="0">
                <a:solidFill>
                  <a:srgbClr val="000090"/>
                </a:solidFill>
                <a:latin typeface="Arial" pitchFamily="-65" charset="0"/>
              </a:rPr>
              <a:t>Know Your Limits and Stick to Them.</a:t>
            </a:r>
          </a:p>
          <a:p>
            <a:pPr marL="457200" indent="-457200"/>
            <a:endParaRPr lang="en-US" sz="2000" b="1" dirty="0" smtClean="0">
              <a:solidFill>
                <a:srgbClr val="000090"/>
              </a:solidFill>
              <a:latin typeface="Arial" pitchFamily="-65" charset="0"/>
            </a:endParaRPr>
          </a:p>
          <a:p>
            <a:pPr marL="457200" indent="-457200">
              <a:buFont typeface="Arial"/>
              <a:buChar char="•"/>
            </a:pPr>
            <a:r>
              <a:rPr lang="en-US" sz="2000" b="1" dirty="0" smtClean="0">
                <a:solidFill>
                  <a:srgbClr val="000090"/>
                </a:solidFill>
                <a:latin typeface="Arial" pitchFamily="-65" charset="0"/>
              </a:rPr>
              <a:t>There’s No One Right Way to Do It.</a:t>
            </a:r>
          </a:p>
          <a:p>
            <a:pPr marL="457200" indent="-457200">
              <a:buAutoNum type="arabicPeriod" startAt="2"/>
            </a:pPr>
            <a:endParaRPr lang="en-US" sz="2000" b="1" dirty="0" smtClean="0">
              <a:solidFill>
                <a:srgbClr val="000090"/>
              </a:solidFill>
              <a:latin typeface="Arial" pitchFamily="-65" charset="0"/>
            </a:endParaRPr>
          </a:p>
          <a:p>
            <a:pPr marL="457200" indent="-457200">
              <a:buFont typeface="Arial"/>
              <a:buChar char="•"/>
            </a:pPr>
            <a:r>
              <a:rPr lang="en-US" sz="2000" b="1" dirty="0" smtClean="0">
                <a:solidFill>
                  <a:srgbClr val="000090"/>
                </a:solidFill>
                <a:latin typeface="Arial" pitchFamily="-65" charset="0"/>
              </a:rPr>
              <a:t>Anyone Who Wants to Help Should Be Encouraged.</a:t>
            </a:r>
          </a:p>
          <a:p>
            <a:pPr marL="457200" indent="-457200">
              <a:buAutoNum type="arabicPeriod" startAt="5"/>
            </a:pPr>
            <a:endParaRPr lang="en-US" sz="2000" b="1" dirty="0" smtClean="0">
              <a:solidFill>
                <a:srgbClr val="000090"/>
              </a:solidFill>
              <a:latin typeface="Arial" pitchFamily="-65" charset="0"/>
            </a:endParaRPr>
          </a:p>
          <a:p>
            <a:pPr marL="457200" indent="-457200">
              <a:buFont typeface="Arial"/>
              <a:buChar char="•"/>
            </a:pPr>
            <a:r>
              <a:rPr lang="en-US" sz="2000" b="1" dirty="0" smtClean="0">
                <a:solidFill>
                  <a:srgbClr val="000090"/>
                </a:solidFill>
                <a:latin typeface="Arial" pitchFamily="-65" charset="0"/>
              </a:rPr>
              <a:t>Trust the Group; Support Each Other.</a:t>
            </a:r>
          </a:p>
          <a:p>
            <a:pPr marL="457200" indent="-457200">
              <a:buAutoNum type="arabicPeriod" startAt="5"/>
            </a:pPr>
            <a:endParaRPr lang="en-US" sz="2000" b="1" dirty="0" smtClean="0">
              <a:solidFill>
                <a:srgbClr val="000090"/>
              </a:solidFill>
              <a:latin typeface="Arial" pitchFamily="-65" charset="0"/>
            </a:endParaRPr>
          </a:p>
          <a:p>
            <a:pPr marL="457200" indent="-457200">
              <a:buFont typeface="Arial"/>
              <a:buChar char="•"/>
            </a:pPr>
            <a:r>
              <a:rPr lang="en-US" sz="2000" b="1" dirty="0" smtClean="0">
                <a:solidFill>
                  <a:srgbClr val="000090"/>
                </a:solidFill>
                <a:latin typeface="Arial" pitchFamily="-65" charset="0"/>
              </a:rPr>
              <a:t>Keep Your Own Life in Good Working Order.</a:t>
            </a:r>
          </a:p>
          <a:p>
            <a:pPr marL="457200" indent="-457200" algn="ctr">
              <a:buAutoNum type="arabicPeriod" startAt="2"/>
            </a:pPr>
            <a:endParaRPr lang="en-US" sz="2000" b="1" dirty="0" smtClean="0">
              <a:solidFill>
                <a:srgbClr val="000090"/>
              </a:solidFill>
              <a:latin typeface="Arial" pitchFamily="-65"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1012423" y="2812143"/>
            <a:ext cx="6971509" cy="4893647"/>
          </a:xfrm>
          <a:prstGeom prst="rect">
            <a:avLst/>
          </a:prstGeom>
          <a:noFill/>
          <a:ln w="9525">
            <a:noFill/>
            <a:miter lim="800000"/>
            <a:headEnd/>
            <a:tailEnd/>
          </a:ln>
        </p:spPr>
        <p:txBody>
          <a:bodyPr wrap="square">
            <a:prstTxWarp prst="textNoShape">
              <a:avLst/>
            </a:prstTxWarp>
            <a:spAutoFit/>
          </a:bodyPr>
          <a:lstStyle/>
          <a:p>
            <a:pPr algn="ctr"/>
            <a:endParaRPr lang="en-US" sz="3200" b="1" dirty="0" smtClean="0">
              <a:solidFill>
                <a:srgbClr val="000090"/>
              </a:solidFill>
              <a:latin typeface="Arial" pitchFamily="-65" charset="0"/>
            </a:endParaRPr>
          </a:p>
          <a:p>
            <a:pPr algn="ctr"/>
            <a:r>
              <a:rPr lang="en-US" sz="3200" b="1" dirty="0" smtClean="0">
                <a:solidFill>
                  <a:schemeClr val="accent6"/>
                </a:solidFill>
                <a:latin typeface="Arial" pitchFamily="-65" charset="0"/>
              </a:rPr>
              <a:t>A Three Generational Story</a:t>
            </a:r>
          </a:p>
          <a:p>
            <a:pPr algn="ctr"/>
            <a:endParaRPr lang="en-US" sz="3200" b="1" dirty="0" smtClean="0">
              <a:solidFill>
                <a:srgbClr val="000090"/>
              </a:solidFill>
              <a:latin typeface="Arial" pitchFamily="-65" charset="0"/>
            </a:endParaRPr>
          </a:p>
          <a:p>
            <a:pPr algn="ctr"/>
            <a:r>
              <a:rPr lang="en-US" sz="2400" b="1" dirty="0" smtClean="0">
                <a:solidFill>
                  <a:srgbClr val="000090"/>
                </a:solidFill>
                <a:latin typeface="Arial" pitchFamily="-65" charset="0"/>
              </a:rPr>
              <a:t>47 Year Old Male with Kennedy’s disease</a:t>
            </a:r>
          </a:p>
          <a:p>
            <a:pPr algn="ctr"/>
            <a:r>
              <a:rPr lang="en-US" sz="2400" b="1" dirty="0" smtClean="0">
                <a:solidFill>
                  <a:srgbClr val="000090"/>
                </a:solidFill>
                <a:latin typeface="Arial" pitchFamily="-65" charset="0"/>
              </a:rPr>
              <a:t>(a rare form of muscular dystrophy)</a:t>
            </a:r>
          </a:p>
          <a:p>
            <a:pPr algn="ctr"/>
            <a:endParaRPr lang="en-US" sz="2400" b="1" dirty="0" smtClean="0">
              <a:solidFill>
                <a:srgbClr val="000090"/>
              </a:solidFill>
              <a:latin typeface="Arial" pitchFamily="-65" charset="0"/>
            </a:endParaRPr>
          </a:p>
          <a:p>
            <a:pPr algn="ctr"/>
            <a:r>
              <a:rPr lang="en-US" sz="2400" b="1" dirty="0" smtClean="0">
                <a:solidFill>
                  <a:srgbClr val="000090"/>
                </a:solidFill>
                <a:latin typeface="Arial" pitchFamily="-65" charset="0"/>
              </a:rPr>
              <a:t>A Story of Share The Care caregiving over    the last 2 years of his life</a:t>
            </a:r>
          </a:p>
          <a:p>
            <a:pPr algn="ctr"/>
            <a:endParaRPr lang="en-US" sz="3200" b="1" dirty="0" smtClean="0">
              <a:solidFill>
                <a:srgbClr val="000090"/>
              </a:solidFill>
              <a:latin typeface="Arial" pitchFamily="-65" charset="0"/>
            </a:endParaRPr>
          </a:p>
          <a:p>
            <a:pPr algn="ctr"/>
            <a:r>
              <a:rPr lang="en-US" sz="3200" b="1" dirty="0" smtClean="0">
                <a:solidFill>
                  <a:srgbClr val="000090"/>
                </a:solidFill>
                <a:latin typeface="Arial" pitchFamily="-65" charset="0"/>
              </a:rPr>
              <a:t> </a:t>
            </a:r>
          </a:p>
          <a:p>
            <a:pPr algn="ctr"/>
            <a:r>
              <a:rPr lang="en-US" sz="3200" b="1" dirty="0" smtClean="0">
                <a:solidFill>
                  <a:srgbClr val="000090"/>
                </a:solidFill>
                <a:latin typeface="Arial" pitchFamily="-65" charset="0"/>
              </a:rPr>
              <a:t> </a:t>
            </a:r>
          </a:p>
        </p:txBody>
      </p:sp>
      <p:pic>
        <p:nvPicPr>
          <p:cNvPr id="7" name="Picture 6" descr="11231753_1441522302827158_4231276579166864971_n.jpg"/>
          <p:cNvPicPr>
            <a:picLocks noChangeAspect="1"/>
          </p:cNvPicPr>
          <p:nvPr/>
        </p:nvPicPr>
        <p:blipFill>
          <a:blip r:embed="rId4"/>
          <a:stretch>
            <a:fillRect/>
          </a:stretch>
        </p:blipFill>
        <p:spPr>
          <a:xfrm>
            <a:off x="1626349" y="941832"/>
            <a:ext cx="2184400" cy="2184400"/>
          </a:xfrm>
          <a:prstGeom prst="rect">
            <a:avLst/>
          </a:prstGeom>
        </p:spPr>
      </p:pic>
      <p:pic>
        <p:nvPicPr>
          <p:cNvPr id="8" name="Picture 7" descr="Scan.jpeg"/>
          <p:cNvPicPr>
            <a:picLocks noChangeAspect="1"/>
          </p:cNvPicPr>
          <p:nvPr/>
        </p:nvPicPr>
        <p:blipFill>
          <a:blip r:embed="rId5"/>
          <a:stretch>
            <a:fillRect/>
          </a:stretch>
        </p:blipFill>
        <p:spPr>
          <a:xfrm>
            <a:off x="4782312" y="941832"/>
            <a:ext cx="2643896" cy="2224918"/>
          </a:xfrm>
          <a:prstGeom prst="rect">
            <a:avLst/>
          </a:prstGeom>
        </p:spPr>
      </p:pic>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896971" y="1001366"/>
            <a:ext cx="7255698" cy="1077218"/>
          </a:xfrm>
          <a:prstGeom prst="rect">
            <a:avLst/>
          </a:prstGeom>
          <a:noFill/>
          <a:ln w="9525">
            <a:noFill/>
            <a:miter lim="800000"/>
            <a:headEnd/>
            <a:tailEnd/>
          </a:ln>
        </p:spPr>
        <p:txBody>
          <a:bodyPr wrap="square">
            <a:prstTxWarp prst="textNoShape">
              <a:avLst/>
            </a:prstTxWarp>
            <a:spAutoFit/>
          </a:bodyPr>
          <a:lstStyle/>
          <a:p>
            <a:pPr algn="ctr"/>
            <a:r>
              <a:rPr lang="en-US" sz="3200" b="1" i="1" dirty="0" smtClean="0">
                <a:solidFill>
                  <a:srgbClr val="C62E2E"/>
                </a:solidFill>
                <a:latin typeface="Arial" pitchFamily="-65" charset="0"/>
              </a:rPr>
              <a:t>His father, main caregiver,     narrates the story…</a:t>
            </a:r>
            <a:endParaRPr lang="en-US" sz="3200" b="1" i="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560389" y="2279917"/>
            <a:ext cx="7682588" cy="4524315"/>
          </a:xfrm>
          <a:prstGeom prst="rect">
            <a:avLst/>
          </a:prstGeom>
          <a:noFill/>
          <a:ln w="9525">
            <a:noFill/>
            <a:miter lim="800000"/>
            <a:headEnd/>
            <a:tailEnd/>
          </a:ln>
        </p:spPr>
        <p:txBody>
          <a:bodyPr wrap="square">
            <a:prstTxWarp prst="textNoShape">
              <a:avLst/>
            </a:prstTxWarp>
            <a:spAutoFit/>
          </a:bodyPr>
          <a:lstStyle/>
          <a:p>
            <a:pPr algn="ctr"/>
            <a:r>
              <a:rPr lang="en-US" sz="3200" b="1" i="1" dirty="0" smtClean="0">
                <a:solidFill>
                  <a:srgbClr val="000090"/>
                </a:solidFill>
                <a:latin typeface="Arial" pitchFamily="-65" charset="0"/>
              </a:rPr>
              <a:t>“</a:t>
            </a:r>
            <a:r>
              <a:rPr lang="en-US" sz="2000" b="1" i="1" dirty="0" smtClean="0">
                <a:solidFill>
                  <a:srgbClr val="000090"/>
                </a:solidFill>
                <a:latin typeface="Arial" pitchFamily="-65" charset="0"/>
              </a:rPr>
              <a:t>.. came pretty much to the end of our rope as my son was diagnosed with MS and his wife left him.  He lost his job and family.  He was seriously depressed and felt hopeless. </a:t>
            </a:r>
          </a:p>
          <a:p>
            <a:pPr algn="ctr"/>
            <a:endParaRPr lang="en-US" sz="20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My wife and I didn’t know what to do.  You suggested       Share The Care.  It was a life saver for us.  Sometimes you have to give up trying in order to open your eyes to             new ways of dealing with stressful situations.                    That’s the way it was for us; we were too close to it.”</a:t>
            </a:r>
            <a:endParaRPr lang="en-US" sz="2400" b="1" dirty="0" smtClean="0">
              <a:solidFill>
                <a:srgbClr val="000090"/>
              </a:solidFill>
              <a:latin typeface="Arial" pitchFamily="-65" charset="0"/>
            </a:endParaRPr>
          </a:p>
          <a:p>
            <a:pPr algn="ctr"/>
            <a:endParaRPr lang="en-US" sz="3200" b="1" dirty="0" smtClean="0">
              <a:solidFill>
                <a:srgbClr val="000090"/>
              </a:solidFill>
              <a:latin typeface="Arial" pitchFamily="-65" charset="0"/>
            </a:endParaRPr>
          </a:p>
          <a:p>
            <a:pPr algn="ctr"/>
            <a:r>
              <a:rPr lang="en-US" sz="3200" b="1" dirty="0" smtClean="0">
                <a:solidFill>
                  <a:srgbClr val="000090"/>
                </a:solidFill>
                <a:latin typeface="Arial" pitchFamily="-65" charset="0"/>
              </a:rPr>
              <a:t> </a:t>
            </a:r>
          </a:p>
          <a:p>
            <a:pPr algn="ctr"/>
            <a:r>
              <a:rPr lang="en-US" sz="3200" b="1" dirty="0" smtClean="0">
                <a:solidFill>
                  <a:srgbClr val="000090"/>
                </a:solidFill>
                <a:latin typeface="Arial" pitchFamily="-65" charset="0"/>
              </a:rPr>
              <a:t>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896971" y="1118949"/>
            <a:ext cx="7255698" cy="1077218"/>
          </a:xfrm>
          <a:prstGeom prst="rect">
            <a:avLst/>
          </a:prstGeom>
          <a:noFill/>
          <a:ln w="9525">
            <a:noFill/>
            <a:miter lim="800000"/>
            <a:headEnd/>
            <a:tailEnd/>
          </a:ln>
        </p:spPr>
        <p:txBody>
          <a:bodyPr wrap="square">
            <a:prstTxWarp prst="textNoShape">
              <a:avLst/>
            </a:prstTxWarp>
            <a:spAutoFit/>
          </a:bodyPr>
          <a:lstStyle/>
          <a:p>
            <a:pPr algn="ctr"/>
            <a:r>
              <a:rPr lang="en-US" sz="3200" b="1" i="1" dirty="0" smtClean="0">
                <a:solidFill>
                  <a:srgbClr val="C62E2E"/>
                </a:solidFill>
                <a:latin typeface="Arial" pitchFamily="-65" charset="0"/>
              </a:rPr>
              <a:t>Principle: Sharing responsibility      is the key to not burning out</a:t>
            </a:r>
            <a:endParaRPr lang="en-US" sz="3200" b="1" i="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1012423" y="2362225"/>
            <a:ext cx="6971509" cy="3539430"/>
          </a:xfrm>
          <a:prstGeom prst="rect">
            <a:avLst/>
          </a:prstGeom>
          <a:noFill/>
          <a:ln w="9525">
            <a:noFill/>
            <a:miter lim="800000"/>
            <a:headEnd/>
            <a:tailEnd/>
          </a:ln>
        </p:spPr>
        <p:txBody>
          <a:bodyPr wrap="square">
            <a:prstTxWarp prst="textNoShape">
              <a:avLst/>
            </a:prstTxWarp>
            <a:spAutoFit/>
          </a:bodyPr>
          <a:lstStyle/>
          <a:p>
            <a:pPr algn="ctr"/>
            <a:endParaRPr lang="en-US" sz="20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“I had a ray of hope that there was something out there that might help us through this feeling of totally           not being able to deal with this… </a:t>
            </a:r>
          </a:p>
          <a:p>
            <a:pPr algn="ctr"/>
            <a:endParaRPr lang="en-US" sz="20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And the more I heard about Share The Care, I thought this is going to be a rather long process.  But at the same time, I could see a “reality of help”.</a:t>
            </a:r>
          </a:p>
          <a:p>
            <a:pPr algn="ctr"/>
            <a:r>
              <a:rPr lang="en-US" sz="3200" b="1" dirty="0" smtClean="0">
                <a:solidFill>
                  <a:srgbClr val="000090"/>
                </a:solidFill>
                <a:latin typeface="Arial" pitchFamily="-65" charset="0"/>
              </a:rPr>
              <a:t> </a:t>
            </a:r>
          </a:p>
          <a:p>
            <a:pPr algn="ctr"/>
            <a:r>
              <a:rPr lang="en-US" sz="3200" b="1" dirty="0" smtClean="0">
                <a:solidFill>
                  <a:srgbClr val="000090"/>
                </a:solidFill>
                <a:latin typeface="Arial" pitchFamily="-65" charset="0"/>
              </a:rPr>
              <a:t> </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745996" y="1118949"/>
            <a:ext cx="7584291" cy="1077218"/>
          </a:xfrm>
          <a:prstGeom prst="rect">
            <a:avLst/>
          </a:prstGeom>
          <a:noFill/>
          <a:ln w="9525">
            <a:noFill/>
            <a:miter lim="800000"/>
            <a:headEnd/>
            <a:tailEnd/>
          </a:ln>
        </p:spPr>
        <p:txBody>
          <a:bodyPr wrap="square">
            <a:prstTxWarp prst="textNoShape">
              <a:avLst/>
            </a:prstTxWarp>
            <a:spAutoFit/>
          </a:bodyPr>
          <a:lstStyle/>
          <a:p>
            <a:pPr algn="ctr"/>
            <a:r>
              <a:rPr lang="en-US" sz="3200" b="1" i="1" dirty="0" smtClean="0">
                <a:solidFill>
                  <a:srgbClr val="C62E2E"/>
                </a:solidFill>
                <a:latin typeface="Arial" pitchFamily="-65" charset="0"/>
              </a:rPr>
              <a:t>Principle: Keep your own life               in good working order</a:t>
            </a:r>
            <a:endParaRPr lang="en-US" sz="3200" b="1" i="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1003541" y="2218500"/>
            <a:ext cx="7140247" cy="4893647"/>
          </a:xfrm>
          <a:prstGeom prst="rect">
            <a:avLst/>
          </a:prstGeom>
          <a:noFill/>
          <a:ln w="9525">
            <a:noFill/>
            <a:miter lim="800000"/>
            <a:headEnd/>
            <a:tailEnd/>
          </a:ln>
        </p:spPr>
        <p:txBody>
          <a:bodyPr wrap="square">
            <a:prstTxWarp prst="textNoShape">
              <a:avLst/>
            </a:prstTxWarp>
            <a:spAutoFit/>
          </a:bodyPr>
          <a:lstStyle/>
          <a:p>
            <a:pPr algn="ctr"/>
            <a:endParaRPr lang="en-US" sz="32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“Others in our Share The Care group were suffering themselves to a point that they started their own “mini” Share The Care group.  Jim and his wife were part of a STC group when he became very ill.  I know that Share The Care gave them ideas how to let people know what was happening to him and accept people helping him.  </a:t>
            </a:r>
          </a:p>
          <a:p>
            <a:pPr algn="ctr"/>
            <a:endParaRPr lang="en-US" sz="2000" b="1" i="1" dirty="0" smtClean="0">
              <a:solidFill>
                <a:srgbClr val="000090"/>
              </a:solidFill>
              <a:latin typeface="Arial" pitchFamily="-65" charset="0"/>
            </a:endParaRPr>
          </a:p>
          <a:p>
            <a:pPr algn="ctr"/>
            <a:r>
              <a:rPr lang="en-US" sz="2000" b="1" i="1" dirty="0" smtClean="0">
                <a:solidFill>
                  <a:srgbClr val="000090"/>
                </a:solidFill>
                <a:latin typeface="Arial" pitchFamily="-65" charset="0"/>
              </a:rPr>
              <a:t>I think Share The Care helped a lot of people in our group and other situations that I don’t even know about.     That’s the beauty of Share The Care.  At its core,               it creates this community of people.”</a:t>
            </a:r>
          </a:p>
          <a:p>
            <a:pPr algn="ctr"/>
            <a:endParaRPr lang="en-US" sz="2000" b="1" i="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828309" y="771378"/>
            <a:ext cx="7584291" cy="1077218"/>
          </a:xfrm>
          <a:prstGeom prst="rect">
            <a:avLst/>
          </a:prstGeom>
          <a:noFill/>
          <a:ln w="9525">
            <a:noFill/>
            <a:miter lim="800000"/>
            <a:headEnd/>
            <a:tailEnd/>
          </a:ln>
        </p:spPr>
        <p:txBody>
          <a:bodyPr wrap="square">
            <a:prstTxWarp prst="textNoShape">
              <a:avLst/>
            </a:prstTxWarp>
            <a:spAutoFit/>
          </a:bodyPr>
          <a:lstStyle/>
          <a:p>
            <a:pPr algn="ctr"/>
            <a:r>
              <a:rPr lang="en-US" sz="3200" b="1" i="1" dirty="0" smtClean="0">
                <a:solidFill>
                  <a:srgbClr val="C62E2E"/>
                </a:solidFill>
                <a:latin typeface="Arial" pitchFamily="-65" charset="0"/>
              </a:rPr>
              <a:t>Principle: Trust the group and support each other</a:t>
            </a:r>
            <a:endParaRPr lang="en-US" sz="3200" b="1" i="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1097612" y="1870685"/>
            <a:ext cx="7140247" cy="5729697"/>
          </a:xfrm>
          <a:prstGeom prst="rect">
            <a:avLst/>
          </a:prstGeom>
          <a:noFill/>
          <a:ln w="9525">
            <a:noFill/>
            <a:miter lim="800000"/>
            <a:headEnd/>
            <a:tailEnd/>
          </a:ln>
        </p:spPr>
        <p:txBody>
          <a:bodyPr wrap="square">
            <a:prstTxWarp prst="textNoShape">
              <a:avLst/>
            </a:prstTxWarp>
            <a:spAutoFit/>
          </a:bodyPr>
          <a:lstStyle/>
          <a:p>
            <a:pPr algn="ctr"/>
            <a:r>
              <a:rPr lang="en-US" sz="2000" b="1" i="1" u="sng" dirty="0" smtClean="0">
                <a:solidFill>
                  <a:srgbClr val="000090"/>
                </a:solidFill>
                <a:latin typeface="Arial" pitchFamily="-65" charset="0"/>
              </a:rPr>
              <a:t>A Heavy Burden</a:t>
            </a:r>
          </a:p>
          <a:p>
            <a:pPr algn="ctr"/>
            <a:r>
              <a:rPr lang="en-US" b="1" i="1" dirty="0" smtClean="0">
                <a:solidFill>
                  <a:srgbClr val="000090"/>
                </a:solidFill>
                <a:latin typeface="Arial" pitchFamily="-65" charset="0"/>
              </a:rPr>
              <a:t>“It’s tough to hear your son call in the middle of the night    “Dad, I’m on the floor. I fell. I can’t get up. I can’t breathe.” Those were tough times.”  </a:t>
            </a:r>
            <a:endParaRPr lang="en-US" sz="1200" b="1" i="1" dirty="0" smtClean="0">
              <a:solidFill>
                <a:srgbClr val="000090"/>
              </a:solidFill>
              <a:latin typeface="Arial" pitchFamily="-65" charset="0"/>
            </a:endParaRPr>
          </a:p>
          <a:p>
            <a:pPr algn="ctr"/>
            <a:endParaRPr lang="en-US" b="1" i="1" dirty="0" smtClean="0">
              <a:solidFill>
                <a:srgbClr val="000090"/>
              </a:solidFill>
              <a:latin typeface="Arial" pitchFamily="-65" charset="0"/>
            </a:endParaRPr>
          </a:p>
          <a:p>
            <a:pPr algn="ctr"/>
            <a:r>
              <a:rPr lang="en-US" sz="2000" b="1" i="1" u="sng" dirty="0" smtClean="0">
                <a:solidFill>
                  <a:srgbClr val="000090"/>
                </a:solidFill>
                <a:latin typeface="Arial" pitchFamily="-65" charset="0"/>
              </a:rPr>
              <a:t>A Sudden Death</a:t>
            </a:r>
            <a:endParaRPr lang="en-US" sz="2000" b="1" i="1" dirty="0" smtClean="0">
              <a:solidFill>
                <a:srgbClr val="000090"/>
              </a:solidFill>
              <a:latin typeface="Arial" pitchFamily="-65" charset="0"/>
            </a:endParaRPr>
          </a:p>
          <a:p>
            <a:pPr algn="ctr"/>
            <a:r>
              <a:rPr lang="en-US" b="1" dirty="0" smtClean="0">
                <a:solidFill>
                  <a:srgbClr val="000090"/>
                </a:solidFill>
                <a:latin typeface="Arial" pitchFamily="-65" charset="0"/>
              </a:rPr>
              <a:t>Almost a year later, he was driving his motorized wheelchair to join his 12 year-old son who was working with his </a:t>
            </a:r>
            <a:r>
              <a:rPr lang="en-US" b="1" dirty="0" err="1" smtClean="0">
                <a:solidFill>
                  <a:srgbClr val="000090"/>
                </a:solidFill>
                <a:latin typeface="Arial" pitchFamily="-65" charset="0"/>
              </a:rPr>
              <a:t>grandad</a:t>
            </a:r>
            <a:r>
              <a:rPr lang="en-US" b="1" dirty="0" smtClean="0">
                <a:solidFill>
                  <a:srgbClr val="000090"/>
                </a:solidFill>
                <a:latin typeface="Arial" pitchFamily="-65" charset="0"/>
              </a:rPr>
              <a:t>.   They saw him coming, when he suddenly collapsed, fell forward from his wheelchair and died instantly.</a:t>
            </a:r>
            <a:endParaRPr lang="en-US" sz="1100" b="1" dirty="0" smtClean="0">
              <a:solidFill>
                <a:srgbClr val="000090"/>
              </a:solidFill>
              <a:latin typeface="Arial" pitchFamily="-65" charset="0"/>
            </a:endParaRPr>
          </a:p>
          <a:p>
            <a:pPr algn="ctr"/>
            <a:endParaRPr lang="en-US" b="1" i="1" dirty="0" smtClean="0">
              <a:solidFill>
                <a:srgbClr val="000090"/>
              </a:solidFill>
              <a:latin typeface="Arial" pitchFamily="-65" charset="0"/>
            </a:endParaRPr>
          </a:p>
          <a:p>
            <a:pPr algn="ctr"/>
            <a:r>
              <a:rPr lang="en-US" sz="2000" b="1" i="1" u="sng" dirty="0" smtClean="0">
                <a:solidFill>
                  <a:srgbClr val="000090"/>
                </a:solidFill>
                <a:latin typeface="Arial" pitchFamily="-65" charset="0"/>
              </a:rPr>
              <a:t>Support Each Other</a:t>
            </a:r>
          </a:p>
          <a:p>
            <a:pPr algn="ctr"/>
            <a:r>
              <a:rPr lang="en-US" b="1" i="1" dirty="0" smtClean="0">
                <a:solidFill>
                  <a:srgbClr val="000090"/>
                </a:solidFill>
                <a:latin typeface="Arial" pitchFamily="-65" charset="0"/>
              </a:rPr>
              <a:t>“Three friends of his came by the day he died.  “They came by just to sit with us.  These were big football players from his college days.  They held my hand and I held theirs.  We all cried together.  That all came through Share The Care.  It did.”</a:t>
            </a:r>
          </a:p>
          <a:p>
            <a:pPr algn="ctr"/>
            <a:endParaRPr lang="en-US" sz="2000" b="1" i="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1574123" y="782638"/>
            <a:ext cx="6028175" cy="1077218"/>
          </a:xfrm>
          <a:prstGeom prst="rect">
            <a:avLst/>
          </a:prstGeom>
          <a:noFill/>
          <a:ln w="9525">
            <a:noFill/>
            <a:miter lim="800000"/>
            <a:headEnd/>
            <a:tailEnd/>
          </a:ln>
        </p:spPr>
        <p:txBody>
          <a:bodyPr wrap="square">
            <a:prstTxWarp prst="textNoShape">
              <a:avLst/>
            </a:prstTxWarp>
            <a:spAutoFit/>
          </a:bodyPr>
          <a:lstStyle/>
          <a:p>
            <a:pPr algn="ctr"/>
            <a:endParaRPr lang="en-US" sz="3200" dirty="0" smtClean="0">
              <a:solidFill>
                <a:srgbClr val="0000B5"/>
              </a:solidFill>
              <a:latin typeface="Arial" pitchFamily="-65" charset="0"/>
            </a:endParaRPr>
          </a:p>
          <a:p>
            <a:pPr algn="ctr"/>
            <a:r>
              <a:rPr lang="en-US" sz="3200" b="1" i="1" dirty="0" smtClean="0">
                <a:solidFill>
                  <a:srgbClr val="C62E2E"/>
                </a:solidFill>
                <a:latin typeface="Arial" pitchFamily="-65" charset="0"/>
              </a:rPr>
              <a:t>Who Are Family Caregivers?</a:t>
            </a:r>
            <a:endParaRPr lang="en-US" sz="3200" b="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1574123" y="2280783"/>
            <a:ext cx="6430650" cy="3477875"/>
          </a:xfrm>
          <a:prstGeom prst="rect">
            <a:avLst/>
          </a:prstGeom>
          <a:noFill/>
          <a:ln w="9525">
            <a:noFill/>
            <a:miter lim="800000"/>
            <a:headEnd/>
            <a:tailEnd/>
          </a:ln>
        </p:spPr>
        <p:txBody>
          <a:bodyPr wrap="square">
            <a:prstTxWarp prst="textNoShape">
              <a:avLst/>
            </a:prstTxWarp>
            <a:spAutoFit/>
          </a:bodyPr>
          <a:lstStyle/>
          <a:p>
            <a:pPr>
              <a:buFont typeface="Arial"/>
              <a:buChar char="•"/>
            </a:pPr>
            <a:r>
              <a:rPr lang="en-US" sz="2400" b="1" dirty="0" smtClean="0">
                <a:solidFill>
                  <a:srgbClr val="000090"/>
                </a:solidFill>
                <a:latin typeface="Arial" pitchFamily="-65" charset="0"/>
              </a:rPr>
              <a:t>National estimates:  65.7 million Americans over the age of 18 provide unpaid support to older people/adults with disabilities/special health needs children.</a:t>
            </a:r>
          </a:p>
          <a:p>
            <a:pPr>
              <a:buFont typeface="Arial"/>
              <a:buChar char="•"/>
            </a:pPr>
            <a:endParaRPr lang="en-US" sz="2400" b="1" dirty="0" smtClean="0">
              <a:solidFill>
                <a:srgbClr val="000090"/>
              </a:solidFill>
              <a:latin typeface="Arial" pitchFamily="-65" charset="0"/>
            </a:endParaRPr>
          </a:p>
          <a:p>
            <a:pPr>
              <a:buFont typeface="Arial"/>
              <a:buChar char="•"/>
            </a:pPr>
            <a:r>
              <a:rPr lang="en-US" sz="2400" b="1" dirty="0" smtClean="0">
                <a:solidFill>
                  <a:srgbClr val="000090"/>
                </a:solidFill>
                <a:latin typeface="Arial" pitchFamily="-65" charset="0"/>
              </a:rPr>
              <a:t>Market value of their activity far exceeds that spent on formal health care/nursing home care.</a:t>
            </a:r>
          </a:p>
          <a:p>
            <a:pPr lvl="3" algn="r"/>
            <a:r>
              <a:rPr lang="en-US" sz="1400" b="1" i="1" dirty="0" smtClean="0">
                <a:solidFill>
                  <a:srgbClr val="000090"/>
                </a:solidFill>
                <a:latin typeface="Arial" pitchFamily="-65" charset="0"/>
              </a:rPr>
              <a:t>Caregiving in the US, </a:t>
            </a:r>
          </a:p>
          <a:p>
            <a:pPr lvl="3" algn="r"/>
            <a:r>
              <a:rPr lang="en-US" sz="1400" b="1" dirty="0" smtClean="0">
                <a:solidFill>
                  <a:srgbClr val="000090"/>
                </a:solidFill>
                <a:latin typeface="Arial" pitchFamily="-65" charset="0"/>
              </a:rPr>
              <a:t>National Alliance of Caregivers, 2010</a:t>
            </a:r>
            <a:endParaRPr lang="en-US" sz="1400" b="1" i="1" dirty="0">
              <a:solidFill>
                <a:srgbClr val="000090"/>
              </a:solidFill>
              <a:latin typeface="Arial" pitchFamily="-65" charset="0"/>
            </a:endParaRP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560388" y="1003049"/>
            <a:ext cx="8027987" cy="2339102"/>
          </a:xfrm>
          <a:prstGeom prst="rect">
            <a:avLst/>
          </a:prstGeom>
          <a:noFill/>
          <a:ln w="9525">
            <a:noFill/>
            <a:miter lim="800000"/>
            <a:headEnd/>
            <a:tailEnd/>
          </a:ln>
        </p:spPr>
        <p:txBody>
          <a:bodyPr wrap="square">
            <a:prstTxWarp prst="textNoShape">
              <a:avLst/>
            </a:prstTxWarp>
            <a:spAutoFit/>
          </a:bodyPr>
          <a:lstStyle/>
          <a:p>
            <a:pPr algn="ctr"/>
            <a:r>
              <a:rPr lang="en-US" sz="2800" b="1" i="1" dirty="0" smtClean="0">
                <a:solidFill>
                  <a:srgbClr val="C62E2E"/>
                </a:solidFill>
                <a:latin typeface="Arial" pitchFamily="-65" charset="0"/>
              </a:rPr>
              <a:t>Caregiver Reflections on End-of-Life Care</a:t>
            </a:r>
          </a:p>
          <a:p>
            <a:pPr algn="ctr"/>
            <a:endParaRPr lang="en-US" b="1" i="1" dirty="0" smtClean="0">
              <a:solidFill>
                <a:srgbClr val="C62E2E"/>
              </a:solidFill>
              <a:latin typeface="Arial" pitchFamily="-65" charset="0"/>
            </a:endParaRPr>
          </a:p>
          <a:p>
            <a:r>
              <a:rPr lang="en-US" sz="2000" b="1" dirty="0" smtClean="0">
                <a:solidFill>
                  <a:srgbClr val="C62E2E"/>
                </a:solidFill>
                <a:latin typeface="Arial" pitchFamily="-65" charset="0"/>
              </a:rPr>
              <a:t> “Death provides relief from the relentless strain of caregiving,                                     but also represents a significant loss to the family and to the                 </a:t>
            </a:r>
          </a:p>
          <a:p>
            <a:r>
              <a:rPr lang="en-US" sz="2000" b="1" dirty="0" smtClean="0">
                <a:solidFill>
                  <a:srgbClr val="C62E2E"/>
                </a:solidFill>
                <a:latin typeface="Arial" pitchFamily="-65" charset="0"/>
              </a:rPr>
              <a:t>primary caregiver…”                                               </a:t>
            </a:r>
            <a:r>
              <a:rPr lang="en-US" sz="1700" b="1" dirty="0" smtClean="0">
                <a:solidFill>
                  <a:srgbClr val="C62E2E"/>
                </a:solidFill>
                <a:latin typeface="Arial" pitchFamily="-65" charset="0"/>
              </a:rPr>
              <a:t>(</a:t>
            </a:r>
            <a:r>
              <a:rPr lang="en-US" sz="1400" b="1" dirty="0" smtClean="0">
                <a:solidFill>
                  <a:srgbClr val="C62E2E"/>
                </a:solidFill>
                <a:latin typeface="Arial" pitchFamily="-65" charset="0"/>
              </a:rPr>
              <a:t>Schulz et.al.2003)</a:t>
            </a:r>
          </a:p>
          <a:p>
            <a:pPr algn="ctr"/>
            <a:endParaRPr lang="en-US" sz="2000" b="1" i="1" dirty="0" smtClean="0">
              <a:solidFill>
                <a:srgbClr val="C62E2E"/>
              </a:solidFill>
              <a:latin typeface="Arial" pitchFamily="-65" charset="0"/>
            </a:endParaRPr>
          </a:p>
          <a:p>
            <a:pPr algn="ctr"/>
            <a:endParaRPr lang="en-US" sz="2000" b="1" i="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834805" y="2944730"/>
            <a:ext cx="7442197" cy="8779326"/>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000090"/>
                </a:solidFill>
                <a:latin typeface="Arial" pitchFamily="-65" charset="0"/>
              </a:rPr>
              <a:t>“</a:t>
            </a:r>
            <a:r>
              <a:rPr lang="en-US" b="1" i="1" dirty="0" smtClean="0">
                <a:solidFill>
                  <a:srgbClr val="000090"/>
                </a:solidFill>
                <a:latin typeface="Arial" pitchFamily="-65" charset="0"/>
              </a:rPr>
              <a:t>…At the same time, now that he’s gone I miss that burden.  He needed me and I needed him.  We reconnected in a different way.  We became more friends.</a:t>
            </a:r>
          </a:p>
          <a:p>
            <a:endParaRPr lang="en-US" b="1" i="1" dirty="0" smtClean="0">
              <a:solidFill>
                <a:srgbClr val="000090"/>
              </a:solidFill>
              <a:latin typeface="Arial" pitchFamily="-65" charset="0"/>
            </a:endParaRPr>
          </a:p>
          <a:p>
            <a:r>
              <a:rPr lang="en-US" b="1" i="1" dirty="0" smtClean="0">
                <a:solidFill>
                  <a:srgbClr val="000090"/>
                </a:solidFill>
                <a:latin typeface="Arial" pitchFamily="-65" charset="0"/>
              </a:rPr>
              <a:t>It was profound what happened, what the Share The Care community created.  It’s easier to love people, to deeply care for people and accept where they are.  </a:t>
            </a:r>
          </a:p>
          <a:p>
            <a:endParaRPr lang="en-US" b="1" i="1" dirty="0" smtClean="0">
              <a:solidFill>
                <a:srgbClr val="000090"/>
              </a:solidFill>
              <a:latin typeface="Arial" pitchFamily="-65" charset="0"/>
            </a:endParaRPr>
          </a:p>
          <a:p>
            <a:r>
              <a:rPr lang="en-US" b="1" i="1" dirty="0" smtClean="0">
                <a:solidFill>
                  <a:srgbClr val="000090"/>
                </a:solidFill>
                <a:latin typeface="Arial" pitchFamily="-65" charset="0"/>
              </a:rPr>
              <a:t>I learned to appreciate just the simple things of caring, a touch, a smile, a pat on the back; “I’ll say a prayer for you”.  That’s what Share The Care brought into my life”</a:t>
            </a:r>
            <a:endParaRPr lang="en-US" b="1" dirty="0">
              <a:solidFill>
                <a:srgbClr val="000090"/>
              </a:solidFill>
              <a:latin typeface="Arial" pitchFamily="-65" charset="0"/>
            </a:endParaRPr>
          </a:p>
          <a:p>
            <a:r>
              <a:rPr lang="en-US" sz="1400" b="1" i="1" dirty="0" smtClean="0">
                <a:solidFill>
                  <a:srgbClr val="000090"/>
                </a:solidFill>
                <a:latin typeface="Arial" pitchFamily="-65" charset="0"/>
              </a:rPr>
              <a:t>                                                                                      Caregiver a year after son’s death</a:t>
            </a:r>
            <a:r>
              <a:rPr lang="en-US" sz="2000" b="1" dirty="0" smtClean="0">
                <a:solidFill>
                  <a:srgbClr val="000090"/>
                </a:solidFill>
                <a:latin typeface="Arial" pitchFamily="-65" charset="0"/>
              </a:rPr>
              <a:t/>
            </a:r>
            <a:br>
              <a:rPr lang="en-US" sz="2000" b="1" dirty="0" smtClean="0">
                <a:solidFill>
                  <a:srgbClr val="000090"/>
                </a:solidFill>
                <a:latin typeface="Arial" pitchFamily="-65" charset="0"/>
              </a:rPr>
            </a:br>
            <a:endParaRPr lang="en-US" sz="2000" b="1" dirty="0" smtClean="0">
              <a:solidFill>
                <a:srgbClr val="000090"/>
              </a:solidFill>
              <a:latin typeface="Arial" pitchFamily="-65" charset="0"/>
            </a:endParaRPr>
          </a:p>
          <a:p>
            <a:pPr algn="ctr"/>
            <a:r>
              <a:rPr lang="en-US" sz="2000" b="1" i="1" dirty="0" smtClean="0">
                <a:solidFill>
                  <a:srgbClr val="000090"/>
                </a:solidFill>
                <a:latin typeface="Arial" pitchFamily="-65" charset="0"/>
              </a:rPr>
              <a:t> </a:t>
            </a:r>
            <a:endParaRPr lang="en-US" sz="2000" b="1" dirty="0" smtClean="0">
              <a:solidFill>
                <a:srgbClr val="000090"/>
              </a:solidFill>
              <a:latin typeface="Arial" pitchFamily="-65" charset="0"/>
            </a:endParaRPr>
          </a:p>
          <a:p>
            <a:pPr algn="r"/>
            <a:endParaRPr lang="en-US" sz="1400" b="1" i="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1050" b="1" dirty="0" smtClean="0">
              <a:solidFill>
                <a:srgbClr val="000090"/>
              </a:solidFill>
              <a:latin typeface="Arial" pitchFamily="-65" charset="0"/>
            </a:endParaRPr>
          </a:p>
          <a:p>
            <a:pPr algn="ctr"/>
            <a:r>
              <a:rPr lang="en-US" sz="2000" b="1" dirty="0" smtClean="0">
                <a:solidFill>
                  <a:srgbClr val="000090"/>
                </a:solidFill>
                <a:latin typeface="Arial" pitchFamily="-65" charset="0"/>
              </a:rPr>
              <a:t>		</a:t>
            </a:r>
            <a:endParaRPr lang="en-US" sz="1400" b="1" i="1" dirty="0" smtClean="0">
              <a:solidFill>
                <a:srgbClr val="000090"/>
              </a:solidFill>
              <a:latin typeface="Arial" pitchFamily="-65" charset="0"/>
            </a:endParaRPr>
          </a:p>
          <a:p>
            <a:pPr algn="ctr"/>
            <a:endParaRPr lang="en-US" sz="1400" b="1" i="1" dirty="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endParaRPr lang="en-US" sz="2000" b="1" dirty="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1400" b="1" i="1" dirty="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r>
              <a:rPr lang="en-US" sz="1400" b="1" i="1" dirty="0" smtClean="0">
                <a:solidFill>
                  <a:srgbClr val="000090"/>
                </a:solidFill>
                <a:latin typeface="Arial" pitchFamily="-65" charset="0"/>
              </a:rPr>
              <a:t> </a:t>
            </a:r>
            <a:r>
              <a:rPr lang="en-US" sz="2000" b="1" dirty="0" smtClean="0">
                <a:solidFill>
                  <a:srgbClr val="000090"/>
                </a:solidFill>
                <a:latin typeface="Arial" pitchFamily="-65" charset="0"/>
              </a:rPr>
              <a:t> </a:t>
            </a:r>
          </a:p>
          <a:p>
            <a:pPr algn="ctr"/>
            <a:endParaRPr lang="en-US" sz="3200" b="1" dirty="0">
              <a:solidFill>
                <a:srgbClr val="000090"/>
              </a:solidFill>
              <a:latin typeface="Arial" pitchFamily="-65"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1163638" y="3349871"/>
            <a:ext cx="7137400" cy="4525962"/>
          </a:xfrm>
        </p:spPr>
        <p:txBody>
          <a:bodyPr/>
          <a:lstStyle/>
          <a:p>
            <a:pPr marL="0" indent="0">
              <a:lnSpc>
                <a:spcPct val="90000"/>
              </a:lnSpc>
              <a:buFont typeface="Arial" pitchFamily="-110" charset="0"/>
              <a:buNone/>
            </a:pPr>
            <a:r>
              <a:rPr lang="en-US" sz="2000" b="1" i="1" dirty="0">
                <a:solidFill>
                  <a:srgbClr val="000090"/>
                </a:solidFill>
                <a:latin typeface="Arial" pitchFamily="-110" charset="0"/>
                <a:ea typeface="Arial" pitchFamily="-110" charset="0"/>
                <a:cs typeface="Arial" pitchFamily="-110" charset="0"/>
              </a:rPr>
              <a:t>“It was the most rewarding experience of my life. </a:t>
            </a:r>
          </a:p>
          <a:p>
            <a:pPr marL="0" indent="0">
              <a:lnSpc>
                <a:spcPct val="90000"/>
              </a:lnSpc>
              <a:buFont typeface="Arial" pitchFamily="-110" charset="0"/>
              <a:buNone/>
            </a:pPr>
            <a:r>
              <a:rPr lang="en-US" sz="2000" b="1" i="1" dirty="0">
                <a:solidFill>
                  <a:srgbClr val="000090"/>
                </a:solidFill>
                <a:latin typeface="Arial" pitchFamily="-110" charset="0"/>
                <a:ea typeface="Arial" pitchFamily="-110" charset="0"/>
                <a:cs typeface="Arial" pitchFamily="-110" charset="0"/>
              </a:rPr>
              <a:t>It proved that I could contribute so much without </a:t>
            </a:r>
          </a:p>
          <a:p>
            <a:pPr marL="0" indent="0">
              <a:lnSpc>
                <a:spcPct val="90000"/>
              </a:lnSpc>
              <a:buFont typeface="Arial" pitchFamily="-110" charset="0"/>
              <a:buNone/>
            </a:pPr>
            <a:r>
              <a:rPr lang="en-US" sz="2000" b="1" i="1" dirty="0">
                <a:solidFill>
                  <a:srgbClr val="000090"/>
                </a:solidFill>
                <a:latin typeface="Arial" pitchFamily="-110" charset="0"/>
                <a:ea typeface="Arial" pitchFamily="-110" charset="0"/>
                <a:cs typeface="Arial" pitchFamily="-110" charset="0"/>
              </a:rPr>
              <a:t>feeling overwhelmed or overburdened. It taught me </a:t>
            </a:r>
          </a:p>
          <a:p>
            <a:pPr marL="0" indent="0">
              <a:lnSpc>
                <a:spcPct val="90000"/>
              </a:lnSpc>
              <a:buFont typeface="Arial" pitchFamily="-110" charset="0"/>
              <a:buNone/>
            </a:pPr>
            <a:r>
              <a:rPr lang="en-US" sz="2000" b="1" i="1" dirty="0">
                <a:solidFill>
                  <a:srgbClr val="000090"/>
                </a:solidFill>
                <a:latin typeface="Arial" pitchFamily="-110" charset="0"/>
                <a:ea typeface="Arial" pitchFamily="-110" charset="0"/>
                <a:cs typeface="Arial" pitchFamily="-110" charset="0"/>
              </a:rPr>
              <a:t>to trust others, to know the real meaning of "team work".</a:t>
            </a:r>
          </a:p>
          <a:p>
            <a:pPr marL="0" indent="0">
              <a:lnSpc>
                <a:spcPct val="90000"/>
              </a:lnSpc>
              <a:buFont typeface="Arial" pitchFamily="-110" charset="0"/>
              <a:buNone/>
            </a:pPr>
            <a:r>
              <a:rPr lang="en-US" sz="2000" b="1" i="1" dirty="0">
                <a:solidFill>
                  <a:srgbClr val="000090"/>
                </a:solidFill>
                <a:latin typeface="Arial" pitchFamily="-110" charset="0"/>
                <a:ea typeface="Arial" pitchFamily="-110" charset="0"/>
                <a:cs typeface="Arial" pitchFamily="-110" charset="0"/>
              </a:rPr>
              <a:t>Emotionally, being able to choose to help according </a:t>
            </a:r>
          </a:p>
          <a:p>
            <a:pPr marL="0" indent="0">
              <a:lnSpc>
                <a:spcPct val="90000"/>
              </a:lnSpc>
              <a:buFont typeface="Arial" pitchFamily="-110" charset="0"/>
              <a:buNone/>
            </a:pPr>
            <a:r>
              <a:rPr lang="en-US" sz="2000" b="1" i="1" dirty="0">
                <a:solidFill>
                  <a:srgbClr val="000090"/>
                </a:solidFill>
                <a:latin typeface="Arial" pitchFamily="-110" charset="0"/>
                <a:ea typeface="Arial" pitchFamily="-110" charset="0"/>
                <a:cs typeface="Arial" pitchFamily="-110" charset="0"/>
              </a:rPr>
              <a:t>to my strengths and to "pass the buck" where I felt </a:t>
            </a:r>
          </a:p>
          <a:p>
            <a:pPr marL="0" indent="0">
              <a:lnSpc>
                <a:spcPct val="90000"/>
              </a:lnSpc>
              <a:buFont typeface="Arial" pitchFamily="-110" charset="0"/>
              <a:buNone/>
            </a:pPr>
            <a:r>
              <a:rPr lang="en-US" sz="2000" b="1" i="1" dirty="0">
                <a:solidFill>
                  <a:srgbClr val="000090"/>
                </a:solidFill>
                <a:latin typeface="Arial" pitchFamily="-110" charset="0"/>
                <a:ea typeface="Arial" pitchFamily="-110" charset="0"/>
                <a:cs typeface="Arial" pitchFamily="-110" charset="0"/>
              </a:rPr>
              <a:t>I was weak was a Godsend!”  </a:t>
            </a:r>
          </a:p>
          <a:p>
            <a:pPr marL="0" indent="0">
              <a:buFont typeface="Arial" pitchFamily="-110" charset="0"/>
              <a:buNone/>
            </a:pPr>
            <a:r>
              <a:rPr lang="en-US" sz="2000" b="1" i="1" dirty="0">
                <a:solidFill>
                  <a:srgbClr val="C62E2E"/>
                </a:solidFill>
                <a:latin typeface="Arial" pitchFamily="-110" charset="0"/>
                <a:ea typeface="Arial" pitchFamily="-110" charset="0"/>
                <a:cs typeface="Arial" pitchFamily="-110" charset="0"/>
              </a:rPr>
              <a:t>										</a:t>
            </a:r>
            <a:r>
              <a:rPr lang="en-US" sz="1600" b="1" dirty="0" smtClean="0">
                <a:solidFill>
                  <a:srgbClr val="000090"/>
                </a:solidFill>
                <a:latin typeface="Arial" pitchFamily="-110" charset="0"/>
                <a:ea typeface="Arial" pitchFamily="-110" charset="0"/>
                <a:cs typeface="Arial" pitchFamily="-110" charset="0"/>
              </a:rPr>
              <a:t>STC </a:t>
            </a:r>
            <a:r>
              <a:rPr lang="en-US" sz="1600" b="1" dirty="0">
                <a:solidFill>
                  <a:srgbClr val="000090"/>
                </a:solidFill>
                <a:latin typeface="Arial" pitchFamily="-110" charset="0"/>
                <a:ea typeface="Arial" pitchFamily="-110" charset="0"/>
                <a:cs typeface="Arial" pitchFamily="-110" charset="0"/>
              </a:rPr>
              <a:t>Group Member       						</a:t>
            </a:r>
            <a:r>
              <a:rPr lang="en-US" sz="1600" b="1" dirty="0" smtClean="0">
                <a:solidFill>
                  <a:srgbClr val="000090"/>
                </a:solidFill>
                <a:latin typeface="Arial" pitchFamily="-110" charset="0"/>
                <a:ea typeface="Arial" pitchFamily="-110" charset="0"/>
                <a:cs typeface="Arial" pitchFamily="-110" charset="0"/>
              </a:rPr>
              <a:t> </a:t>
            </a:r>
            <a:r>
              <a:rPr lang="en-US" sz="1600" b="1" dirty="0">
                <a:solidFill>
                  <a:srgbClr val="000090"/>
                </a:solidFill>
                <a:latin typeface="Arial" pitchFamily="-110" charset="0"/>
                <a:ea typeface="Arial" pitchFamily="-110" charset="0"/>
                <a:cs typeface="Arial" pitchFamily="-110" charset="0"/>
              </a:rPr>
              <a:t>Narrative Comment from Survey, 2014</a:t>
            </a:r>
          </a:p>
          <a:p>
            <a:pPr marL="0" indent="0"/>
            <a:endParaRPr lang="en-US" sz="1400" dirty="0">
              <a:cs typeface="MS PGothic" pitchFamily="34" charset="-128"/>
            </a:endParaRPr>
          </a:p>
        </p:txBody>
      </p:sp>
      <p:sp>
        <p:nvSpPr>
          <p:cNvPr id="87043"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sp>
        <p:nvSpPr>
          <p:cNvPr id="87044" name="Title 1"/>
          <p:cNvSpPr txBox="1">
            <a:spLocks/>
          </p:cNvSpPr>
          <p:nvPr/>
        </p:nvSpPr>
        <p:spPr bwMode="auto">
          <a:xfrm rot="5400000">
            <a:off x="5437188"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pic>
        <p:nvPicPr>
          <p:cNvPr id="87045" name="Picture 4" descr="STC-logo-no-hands.eps"/>
          <p:cNvPicPr>
            <a:picLocks noChangeAspect="1"/>
          </p:cNvPicPr>
          <p:nvPr/>
        </p:nvPicPr>
        <p:blipFill>
          <a:blip r:embed="rId2"/>
          <a:srcRect/>
          <a:stretch>
            <a:fillRect/>
          </a:stretch>
        </p:blipFill>
        <p:spPr bwMode="auto">
          <a:xfrm>
            <a:off x="228600" y="228600"/>
            <a:ext cx="2398713" cy="554038"/>
          </a:xfrm>
          <a:prstGeom prst="rect">
            <a:avLst/>
          </a:prstGeom>
          <a:noFill/>
          <a:ln w="9525">
            <a:noFill/>
            <a:miter lim="800000"/>
            <a:headEnd/>
            <a:tailEnd/>
          </a:ln>
        </p:spPr>
      </p:pic>
      <p:pic>
        <p:nvPicPr>
          <p:cNvPr id="87046" name="Picture 8" descr="Kauai help cropped.jpg"/>
          <p:cNvPicPr>
            <a:picLocks noChangeAspect="1"/>
          </p:cNvPicPr>
          <p:nvPr/>
        </p:nvPicPr>
        <p:blipFill>
          <a:blip r:embed="rId3"/>
          <a:srcRect/>
          <a:stretch>
            <a:fillRect/>
          </a:stretch>
        </p:blipFill>
        <p:spPr bwMode="auto">
          <a:xfrm>
            <a:off x="2960688" y="892148"/>
            <a:ext cx="3317875" cy="2255838"/>
          </a:xfrm>
          <a:prstGeom prst="rect">
            <a:avLst/>
          </a:prstGeom>
          <a:noFill/>
          <a:ln w="9525">
            <a:solidFill>
              <a:srgbClr val="000000"/>
            </a:solidFill>
            <a:miter lim="800000"/>
            <a:headEnd/>
            <a:tailEnd/>
          </a:ln>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00050" y="4446588"/>
            <a:ext cx="8032750" cy="598487"/>
          </a:xfrm>
        </p:spPr>
        <p:txBody>
          <a:bodyPr>
            <a:normAutofit fontScale="90000"/>
          </a:bodyPr>
          <a:lstStyle/>
          <a:p>
            <a:r>
              <a:rPr lang="en-US" sz="2800" b="1">
                <a:solidFill>
                  <a:srgbClr val="C62E2E"/>
                </a:solidFill>
                <a:latin typeface="Arial" pitchFamily="-110" charset="0"/>
                <a:ea typeface="Arial" pitchFamily="-110" charset="0"/>
                <a:cs typeface="Arial" pitchFamily="-110" charset="0"/>
              </a:rPr>
              <a:t>For Additional Information on:</a:t>
            </a:r>
            <a:br>
              <a:rPr lang="en-US" sz="2800" b="1">
                <a:solidFill>
                  <a:srgbClr val="C62E2E"/>
                </a:solidFill>
                <a:latin typeface="Arial" pitchFamily="-110" charset="0"/>
                <a:ea typeface="Arial" pitchFamily="-110" charset="0"/>
                <a:cs typeface="Arial" pitchFamily="-110" charset="0"/>
              </a:rPr>
            </a:br>
            <a:r>
              <a:rPr lang="en-US" sz="2800" b="1">
                <a:solidFill>
                  <a:srgbClr val="C62E2E"/>
                </a:solidFill>
                <a:latin typeface="Arial" pitchFamily="-110" charset="0"/>
                <a:ea typeface="Arial" pitchFamily="-110" charset="0"/>
                <a:cs typeface="Arial" pitchFamily="-110" charset="0"/>
              </a:rPr>
              <a:t/>
            </a:r>
            <a:br>
              <a:rPr lang="en-US" sz="2800" b="1">
                <a:solidFill>
                  <a:srgbClr val="C62E2E"/>
                </a:solidFill>
                <a:latin typeface="Arial" pitchFamily="-110" charset="0"/>
                <a:ea typeface="Arial" pitchFamily="-110" charset="0"/>
                <a:cs typeface="Arial" pitchFamily="-110" charset="0"/>
              </a:rPr>
            </a:br>
            <a:endParaRPr lang="en-US" sz="2800" b="1">
              <a:solidFill>
                <a:srgbClr val="C62E2E"/>
              </a:solidFill>
              <a:latin typeface="Arial" pitchFamily="-110" charset="0"/>
              <a:ea typeface="Arial" pitchFamily="-110" charset="0"/>
              <a:cs typeface="Arial" pitchFamily="-110" charset="0"/>
            </a:endParaRPr>
          </a:p>
        </p:txBody>
      </p:sp>
      <p:sp>
        <p:nvSpPr>
          <p:cNvPr id="88067" name="Title 1"/>
          <p:cNvSpPr txBox="1">
            <a:spLocks/>
          </p:cNvSpPr>
          <p:nvPr/>
        </p:nvSpPr>
        <p:spPr bwMode="auto">
          <a:xfrm rot="5400000">
            <a:off x="5437188"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sp>
        <p:nvSpPr>
          <p:cNvPr id="88068"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110" charset="0"/>
              <a:ea typeface="Arial" pitchFamily="-110" charset="0"/>
              <a:cs typeface="Arial" pitchFamily="-110" charset="0"/>
            </a:endParaRPr>
          </a:p>
        </p:txBody>
      </p:sp>
      <p:pic>
        <p:nvPicPr>
          <p:cNvPr id="88069"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88070" name="TextBox 5"/>
          <p:cNvSpPr txBox="1">
            <a:spLocks noChangeArrowheads="1"/>
          </p:cNvSpPr>
          <p:nvPr/>
        </p:nvSpPr>
        <p:spPr bwMode="auto">
          <a:xfrm>
            <a:off x="839788" y="4745038"/>
            <a:ext cx="7593012" cy="2246769"/>
          </a:xfrm>
          <a:prstGeom prst="rect">
            <a:avLst/>
          </a:prstGeom>
          <a:noFill/>
          <a:ln w="9525">
            <a:noFill/>
            <a:miter lim="800000"/>
            <a:headEnd/>
            <a:tailEnd/>
          </a:ln>
        </p:spPr>
        <p:txBody>
          <a:bodyPr wrap="square">
            <a:prstTxWarp prst="textNoShape">
              <a:avLst/>
            </a:prstTxWarp>
            <a:spAutoFit/>
          </a:bodyPr>
          <a:lstStyle/>
          <a:p>
            <a:r>
              <a:rPr lang="en-US" sz="2000" b="1" dirty="0">
                <a:solidFill>
                  <a:srgbClr val="000090"/>
                </a:solidFill>
                <a:latin typeface="Arial" pitchFamily="-110" charset="0"/>
                <a:ea typeface="Arial" pitchFamily="-110" charset="0"/>
                <a:cs typeface="Arial" pitchFamily="-110" charset="0"/>
              </a:rPr>
              <a:t>The</a:t>
            </a:r>
            <a:r>
              <a:rPr lang="en-US" sz="2000" b="1" dirty="0" smtClean="0">
                <a:solidFill>
                  <a:srgbClr val="000090"/>
                </a:solidFill>
                <a:latin typeface="Arial" pitchFamily="-110" charset="0"/>
                <a:ea typeface="Arial" pitchFamily="-110" charset="0"/>
                <a:cs typeface="Arial" pitchFamily="-110" charset="0"/>
              </a:rPr>
              <a:t> Share The Care™ </a:t>
            </a:r>
            <a:r>
              <a:rPr lang="en-US" sz="2000" b="1" dirty="0" smtClean="0">
                <a:solidFill>
                  <a:srgbClr val="C62E2E"/>
                </a:solidFill>
                <a:latin typeface="Arial" pitchFamily="-110" charset="0"/>
                <a:ea typeface="Arial" pitchFamily="-110" charset="0"/>
                <a:cs typeface="Arial" pitchFamily="-110" charset="0"/>
              </a:rPr>
              <a:t>Model:  </a:t>
            </a:r>
            <a:r>
              <a:rPr lang="en-US" sz="2000" dirty="0" smtClean="0">
                <a:latin typeface="Arial" pitchFamily="-110" charset="0"/>
                <a:ea typeface="Arial" pitchFamily="-110" charset="0"/>
                <a:cs typeface="Arial" pitchFamily="-110" charset="0"/>
                <a:hlinkClick r:id="rId4"/>
              </a:rPr>
              <a:t>Swarnock@sharethecare.org</a:t>
            </a:r>
            <a:endParaRPr lang="en-US" sz="2000" dirty="0" smtClean="0">
              <a:latin typeface="Arial" pitchFamily="-110" charset="0"/>
              <a:ea typeface="Arial" pitchFamily="-110" charset="0"/>
              <a:cs typeface="Arial" pitchFamily="-110" charset="0"/>
            </a:endParaRPr>
          </a:p>
          <a:p>
            <a:r>
              <a:rPr lang="en-US" sz="2000" dirty="0" smtClean="0">
                <a:latin typeface="Arial" pitchFamily="-110" charset="0"/>
                <a:ea typeface="Arial" pitchFamily="-110" charset="0"/>
                <a:cs typeface="Arial" pitchFamily="-110" charset="0"/>
              </a:rPr>
              <a:t>						</a:t>
            </a:r>
            <a:endParaRPr lang="en-US" sz="2000" b="1" dirty="0" smtClean="0">
              <a:solidFill>
                <a:srgbClr val="C62E2E"/>
              </a:solidFill>
              <a:latin typeface="Arial" pitchFamily="-110" charset="0"/>
              <a:ea typeface="Arial" pitchFamily="-110" charset="0"/>
              <a:cs typeface="Arial" pitchFamily="-110" charset="0"/>
            </a:endParaRPr>
          </a:p>
          <a:p>
            <a:r>
              <a:rPr lang="en-US" sz="2000" b="1" dirty="0" smtClean="0">
                <a:solidFill>
                  <a:srgbClr val="000090"/>
                </a:solidFill>
                <a:latin typeface="Arial" pitchFamily="-110" charset="0"/>
                <a:ea typeface="Arial" pitchFamily="-110" charset="0"/>
                <a:cs typeface="Arial" pitchFamily="-110" charset="0"/>
              </a:rPr>
              <a:t>The Share The Care™ </a:t>
            </a:r>
            <a:r>
              <a:rPr lang="en-US" sz="2000" b="1" dirty="0" smtClean="0">
                <a:solidFill>
                  <a:srgbClr val="C62E2E"/>
                </a:solidFill>
                <a:latin typeface="Arial" pitchFamily="-110" charset="0"/>
                <a:ea typeface="Arial" pitchFamily="-110" charset="0"/>
                <a:cs typeface="Arial" pitchFamily="-110" charset="0"/>
              </a:rPr>
              <a:t>Research:  </a:t>
            </a:r>
            <a:r>
              <a:rPr lang="en-US" sz="2000" u="sng" dirty="0" smtClean="0">
                <a:solidFill>
                  <a:srgbClr val="000090"/>
                </a:solidFill>
                <a:latin typeface="Arial" pitchFamily="-110" charset="0"/>
                <a:ea typeface="Arial" pitchFamily="-110" charset="0"/>
                <a:cs typeface="Arial" pitchFamily="-110" charset="0"/>
                <a:hlinkClick r:id="rId5"/>
              </a:rPr>
              <a:t>amyksnyder78@gmail.com</a:t>
            </a:r>
            <a:endParaRPr lang="en-US" sz="2000" u="sng" dirty="0" smtClean="0">
              <a:solidFill>
                <a:srgbClr val="000090"/>
              </a:solidFill>
              <a:latin typeface="Arial" pitchFamily="-110" charset="0"/>
              <a:ea typeface="Arial" pitchFamily="-110" charset="0"/>
              <a:cs typeface="Arial" pitchFamily="-110" charset="0"/>
            </a:endParaRPr>
          </a:p>
          <a:p>
            <a:r>
              <a:rPr lang="en-US" sz="2000" dirty="0" smtClean="0">
                <a:solidFill>
                  <a:srgbClr val="000090"/>
                </a:solidFill>
                <a:latin typeface="Arial" pitchFamily="-110" charset="0"/>
                <a:ea typeface="Arial" pitchFamily="-110" charset="0"/>
                <a:cs typeface="Arial" pitchFamily="-110" charset="0"/>
              </a:rPr>
              <a:t>					</a:t>
            </a:r>
            <a:r>
              <a:rPr lang="en-US" sz="2000" b="1" dirty="0" smtClean="0">
                <a:solidFill>
                  <a:schemeClr val="accent6"/>
                </a:solidFill>
                <a:latin typeface="Arial" pitchFamily="-110" charset="0"/>
                <a:ea typeface="Arial" pitchFamily="-110" charset="0"/>
                <a:cs typeface="Arial" pitchFamily="-110" charset="0"/>
              </a:rPr>
              <a:t>Presenter:</a:t>
            </a:r>
            <a:r>
              <a:rPr lang="en-US" sz="2000" dirty="0" smtClean="0">
                <a:solidFill>
                  <a:srgbClr val="000090"/>
                </a:solidFill>
                <a:latin typeface="Arial" pitchFamily="-110" charset="0"/>
                <a:ea typeface="Arial" pitchFamily="-110" charset="0"/>
                <a:cs typeface="Arial" pitchFamily="-110" charset="0"/>
              </a:rPr>
              <a:t>	</a:t>
            </a:r>
            <a:r>
              <a:rPr lang="en-US" sz="2000" dirty="0" smtClean="0">
                <a:solidFill>
                  <a:srgbClr val="000090"/>
                </a:solidFill>
                <a:latin typeface="Arial" pitchFamily="-110" charset="0"/>
                <a:ea typeface="Arial" pitchFamily="-110" charset="0"/>
                <a:cs typeface="Arial" pitchFamily="-110" charset="0"/>
                <a:hlinkClick r:id="rId6"/>
              </a:rPr>
              <a:t>dr.marckluender@comcast.net</a:t>
            </a:r>
            <a:endParaRPr lang="en-US" sz="2000" dirty="0" smtClean="0">
              <a:solidFill>
                <a:srgbClr val="000090"/>
              </a:solidFill>
              <a:latin typeface="Arial" pitchFamily="-110" charset="0"/>
              <a:ea typeface="Arial" pitchFamily="-110" charset="0"/>
              <a:cs typeface="Arial" pitchFamily="-110" charset="0"/>
            </a:endParaRPr>
          </a:p>
          <a:p>
            <a:r>
              <a:rPr lang="en-US" sz="2000" dirty="0" smtClean="0">
                <a:solidFill>
                  <a:srgbClr val="000090"/>
                </a:solidFill>
                <a:latin typeface="Arial" pitchFamily="-110" charset="0"/>
                <a:ea typeface="Arial" pitchFamily="-110" charset="0"/>
                <a:cs typeface="Arial" pitchFamily="-110" charset="0"/>
              </a:rPr>
              <a:t>                                                        </a:t>
            </a:r>
            <a:endParaRPr lang="en-US" sz="2000" b="1" dirty="0" smtClean="0">
              <a:solidFill>
                <a:srgbClr val="000090"/>
              </a:solidFill>
              <a:latin typeface="Arial" pitchFamily="-110" charset="0"/>
              <a:ea typeface="Arial" pitchFamily="-110" charset="0"/>
              <a:cs typeface="Arial" pitchFamily="-110" charset="0"/>
            </a:endParaRPr>
          </a:p>
          <a:p>
            <a:r>
              <a:rPr lang="en-US" sz="2000" b="1" dirty="0">
                <a:solidFill>
                  <a:srgbClr val="000090"/>
                </a:solidFill>
                <a:latin typeface="Arial" pitchFamily="-110" charset="0"/>
                <a:ea typeface="Arial" pitchFamily="-110" charset="0"/>
                <a:cs typeface="Arial" pitchFamily="-110" charset="0"/>
              </a:rPr>
              <a:t>Share The Care </a:t>
            </a:r>
            <a:r>
              <a:rPr lang="en-US" sz="2000" b="1" dirty="0">
                <a:solidFill>
                  <a:srgbClr val="C62E2E"/>
                </a:solidFill>
                <a:latin typeface="Arial" pitchFamily="-110" charset="0"/>
                <a:ea typeface="Arial" pitchFamily="-110" charset="0"/>
                <a:cs typeface="Arial" pitchFamily="-110" charset="0"/>
              </a:rPr>
              <a:t>Website:  </a:t>
            </a:r>
            <a:r>
              <a:rPr lang="en-US" sz="2000" dirty="0">
                <a:solidFill>
                  <a:srgbClr val="000090"/>
                </a:solidFill>
                <a:latin typeface="Arial" pitchFamily="-110" charset="0"/>
                <a:ea typeface="Arial" pitchFamily="-110" charset="0"/>
                <a:cs typeface="Arial" pitchFamily="-110" charset="0"/>
                <a:hlinkClick r:id="rId7"/>
              </a:rPr>
              <a:t>www.sharethecare.org</a:t>
            </a:r>
            <a:endParaRPr lang="en-US" sz="2000" dirty="0">
              <a:solidFill>
                <a:srgbClr val="000090"/>
              </a:solidFill>
              <a:latin typeface="Arial" pitchFamily="-110" charset="0"/>
              <a:ea typeface="Arial" pitchFamily="-110" charset="0"/>
              <a:cs typeface="Arial" pitchFamily="-110" charset="0"/>
            </a:endParaRPr>
          </a:p>
          <a:p>
            <a:endParaRPr lang="en-US" sz="2000" dirty="0">
              <a:solidFill>
                <a:srgbClr val="000090"/>
              </a:solidFill>
              <a:latin typeface="Arial" pitchFamily="-110" charset="0"/>
              <a:ea typeface="Arial" pitchFamily="-110" charset="0"/>
              <a:cs typeface="Arial" pitchFamily="-110" charset="0"/>
            </a:endParaRPr>
          </a:p>
        </p:txBody>
      </p:sp>
      <p:pic>
        <p:nvPicPr>
          <p:cNvPr id="88071" name="Picture 9"/>
          <p:cNvPicPr>
            <a:picLocks noChangeAspect="1" noChangeArrowheads="1"/>
          </p:cNvPicPr>
          <p:nvPr/>
        </p:nvPicPr>
        <p:blipFill>
          <a:blip r:embed="rId8"/>
          <a:srcRect/>
          <a:stretch>
            <a:fillRect/>
          </a:stretch>
        </p:blipFill>
        <p:spPr bwMode="auto">
          <a:xfrm>
            <a:off x="2822575" y="879475"/>
            <a:ext cx="3752850" cy="2978150"/>
          </a:xfrm>
          <a:prstGeom prst="rect">
            <a:avLst/>
          </a:prstGeom>
          <a:noFill/>
          <a:ln w="15875">
            <a:solidFill>
              <a:srgbClr val="000080"/>
            </a:solidFill>
            <a:miter lim="800000"/>
            <a:headEnd/>
            <a:tailEnd/>
          </a:ln>
        </p:spPr>
      </p:pic>
      <p:pic>
        <p:nvPicPr>
          <p:cNvPr id="88072" name="Picture 6"/>
          <p:cNvPicPr>
            <a:picLocks noChangeAspect="1" noChangeArrowheads="1"/>
          </p:cNvPicPr>
          <p:nvPr/>
        </p:nvPicPr>
        <p:blipFill>
          <a:blip r:embed="rId9"/>
          <a:srcRect/>
          <a:stretch>
            <a:fillRect/>
          </a:stretch>
        </p:blipFill>
        <p:spPr bwMode="auto">
          <a:xfrm>
            <a:off x="1383720" y="1405691"/>
            <a:ext cx="1781175" cy="25812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1422077" y="782639"/>
            <a:ext cx="6260715" cy="892552"/>
          </a:xfrm>
          <a:prstGeom prst="rect">
            <a:avLst/>
          </a:prstGeom>
          <a:noFill/>
          <a:ln w="9525">
            <a:noFill/>
            <a:miter lim="800000"/>
            <a:headEnd/>
            <a:tailEnd/>
          </a:ln>
        </p:spPr>
        <p:txBody>
          <a:bodyPr wrap="square">
            <a:prstTxWarp prst="textNoShape">
              <a:avLst/>
            </a:prstTxWarp>
            <a:spAutoFit/>
          </a:bodyPr>
          <a:lstStyle/>
          <a:p>
            <a:pPr algn="ctr"/>
            <a:endParaRPr lang="en-US" sz="2000" dirty="0" smtClean="0">
              <a:solidFill>
                <a:srgbClr val="0000B5"/>
              </a:solidFill>
              <a:latin typeface="Arial" pitchFamily="-65" charset="0"/>
            </a:endParaRPr>
          </a:p>
          <a:p>
            <a:pPr algn="ctr"/>
            <a:r>
              <a:rPr lang="en-US" sz="3200" b="1" i="1" dirty="0" smtClean="0">
                <a:solidFill>
                  <a:srgbClr val="C62E2E"/>
                </a:solidFill>
                <a:latin typeface="Arial" pitchFamily="-65" charset="0"/>
              </a:rPr>
              <a:t> Risks to Family Caregivers</a:t>
            </a:r>
            <a:endParaRPr lang="en-US" sz="3200" b="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1216368" y="1886414"/>
            <a:ext cx="6698966" cy="5726407"/>
          </a:xfrm>
          <a:prstGeom prst="rect">
            <a:avLst/>
          </a:prstGeom>
          <a:noFill/>
          <a:ln w="9525">
            <a:noFill/>
            <a:miter lim="800000"/>
            <a:headEnd/>
            <a:tailEnd/>
          </a:ln>
        </p:spPr>
        <p:txBody>
          <a:bodyPr wrap="square">
            <a:prstTxWarp prst="textNoShape">
              <a:avLst/>
            </a:prstTxWarp>
            <a:spAutoFit/>
          </a:bodyPr>
          <a:lstStyle/>
          <a:p>
            <a:pPr marL="342900" indent="-342900">
              <a:buFont typeface="+mj-lt"/>
              <a:buAutoNum type="arabicPeriod"/>
            </a:pPr>
            <a:r>
              <a:rPr lang="en-US" sz="2000" b="1" dirty="0" smtClean="0">
                <a:solidFill>
                  <a:srgbClr val="000090"/>
                </a:solidFill>
                <a:latin typeface="Arial" pitchFamily="-65" charset="0"/>
              </a:rPr>
              <a:t>On-going strain exacts a toll, even for those who take pride in being able to give care.     </a:t>
            </a:r>
          </a:p>
          <a:p>
            <a:pPr marL="342900" indent="-342900"/>
            <a:endParaRPr lang="en-US" sz="2000" b="1" dirty="0" smtClean="0">
              <a:solidFill>
                <a:srgbClr val="000090"/>
              </a:solidFill>
              <a:latin typeface="Arial" pitchFamily="-65" charset="0"/>
            </a:endParaRPr>
          </a:p>
          <a:p>
            <a:pPr marL="342900" indent="-342900">
              <a:buFont typeface="+mj-lt"/>
              <a:buAutoNum type="arabicPeriod"/>
            </a:pPr>
            <a:r>
              <a:rPr lang="en-US" sz="2000" b="1" dirty="0" smtClean="0">
                <a:solidFill>
                  <a:srgbClr val="000090"/>
                </a:solidFill>
                <a:latin typeface="Arial" pitchFamily="-65" charset="0"/>
              </a:rPr>
              <a:t>43% of caregivers report unmet psychosocial needs, making functioning as a caregiver more difficult </a:t>
            </a:r>
            <a:r>
              <a:rPr lang="en-US" sz="1600" b="1" dirty="0" smtClean="0">
                <a:solidFill>
                  <a:srgbClr val="000090"/>
                </a:solidFill>
                <a:latin typeface="Arial" pitchFamily="-65" charset="0"/>
              </a:rPr>
              <a:t>(</a:t>
            </a:r>
            <a:r>
              <a:rPr lang="en-US" sz="1600" b="1" dirty="0" err="1" smtClean="0">
                <a:solidFill>
                  <a:srgbClr val="000090"/>
                </a:solidFill>
                <a:latin typeface="Arial" pitchFamily="-65" charset="0"/>
              </a:rPr>
              <a:t>Soothill</a:t>
            </a:r>
            <a:r>
              <a:rPr lang="en-US" sz="1600" b="1" dirty="0" smtClean="0">
                <a:solidFill>
                  <a:srgbClr val="000090"/>
                </a:solidFill>
                <a:latin typeface="Arial" pitchFamily="-65" charset="0"/>
              </a:rPr>
              <a:t> et al., 2001).      </a:t>
            </a:r>
          </a:p>
          <a:p>
            <a:pPr marL="342900" indent="-342900"/>
            <a:endParaRPr lang="en-US" sz="2000" b="1" dirty="0" smtClean="0">
              <a:solidFill>
                <a:srgbClr val="000090"/>
              </a:solidFill>
              <a:latin typeface="Arial" pitchFamily="-65" charset="0"/>
            </a:endParaRPr>
          </a:p>
          <a:p>
            <a:pPr marL="342900" indent="-342900">
              <a:buFont typeface="+mj-lt"/>
              <a:buAutoNum type="arabicPeriod"/>
            </a:pPr>
            <a:r>
              <a:rPr lang="en-US" sz="2000" b="1" dirty="0" smtClean="0">
                <a:solidFill>
                  <a:srgbClr val="000090"/>
                </a:solidFill>
                <a:latin typeface="Arial" pitchFamily="-65" charset="0"/>
              </a:rPr>
              <a:t>Health problems (depression, chronic pain, stroke)  are exacerbated </a:t>
            </a:r>
            <a:r>
              <a:rPr lang="en-US" sz="1600" b="1" dirty="0" smtClean="0">
                <a:solidFill>
                  <a:srgbClr val="000090"/>
                </a:solidFill>
                <a:latin typeface="Arial" pitchFamily="-65" charset="0"/>
              </a:rPr>
              <a:t>(Brown &amp; Brown 2014).    </a:t>
            </a:r>
          </a:p>
          <a:p>
            <a:pPr marL="342900" indent="-342900"/>
            <a:endParaRPr lang="en-US" sz="2000" b="1" dirty="0" smtClean="0">
              <a:solidFill>
                <a:srgbClr val="000090"/>
              </a:solidFill>
              <a:latin typeface="Arial" pitchFamily="-65" charset="0"/>
            </a:endParaRPr>
          </a:p>
          <a:p>
            <a:pPr marL="342900" indent="-342900">
              <a:buFont typeface="+mj-lt"/>
              <a:buAutoNum type="arabicPeriod"/>
            </a:pPr>
            <a:r>
              <a:rPr lang="en-US" sz="2000" b="1" dirty="0" smtClean="0">
                <a:solidFill>
                  <a:srgbClr val="000090"/>
                </a:solidFill>
                <a:latin typeface="Arial" pitchFamily="-65" charset="0"/>
              </a:rPr>
              <a:t>Older caregivers are at particular risk since their already vulnerable health and immune response systems are taxed </a:t>
            </a:r>
            <a:r>
              <a:rPr lang="en-US" sz="1600" b="1" dirty="0" smtClean="0">
                <a:solidFill>
                  <a:srgbClr val="000090"/>
                </a:solidFill>
                <a:latin typeface="Arial" pitchFamily="-65" charset="0"/>
              </a:rPr>
              <a:t>(</a:t>
            </a:r>
            <a:r>
              <a:rPr lang="en-US" sz="1600" b="1" dirty="0" err="1" smtClean="0">
                <a:solidFill>
                  <a:srgbClr val="000090"/>
                </a:solidFill>
                <a:latin typeface="Arial" pitchFamily="-65" charset="0"/>
              </a:rPr>
              <a:t>Navaie</a:t>
            </a:r>
            <a:r>
              <a:rPr lang="en-US" sz="1600" b="1" dirty="0" smtClean="0">
                <a:solidFill>
                  <a:srgbClr val="000090"/>
                </a:solidFill>
                <a:latin typeface="Arial" pitchFamily="-65" charset="0"/>
              </a:rPr>
              <a:t>, </a:t>
            </a:r>
            <a:r>
              <a:rPr lang="en-US" sz="1600" b="1" dirty="0" err="1" smtClean="0">
                <a:solidFill>
                  <a:srgbClr val="000090"/>
                </a:solidFill>
                <a:latin typeface="Arial" pitchFamily="-65" charset="0"/>
              </a:rPr>
              <a:t>Waliser</a:t>
            </a:r>
            <a:r>
              <a:rPr lang="en-US" sz="1600" b="1" dirty="0" smtClean="0">
                <a:solidFill>
                  <a:srgbClr val="000090"/>
                </a:solidFill>
                <a:latin typeface="Arial" pitchFamily="-65" charset="0"/>
              </a:rPr>
              <a:t> et al. 2012).</a:t>
            </a:r>
          </a:p>
          <a:p>
            <a:pPr marL="342900" indent="-342900"/>
            <a:endParaRPr lang="en-US" sz="2000" b="1" dirty="0" smtClean="0">
              <a:solidFill>
                <a:srgbClr val="000090"/>
              </a:solidFill>
              <a:latin typeface="Arial" pitchFamily="-65" charset="0"/>
            </a:endParaRPr>
          </a:p>
          <a:p>
            <a:endParaRPr lang="en-US" sz="2400" b="1" dirty="0" smtClean="0">
              <a:solidFill>
                <a:srgbClr val="000090"/>
              </a:solidFill>
              <a:latin typeface="Arial" pitchFamily="-65" charset="0"/>
            </a:endParaRPr>
          </a:p>
          <a:p>
            <a:pPr>
              <a:buFont typeface="Arial"/>
              <a:buChar char="•"/>
            </a:pPr>
            <a:endParaRPr lang="en-US" sz="2400" b="1" dirty="0" smtClean="0">
              <a:solidFill>
                <a:srgbClr val="000090"/>
              </a:solidFill>
              <a:latin typeface="Arial" pitchFamily="-65" charset="0"/>
            </a:endParaRPr>
          </a:p>
          <a:p>
            <a:r>
              <a:rPr lang="en-US" sz="2400" b="1" dirty="0" smtClean="0">
                <a:solidFill>
                  <a:srgbClr val="000090"/>
                </a:solidFill>
                <a:latin typeface="Arial" pitchFamily="-65" charset="0"/>
              </a:rPr>
              <a:t>								</a:t>
            </a:r>
            <a:endParaRPr lang="en-US" b="1" dirty="0">
              <a:solidFill>
                <a:srgbClr val="000090"/>
              </a:solidFill>
              <a:latin typeface="Arial" pitchFamily="-65"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p:cNvSpPr txBox="1">
            <a:spLocks noChangeArrowheads="1"/>
          </p:cNvSpPr>
          <p:nvPr/>
        </p:nvSpPr>
        <p:spPr bwMode="auto">
          <a:xfrm>
            <a:off x="1119803" y="1047678"/>
            <a:ext cx="6897366" cy="954107"/>
          </a:xfrm>
          <a:prstGeom prst="rect">
            <a:avLst/>
          </a:prstGeom>
          <a:noFill/>
          <a:ln w="9525">
            <a:noFill/>
            <a:miter lim="800000"/>
            <a:headEnd/>
            <a:tailEnd/>
          </a:ln>
        </p:spPr>
        <p:txBody>
          <a:bodyPr wrap="square">
            <a:prstTxWarp prst="textNoShape">
              <a:avLst/>
            </a:prstTxWarp>
            <a:spAutoFit/>
          </a:bodyPr>
          <a:lstStyle/>
          <a:p>
            <a:pPr algn="ctr"/>
            <a:r>
              <a:rPr lang="en-US" sz="2800" b="1" i="1" dirty="0" smtClean="0">
                <a:solidFill>
                  <a:srgbClr val="C62E2E"/>
                </a:solidFill>
                <a:latin typeface="Arial" pitchFamily="-65" charset="0"/>
              </a:rPr>
              <a:t>Share The Care:  </a:t>
            </a:r>
          </a:p>
          <a:p>
            <a:pPr algn="ctr"/>
            <a:r>
              <a:rPr lang="en-US" sz="2800" b="1" i="1" dirty="0" smtClean="0">
                <a:solidFill>
                  <a:srgbClr val="C62E2E"/>
                </a:solidFill>
                <a:latin typeface="Arial" pitchFamily="-65" charset="0"/>
              </a:rPr>
              <a:t>More Than a Support Group</a:t>
            </a:r>
            <a:endParaRPr lang="en-US" sz="2800" b="1" dirty="0">
              <a:solidFill>
                <a:srgbClr val="C62E2E"/>
              </a:solidFill>
              <a:latin typeface="Arial" pitchFamily="-65" charset="0"/>
            </a:endParaRPr>
          </a:p>
        </p:txBody>
      </p:sp>
      <p:sp>
        <p:nvSpPr>
          <p:cNvPr id="5" name="Title 1"/>
          <p:cNvSpPr txBox="1">
            <a:spLocks/>
          </p:cNvSpPr>
          <p:nvPr/>
        </p:nvSpPr>
        <p:spPr>
          <a:xfrm rot="5400000">
            <a:off x="-3146425" y="3140075"/>
            <a:ext cx="6858001"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sp>
        <p:nvSpPr>
          <p:cNvPr id="6" name="Title 1"/>
          <p:cNvSpPr txBox="1">
            <a:spLocks/>
          </p:cNvSpPr>
          <p:nvPr/>
        </p:nvSpPr>
        <p:spPr>
          <a:xfrm rot="5400000">
            <a:off x="5437188" y="3151187"/>
            <a:ext cx="6858000" cy="555625"/>
          </a:xfrm>
          <a:prstGeom prst="rect">
            <a:avLst/>
          </a:prstGeom>
          <a:solidFill>
            <a:srgbClr val="FFDD31"/>
          </a:solidFill>
        </p:spPr>
        <p:txBody>
          <a:bodyPr>
            <a:prstTxWarp prst="textNoShape">
              <a:avLst/>
            </a:prstTxWarp>
            <a:normAutofit/>
          </a:bodyPr>
          <a:lstStyle/>
          <a:p>
            <a:pPr>
              <a:lnSpc>
                <a:spcPct val="80000"/>
              </a:lnSpc>
            </a:pPr>
            <a:r>
              <a:rPr lang="en-US" sz="3600">
                <a:solidFill>
                  <a:schemeClr val="bg1"/>
                </a:solidFill>
                <a:latin typeface="Arial" pitchFamily="-65" charset="0"/>
              </a:rPr>
              <a:t>   </a:t>
            </a:r>
            <a:endParaRPr lang="en-US" sz="1400" b="1">
              <a:solidFill>
                <a:schemeClr val="bg1"/>
              </a:solidFill>
              <a:latin typeface="Arial" pitchFamily="-65" charset="0"/>
              <a:ea typeface="Arial" pitchFamily="-65" charset="0"/>
              <a:cs typeface="Arial" pitchFamily="-65" charset="0"/>
            </a:endParaRPr>
          </a:p>
        </p:txBody>
      </p:sp>
      <p:pic>
        <p:nvPicPr>
          <p:cNvPr id="21508"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sp>
        <p:nvSpPr>
          <p:cNvPr id="21509" name="TextBox 9"/>
          <p:cNvSpPr txBox="1">
            <a:spLocks noChangeArrowheads="1"/>
          </p:cNvSpPr>
          <p:nvPr/>
        </p:nvSpPr>
        <p:spPr bwMode="auto">
          <a:xfrm>
            <a:off x="1037490" y="1524732"/>
            <a:ext cx="7083554" cy="9025548"/>
          </a:xfrm>
          <a:prstGeom prst="rect">
            <a:avLst/>
          </a:prstGeom>
          <a:noFill/>
          <a:ln w="9525">
            <a:noFill/>
            <a:miter lim="800000"/>
            <a:headEnd/>
            <a:tailEnd/>
          </a:ln>
        </p:spPr>
        <p:txBody>
          <a:bodyPr wrap="square">
            <a:prstTxWarp prst="textNoShape">
              <a:avLst/>
            </a:prstTxWarp>
            <a:spAutoFit/>
          </a:bodyPr>
          <a:lstStyle/>
          <a:p>
            <a:pPr algn="ctr"/>
            <a:endParaRPr lang="en-US" sz="2000" b="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r>
              <a:rPr lang="en-US" sz="2000" b="1" dirty="0" smtClean="0">
                <a:solidFill>
                  <a:srgbClr val="000090"/>
                </a:solidFill>
                <a:latin typeface="Arial" pitchFamily="-65" charset="0"/>
              </a:rPr>
              <a:t>“Society depends on family caregivers to provide care for their loved ones but does</a:t>
            </a:r>
            <a:r>
              <a:rPr lang="en-US" sz="2000" b="1" i="1" dirty="0" smtClean="0">
                <a:solidFill>
                  <a:srgbClr val="000090"/>
                </a:solidFill>
                <a:latin typeface="Arial" pitchFamily="-65" charset="0"/>
              </a:rPr>
              <a:t> </a:t>
            </a:r>
            <a:r>
              <a:rPr lang="en-US" sz="2000" b="1" dirty="0" smtClean="0">
                <a:solidFill>
                  <a:srgbClr val="000090"/>
                </a:solidFill>
                <a:latin typeface="Arial" pitchFamily="-65" charset="0"/>
              </a:rPr>
              <a:t>little to teach them how to do it and support them in this stressful work</a:t>
            </a:r>
            <a:r>
              <a:rPr lang="en-US" sz="2000" b="1" i="1" dirty="0" smtClean="0">
                <a:solidFill>
                  <a:srgbClr val="000090"/>
                </a:solidFill>
                <a:latin typeface="Arial" pitchFamily="-65" charset="0"/>
              </a:rPr>
              <a:t>.”  </a:t>
            </a:r>
          </a:p>
          <a:p>
            <a:pPr algn="ctr"/>
            <a:endParaRPr lang="en-US" sz="1200" b="1" dirty="0" smtClean="0">
              <a:solidFill>
                <a:srgbClr val="000090"/>
              </a:solidFill>
              <a:latin typeface="Arial" pitchFamily="-65" charset="0"/>
            </a:endParaRPr>
          </a:p>
          <a:p>
            <a:pPr algn="ctr"/>
            <a:r>
              <a:rPr lang="en-US" sz="1400" b="1" i="1" dirty="0" smtClean="0">
                <a:solidFill>
                  <a:srgbClr val="000090"/>
                </a:solidFill>
                <a:latin typeface="Arial" pitchFamily="-65" charset="0"/>
              </a:rPr>
              <a:t>Patient Safety and Quality: An Evidence-based Handbook for Nurses</a:t>
            </a:r>
          </a:p>
          <a:p>
            <a:pPr algn="ctr"/>
            <a:r>
              <a:rPr lang="en-US" sz="1400" b="1" i="1" dirty="0" smtClean="0">
                <a:solidFill>
                  <a:srgbClr val="000090"/>
                </a:solidFill>
                <a:latin typeface="Arial" pitchFamily="-65" charset="0"/>
              </a:rPr>
              <a:t>Editor – R.G. Hughes</a:t>
            </a:r>
            <a:r>
              <a:rPr lang="en-US" sz="1400" b="1" dirty="0" smtClean="0">
                <a:solidFill>
                  <a:srgbClr val="000090"/>
                </a:solidFill>
                <a:latin typeface="Arial" pitchFamily="-65" charset="0"/>
              </a:rPr>
              <a:t/>
            </a:r>
            <a:br>
              <a:rPr lang="en-US" sz="1400" b="1" dirty="0" smtClean="0">
                <a:solidFill>
                  <a:srgbClr val="000090"/>
                </a:solidFill>
                <a:latin typeface="Arial" pitchFamily="-65" charset="0"/>
              </a:rPr>
            </a:br>
            <a:endParaRPr lang="en-US" sz="1400" b="1" dirty="0" smtClean="0">
              <a:solidFill>
                <a:srgbClr val="000090"/>
              </a:solidFill>
              <a:latin typeface="Arial" pitchFamily="-65" charset="0"/>
            </a:endParaRPr>
          </a:p>
          <a:p>
            <a:pPr algn="ctr"/>
            <a:r>
              <a:rPr lang="en-US" sz="2000" b="1" dirty="0" smtClean="0">
                <a:solidFill>
                  <a:srgbClr val="000090"/>
                </a:solidFill>
                <a:latin typeface="Arial" pitchFamily="-65" charset="0"/>
              </a:rPr>
              <a:t>Share The Care approach does not result in just a support group but is also the basis for a powerful group system that …anticipates the inevitable hurdles this kind of group faces and provides an effective process for dealing with those issues.</a:t>
            </a:r>
          </a:p>
          <a:p>
            <a:pPr algn="ctr"/>
            <a:endParaRPr lang="en-US" sz="1400" b="1" dirty="0" smtClean="0">
              <a:solidFill>
                <a:srgbClr val="000090"/>
              </a:solidFill>
              <a:latin typeface="Arial" pitchFamily="-65" charset="0"/>
            </a:endParaRPr>
          </a:p>
          <a:p>
            <a:pPr algn="ctr"/>
            <a:r>
              <a:rPr lang="en-US" sz="1400" b="1" i="1" dirty="0" err="1" smtClean="0">
                <a:solidFill>
                  <a:srgbClr val="000090"/>
                </a:solidFill>
                <a:latin typeface="Arial" pitchFamily="-65" charset="0"/>
              </a:rPr>
              <a:t>www.sharethecare.org</a:t>
            </a:r>
            <a:endParaRPr lang="en-US" sz="1400" b="1" i="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1050" b="1" dirty="0" smtClean="0">
              <a:solidFill>
                <a:srgbClr val="000090"/>
              </a:solidFill>
              <a:latin typeface="Arial" pitchFamily="-65" charset="0"/>
            </a:endParaRPr>
          </a:p>
          <a:p>
            <a:pPr algn="ctr"/>
            <a:r>
              <a:rPr lang="en-US" sz="2000" b="1" dirty="0" smtClean="0">
                <a:solidFill>
                  <a:srgbClr val="000090"/>
                </a:solidFill>
                <a:latin typeface="Arial" pitchFamily="-65" charset="0"/>
              </a:rPr>
              <a:t>		</a:t>
            </a:r>
            <a:endParaRPr lang="en-US" sz="1400" b="1" i="1" dirty="0" smtClean="0">
              <a:solidFill>
                <a:srgbClr val="000090"/>
              </a:solidFill>
              <a:latin typeface="Arial" pitchFamily="-65" charset="0"/>
            </a:endParaRPr>
          </a:p>
          <a:p>
            <a:pPr algn="ctr"/>
            <a:endParaRPr lang="en-US" sz="1400" b="1" i="1" dirty="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endParaRPr lang="en-US" sz="2000" b="1" dirty="0" smtClean="0">
              <a:solidFill>
                <a:srgbClr val="000090"/>
              </a:solidFill>
              <a:latin typeface="Arial" pitchFamily="-65" charset="0"/>
            </a:endParaRPr>
          </a:p>
          <a:p>
            <a:pPr algn="ctr"/>
            <a:endParaRPr lang="en-US" sz="2000" b="1" dirty="0">
              <a:solidFill>
                <a:srgbClr val="000090"/>
              </a:solidFill>
              <a:latin typeface="Arial" pitchFamily="-65" charset="0"/>
            </a:endParaRPr>
          </a:p>
          <a:p>
            <a:pPr algn="ctr"/>
            <a:endParaRPr lang="en-US" sz="2000" b="1" i="1" dirty="0" smtClean="0">
              <a:solidFill>
                <a:srgbClr val="000090"/>
              </a:solidFill>
              <a:latin typeface="Arial" pitchFamily="-65" charset="0"/>
            </a:endParaRPr>
          </a:p>
          <a:p>
            <a:pPr algn="ctr"/>
            <a:endParaRPr lang="en-US" sz="1400" b="1" i="1" dirty="0">
              <a:solidFill>
                <a:srgbClr val="000090"/>
              </a:solidFill>
              <a:latin typeface="Arial" pitchFamily="-65" charset="0"/>
            </a:endParaRPr>
          </a:p>
          <a:p>
            <a:pPr algn="ctr"/>
            <a:endParaRPr lang="en-US" sz="1400" b="1" i="1" dirty="0" smtClean="0">
              <a:solidFill>
                <a:srgbClr val="000090"/>
              </a:solidFill>
              <a:latin typeface="Arial" pitchFamily="-65" charset="0"/>
            </a:endParaRPr>
          </a:p>
          <a:p>
            <a:pPr algn="ctr"/>
            <a:r>
              <a:rPr lang="en-US" sz="1400" b="1" i="1" dirty="0" smtClean="0">
                <a:solidFill>
                  <a:srgbClr val="000090"/>
                </a:solidFill>
                <a:latin typeface="Arial" pitchFamily="-65" charset="0"/>
              </a:rPr>
              <a:t> </a:t>
            </a:r>
            <a:r>
              <a:rPr lang="en-US" sz="2000" b="1" dirty="0" smtClean="0">
                <a:solidFill>
                  <a:srgbClr val="000090"/>
                </a:solidFill>
                <a:latin typeface="Arial" pitchFamily="-65" charset="0"/>
              </a:rPr>
              <a:t> </a:t>
            </a:r>
          </a:p>
          <a:p>
            <a:pPr algn="ctr"/>
            <a:endParaRPr lang="en-US" sz="3200" b="1" dirty="0">
              <a:solidFill>
                <a:srgbClr val="000090"/>
              </a:solidFill>
              <a:latin typeface="Arial" pitchFamily="-65"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1714533" y="1368173"/>
            <a:ext cx="6305024"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2000" b="1" dirty="0">
              <a:solidFill>
                <a:srgbClr val="000090"/>
              </a:solidFill>
              <a:latin typeface="Arial" charset="0"/>
              <a:cs typeface="Arial" charset="0"/>
            </a:endParaRPr>
          </a:p>
          <a:p>
            <a:pPr eaLnBrk="1" hangingPunct="1"/>
            <a:r>
              <a:rPr lang="en-US" sz="2000" b="1" dirty="0">
                <a:solidFill>
                  <a:srgbClr val="000090"/>
                </a:solidFill>
                <a:latin typeface="Arial" charset="0"/>
                <a:cs typeface="Arial" charset="0"/>
              </a:rPr>
              <a:t>Comprehensive </a:t>
            </a:r>
            <a:r>
              <a:rPr lang="en-US" sz="2000" b="1" dirty="0" smtClean="0">
                <a:solidFill>
                  <a:srgbClr val="000090"/>
                </a:solidFill>
                <a:latin typeface="Arial" charset="0"/>
                <a:cs typeface="Arial" charset="0"/>
              </a:rPr>
              <a:t>descriptive evaluation </a:t>
            </a:r>
            <a:r>
              <a:rPr lang="en-US" sz="2000" b="1" dirty="0">
                <a:solidFill>
                  <a:srgbClr val="000090"/>
                </a:solidFill>
                <a:latin typeface="Arial" charset="0"/>
                <a:cs typeface="Arial" charset="0"/>
              </a:rPr>
              <a:t>of STC</a:t>
            </a:r>
          </a:p>
          <a:p>
            <a:pPr eaLnBrk="1" hangingPunct="1"/>
            <a:r>
              <a:rPr lang="en-US" sz="2000" b="1" dirty="0">
                <a:solidFill>
                  <a:srgbClr val="000090"/>
                </a:solidFill>
                <a:latin typeface="Arial" charset="0"/>
                <a:cs typeface="Arial" charset="0"/>
              </a:rPr>
              <a:t>  </a:t>
            </a:r>
            <a:r>
              <a:rPr lang="en-US" sz="2000" b="1" dirty="0">
                <a:solidFill>
                  <a:srgbClr val="C62E2E"/>
                </a:solidFill>
                <a:latin typeface="Arial" charset="0"/>
                <a:cs typeface="Arial" charset="0"/>
              </a:rPr>
              <a:t>• survey</a:t>
            </a:r>
          </a:p>
          <a:p>
            <a:pPr eaLnBrk="1" hangingPunct="1"/>
            <a:r>
              <a:rPr lang="en-US" sz="2000" b="1" dirty="0">
                <a:solidFill>
                  <a:srgbClr val="C62E2E"/>
                </a:solidFill>
                <a:latin typeface="Arial" charset="0"/>
                <a:cs typeface="Arial" charset="0"/>
              </a:rPr>
              <a:t>  • </a:t>
            </a:r>
            <a:r>
              <a:rPr lang="en-US" sz="2000" b="1" dirty="0" smtClean="0">
                <a:solidFill>
                  <a:srgbClr val="C62E2E"/>
                </a:solidFill>
                <a:latin typeface="Arial" charset="0"/>
                <a:cs typeface="Arial" charset="0"/>
              </a:rPr>
              <a:t>follow-up phone interview</a:t>
            </a:r>
            <a:endParaRPr lang="en-US" sz="2000" b="1" dirty="0">
              <a:solidFill>
                <a:srgbClr val="C62E2E"/>
              </a:solidFill>
              <a:latin typeface="Arial" charset="0"/>
              <a:cs typeface="Arial" charset="0"/>
            </a:endParaRPr>
          </a:p>
          <a:p>
            <a:pPr eaLnBrk="1" hangingPunct="1"/>
            <a:endParaRPr lang="en-US" sz="2000" b="1" dirty="0">
              <a:solidFill>
                <a:srgbClr val="000090"/>
              </a:solidFill>
              <a:latin typeface="Arial" charset="0"/>
              <a:cs typeface="Arial" charset="0"/>
            </a:endParaRPr>
          </a:p>
          <a:p>
            <a:pPr eaLnBrk="1" hangingPunct="1"/>
            <a:r>
              <a:rPr lang="en-US" sz="2000" b="1" dirty="0">
                <a:solidFill>
                  <a:srgbClr val="000090"/>
                </a:solidFill>
                <a:latin typeface="Arial" charset="0"/>
                <a:cs typeface="Arial" charset="0"/>
              </a:rPr>
              <a:t>Subjects include former STC </a:t>
            </a:r>
            <a:r>
              <a:rPr lang="en-US" sz="2000" b="1" dirty="0" smtClean="0">
                <a:solidFill>
                  <a:srgbClr val="000090"/>
                </a:solidFill>
                <a:latin typeface="Arial" charset="0"/>
                <a:cs typeface="Arial" charset="0"/>
              </a:rPr>
              <a:t>groups</a:t>
            </a:r>
          </a:p>
          <a:p>
            <a:pPr eaLnBrk="1" hangingPunct="1"/>
            <a:r>
              <a:rPr lang="en-US" sz="2000" b="1" dirty="0">
                <a:solidFill>
                  <a:srgbClr val="000090"/>
                </a:solidFill>
                <a:latin typeface="Arial" charset="0"/>
                <a:cs typeface="Arial" charset="0"/>
              </a:rPr>
              <a:t>  </a:t>
            </a:r>
            <a:r>
              <a:rPr lang="en-US" sz="2000" b="1" dirty="0">
                <a:solidFill>
                  <a:srgbClr val="C62E2E"/>
                </a:solidFill>
                <a:latin typeface="Arial" charset="0"/>
                <a:cs typeface="Arial" charset="0"/>
              </a:rPr>
              <a:t>• caregivers</a:t>
            </a:r>
          </a:p>
          <a:p>
            <a:pPr eaLnBrk="1" hangingPunct="1"/>
            <a:r>
              <a:rPr lang="en-US" sz="2000" b="1" dirty="0">
                <a:solidFill>
                  <a:srgbClr val="C62E2E"/>
                </a:solidFill>
                <a:latin typeface="Arial" charset="0"/>
                <a:cs typeface="Arial" charset="0"/>
              </a:rPr>
              <a:t>  • care receivers</a:t>
            </a:r>
          </a:p>
          <a:p>
            <a:pPr eaLnBrk="1" hangingPunct="1"/>
            <a:r>
              <a:rPr lang="en-US" sz="2000" b="1" dirty="0">
                <a:solidFill>
                  <a:srgbClr val="C62E2E"/>
                </a:solidFill>
                <a:latin typeface="Arial" charset="0"/>
                <a:cs typeface="Arial" charset="0"/>
              </a:rPr>
              <a:t>  • individual group members</a:t>
            </a:r>
          </a:p>
          <a:p>
            <a:pPr eaLnBrk="1" hangingPunct="1"/>
            <a:endParaRPr lang="en-US" sz="2000" b="1" dirty="0">
              <a:solidFill>
                <a:srgbClr val="C62E2E"/>
              </a:solidFill>
              <a:latin typeface="Arial" charset="0"/>
              <a:cs typeface="Arial" charset="0"/>
            </a:endParaRPr>
          </a:p>
          <a:p>
            <a:pPr eaLnBrk="1" hangingPunct="1"/>
            <a:r>
              <a:rPr lang="en-US" sz="2000" b="1" dirty="0">
                <a:solidFill>
                  <a:srgbClr val="000090"/>
                </a:solidFill>
                <a:latin typeface="Arial" charset="0"/>
                <a:cs typeface="Arial" charset="0"/>
              </a:rPr>
              <a:t>Subjects from</a:t>
            </a:r>
          </a:p>
          <a:p>
            <a:pPr eaLnBrk="1" hangingPunct="1"/>
            <a:r>
              <a:rPr lang="en-US" sz="2000" b="1" dirty="0">
                <a:solidFill>
                  <a:srgbClr val="000090"/>
                </a:solidFill>
                <a:latin typeface="Arial" charset="0"/>
                <a:cs typeface="Arial" charset="0"/>
              </a:rPr>
              <a:t> </a:t>
            </a:r>
            <a:r>
              <a:rPr lang="en-US" sz="2000" b="1" dirty="0" smtClean="0">
                <a:solidFill>
                  <a:srgbClr val="C62E2E"/>
                </a:solidFill>
                <a:latin typeface="Arial" charset="0"/>
                <a:cs typeface="Arial" charset="0"/>
              </a:rPr>
              <a:t>• </a:t>
            </a:r>
            <a:r>
              <a:rPr lang="en-US" sz="2000" b="1" dirty="0">
                <a:solidFill>
                  <a:srgbClr val="C62E2E"/>
                </a:solidFill>
                <a:latin typeface="Arial" charset="0"/>
                <a:cs typeface="Arial" charset="0"/>
              </a:rPr>
              <a:t>United States</a:t>
            </a:r>
          </a:p>
          <a:p>
            <a:pPr eaLnBrk="1" hangingPunct="1"/>
            <a:r>
              <a:rPr lang="en-US" sz="2000" b="1" dirty="0">
                <a:solidFill>
                  <a:srgbClr val="C62E2E"/>
                </a:solidFill>
                <a:latin typeface="Arial" charset="0"/>
                <a:cs typeface="Arial" charset="0"/>
              </a:rPr>
              <a:t> </a:t>
            </a:r>
            <a:r>
              <a:rPr lang="en-US" sz="2000" b="1" dirty="0" smtClean="0">
                <a:solidFill>
                  <a:srgbClr val="C62E2E"/>
                </a:solidFill>
                <a:latin typeface="Arial" charset="0"/>
                <a:cs typeface="Arial" charset="0"/>
              </a:rPr>
              <a:t>• Canada</a:t>
            </a:r>
            <a:endParaRPr lang="en-US" sz="2000" b="1" dirty="0">
              <a:solidFill>
                <a:srgbClr val="C62E2E"/>
              </a:solidFill>
              <a:latin typeface="Arial" charset="0"/>
              <a:cs typeface="Arial" charset="0"/>
            </a:endParaRPr>
          </a:p>
          <a:p>
            <a:pPr eaLnBrk="1" hangingPunct="1"/>
            <a:r>
              <a:rPr lang="en-US" sz="2000" dirty="0">
                <a:solidFill>
                  <a:srgbClr val="C62E2E"/>
                </a:solidFill>
                <a:latin typeface="Arial" charset="0"/>
                <a:cs typeface="Arial" charset="0"/>
              </a:rPr>
              <a:t> </a:t>
            </a:r>
            <a:r>
              <a:rPr lang="en-US" sz="2000" b="1" dirty="0" smtClean="0">
                <a:solidFill>
                  <a:srgbClr val="C62E2E"/>
                </a:solidFill>
                <a:latin typeface="Arial" charset="0"/>
                <a:cs typeface="Arial" charset="0"/>
              </a:rPr>
              <a:t>• Australia</a:t>
            </a:r>
          </a:p>
          <a:p>
            <a:pPr eaLnBrk="1" hangingPunct="1"/>
            <a:r>
              <a:rPr lang="en-US" sz="2000" b="1" dirty="0">
                <a:solidFill>
                  <a:srgbClr val="C62E2E"/>
                </a:solidFill>
                <a:latin typeface="Arial" charset="0"/>
                <a:cs typeface="Arial" charset="0"/>
              </a:rPr>
              <a:t> • </a:t>
            </a:r>
            <a:r>
              <a:rPr lang="en-US" sz="2000" b="1" dirty="0" smtClean="0">
                <a:solidFill>
                  <a:srgbClr val="C62E2E"/>
                </a:solidFill>
                <a:latin typeface="Arial" charset="0"/>
                <a:cs typeface="Arial" charset="0"/>
              </a:rPr>
              <a:t>Hong Kong</a:t>
            </a:r>
          </a:p>
          <a:p>
            <a:pPr eaLnBrk="1" hangingPunct="1"/>
            <a:r>
              <a:rPr lang="en-US" sz="2000" b="1" dirty="0">
                <a:solidFill>
                  <a:srgbClr val="C62E2E"/>
                </a:solidFill>
                <a:latin typeface="Arial" charset="0"/>
                <a:cs typeface="Arial" charset="0"/>
              </a:rPr>
              <a:t> • </a:t>
            </a:r>
            <a:r>
              <a:rPr lang="en-US" sz="2000" b="1" dirty="0" smtClean="0">
                <a:solidFill>
                  <a:srgbClr val="C62E2E"/>
                </a:solidFill>
                <a:latin typeface="Arial" charset="0"/>
                <a:cs typeface="Arial" charset="0"/>
              </a:rPr>
              <a:t>UK</a:t>
            </a:r>
            <a:endParaRPr lang="en-US" sz="2000" b="1" dirty="0">
              <a:solidFill>
                <a:srgbClr val="C62E2E"/>
              </a:solidFill>
              <a:latin typeface="Arial" charset="0"/>
              <a:cs typeface="Arial" charset="0"/>
            </a:endParaRPr>
          </a:p>
          <a:p>
            <a:pPr eaLnBrk="1" hangingPunct="1"/>
            <a:endParaRPr lang="en-US" sz="2000" b="1" dirty="0" smtClean="0">
              <a:solidFill>
                <a:srgbClr val="C62E2E"/>
              </a:solidFill>
              <a:latin typeface="Arial" charset="0"/>
              <a:cs typeface="Arial" charset="0"/>
            </a:endParaRPr>
          </a:p>
          <a:p>
            <a:pPr eaLnBrk="1" hangingPunct="1"/>
            <a:r>
              <a:rPr lang="en-US" sz="2000" b="1" dirty="0">
                <a:solidFill>
                  <a:srgbClr val="C62E2E"/>
                </a:solidFill>
                <a:latin typeface="Arial" charset="0"/>
                <a:cs typeface="Arial" charset="0"/>
              </a:rPr>
              <a:t>	</a:t>
            </a:r>
          </a:p>
          <a:p>
            <a:pPr eaLnBrk="1" hangingPunct="1"/>
            <a:endParaRPr lang="en-US" sz="2000" dirty="0">
              <a:solidFill>
                <a:srgbClr val="96152E"/>
              </a:solidFill>
              <a:latin typeface="Arial" charset="0"/>
              <a:cs typeface="Arial" charset="0"/>
            </a:endParaRPr>
          </a:p>
        </p:txBody>
      </p:sp>
      <p:sp>
        <p:nvSpPr>
          <p:cNvPr id="62466" name="TextBox 2"/>
          <p:cNvSpPr txBox="1">
            <a:spLocks noChangeArrowheads="1"/>
          </p:cNvSpPr>
          <p:nvPr/>
        </p:nvSpPr>
        <p:spPr bwMode="auto">
          <a:xfrm>
            <a:off x="2203995" y="832908"/>
            <a:ext cx="51300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dirty="0">
                <a:solidFill>
                  <a:srgbClr val="C62E2E"/>
                </a:solidFill>
                <a:latin typeface="Arial" charset="0"/>
                <a:cs typeface="Arial" charset="0"/>
              </a:rPr>
              <a:t>RESEARCH </a:t>
            </a:r>
            <a:r>
              <a:rPr lang="en-US" sz="3200" b="1" dirty="0" smtClean="0">
                <a:solidFill>
                  <a:srgbClr val="C62E2E"/>
                </a:solidFill>
                <a:latin typeface="Arial" charset="0"/>
                <a:cs typeface="Arial" charset="0"/>
              </a:rPr>
              <a:t>OVERVIEW</a:t>
            </a:r>
            <a:endParaRPr lang="en-US" sz="3200" b="1" dirty="0">
              <a:solidFill>
                <a:srgbClr val="C62E2E"/>
              </a:solidFill>
              <a:latin typeface="Arial" charset="0"/>
              <a:cs typeface="Arial" charset="0"/>
            </a:endParaRPr>
          </a:p>
        </p:txBody>
      </p:sp>
      <p:sp>
        <p:nvSpPr>
          <p:cNvPr id="4" name="Title 1"/>
          <p:cNvSpPr txBox="1">
            <a:spLocks/>
          </p:cNvSpPr>
          <p:nvPr/>
        </p:nvSpPr>
        <p:spPr>
          <a:xfrm rot="5400000">
            <a:off x="-3151188" y="3151187"/>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smtClean="0">
                <a:solidFill>
                  <a:schemeClr val="bg1"/>
                </a:solidFill>
                <a:cs typeface="+mj-cs"/>
              </a:rPr>
              <a:t>   </a:t>
            </a:r>
            <a:endParaRPr lang="en-US" sz="1600" b="1" dirty="0">
              <a:solidFill>
                <a:schemeClr val="bg1"/>
              </a:solidFill>
              <a:latin typeface="Arial"/>
              <a:cs typeface="Arial"/>
            </a:endParaRPr>
          </a:p>
        </p:txBody>
      </p:sp>
      <p:sp>
        <p:nvSpPr>
          <p:cNvPr id="5" name="Title 1"/>
          <p:cNvSpPr txBox="1">
            <a:spLocks/>
          </p:cNvSpPr>
          <p:nvPr/>
        </p:nvSpPr>
        <p:spPr>
          <a:xfrm rot="5400000">
            <a:off x="5437188" y="3151189"/>
            <a:ext cx="6858000" cy="555625"/>
          </a:xfrm>
          <a:prstGeom prst="rect">
            <a:avLst/>
          </a:prstGeom>
          <a:solidFill>
            <a:srgbClr val="FFDD31"/>
          </a:solidFill>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lgn="l" eaLnBrk="1" fontAlgn="auto" hangingPunct="1">
              <a:spcAft>
                <a:spcPts val="0"/>
              </a:spcAft>
              <a:defRPr/>
            </a:pPr>
            <a:r>
              <a:rPr lang="en-US" sz="4000" smtClean="0">
                <a:solidFill>
                  <a:schemeClr val="bg1"/>
                </a:solidFill>
                <a:cs typeface="+mj-cs"/>
              </a:rPr>
              <a:t>   </a:t>
            </a:r>
            <a:endParaRPr lang="en-US" sz="1600" b="1" dirty="0">
              <a:solidFill>
                <a:schemeClr val="bg1"/>
              </a:solidFill>
              <a:latin typeface="Arial"/>
              <a:cs typeface="Arial"/>
            </a:endParaRPr>
          </a:p>
        </p:txBody>
      </p:sp>
      <p:pic>
        <p:nvPicPr>
          <p:cNvPr id="62469" name="Picture 4" descr="STC-logo-no-hands.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228600"/>
            <a:ext cx="2398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7747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397000" y="484188"/>
            <a:ext cx="6281738" cy="409575"/>
          </a:xfrm>
        </p:spPr>
        <p:txBody>
          <a:bodyPr>
            <a:normAutofit fontScale="90000"/>
          </a:bodyPr>
          <a:lstStyle/>
          <a:p>
            <a:pPr algn="l" eaLnBrk="1" hangingPunct="1"/>
            <a:r>
              <a:rPr lang="en-US" sz="2800" b="1" dirty="0">
                <a:solidFill>
                  <a:srgbClr val="000090"/>
                </a:solidFill>
                <a:latin typeface="Arial" pitchFamily="-65" charset="0"/>
                <a:ea typeface="Arial" pitchFamily="-65" charset="0"/>
                <a:cs typeface="Arial" pitchFamily="-65" charset="0"/>
              </a:rPr>
              <a:t/>
            </a:r>
            <a:br>
              <a:rPr lang="en-US" sz="2800" b="1" dirty="0">
                <a:solidFill>
                  <a:srgbClr val="000090"/>
                </a:solidFill>
                <a:latin typeface="Arial" pitchFamily="-65" charset="0"/>
                <a:ea typeface="Arial" pitchFamily="-65" charset="0"/>
                <a:cs typeface="Arial" pitchFamily="-65" charset="0"/>
              </a:rPr>
            </a:br>
            <a:r>
              <a:rPr lang="en-US" sz="2800" b="1" dirty="0">
                <a:solidFill>
                  <a:srgbClr val="000090"/>
                </a:solidFill>
                <a:latin typeface="Arial" pitchFamily="-65" charset="0"/>
                <a:ea typeface="Arial" pitchFamily="-65" charset="0"/>
                <a:cs typeface="Arial" pitchFamily="-65" charset="0"/>
              </a:rPr>
              <a:t/>
            </a:r>
            <a:br>
              <a:rPr lang="en-US" sz="2800" b="1" dirty="0">
                <a:solidFill>
                  <a:srgbClr val="000090"/>
                </a:solidFill>
                <a:latin typeface="Arial" pitchFamily="-65" charset="0"/>
                <a:ea typeface="Arial" pitchFamily="-65" charset="0"/>
                <a:cs typeface="Arial" pitchFamily="-65" charset="0"/>
              </a:rPr>
            </a:br>
            <a:r>
              <a:rPr lang="en-US" sz="2800" b="1" dirty="0">
                <a:solidFill>
                  <a:srgbClr val="000090"/>
                </a:solidFill>
                <a:latin typeface="Arial" pitchFamily="-65" charset="0"/>
                <a:ea typeface="Arial" pitchFamily="-65" charset="0"/>
                <a:cs typeface="Arial" pitchFamily="-65" charset="0"/>
              </a:rPr>
              <a:t/>
            </a:r>
            <a:br>
              <a:rPr lang="en-US" sz="2800" b="1" dirty="0">
                <a:solidFill>
                  <a:srgbClr val="000090"/>
                </a:solidFill>
                <a:latin typeface="Arial" pitchFamily="-65" charset="0"/>
                <a:ea typeface="Arial" pitchFamily="-65" charset="0"/>
                <a:cs typeface="Arial" pitchFamily="-65" charset="0"/>
              </a:rPr>
            </a:br>
            <a:r>
              <a:rPr lang="en-US" sz="2800" b="1" dirty="0">
                <a:solidFill>
                  <a:srgbClr val="000090"/>
                </a:solidFill>
                <a:latin typeface="Arial" pitchFamily="-65" charset="0"/>
                <a:ea typeface="Arial" pitchFamily="-65" charset="0"/>
                <a:cs typeface="Arial" pitchFamily="-65" charset="0"/>
              </a:rPr>
              <a:t/>
            </a:r>
            <a:br>
              <a:rPr lang="en-US" sz="2800" b="1" dirty="0">
                <a:solidFill>
                  <a:srgbClr val="000090"/>
                </a:solidFill>
                <a:latin typeface="Arial" pitchFamily="-65" charset="0"/>
                <a:ea typeface="Arial" pitchFamily="-65" charset="0"/>
                <a:cs typeface="Arial" pitchFamily="-65" charset="0"/>
              </a:rPr>
            </a:br>
            <a:r>
              <a:rPr lang="en-US" sz="2800" b="1" dirty="0">
                <a:solidFill>
                  <a:srgbClr val="000090"/>
                </a:solidFill>
                <a:latin typeface="Arial" pitchFamily="-65" charset="0"/>
                <a:ea typeface="Arial" pitchFamily="-65" charset="0"/>
                <a:cs typeface="Arial" pitchFamily="-65" charset="0"/>
              </a:rPr>
              <a:t/>
            </a:r>
            <a:br>
              <a:rPr lang="en-US" sz="2800" b="1" dirty="0">
                <a:solidFill>
                  <a:srgbClr val="000090"/>
                </a:solidFill>
                <a:latin typeface="Arial" pitchFamily="-65" charset="0"/>
                <a:ea typeface="Arial" pitchFamily="-65" charset="0"/>
                <a:cs typeface="Arial" pitchFamily="-65" charset="0"/>
              </a:rPr>
            </a:br>
            <a:r>
              <a:rPr lang="en-US" sz="2800" b="1" dirty="0">
                <a:solidFill>
                  <a:srgbClr val="C62E2E"/>
                </a:solidFill>
                <a:latin typeface="Arial" pitchFamily="-65" charset="0"/>
                <a:ea typeface="Arial" pitchFamily="-65" charset="0"/>
                <a:cs typeface="Arial" pitchFamily="-65" charset="0"/>
              </a:rPr>
              <a:t>Research Purpose: </a:t>
            </a:r>
            <a:r>
              <a:rPr lang="en-US" sz="2200" b="1" dirty="0">
                <a:solidFill>
                  <a:srgbClr val="000090"/>
                </a:solidFill>
                <a:latin typeface="Arial" pitchFamily="-65" charset="0"/>
                <a:ea typeface="Arial" pitchFamily="-65" charset="0"/>
                <a:cs typeface="Arial" pitchFamily="-65" charset="0"/>
              </a:rPr>
              <a:t>To establish Share The Care™ as a best practice intervention that is supported and informed by evidence.</a:t>
            </a:r>
          </a:p>
        </p:txBody>
      </p:sp>
      <p:sp>
        <p:nvSpPr>
          <p:cNvPr id="69635" name="Title 1"/>
          <p:cNvSpPr txBox="1">
            <a:spLocks/>
          </p:cNvSpPr>
          <p:nvPr/>
        </p:nvSpPr>
        <p:spPr bwMode="auto">
          <a:xfrm rot="5400000">
            <a:off x="5437188"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sp>
        <p:nvSpPr>
          <p:cNvPr id="69636"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pic>
        <p:nvPicPr>
          <p:cNvPr id="69637" name="Picture 4" descr="STC-logo-no-hands.eps"/>
          <p:cNvPicPr>
            <a:picLocks noChangeAspect="1"/>
          </p:cNvPicPr>
          <p:nvPr/>
        </p:nvPicPr>
        <p:blipFill>
          <a:blip r:embed="rId2"/>
          <a:srcRect/>
          <a:stretch>
            <a:fillRect/>
          </a:stretch>
        </p:blipFill>
        <p:spPr bwMode="auto">
          <a:xfrm>
            <a:off x="228600" y="228600"/>
            <a:ext cx="2398713" cy="554038"/>
          </a:xfrm>
          <a:prstGeom prst="rect">
            <a:avLst/>
          </a:prstGeom>
          <a:noFill/>
          <a:ln w="9525">
            <a:noFill/>
            <a:miter lim="800000"/>
            <a:headEnd/>
            <a:tailEnd/>
          </a:ln>
        </p:spPr>
      </p:pic>
      <p:sp>
        <p:nvSpPr>
          <p:cNvPr id="69638" name="Rectangle 1"/>
          <p:cNvSpPr>
            <a:spLocks noChangeArrowheads="1"/>
          </p:cNvSpPr>
          <p:nvPr/>
        </p:nvSpPr>
        <p:spPr bwMode="auto">
          <a:xfrm>
            <a:off x="584200" y="1822450"/>
            <a:ext cx="8032750" cy="400050"/>
          </a:xfrm>
          <a:prstGeom prst="rect">
            <a:avLst/>
          </a:prstGeom>
          <a:noFill/>
          <a:ln w="9525">
            <a:noFill/>
            <a:miter lim="800000"/>
            <a:headEnd/>
            <a:tailEnd/>
          </a:ln>
        </p:spPr>
        <p:txBody>
          <a:bodyPr>
            <a:prstTxWarp prst="textNoShape">
              <a:avLst/>
            </a:prstTxWarp>
            <a:spAutoFit/>
          </a:bodyPr>
          <a:lstStyle/>
          <a:p>
            <a:endParaRPr lang="en-US" sz="2000" b="1">
              <a:solidFill>
                <a:srgbClr val="000090"/>
              </a:solidFill>
              <a:latin typeface="Arial" pitchFamily="-65" charset="0"/>
              <a:ea typeface="Arial" pitchFamily="-65" charset="0"/>
              <a:cs typeface="Arial" pitchFamily="-65" charset="0"/>
            </a:endParaRPr>
          </a:p>
        </p:txBody>
      </p:sp>
      <p:pic>
        <p:nvPicPr>
          <p:cNvPr id="69639" name="Picture 4" descr="HP-Pat's Team SW Ont.jpg"/>
          <p:cNvPicPr>
            <a:picLocks noChangeAspect="1"/>
          </p:cNvPicPr>
          <p:nvPr/>
        </p:nvPicPr>
        <p:blipFill>
          <a:blip r:embed="rId3"/>
          <a:srcRect/>
          <a:stretch>
            <a:fillRect/>
          </a:stretch>
        </p:blipFill>
        <p:spPr bwMode="auto">
          <a:xfrm>
            <a:off x="1973263" y="2436511"/>
            <a:ext cx="4962525" cy="3395662"/>
          </a:xfrm>
          <a:prstGeom prst="rect">
            <a:avLst/>
          </a:prstGeom>
          <a:noFill/>
          <a:ln w="9525">
            <a:solidFill>
              <a:schemeClr val="tx1"/>
            </a:solidFill>
            <a:miter lim="800000"/>
            <a:headEnd/>
            <a:tailEnd/>
          </a:ln>
        </p:spPr>
      </p:pic>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774700"/>
            <a:ext cx="8229600" cy="1143000"/>
          </a:xfrm>
        </p:spPr>
        <p:txBody>
          <a:bodyPr/>
          <a:lstStyle/>
          <a:p>
            <a:r>
              <a:rPr lang="en-US" sz="2800" b="1" dirty="0" smtClean="0">
                <a:solidFill>
                  <a:srgbClr val="C62E2E"/>
                </a:solidFill>
                <a:latin typeface="Arial" pitchFamily="-65" charset="0"/>
                <a:ea typeface="Arial" pitchFamily="-65" charset="0"/>
                <a:cs typeface="Arial" pitchFamily="-65" charset="0"/>
              </a:rPr>
              <a:t>RESEARCH QUESTIONS:</a:t>
            </a:r>
            <a:endParaRPr lang="en-US" sz="2800" b="1" dirty="0">
              <a:solidFill>
                <a:srgbClr val="C62E2E"/>
              </a:solidFill>
              <a:cs typeface="MS PGothic" pitchFamily="34" charset="-128"/>
            </a:endParaRPr>
          </a:p>
        </p:txBody>
      </p:sp>
      <p:sp>
        <p:nvSpPr>
          <p:cNvPr id="70659" name="Content Placeholder 2"/>
          <p:cNvSpPr>
            <a:spLocks noGrp="1"/>
          </p:cNvSpPr>
          <p:nvPr>
            <p:ph sz="half" idx="1"/>
          </p:nvPr>
        </p:nvSpPr>
        <p:spPr>
          <a:xfrm>
            <a:off x="3937000" y="1917700"/>
            <a:ext cx="4756150" cy="4351338"/>
          </a:xfrm>
        </p:spPr>
        <p:txBody>
          <a:bodyPr/>
          <a:lstStyle/>
          <a:p>
            <a:pPr marL="0" indent="0">
              <a:lnSpc>
                <a:spcPct val="90000"/>
              </a:lnSpc>
              <a:buFont typeface="Arial" pitchFamily="-65" charset="0"/>
              <a:buNone/>
            </a:pPr>
            <a:r>
              <a:rPr lang="en-US" sz="2000" b="1">
                <a:solidFill>
                  <a:srgbClr val="000090"/>
                </a:solidFill>
                <a:latin typeface="Arial" pitchFamily="-65" charset="0"/>
                <a:ea typeface="Arial" pitchFamily="-65" charset="0"/>
                <a:cs typeface="Arial" pitchFamily="-65" charset="0"/>
              </a:rPr>
              <a:t>•  Does participation reduce </a:t>
            </a:r>
          </a:p>
          <a:p>
            <a:pPr marL="0" indent="0">
              <a:lnSpc>
                <a:spcPct val="90000"/>
              </a:lnSpc>
              <a:buFont typeface="Arial" pitchFamily="-65" charset="0"/>
              <a:buNone/>
            </a:pPr>
            <a:r>
              <a:rPr lang="en-US" sz="2000" b="1">
                <a:solidFill>
                  <a:srgbClr val="000090"/>
                </a:solidFill>
                <a:latin typeface="Arial" pitchFamily="-65" charset="0"/>
                <a:ea typeface="Arial" pitchFamily="-65" charset="0"/>
                <a:cs typeface="Arial" pitchFamily="-65" charset="0"/>
              </a:rPr>
              <a:t>   caregiver burden and burnout?</a:t>
            </a:r>
          </a:p>
          <a:p>
            <a:pPr marL="0" indent="0">
              <a:buFont typeface="Arial" pitchFamily="-65" charset="0"/>
              <a:buNone/>
            </a:pPr>
            <a:endParaRPr lang="en-US" sz="2400">
              <a:latin typeface="Arial" pitchFamily="-65" charset="0"/>
              <a:ea typeface="Arial" pitchFamily="-65" charset="0"/>
              <a:cs typeface="Arial" pitchFamily="-65" charset="0"/>
            </a:endParaRPr>
          </a:p>
          <a:p>
            <a:pPr marL="0" indent="0">
              <a:buFont typeface="Arial" pitchFamily="-65" charset="0"/>
              <a:buNone/>
            </a:pPr>
            <a:r>
              <a:rPr lang="en-US" sz="2000" b="1">
                <a:solidFill>
                  <a:srgbClr val="000090"/>
                </a:solidFill>
                <a:latin typeface="Arial" pitchFamily="-65" charset="0"/>
                <a:ea typeface="Arial" pitchFamily="-65" charset="0"/>
                <a:cs typeface="Arial" pitchFamily="-65" charset="0"/>
              </a:rPr>
              <a:t>•  Is there an association between </a:t>
            </a:r>
          </a:p>
          <a:p>
            <a:pPr marL="0" indent="0">
              <a:buFont typeface="Arial" pitchFamily="-65" charset="0"/>
              <a:buNone/>
            </a:pPr>
            <a:r>
              <a:rPr lang="en-US" sz="2000" b="1">
                <a:solidFill>
                  <a:srgbClr val="000090"/>
                </a:solidFill>
                <a:latin typeface="Arial" pitchFamily="-65" charset="0"/>
                <a:ea typeface="Arial" pitchFamily="-65" charset="0"/>
                <a:cs typeface="Arial" pitchFamily="-65" charset="0"/>
              </a:rPr>
              <a:t>   participation and improved       </a:t>
            </a:r>
          </a:p>
          <a:p>
            <a:pPr marL="0" indent="0">
              <a:buFont typeface="Arial" pitchFamily="-65" charset="0"/>
              <a:buNone/>
            </a:pPr>
            <a:r>
              <a:rPr lang="en-US" sz="2000" b="1">
                <a:solidFill>
                  <a:srgbClr val="000090"/>
                </a:solidFill>
                <a:latin typeface="Arial" pitchFamily="-65" charset="0"/>
                <a:ea typeface="Arial" pitchFamily="-65" charset="0"/>
                <a:cs typeface="Arial" pitchFamily="-65" charset="0"/>
              </a:rPr>
              <a:t>   confidence in caregiving skills?</a:t>
            </a:r>
          </a:p>
          <a:p>
            <a:pPr marL="0" indent="0">
              <a:buFont typeface="Arial" pitchFamily="-65" charset="0"/>
              <a:buNone/>
            </a:pPr>
            <a:endParaRPr lang="en-US" sz="2400">
              <a:latin typeface="Arial" pitchFamily="-65" charset="0"/>
              <a:ea typeface="Arial" pitchFamily="-65" charset="0"/>
              <a:cs typeface="Arial" pitchFamily="-65" charset="0"/>
            </a:endParaRPr>
          </a:p>
          <a:p>
            <a:pPr marL="0" indent="0">
              <a:buFont typeface="Arial" pitchFamily="-65" charset="0"/>
              <a:buNone/>
            </a:pPr>
            <a:r>
              <a:rPr lang="en-US" sz="2000" b="1">
                <a:solidFill>
                  <a:srgbClr val="000090"/>
                </a:solidFill>
                <a:latin typeface="Arial" pitchFamily="-65" charset="0"/>
                <a:ea typeface="Arial" pitchFamily="-65" charset="0"/>
                <a:cs typeface="Arial" pitchFamily="-65" charset="0"/>
              </a:rPr>
              <a:t>• Is there an association between  </a:t>
            </a:r>
          </a:p>
          <a:p>
            <a:pPr marL="0" indent="0">
              <a:buFont typeface="Arial" pitchFamily="-65" charset="0"/>
              <a:buNone/>
            </a:pPr>
            <a:r>
              <a:rPr lang="en-US" sz="2000" b="1">
                <a:solidFill>
                  <a:srgbClr val="000090"/>
                </a:solidFill>
                <a:latin typeface="Arial" pitchFamily="-65" charset="0"/>
                <a:ea typeface="Arial" pitchFamily="-65" charset="0"/>
                <a:cs typeface="Arial" pitchFamily="-65" charset="0"/>
              </a:rPr>
              <a:t>  Share The Care’s unique structures </a:t>
            </a:r>
          </a:p>
          <a:p>
            <a:pPr marL="0" indent="0">
              <a:buFont typeface="Arial" pitchFamily="-65" charset="0"/>
              <a:buNone/>
            </a:pPr>
            <a:r>
              <a:rPr lang="en-US" sz="2000" b="1">
                <a:solidFill>
                  <a:srgbClr val="000090"/>
                </a:solidFill>
                <a:latin typeface="Arial" pitchFamily="-65" charset="0"/>
                <a:ea typeface="Arial" pitchFamily="-65" charset="0"/>
                <a:cs typeface="Arial" pitchFamily="-65" charset="0"/>
              </a:rPr>
              <a:t>  and processes and group members’ </a:t>
            </a:r>
          </a:p>
          <a:p>
            <a:pPr marL="0" indent="0">
              <a:buFont typeface="Arial" pitchFamily="-65" charset="0"/>
              <a:buNone/>
            </a:pPr>
            <a:r>
              <a:rPr lang="en-US" sz="2000" b="1">
                <a:solidFill>
                  <a:srgbClr val="000090"/>
                </a:solidFill>
                <a:latin typeface="Arial" pitchFamily="-65" charset="0"/>
                <a:ea typeface="Arial" pitchFamily="-65" charset="0"/>
                <a:cs typeface="Arial" pitchFamily="-65" charset="0"/>
              </a:rPr>
              <a:t>  satisfaction?</a:t>
            </a:r>
          </a:p>
        </p:txBody>
      </p:sp>
      <p:sp>
        <p:nvSpPr>
          <p:cNvPr id="70660"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sp>
        <p:nvSpPr>
          <p:cNvPr id="70661" name="Title 1"/>
          <p:cNvSpPr txBox="1">
            <a:spLocks/>
          </p:cNvSpPr>
          <p:nvPr/>
        </p:nvSpPr>
        <p:spPr bwMode="auto">
          <a:xfrm rot="5400000">
            <a:off x="5411788"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pic>
        <p:nvPicPr>
          <p:cNvPr id="70662" name="Picture 4" descr="STC-logo-no-hands.eps"/>
          <p:cNvPicPr>
            <a:picLocks noChangeAspect="1"/>
          </p:cNvPicPr>
          <p:nvPr/>
        </p:nvPicPr>
        <p:blipFill>
          <a:blip r:embed="rId3"/>
          <a:srcRect/>
          <a:stretch>
            <a:fillRect/>
          </a:stretch>
        </p:blipFill>
        <p:spPr bwMode="auto">
          <a:xfrm>
            <a:off x="228600" y="228600"/>
            <a:ext cx="2398713" cy="554038"/>
          </a:xfrm>
          <a:prstGeom prst="rect">
            <a:avLst/>
          </a:prstGeom>
          <a:noFill/>
          <a:ln w="9525">
            <a:noFill/>
            <a:miter lim="800000"/>
            <a:headEnd/>
            <a:tailEnd/>
          </a:ln>
        </p:spPr>
      </p:pic>
      <p:pic>
        <p:nvPicPr>
          <p:cNvPr id="70663" name="Picture 3"/>
          <p:cNvPicPr>
            <a:picLocks noChangeAspect="1" noChangeArrowheads="1"/>
          </p:cNvPicPr>
          <p:nvPr/>
        </p:nvPicPr>
        <p:blipFill>
          <a:blip r:embed="rId4"/>
          <a:srcRect/>
          <a:stretch>
            <a:fillRect/>
          </a:stretch>
        </p:blipFill>
        <p:spPr bwMode="auto">
          <a:xfrm>
            <a:off x="313011" y="1917700"/>
            <a:ext cx="3531913" cy="2606600"/>
          </a:xfrm>
          <a:prstGeom prst="rect">
            <a:avLst/>
          </a:prstGeom>
          <a:noFill/>
          <a:ln w="19050">
            <a:solidFill>
              <a:schemeClr val="tx1"/>
            </a:solidFill>
            <a:miter lim="800000"/>
            <a:headEnd/>
            <a:tailEnd/>
          </a:ln>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1"/>
          <p:cNvSpPr>
            <a:spLocks noGrp="1"/>
          </p:cNvSpPr>
          <p:nvPr>
            <p:ph type="title"/>
          </p:nvPr>
        </p:nvSpPr>
        <p:spPr>
          <a:xfrm>
            <a:off x="555625" y="996950"/>
            <a:ext cx="8032750" cy="1143000"/>
          </a:xfrm>
        </p:spPr>
        <p:txBody>
          <a:bodyPr>
            <a:normAutofit fontScale="90000"/>
          </a:bodyPr>
          <a:lstStyle/>
          <a:p>
            <a:pPr marL="342900" indent="-342900">
              <a:lnSpc>
                <a:spcPct val="90000"/>
              </a:lnSpc>
            </a:pPr>
            <a:r>
              <a:rPr lang="en-US" sz="2200" b="1" dirty="0">
                <a:solidFill>
                  <a:srgbClr val="000090"/>
                </a:solidFill>
                <a:cs typeface="MS PGothic" pitchFamily="34" charset="-128"/>
              </a:rPr>
              <a:t>  </a:t>
            </a:r>
            <a:r>
              <a:rPr lang="en-US" sz="3100" b="1" dirty="0" smtClean="0">
                <a:solidFill>
                  <a:srgbClr val="C62E2E"/>
                </a:solidFill>
                <a:latin typeface="Arial" pitchFamily="-65" charset="0"/>
                <a:ea typeface="Arial" pitchFamily="-65" charset="0"/>
                <a:cs typeface="Arial" pitchFamily="-65" charset="0"/>
              </a:rPr>
              <a:t>RESEARCH DESIGN:</a:t>
            </a:r>
            <a:r>
              <a:rPr lang="en-US" sz="3100" b="1" dirty="0" smtClean="0">
                <a:solidFill>
                  <a:srgbClr val="000090"/>
                </a:solidFill>
                <a:cs typeface="MS PGothic" pitchFamily="34" charset="-128"/>
              </a:rPr>
              <a:t> </a:t>
            </a:r>
            <a:r>
              <a:rPr lang="en-US" sz="3100" b="1" dirty="0">
                <a:solidFill>
                  <a:srgbClr val="000090"/>
                </a:solidFill>
                <a:cs typeface="MS PGothic" pitchFamily="34" charset="-128"/>
              </a:rPr>
              <a:t/>
            </a:r>
            <a:br>
              <a:rPr lang="en-US" sz="3100" b="1" dirty="0">
                <a:solidFill>
                  <a:srgbClr val="000090"/>
                </a:solidFill>
                <a:cs typeface="MS PGothic" pitchFamily="34" charset="-128"/>
              </a:rPr>
            </a:br>
            <a:r>
              <a:rPr lang="en-US" sz="2400" b="1" dirty="0">
                <a:solidFill>
                  <a:srgbClr val="000090"/>
                </a:solidFill>
                <a:cs typeface="MS PGothic" pitchFamily="34" charset="-128"/>
              </a:rPr>
              <a:t>No intention to demonstrate causation, but rather to explore impact program on the participants involved</a:t>
            </a:r>
            <a:r>
              <a:rPr lang="en-US" sz="2400" dirty="0">
                <a:cs typeface="MS PGothic" pitchFamily="34" charset="-128"/>
              </a:rPr>
              <a:t>. </a:t>
            </a:r>
            <a:r>
              <a:rPr lang="en-US" sz="2400" b="1" dirty="0">
                <a:solidFill>
                  <a:srgbClr val="C62E2E"/>
                </a:solidFill>
                <a:latin typeface="Arial" pitchFamily="-65" charset="0"/>
                <a:ea typeface="Arial" pitchFamily="-65" charset="0"/>
                <a:cs typeface="Arial" pitchFamily="-65" charset="0"/>
              </a:rPr>
              <a:t/>
            </a:r>
            <a:br>
              <a:rPr lang="en-US" sz="2400" b="1" dirty="0">
                <a:solidFill>
                  <a:srgbClr val="C62E2E"/>
                </a:solidFill>
                <a:latin typeface="Arial" pitchFamily="-65" charset="0"/>
                <a:ea typeface="Arial" pitchFamily="-65" charset="0"/>
                <a:cs typeface="Arial" pitchFamily="-65" charset="0"/>
              </a:rPr>
            </a:br>
            <a:endParaRPr lang="en-US" sz="2400" b="1" dirty="0">
              <a:solidFill>
                <a:srgbClr val="C62E2E"/>
              </a:solidFill>
              <a:latin typeface="Arial" pitchFamily="-65" charset="0"/>
              <a:ea typeface="Arial" pitchFamily="-65" charset="0"/>
              <a:cs typeface="Arial" pitchFamily="-65" charset="0"/>
            </a:endParaRPr>
          </a:p>
        </p:txBody>
      </p:sp>
      <p:graphicFrame>
        <p:nvGraphicFramePr>
          <p:cNvPr id="72706" name="Content Placeholder 3"/>
          <p:cNvGraphicFramePr>
            <a:graphicFrameLocks noGrp="1"/>
          </p:cNvGraphicFramePr>
          <p:nvPr>
            <p:ph sz="half" idx="1"/>
          </p:nvPr>
        </p:nvGraphicFramePr>
        <p:xfrm>
          <a:off x="4449763" y="2005013"/>
          <a:ext cx="4538662" cy="4852987"/>
        </p:xfrm>
        <a:graphic>
          <a:graphicData uri="http://schemas.openxmlformats.org/presentationml/2006/ole">
            <mc:AlternateContent xmlns:mc="http://schemas.openxmlformats.org/markup-compatibility/2006">
              <mc:Choice xmlns:v="urn:schemas-microsoft-com:vml" Requires="v">
                <p:oleObj spid="_x0000_s36879" name="Chart" r:id="rId4" imgW="4541914" imgH="4852837" progId="Excel.Sheet.8">
                  <p:embed/>
                </p:oleObj>
              </mc:Choice>
              <mc:Fallback>
                <p:oleObj name="Chart" r:id="rId4" imgW="4541914" imgH="4852837" progId="Excel.Shee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763" y="2005013"/>
                        <a:ext cx="4538662" cy="485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8" name="Content Placeholder 4"/>
          <p:cNvSpPr>
            <a:spLocks noGrp="1"/>
          </p:cNvSpPr>
          <p:nvPr>
            <p:ph sz="half" idx="2"/>
          </p:nvPr>
        </p:nvSpPr>
        <p:spPr>
          <a:xfrm>
            <a:off x="863600" y="2393950"/>
            <a:ext cx="3746500" cy="4351338"/>
          </a:xfrm>
        </p:spPr>
        <p:txBody>
          <a:bodyPr/>
          <a:lstStyle/>
          <a:p>
            <a:pPr>
              <a:buFont typeface="Arial" pitchFamily="-65" charset="0"/>
              <a:buNone/>
            </a:pPr>
            <a:r>
              <a:rPr lang="en-US" sz="2400" b="1">
                <a:solidFill>
                  <a:srgbClr val="C62E2E"/>
                </a:solidFill>
                <a:latin typeface="Arial" pitchFamily="-65" charset="0"/>
                <a:ea typeface="Arial" pitchFamily="-65" charset="0"/>
                <a:cs typeface="Arial" pitchFamily="-65" charset="0"/>
              </a:rPr>
              <a:t>Mixed Methods:</a:t>
            </a:r>
            <a:r>
              <a:rPr lang="en-US" sz="2400" b="1">
                <a:solidFill>
                  <a:srgbClr val="000090"/>
                </a:solidFill>
                <a:latin typeface="Arial" pitchFamily="-65" charset="0"/>
                <a:ea typeface="Arial" pitchFamily="-65" charset="0"/>
                <a:cs typeface="Arial" pitchFamily="-65" charset="0"/>
              </a:rPr>
              <a:t>  </a:t>
            </a:r>
          </a:p>
          <a:p>
            <a:r>
              <a:rPr lang="en-US" sz="1800" b="1">
                <a:solidFill>
                  <a:srgbClr val="000090"/>
                </a:solidFill>
                <a:latin typeface="Arial" pitchFamily="-65" charset="0"/>
                <a:ea typeface="Arial" pitchFamily="-65" charset="0"/>
                <a:cs typeface="Arial" pitchFamily="-65" charset="0"/>
              </a:rPr>
              <a:t>Online Surveys (n= 134)</a:t>
            </a:r>
          </a:p>
          <a:p>
            <a:r>
              <a:rPr lang="en-US" sz="1800" b="1">
                <a:solidFill>
                  <a:srgbClr val="000090"/>
                </a:solidFill>
                <a:latin typeface="Arial" pitchFamily="-65" charset="0"/>
                <a:ea typeface="Arial" pitchFamily="-65" charset="0"/>
                <a:cs typeface="Arial" pitchFamily="-65" charset="0"/>
              </a:rPr>
              <a:t>Structured Interviews (n=9)</a:t>
            </a:r>
          </a:p>
          <a:p>
            <a:endParaRPr lang="en-US" sz="1800" b="1">
              <a:solidFill>
                <a:srgbClr val="000090"/>
              </a:solidFill>
              <a:latin typeface="Arial" pitchFamily="-65" charset="0"/>
              <a:ea typeface="Arial" pitchFamily="-65" charset="0"/>
              <a:cs typeface="Arial" pitchFamily="-65" charset="0"/>
            </a:endParaRPr>
          </a:p>
          <a:p>
            <a:pPr>
              <a:buFont typeface="Arial" pitchFamily="-65" charset="0"/>
              <a:buNone/>
            </a:pPr>
            <a:r>
              <a:rPr lang="en-US" sz="2400" b="1">
                <a:solidFill>
                  <a:srgbClr val="C62E2E"/>
                </a:solidFill>
                <a:latin typeface="Arial" pitchFamily="-65" charset="0"/>
                <a:ea typeface="Arial" pitchFamily="-65" charset="0"/>
                <a:cs typeface="Arial" pitchFamily="-65" charset="0"/>
              </a:rPr>
              <a:t> Study limitations: </a:t>
            </a:r>
            <a:endParaRPr lang="en-US" sz="2400" b="1">
              <a:solidFill>
                <a:srgbClr val="000090"/>
              </a:solidFill>
              <a:latin typeface="Arial" pitchFamily="-65" charset="0"/>
              <a:ea typeface="Arial" pitchFamily="-65" charset="0"/>
              <a:cs typeface="Arial" pitchFamily="-65" charset="0"/>
            </a:endParaRPr>
          </a:p>
          <a:p>
            <a:r>
              <a:rPr lang="en-US" sz="1800" b="1">
                <a:solidFill>
                  <a:srgbClr val="000090"/>
                </a:solidFill>
                <a:latin typeface="Arial" pitchFamily="-65" charset="0"/>
                <a:ea typeface="Arial" pitchFamily="-65" charset="0"/>
                <a:cs typeface="Arial" pitchFamily="-65" charset="0"/>
              </a:rPr>
              <a:t>Retrospective</a:t>
            </a:r>
          </a:p>
          <a:p>
            <a:r>
              <a:rPr lang="en-US" sz="1800" b="1">
                <a:solidFill>
                  <a:srgbClr val="000090"/>
                </a:solidFill>
                <a:latin typeface="Arial" pitchFamily="-65" charset="0"/>
                <a:ea typeface="Arial" pitchFamily="-65" charset="0"/>
                <a:cs typeface="Arial" pitchFamily="-65" charset="0"/>
              </a:rPr>
              <a:t>Sample lacked racial or economic diversity</a:t>
            </a:r>
          </a:p>
          <a:p>
            <a:r>
              <a:rPr lang="en-US" sz="1800" b="1">
                <a:solidFill>
                  <a:srgbClr val="000090"/>
                </a:solidFill>
                <a:latin typeface="Arial" pitchFamily="-65" charset="0"/>
                <a:ea typeface="Arial" pitchFamily="-65" charset="0"/>
                <a:cs typeface="Arial" pitchFamily="-65" charset="0"/>
              </a:rPr>
              <a:t>Non-experimental design </a:t>
            </a:r>
          </a:p>
          <a:p>
            <a:endParaRPr lang="en-US" sz="1800" b="1">
              <a:solidFill>
                <a:srgbClr val="000090"/>
              </a:solidFill>
              <a:latin typeface="Arial" pitchFamily="-65" charset="0"/>
              <a:ea typeface="Arial" pitchFamily="-65" charset="0"/>
              <a:cs typeface="Arial" pitchFamily="-65" charset="0"/>
            </a:endParaRPr>
          </a:p>
          <a:p>
            <a:endParaRPr lang="en-US" sz="2400">
              <a:cs typeface="MS PGothic" pitchFamily="34" charset="-128"/>
            </a:endParaRPr>
          </a:p>
        </p:txBody>
      </p:sp>
      <p:sp>
        <p:nvSpPr>
          <p:cNvPr id="72709" name="Title 1"/>
          <p:cNvSpPr txBox="1">
            <a:spLocks/>
          </p:cNvSpPr>
          <p:nvPr/>
        </p:nvSpPr>
        <p:spPr bwMode="auto">
          <a:xfrm rot="5400000">
            <a:off x="-3151187" y="3151187"/>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sp>
        <p:nvSpPr>
          <p:cNvPr id="72710" name="Title 1"/>
          <p:cNvSpPr txBox="1">
            <a:spLocks/>
          </p:cNvSpPr>
          <p:nvPr/>
        </p:nvSpPr>
        <p:spPr bwMode="auto">
          <a:xfrm rot="5400000">
            <a:off x="5437187" y="3151186"/>
            <a:ext cx="6858000" cy="555625"/>
          </a:xfrm>
          <a:prstGeom prst="rect">
            <a:avLst/>
          </a:prstGeom>
          <a:solidFill>
            <a:srgbClr val="FFDD31"/>
          </a:solidFill>
          <a:ln w="9525">
            <a:noFill/>
            <a:miter lim="800000"/>
            <a:headEnd/>
            <a:tailEnd/>
          </a:ln>
        </p:spPr>
        <p:txBody>
          <a:bodyPr>
            <a:prstTxWarp prst="textNoShape">
              <a:avLst/>
            </a:prstTxWarp>
          </a:bodyPr>
          <a:lstStyle/>
          <a:p>
            <a:pPr>
              <a:lnSpc>
                <a:spcPct val="80000"/>
              </a:lnSpc>
            </a:pPr>
            <a:r>
              <a:rPr lang="en-US" sz="3600">
                <a:solidFill>
                  <a:schemeClr val="bg1"/>
                </a:solidFill>
              </a:rPr>
              <a:t>   </a:t>
            </a:r>
            <a:endParaRPr lang="en-US" sz="1400" b="1">
              <a:solidFill>
                <a:schemeClr val="bg1"/>
              </a:solidFill>
              <a:latin typeface="Arial" pitchFamily="-65" charset="0"/>
              <a:ea typeface="Arial" pitchFamily="-65" charset="0"/>
              <a:cs typeface="Arial" pitchFamily="-65" charset="0"/>
            </a:endParaRPr>
          </a:p>
        </p:txBody>
      </p:sp>
      <p:pic>
        <p:nvPicPr>
          <p:cNvPr id="72711" name="Picture 4" descr="STC-logo-no-hands.eps"/>
          <p:cNvPicPr>
            <a:picLocks noChangeAspect="1"/>
          </p:cNvPicPr>
          <p:nvPr/>
        </p:nvPicPr>
        <p:blipFill>
          <a:blip r:embed="rId6"/>
          <a:srcRect/>
          <a:stretch>
            <a:fillRect/>
          </a:stretch>
        </p:blipFill>
        <p:spPr bwMode="auto">
          <a:xfrm>
            <a:off x="228600" y="228600"/>
            <a:ext cx="2398713" cy="554038"/>
          </a:xfrm>
          <a:prstGeom prst="rect">
            <a:avLst/>
          </a:prstGeom>
          <a:noFill/>
          <a:ln w="9525">
            <a:noFill/>
            <a:miter lim="800000"/>
            <a:headEnd/>
            <a:tailEnd/>
          </a:ln>
        </p:spPr>
      </p:pic>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2416</TotalTime>
  <Words>3118</Words>
  <Application>Microsoft Macintosh PowerPoint</Application>
  <PresentationFormat>On-screen Show (4:3)</PresentationFormat>
  <Paragraphs>527</Paragraphs>
  <Slides>32</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     Research Purpose: To establish Share The Care™ as a best practice intervention that is supported and informed by evidence.</vt:lpstr>
      <vt:lpstr>RESEARCH QUESTIONS:</vt:lpstr>
      <vt:lpstr>  RESEARCH DESIGN:  No intention to demonstrate causation, but rather to explore impact program on the participants involved.  </vt:lpstr>
      <vt:lpstr>GROUP CHARACTERISTICS </vt:lpstr>
      <vt:lpstr>PowerPoint Presentation</vt:lpstr>
      <vt:lpstr>PowerPoint Presentation</vt:lpstr>
      <vt:lpstr>Share The Care : Broad Scale Replication</vt:lpstr>
      <vt:lpstr>PowerPoint Presentation</vt:lpstr>
      <vt:lpstr>PowerPoint Presentation</vt:lpstr>
      <vt:lpstr>PowerPoint Presentation</vt:lpstr>
      <vt:lpstr>PowerPoint Presentation</vt:lpstr>
      <vt:lpstr>CAREGIVER BURDEN AND BURNOUT</vt:lpstr>
      <vt:lpstr>CAREGIVER BURDEN AND BURNOUT</vt:lpstr>
      <vt:lpstr>IMPROVED CONFIDENCE IN CAREGIVING SKILLS  Group Members: Better Prepared to Meet  Future Caregiving Demands  </vt:lpstr>
      <vt:lpstr>IMPROVED CONFIDENCE IN         CAREGIVING SKILLS</vt:lpstr>
      <vt:lpstr>Group Members: Satisfied with both the helping experience and the care that was provided                by the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Additional Information 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Margot Kluender</dc:creator>
  <cp:lastModifiedBy/>
  <cp:revision>91</cp:revision>
  <cp:lastPrinted>2016-03-17T21:56:54Z</cp:lastPrinted>
  <dcterms:created xsi:type="dcterms:W3CDTF">2016-03-17T20:13:16Z</dcterms:created>
  <dcterms:modified xsi:type="dcterms:W3CDTF">2016-03-18T20:08:40Z</dcterms:modified>
</cp:coreProperties>
</file>