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51" r:id="rId3"/>
    <p:sldId id="260" r:id="rId4"/>
    <p:sldId id="450" r:id="rId5"/>
    <p:sldId id="452" r:id="rId6"/>
    <p:sldId id="453" r:id="rId7"/>
    <p:sldId id="454" r:id="rId8"/>
    <p:sldId id="459" r:id="rId9"/>
    <p:sldId id="460" r:id="rId10"/>
    <p:sldId id="461" r:id="rId11"/>
    <p:sldId id="458" r:id="rId12"/>
    <p:sldId id="463" r:id="rId13"/>
    <p:sldId id="456" r:id="rId14"/>
    <p:sldId id="455" r:id="rId15"/>
    <p:sldId id="469" r:id="rId16"/>
    <p:sldId id="466" r:id="rId17"/>
    <p:sldId id="467" r:id="rId18"/>
    <p:sldId id="468" r:id="rId19"/>
    <p:sldId id="471" r:id="rId20"/>
    <p:sldId id="462" r:id="rId21"/>
    <p:sldId id="470" r:id="rId22"/>
    <p:sldId id="286" r:id="rId23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74C8"/>
    <a:srgbClr val="164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785" autoAdjust="0"/>
  </p:normalViewPr>
  <p:slideViewPr>
    <p:cSldViewPr snapToGrid="0" snapToObjects="1">
      <p:cViewPr varScale="1">
        <p:scale>
          <a:sx n="99" d="100"/>
          <a:sy n="99" d="100"/>
        </p:scale>
        <p:origin x="-1080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7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7F840BE-A9EA-4D21-B721-A4A3708E0FD6}" type="datetimeFigureOut">
              <a:rPr lang="en-US" smtClean="0"/>
              <a:t>3/29/16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AEEA773-F652-427F-A46B-DE4BC2E408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26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1684DA6-716F-A84B-B82D-8A6C9B154E4A}" type="datetimeFigureOut">
              <a:rPr lang="en-US" smtClean="0"/>
              <a:t>3/29/16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2E95E09-6B57-9944-B682-C6D059E38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2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3581400"/>
            <a:ext cx="9144000" cy="32766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rgbClr val="0260AA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7" name="Picture 16" descr="tree_transparant.psd"/>
          <p:cNvPicPr>
            <a:picLocks noChangeAspect="1"/>
          </p:cNvPicPr>
          <p:nvPr userDrawn="1"/>
        </p:nvPicPr>
        <p:blipFill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-838201"/>
            <a:ext cx="7625471" cy="7823457"/>
          </a:xfrm>
          <a:prstGeom prst="rect">
            <a:avLst/>
          </a:prstGeom>
        </p:spPr>
      </p:pic>
      <p:pic>
        <p:nvPicPr>
          <p:cNvPr id="18" name="Picture 17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937000"/>
            <a:ext cx="2616200" cy="26162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304800" y="5655862"/>
            <a:ext cx="5715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cs typeface="Arial"/>
              </a:rPr>
              <a:t>Caring for the Human Spirit</a:t>
            </a:r>
            <a:r>
              <a:rPr kumimoji="0" lang="en-US" sz="3200" b="0" i="1" u="none" strike="noStrike" kern="0" cap="none" spc="0" normalizeH="0" baseline="3000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cs typeface="Arial"/>
              </a:rPr>
              <a:t>™</a:t>
            </a:r>
            <a:endParaRPr kumimoji="0" lang="en-US" sz="3200" b="0" i="1" u="none" strike="noStrike" kern="0" cap="none" spc="0" normalizeH="0" baseline="3000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83920"/>
            <a:ext cx="7772400" cy="2397625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This is a </a:t>
            </a:r>
            <a:br>
              <a:rPr lang="en-US" dirty="0" smtClean="0"/>
            </a:br>
            <a:r>
              <a:rPr lang="en-US" dirty="0" smtClean="0"/>
              <a:t>Title Page Headline Style</a:t>
            </a:r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FC3495F-27FE-7F4C-B5F6-27ED40EC04EA}" type="datetimeFigureOut">
              <a:rPr lang="en-US" smtClean="0"/>
              <a:pPr/>
              <a:t>3/29/16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1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524000"/>
            <a:ext cx="9144000" cy="4876800"/>
          </a:xfrm>
          <a:prstGeom prst="rect">
            <a:avLst/>
          </a:prstGeom>
          <a:solidFill>
            <a:srgbClr val="026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18" name="Rectangle 1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15555"/>
            <a:ext cx="4038600" cy="4210608"/>
          </a:xfrm>
        </p:spPr>
        <p:txBody>
          <a:bodyPr/>
          <a:lstStyle>
            <a:lvl1pPr marL="342900" indent="-342900">
              <a:buClr>
                <a:schemeClr val="bg1"/>
              </a:buClr>
              <a:buFont typeface="Lucida Grande"/>
              <a:buChar char="•"/>
              <a:defRPr sz="2400" b="1"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98873" y="1915555"/>
            <a:ext cx="4038600" cy="4210608"/>
          </a:xfrm>
        </p:spPr>
        <p:txBody>
          <a:bodyPr/>
          <a:lstStyle>
            <a:lvl1pPr marL="342900" indent="-342900">
              <a:buClr>
                <a:schemeClr val="bg1"/>
              </a:buClr>
              <a:buFont typeface="Lucida Grande"/>
              <a:buChar char="•"/>
              <a:defRPr sz="2400" b="1">
                <a:solidFill>
                  <a:srgbClr val="FFFFFF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48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1E74C8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15555"/>
            <a:ext cx="4038600" cy="63504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Arial"/>
              <a:buChar char="•"/>
              <a:defRPr sz="2400" b="1">
                <a:solidFill>
                  <a:srgbClr val="1E74C8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715790" y="1371600"/>
            <a:ext cx="4428210" cy="5105400"/>
          </a:xfrm>
          <a:solidFill>
            <a:srgbClr val="1E74C8"/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9200"/>
            <a:ext cx="9144000" cy="1524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5041"/>
            <a:ext cx="4040188" cy="3575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31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0" y="1371600"/>
            <a:ext cx="9144000" cy="5105400"/>
          </a:xfrm>
          <a:solidFill>
            <a:srgbClr val="1E74C8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1E74C8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9200"/>
            <a:ext cx="9144000" cy="1524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233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E74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14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Blue with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E74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62000" y="1339822"/>
            <a:ext cx="7888110" cy="4210608"/>
          </a:xfrm>
        </p:spPr>
        <p:txBody>
          <a:bodyPr/>
          <a:lstStyle>
            <a:lvl1pPr marL="0" indent="0">
              <a:buClr>
                <a:schemeClr val="bg1"/>
              </a:buClr>
              <a:buFont typeface="Lucida Grande"/>
              <a:buNone/>
              <a:defRPr sz="2400" b="1"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</p:spTree>
    <p:extLst>
      <p:ext uri="{BB962C8B-B14F-4D97-AF65-F5344CB8AC3E}">
        <p14:creationId xmlns:p14="http://schemas.microsoft.com/office/powerpoint/2010/main" val="172684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call 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18" name="Rectangle 1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886780"/>
            <a:ext cx="6400800" cy="1752600"/>
          </a:xfr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 baseline="0">
                <a:solidFill>
                  <a:srgbClr val="1E74C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3200" i="1" dirty="0" smtClean="0">
                <a:latin typeface="+mn-lt"/>
                <a:cs typeface="Arial"/>
              </a:rPr>
              <a:t>This is a </a:t>
            </a:r>
            <a:r>
              <a:rPr lang="en-US" sz="3200" b="1" i="1" dirty="0" smtClean="0">
                <a:solidFill>
                  <a:srgbClr val="003EA6"/>
                </a:solidFill>
                <a:latin typeface="+mn-lt"/>
                <a:cs typeface="Arial"/>
              </a:rPr>
              <a:t>“full large quote style” </a:t>
            </a:r>
          </a:p>
        </p:txBody>
      </p:sp>
    </p:spTree>
    <p:extLst>
      <p:ext uri="{BB962C8B-B14F-4D97-AF65-F5344CB8AC3E}">
        <p14:creationId xmlns:p14="http://schemas.microsoft.com/office/powerpoint/2010/main" val="3233119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3581400"/>
            <a:ext cx="9144000" cy="32766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rgbClr val="0260AA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7" name="Picture 16" descr="tree_transparant.psd"/>
          <p:cNvPicPr>
            <a:picLocks noChangeAspect="1"/>
          </p:cNvPicPr>
          <p:nvPr userDrawn="1"/>
        </p:nvPicPr>
        <p:blipFill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-838201"/>
            <a:ext cx="7625471" cy="7823457"/>
          </a:xfrm>
          <a:prstGeom prst="rect">
            <a:avLst/>
          </a:prstGeom>
        </p:spPr>
      </p:pic>
      <p:pic>
        <p:nvPicPr>
          <p:cNvPr id="18" name="Picture 17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200" y="5334000"/>
            <a:ext cx="1219200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83920"/>
            <a:ext cx="7772400" cy="2397625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This is a </a:t>
            </a:r>
            <a:br>
              <a:rPr lang="en-US" dirty="0" smtClean="0"/>
            </a:br>
            <a:r>
              <a:rPr lang="en-US" dirty="0" smtClean="0"/>
              <a:t>Title Page Headline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3863454"/>
            <a:ext cx="5042385" cy="871768"/>
          </a:xfrm>
        </p:spPr>
        <p:txBody>
          <a:bodyPr/>
          <a:lstStyle>
            <a:lvl1pPr marL="0" indent="0">
              <a:buClr>
                <a:srgbClr val="164282"/>
              </a:buClr>
              <a:buFontTx/>
              <a:buNone/>
              <a:defRPr sz="2400" b="1" baseline="0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SPEAKER NAME</a:t>
            </a:r>
            <a:br>
              <a:rPr lang="en-US" dirty="0" smtClean="0"/>
            </a:br>
            <a:r>
              <a:rPr lang="en-US" dirty="0" smtClean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685800" y="4584556"/>
            <a:ext cx="5042385" cy="871768"/>
          </a:xfrm>
        </p:spPr>
        <p:txBody>
          <a:bodyPr/>
          <a:lstStyle>
            <a:lvl1pPr marL="0" indent="0">
              <a:buClr>
                <a:srgbClr val="164282"/>
              </a:buClr>
              <a:buFontTx/>
              <a:buNone/>
              <a:defRPr sz="2400" b="0" i="1" baseline="0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308059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584222"/>
            <a:ext cx="9144000" cy="3273778"/>
          </a:xfrm>
          <a:prstGeom prst="rect">
            <a:avLst/>
          </a:prstGeom>
          <a:solidFill>
            <a:srgbClr val="007B72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7" name="Picture 16" descr="tree_transparant.psd"/>
          <p:cNvPicPr>
            <a:picLocks noChangeAspect="1"/>
          </p:cNvPicPr>
          <p:nvPr userDrawn="1"/>
        </p:nvPicPr>
        <p:blipFill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-838201"/>
            <a:ext cx="7625471" cy="7823457"/>
          </a:xfrm>
          <a:prstGeom prst="rect">
            <a:avLst/>
          </a:prstGeom>
        </p:spPr>
      </p:pic>
      <p:pic>
        <p:nvPicPr>
          <p:cNvPr id="18" name="Picture 17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200" y="5334000"/>
            <a:ext cx="1219200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83920"/>
            <a:ext cx="7772400" cy="2397625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This is a </a:t>
            </a:r>
            <a:br>
              <a:rPr lang="en-US" dirty="0" smtClean="0"/>
            </a:br>
            <a:r>
              <a:rPr lang="en-US" dirty="0" smtClean="0"/>
              <a:t>Title Page Headline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3863454"/>
            <a:ext cx="5042385" cy="871768"/>
          </a:xfrm>
        </p:spPr>
        <p:txBody>
          <a:bodyPr/>
          <a:lstStyle>
            <a:lvl1pPr marL="0" indent="0">
              <a:buClr>
                <a:srgbClr val="164282"/>
              </a:buClr>
              <a:buFontTx/>
              <a:buNone/>
              <a:defRPr sz="2400" b="1" baseline="0">
                <a:solidFill>
                  <a:srgbClr val="FFFFFF"/>
                </a:solidFill>
              </a:defRPr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SPEAKER NAME</a:t>
            </a:r>
            <a:br>
              <a:rPr lang="en-US" dirty="0" smtClean="0"/>
            </a:br>
            <a:r>
              <a:rPr lang="en-US" dirty="0" smtClean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685800" y="4584556"/>
            <a:ext cx="5042385" cy="871768"/>
          </a:xfrm>
        </p:spPr>
        <p:txBody>
          <a:bodyPr/>
          <a:lstStyle>
            <a:lvl1pPr marL="0" indent="0">
              <a:buClr>
                <a:srgbClr val="164282"/>
              </a:buClr>
              <a:buFontTx/>
              <a:buNone/>
              <a:defRPr sz="2400" b="0" i="1" baseline="0">
                <a:solidFill>
                  <a:srgbClr val="FFFFFF"/>
                </a:solidFill>
              </a:defRPr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110111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4495800" y="3505200"/>
            <a:ext cx="4648200" cy="33528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4" name="Picture 13" descr="tree_transparant.psd"/>
          <p:cNvPicPr>
            <a:picLocks noChangeAspect="1"/>
          </p:cNvPicPr>
          <p:nvPr userDrawn="1"/>
        </p:nvPicPr>
        <p:blipFill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743200"/>
            <a:ext cx="4926104" cy="5054004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4495800" cy="3505200"/>
          </a:xfrm>
          <a:prstGeom prst="rect">
            <a:avLst/>
          </a:prstGeom>
          <a:solidFill>
            <a:srgbClr val="007B72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381000" y="6248400"/>
            <a:ext cx="3377784" cy="0"/>
          </a:xfrm>
          <a:prstGeom prst="line">
            <a:avLst/>
          </a:prstGeom>
          <a:noFill/>
          <a:ln w="12700" cap="flat" cmpd="sng" algn="ctr">
            <a:solidFill>
              <a:sysClr val="window" lastClr="FFFFFF"/>
            </a:solidFill>
            <a:prstDash val="solid"/>
          </a:ln>
          <a:effectLst/>
        </p:spPr>
      </p:cxnSp>
      <p:pic>
        <p:nvPicPr>
          <p:cNvPr id="18" name="Picture 17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657600"/>
            <a:ext cx="2997200" cy="2997200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381000" y="6705600"/>
            <a:ext cx="3377784" cy="0"/>
          </a:xfrm>
          <a:prstGeom prst="line">
            <a:avLst/>
          </a:prstGeom>
          <a:noFill/>
          <a:ln w="12700" cap="flat" cmpd="sng" algn="ctr">
            <a:solidFill>
              <a:sysClr val="window" lastClr="FFFFFF"/>
            </a:solidFill>
            <a:prstDash val="soli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96354"/>
            <a:ext cx="4114800" cy="2422727"/>
          </a:xfrm>
        </p:spPr>
        <p:txBody>
          <a:bodyPr/>
          <a:lstStyle>
            <a:lvl1pPr algn="l">
              <a:lnSpc>
                <a:spcPct val="80000"/>
              </a:lnSpc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This is a</a:t>
            </a:r>
            <a:br>
              <a:rPr lang="en-US" dirty="0" smtClean="0"/>
            </a:br>
            <a:r>
              <a:rPr lang="en-US" dirty="0" smtClean="0"/>
              <a:t>Title Page</a:t>
            </a:r>
            <a:br>
              <a:rPr lang="en-US" dirty="0" smtClean="0"/>
            </a:br>
            <a:r>
              <a:rPr lang="en-US" dirty="0" smtClean="0"/>
              <a:t>Headline </a:t>
            </a:r>
            <a:br>
              <a:rPr lang="en-US" dirty="0" smtClean="0"/>
            </a:b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3"/>
          </p:nvPr>
        </p:nvSpPr>
        <p:spPr>
          <a:xfrm>
            <a:off x="4495800" y="13359"/>
            <a:ext cx="4648200" cy="3491841"/>
          </a:xfrm>
          <a:solidFill>
            <a:srgbClr val="FFFFFF"/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4"/>
          </p:nvPr>
        </p:nvSpPr>
        <p:spPr>
          <a:xfrm>
            <a:off x="0" y="3505201"/>
            <a:ext cx="4495800" cy="3352800"/>
          </a:xfrm>
          <a:solidFill>
            <a:srgbClr val="FFFFFF"/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6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8" name="Rectangle 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0" name="Picture 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915555"/>
            <a:ext cx="8443463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5" name="Picture 14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16" name="Slide Number Placeholder 6"/>
          <p:cNvSpPr txBox="1">
            <a:spLocks/>
          </p:cNvSpPr>
          <p:nvPr userDrawn="1"/>
        </p:nvSpPr>
        <p:spPr>
          <a:xfrm>
            <a:off x="7010400" y="6499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6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18" name="Rectangle 1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15555"/>
            <a:ext cx="4038600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98873" y="1915555"/>
            <a:ext cx="4038600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519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915555"/>
            <a:ext cx="8443463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5" name="Picture 14" descr="HCC-Network-Logo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16" name="Slide Number Placeholder 6"/>
          <p:cNvSpPr txBox="1">
            <a:spLocks/>
          </p:cNvSpPr>
          <p:nvPr userDrawn="1"/>
        </p:nvSpPr>
        <p:spPr>
          <a:xfrm>
            <a:off x="7010400" y="6499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9200"/>
            <a:ext cx="9144000" cy="1524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1E74C8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1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column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5" name="Picture 14" descr="HCC-Network-Logo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16" name="Slide Number Placeholder 6"/>
          <p:cNvSpPr txBox="1">
            <a:spLocks/>
          </p:cNvSpPr>
          <p:nvPr userDrawn="1"/>
        </p:nvSpPr>
        <p:spPr>
          <a:xfrm>
            <a:off x="7010400" y="6499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9200"/>
            <a:ext cx="9144000" cy="1524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1E74C8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15555"/>
            <a:ext cx="4038600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98873" y="1915555"/>
            <a:ext cx="4038600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</p:spTree>
    <p:extLst>
      <p:ext uri="{BB962C8B-B14F-4D97-AF65-F5344CB8AC3E}">
        <p14:creationId xmlns:p14="http://schemas.microsoft.com/office/powerpoint/2010/main" val="206073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524000"/>
            <a:ext cx="9144000" cy="4876800"/>
          </a:xfrm>
          <a:prstGeom prst="rect">
            <a:avLst/>
          </a:prstGeom>
          <a:solidFill>
            <a:srgbClr val="026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8" name="Rectangle 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0" name="Picture 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915555"/>
            <a:ext cx="8443463" cy="4210608"/>
          </a:xfrm>
        </p:spPr>
        <p:txBody>
          <a:bodyPr/>
          <a:lstStyle>
            <a:lvl1pPr marL="342900" indent="-342900">
              <a:buClrTx/>
              <a:buFont typeface="Lucida Grande"/>
              <a:buChar char="•"/>
              <a:defRPr sz="2400" b="1">
                <a:solidFill>
                  <a:srgbClr val="FFFFFF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5" name="Picture 14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16" name="Slide Number Placeholder 6"/>
          <p:cNvSpPr txBox="1">
            <a:spLocks/>
          </p:cNvSpPr>
          <p:nvPr userDrawn="1"/>
        </p:nvSpPr>
        <p:spPr>
          <a:xfrm>
            <a:off x="7010400" y="6499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2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3495F-27FE-7F4C-B5F6-27ED40EC04EA}" type="datetimeFigureOut">
              <a:rPr lang="en-US" smtClean="0"/>
              <a:pPr/>
              <a:t>3/29/16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60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8" r:id="rId3"/>
    <p:sldLayoutId id="2147483654" r:id="rId4"/>
    <p:sldLayoutId id="2147483650" r:id="rId5"/>
    <p:sldLayoutId id="2147483652" r:id="rId6"/>
    <p:sldLayoutId id="2147483665" r:id="rId7"/>
    <p:sldLayoutId id="2147483666" r:id="rId8"/>
    <p:sldLayoutId id="2147483662" r:id="rId9"/>
    <p:sldLayoutId id="2147483661" r:id="rId10"/>
    <p:sldLayoutId id="2147483664" r:id="rId11"/>
    <p:sldLayoutId id="2147483663" r:id="rId12"/>
    <p:sldLayoutId id="2147483669" r:id="rId13"/>
    <p:sldLayoutId id="2147483670" r:id="rId14"/>
    <p:sldLayoutId id="2147483660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A </a:t>
            </a:r>
            <a:r>
              <a:rPr lang="en-US" sz="4000" dirty="0"/>
              <a:t>New National Survey of Hospital Directors: The Number, Roles and Functions of Hospital Chaplains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5799" y="3863454"/>
            <a:ext cx="6870589" cy="24605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Rev. Eric Hall</a:t>
            </a:r>
            <a:endParaRPr lang="en-US" dirty="0"/>
          </a:p>
          <a:p>
            <a:r>
              <a:rPr lang="en-US" sz="1500" dirty="0" smtClean="0"/>
              <a:t>President &amp; CEO</a:t>
            </a:r>
          </a:p>
          <a:p>
            <a:endParaRPr lang="en-US" dirty="0"/>
          </a:p>
          <a:p>
            <a:r>
              <a:rPr lang="en-US" dirty="0" smtClean="0"/>
              <a:t>Rev. George Handzo, BCC, CSSBB</a:t>
            </a:r>
          </a:p>
          <a:p>
            <a:r>
              <a:rPr lang="en-US" sz="1500" dirty="0" smtClean="0"/>
              <a:t>Director, Health Services Research &amp; Quality</a:t>
            </a:r>
            <a:endParaRPr lang="en-US" sz="1400" dirty="0" smtClean="0"/>
          </a:p>
          <a:p>
            <a:endParaRPr lang="en-US" dirty="0"/>
          </a:p>
          <a:p>
            <a:r>
              <a:rPr lang="en-US" dirty="0" smtClean="0"/>
              <a:t> Rev. Susan K. </a:t>
            </a:r>
            <a:r>
              <a:rPr lang="en-US" dirty="0" err="1" smtClean="0"/>
              <a:t>Wintz</a:t>
            </a:r>
            <a:r>
              <a:rPr lang="en-US" dirty="0" smtClean="0"/>
              <a:t>, BCC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>
          <a:xfrm>
            <a:off x="685800" y="5644181"/>
            <a:ext cx="5485037" cy="923593"/>
          </a:xfrm>
        </p:spPr>
        <p:txBody>
          <a:bodyPr>
            <a:normAutofit/>
          </a:bodyPr>
          <a:lstStyle/>
          <a:p>
            <a:endParaRPr lang="en-US" sz="2500" b="1" i="0" dirty="0" smtClean="0"/>
          </a:p>
          <a:p>
            <a:r>
              <a:rPr lang="en-US" sz="1400" b="1" i="0" dirty="0"/>
              <a:t> </a:t>
            </a:r>
            <a:r>
              <a:rPr lang="en-US" sz="1400" b="1" i="0" dirty="0" smtClean="0"/>
              <a:t>Director, Professional &amp; Community Education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Call Community Clergy </a:t>
            </a:r>
            <a:r>
              <a:rPr lang="en-US" dirty="0"/>
              <a:t>A</a:t>
            </a:r>
            <a:r>
              <a:rPr lang="en-US" dirty="0" smtClean="0"/>
              <a:t>s Needed</a:t>
            </a:r>
            <a:r>
              <a:rPr lang="en-US" b="0" dirty="0" smtClean="0"/>
              <a:t>- 80%</a:t>
            </a:r>
          </a:p>
          <a:p>
            <a:endParaRPr lang="en-US" dirty="0" smtClean="0"/>
          </a:p>
          <a:p>
            <a:r>
              <a:rPr lang="en-US" dirty="0" smtClean="0"/>
              <a:t>Chaplaincy Students</a:t>
            </a:r>
          </a:p>
          <a:p>
            <a:pPr lvl="1"/>
            <a:r>
              <a:rPr lang="en-US" dirty="0" smtClean="0"/>
              <a:t>25% have students</a:t>
            </a:r>
          </a:p>
          <a:p>
            <a:pPr lvl="1"/>
            <a:r>
              <a:rPr lang="en-US" dirty="0" smtClean="0"/>
              <a:t>How many? Median= 4</a:t>
            </a:r>
          </a:p>
          <a:p>
            <a:pPr lvl="1"/>
            <a:r>
              <a:rPr lang="en-US" dirty="0" smtClean="0"/>
              <a:t>How many FTEs? Median= 4</a:t>
            </a:r>
          </a:p>
          <a:p>
            <a:pPr lvl="1"/>
            <a:r>
              <a:rPr lang="en-US" dirty="0" smtClean="0"/>
              <a:t>How many FTEs in Outpatient?  Median= 1 (2%)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3808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Palliative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890" y="1748795"/>
            <a:ext cx="8443463" cy="4210608"/>
          </a:xfrm>
        </p:spPr>
        <p:txBody>
          <a:bodyPr/>
          <a:lstStyle/>
          <a:p>
            <a:endParaRPr lang="en-US" b="0" dirty="0" smtClean="0"/>
          </a:p>
          <a:p>
            <a:endParaRPr lang="en-US" b="0" dirty="0"/>
          </a:p>
          <a:p>
            <a:r>
              <a:rPr lang="en-US" b="0" dirty="0" smtClean="0"/>
              <a:t>50% </a:t>
            </a:r>
            <a:r>
              <a:rPr lang="en-US" b="0" dirty="0"/>
              <a:t>have palliative </a:t>
            </a:r>
            <a:r>
              <a:rPr lang="en-US" b="0" dirty="0" smtClean="0"/>
              <a:t>care </a:t>
            </a:r>
            <a:r>
              <a:rPr lang="en-US" b="0" dirty="0" smtClean="0"/>
              <a:t>teams- general hospitals were higher</a:t>
            </a:r>
            <a:endParaRPr lang="en-US" b="0" dirty="0" smtClean="0"/>
          </a:p>
          <a:p>
            <a:r>
              <a:rPr lang="en-US" b="0" dirty="0" smtClean="0"/>
              <a:t>Below</a:t>
            </a:r>
            <a:r>
              <a:rPr lang="en-US" b="0" dirty="0"/>
              <a:t> </a:t>
            </a:r>
            <a:r>
              <a:rPr lang="en-US" b="0" dirty="0" smtClean="0"/>
              <a:t>other reported numbers</a:t>
            </a:r>
          </a:p>
          <a:p>
            <a:r>
              <a:rPr lang="en-US" b="0" dirty="0" smtClean="0"/>
              <a:t>75% of teams have chaplains</a:t>
            </a:r>
          </a:p>
          <a:p>
            <a:r>
              <a:rPr lang="en-US" b="0" dirty="0" smtClean="0"/>
              <a:t>Mean amount of chaplain time on the team – 50%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5909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b="0" dirty="0" smtClean="0"/>
          </a:p>
          <a:p>
            <a:endParaRPr lang="en-US" b="0" dirty="0"/>
          </a:p>
          <a:p>
            <a:r>
              <a:rPr lang="en-US" b="0" dirty="0" smtClean="0"/>
              <a:t>90</a:t>
            </a:r>
            <a:r>
              <a:rPr lang="en-US" b="0" dirty="0"/>
              <a:t>% of professional </a:t>
            </a:r>
            <a:r>
              <a:rPr lang="en-US" b="0" dirty="0" smtClean="0"/>
              <a:t>chaplains </a:t>
            </a:r>
            <a:r>
              <a:rPr lang="en-US" b="0" dirty="0"/>
              <a:t>document</a:t>
            </a:r>
          </a:p>
          <a:p>
            <a:endParaRPr lang="en-US" b="0" dirty="0" smtClean="0"/>
          </a:p>
          <a:p>
            <a:endParaRPr lang="en-US" b="0" dirty="0"/>
          </a:p>
          <a:p>
            <a:r>
              <a:rPr lang="en-US" b="0" dirty="0" smtClean="0"/>
              <a:t>50</a:t>
            </a:r>
            <a:r>
              <a:rPr lang="en-US" b="0" dirty="0"/>
              <a:t>% of volunteer chaplains document </a:t>
            </a:r>
          </a:p>
          <a:p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38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627535"/>
            <a:ext cx="8255000" cy="6642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5356" y="0"/>
            <a:ext cx="6491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Do </a:t>
            </a:r>
            <a:r>
              <a:rPr lang="en-US" sz="2400" b="1" dirty="0"/>
              <a:t>Y</a:t>
            </a:r>
            <a:r>
              <a:rPr lang="en-US" sz="2400" b="1" dirty="0" smtClean="0"/>
              <a:t>ou Have a Chaplaincy Department?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59487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0"/>
            <a:ext cx="73559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43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Drivers of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Downside</a:t>
            </a:r>
          </a:p>
          <a:p>
            <a:pPr lvl="1"/>
            <a:r>
              <a:rPr lang="en-US" dirty="0" smtClean="0"/>
              <a:t>Budget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Upside</a:t>
            </a:r>
          </a:p>
          <a:p>
            <a:pPr lvl="1"/>
            <a:r>
              <a:rPr lang="en-US" dirty="0" smtClean="0"/>
              <a:t>Perception that Chaplains Add Value</a:t>
            </a:r>
          </a:p>
          <a:p>
            <a:pPr lvl="1"/>
            <a:r>
              <a:rPr lang="en-US" dirty="0" smtClean="0"/>
              <a:t>Greater Patient Demand for Spiritual Care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00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Important for Chaplains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Provide EOL Care-  </a:t>
            </a:r>
            <a:r>
              <a:rPr lang="en-US" b="0" dirty="0" smtClean="0"/>
              <a:t>9.46</a:t>
            </a:r>
            <a:endParaRPr lang="en-US" b="0" dirty="0" smtClean="0"/>
          </a:p>
          <a:p>
            <a:r>
              <a:rPr lang="en-US" b="0" dirty="0" smtClean="0"/>
              <a:t>Provide Emotional Support to Patients/Families- 9.28</a:t>
            </a:r>
          </a:p>
          <a:p>
            <a:r>
              <a:rPr lang="en-US" b="0" dirty="0" smtClean="0"/>
              <a:t>Provide Emotional Support to Staff- 9.01</a:t>
            </a:r>
          </a:p>
          <a:p>
            <a:r>
              <a:rPr lang="en-US" b="0" dirty="0" smtClean="0"/>
              <a:t>Pray with Patients/Families- 8.97</a:t>
            </a:r>
          </a:p>
          <a:p>
            <a:r>
              <a:rPr lang="en-US" b="0" dirty="0" smtClean="0"/>
              <a:t>Help Patients/Families Dealing with Difficult Decisions- 8.82</a:t>
            </a:r>
          </a:p>
          <a:p>
            <a:r>
              <a:rPr lang="en-US" b="0" dirty="0" smtClean="0"/>
              <a:t>Be the Point Person for Integrating Spirituality into the Care of Your Institution- 8.78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56785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Important for Chaplains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Do Crisis Counseling and Debriefing for Staff- 8.70</a:t>
            </a:r>
          </a:p>
          <a:p>
            <a:r>
              <a:rPr lang="en-US" b="0" dirty="0"/>
              <a:t>Conduct and Document Spiritual Assessments- 8.69</a:t>
            </a:r>
          </a:p>
          <a:p>
            <a:r>
              <a:rPr lang="en-US" b="0" dirty="0"/>
              <a:t>Contribute to Improving Patient Satisfaction Scores-</a:t>
            </a:r>
            <a:r>
              <a:rPr lang="en-US" b="0" dirty="0" smtClean="0"/>
              <a:t>8.56</a:t>
            </a:r>
          </a:p>
          <a:p>
            <a:r>
              <a:rPr lang="en-US" b="0" dirty="0" smtClean="0"/>
              <a:t>Be Part of the Palliative Care Team- 8.49</a:t>
            </a:r>
          </a:p>
          <a:p>
            <a:r>
              <a:rPr lang="en-US" b="0" dirty="0" smtClean="0"/>
              <a:t>Serve as a Patient’s Advocate- 8.37</a:t>
            </a:r>
          </a:p>
          <a:p>
            <a:r>
              <a:rPr lang="en-US" b="0" dirty="0" smtClean="0"/>
              <a:t>Provide Ethical Consultation- 8.37</a:t>
            </a:r>
          </a:p>
          <a:p>
            <a:r>
              <a:rPr lang="en-US" b="0" dirty="0" smtClean="0"/>
              <a:t>Do Grief and Bereavement Counseling- 8.35</a:t>
            </a:r>
          </a:p>
          <a:p>
            <a:r>
              <a:rPr lang="en-US" b="0" dirty="0" smtClean="0"/>
              <a:t>Be Part of Advance Care Planning Discussions- 7.98</a:t>
            </a:r>
          </a:p>
          <a:p>
            <a:r>
              <a:rPr lang="en-US" b="0" dirty="0" smtClean="0"/>
              <a:t>Serve as Liaison to Local Clergy- 7.87</a:t>
            </a:r>
          </a:p>
        </p:txBody>
      </p:sp>
    </p:spTree>
    <p:extLst>
      <p:ext uri="{BB962C8B-B14F-4D97-AF65-F5344CB8AC3E}">
        <p14:creationId xmlns:p14="http://schemas.microsoft.com/office/powerpoint/2010/main" val="1869494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Important for Chaplains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0" dirty="0"/>
              <a:t>Promote Patient Safety-7.81</a:t>
            </a:r>
          </a:p>
          <a:p>
            <a:r>
              <a:rPr lang="en-US" b="0" dirty="0"/>
              <a:t>Provide Religious Rituals-</a:t>
            </a:r>
            <a:r>
              <a:rPr lang="en-US" b="0" dirty="0" smtClean="0"/>
              <a:t>7.71**</a:t>
            </a:r>
            <a:endParaRPr lang="en-US" b="0" dirty="0"/>
          </a:p>
          <a:p>
            <a:r>
              <a:rPr lang="en-US" b="0" dirty="0"/>
              <a:t>Be a Liaison to the Community at Large-7.48</a:t>
            </a:r>
          </a:p>
          <a:p>
            <a:r>
              <a:rPr lang="en-US" b="0" dirty="0"/>
              <a:t>Contribute to Institutional Cost Savings- </a:t>
            </a:r>
            <a:r>
              <a:rPr lang="en-US" b="0" dirty="0" smtClean="0"/>
              <a:t>7.18</a:t>
            </a:r>
          </a:p>
          <a:p>
            <a:r>
              <a:rPr lang="en-US" b="0" dirty="0" smtClean="0"/>
              <a:t>Provide </a:t>
            </a:r>
            <a:r>
              <a:rPr lang="en-US" b="0" dirty="0"/>
              <a:t>Education on Advance </a:t>
            </a:r>
            <a:r>
              <a:rPr lang="en-US" b="0" dirty="0" smtClean="0"/>
              <a:t>Directive to Patients and Families- 6.65</a:t>
            </a:r>
          </a:p>
          <a:p>
            <a:r>
              <a:rPr lang="en-US" b="0" dirty="0" smtClean="0"/>
              <a:t>Provide Religious Services and Worship- </a:t>
            </a:r>
            <a:r>
              <a:rPr lang="en-US" b="0" dirty="0" smtClean="0"/>
              <a:t>6.28**</a:t>
            </a:r>
            <a:endParaRPr lang="en-US" b="0" dirty="0" smtClean="0"/>
          </a:p>
          <a:p>
            <a:r>
              <a:rPr lang="en-US" b="0" dirty="0" smtClean="0"/>
              <a:t>Handle Requests for Organ and Tissue Donation- </a:t>
            </a:r>
            <a:r>
              <a:rPr lang="en-US" b="0" dirty="0" smtClean="0"/>
              <a:t>4.53**</a:t>
            </a:r>
            <a:endParaRPr lang="en-US" b="0" dirty="0" smtClean="0"/>
          </a:p>
          <a:p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24465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Between Chaplains and Non-Chaplains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b="0" dirty="0" smtClean="0"/>
          </a:p>
          <a:p>
            <a:r>
              <a:rPr lang="en-US" b="0" dirty="0" smtClean="0"/>
              <a:t>Ratings for chaplains and non-chaplains for each item were very close. </a:t>
            </a:r>
          </a:p>
          <a:p>
            <a:r>
              <a:rPr lang="en-US" b="0" dirty="0"/>
              <a:t>In virtually every case, the item ratings for non-chaplains were lower than those for </a:t>
            </a:r>
            <a:r>
              <a:rPr lang="en-US" b="0" dirty="0" smtClean="0"/>
              <a:t>chaplains</a:t>
            </a:r>
          </a:p>
          <a:p>
            <a:r>
              <a:rPr lang="en-US" b="0" dirty="0" smtClean="0"/>
              <a:t>Only three were significantly different- Worship, Ritual &amp; Organ Donation</a:t>
            </a:r>
          </a:p>
          <a:p>
            <a:r>
              <a:rPr lang="en-US" b="0" dirty="0" smtClean="0"/>
              <a:t>Provision of religious services (worship &amp; ritual) rated lower than most other activities. Same as last time. </a:t>
            </a:r>
          </a:p>
        </p:txBody>
      </p:sp>
    </p:spTree>
    <p:extLst>
      <p:ext uri="{BB962C8B-B14F-4D97-AF65-F5344CB8AC3E}">
        <p14:creationId xmlns:p14="http://schemas.microsoft.com/office/powerpoint/2010/main" val="2132508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0" dirty="0" smtClean="0"/>
              <a:t>Understand </a:t>
            </a:r>
            <a:r>
              <a:rPr lang="en-US" b="0" dirty="0"/>
              <a:t>the basic principles and process behind mounting and completing an online survey </a:t>
            </a:r>
          </a:p>
          <a:p>
            <a:r>
              <a:rPr lang="en-US" b="0" dirty="0"/>
              <a:t>Describe the basic demographics of health care chaplains in the U.S. </a:t>
            </a:r>
          </a:p>
          <a:p>
            <a:r>
              <a:rPr lang="en-US" b="0" dirty="0"/>
              <a:t>Leverage the results of the survey to mount growth strategies for chaplaincy in their own settings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221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0" dirty="0" smtClean="0"/>
              <a:t>Percentage that say they have chaplains is up in all regions of the country but 30% do not have professional chaplains. </a:t>
            </a:r>
          </a:p>
          <a:p>
            <a:r>
              <a:rPr lang="en-US" b="0" dirty="0" smtClean="0"/>
              <a:t>Chaplains are assigned to Outpatient and Palliative Care but still a lot missing. </a:t>
            </a:r>
          </a:p>
          <a:p>
            <a:r>
              <a:rPr lang="en-US" b="0" dirty="0" smtClean="0"/>
              <a:t>About twice as many hospitals have added chaplaincy jobs over the past 10 years as have cut them. This finding holds across all geographic regions. 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921967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0" dirty="0" smtClean="0"/>
              <a:t>Drill down on drivers of change</a:t>
            </a:r>
          </a:p>
          <a:p>
            <a:r>
              <a:rPr lang="en-US" b="0" dirty="0" smtClean="0"/>
              <a:t>How do ranking of important tasks vary across variables like size and location of hospital?</a:t>
            </a:r>
          </a:p>
          <a:p>
            <a:r>
              <a:rPr lang="en-US" b="0" dirty="0" smtClean="0"/>
              <a:t>What are the barriers keeping hospitals from having professional chaplains</a:t>
            </a:r>
            <a:r>
              <a:rPr lang="en-US" b="0" dirty="0" smtClean="0"/>
              <a:t>?</a:t>
            </a:r>
          </a:p>
          <a:p>
            <a:r>
              <a:rPr lang="en-US" b="0" dirty="0" smtClean="0"/>
              <a:t>How do we overcome the barriers that cause chaplaincy positions to be cut?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577739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4000" dirty="0" smtClean="0"/>
              <a:t>Thank You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1611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sz="2800" dirty="0" smtClean="0"/>
              <a:t>Chaplain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Spiritual Care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Chaplaincy Care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Pastoral Care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Assessment- Screening, History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58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0" dirty="0" smtClean="0"/>
              <a:t>Early 2000’s, surveyed hospital chaplain directors and administrators on factors affecting provision of spiritual care  </a:t>
            </a:r>
          </a:p>
          <a:p>
            <a:r>
              <a:rPr lang="en-US" b="0" dirty="0" smtClean="0"/>
              <a:t>Still the only data of its kind but now about 15 yrs. old </a:t>
            </a:r>
          </a:p>
          <a:p>
            <a:r>
              <a:rPr lang="en-US" b="0" dirty="0" smtClean="0"/>
              <a:t>Need updated data</a:t>
            </a:r>
          </a:p>
          <a:p>
            <a:r>
              <a:rPr lang="en-US" b="0" dirty="0" smtClean="0"/>
              <a:t>By repeating could compare against original numbers 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0667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dirty="0" smtClean="0"/>
              <a:t>Get a team</a:t>
            </a:r>
          </a:p>
          <a:p>
            <a:r>
              <a:rPr lang="en-US" b="0" dirty="0" smtClean="0"/>
              <a:t>What questions do you want to answer? </a:t>
            </a:r>
          </a:p>
          <a:p>
            <a:pPr lvl="1"/>
            <a:r>
              <a:rPr lang="en-US" dirty="0" smtClean="0"/>
              <a:t>Stakeholders/end users including field, marketing, product development</a:t>
            </a:r>
          </a:p>
          <a:p>
            <a:pPr lvl="1"/>
            <a:r>
              <a:rPr lang="en-US" dirty="0" smtClean="0"/>
              <a:t>What is the field today?</a:t>
            </a:r>
          </a:p>
          <a:p>
            <a:pPr lvl="1"/>
            <a:r>
              <a:rPr lang="en-US" dirty="0" smtClean="0"/>
              <a:t>How has the field changed? </a:t>
            </a:r>
          </a:p>
          <a:p>
            <a:r>
              <a:rPr lang="en-US" b="0" dirty="0" smtClean="0"/>
              <a:t>What are you going to use the data for? </a:t>
            </a:r>
          </a:p>
          <a:p>
            <a:r>
              <a:rPr lang="en-US" b="0" dirty="0" smtClean="0"/>
              <a:t>Draft questions</a:t>
            </a:r>
          </a:p>
          <a:p>
            <a:r>
              <a:rPr lang="en-US" b="0" dirty="0" smtClean="0"/>
              <a:t>Readable layout</a:t>
            </a:r>
          </a:p>
          <a:p>
            <a:r>
              <a:rPr lang="en-US" b="0" dirty="0" smtClean="0"/>
              <a:t>Beta test</a:t>
            </a:r>
          </a:p>
          <a:p>
            <a:r>
              <a:rPr lang="en-US" b="0" dirty="0" smtClean="0"/>
              <a:t>Mailing lists</a:t>
            </a:r>
          </a:p>
          <a:p>
            <a:r>
              <a:rPr lang="en-US" b="0" dirty="0" smtClean="0"/>
              <a:t>Data collection 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96435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b="0" dirty="0" smtClean="0"/>
          </a:p>
          <a:p>
            <a:r>
              <a:rPr lang="en-US" b="0" dirty="0" smtClean="0"/>
              <a:t>Survey Monkey</a:t>
            </a:r>
          </a:p>
          <a:p>
            <a:r>
              <a:rPr lang="en-US" b="0" dirty="0" smtClean="0"/>
              <a:t>Chose email vs. snail mail</a:t>
            </a:r>
          </a:p>
          <a:p>
            <a:r>
              <a:rPr lang="en-US" b="0" dirty="0" smtClean="0"/>
              <a:t>Problems with unsolicited email- 3 month delay</a:t>
            </a:r>
          </a:p>
          <a:p>
            <a:r>
              <a:rPr lang="en-US" b="0" dirty="0" smtClean="0"/>
              <a:t>Wound up with snail mail + in-house lists</a:t>
            </a:r>
          </a:p>
          <a:p>
            <a:r>
              <a:rPr lang="en-US" b="0" dirty="0" smtClean="0"/>
              <a:t>More chaplaincy involved people- bias? </a:t>
            </a:r>
          </a:p>
          <a:p>
            <a:r>
              <a:rPr lang="en-US" b="0" dirty="0" smtClean="0"/>
              <a:t>Data scrubbing because of write in</a:t>
            </a:r>
          </a:p>
          <a:p>
            <a:r>
              <a:rPr lang="en-US" b="0" dirty="0" smtClean="0"/>
              <a:t>Lesson learned- do not use unsolicited email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45324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b="0" dirty="0" smtClean="0"/>
              <a:t>800 responses (2016) vs. 500 (2004)</a:t>
            </a:r>
          </a:p>
          <a:p>
            <a:endParaRPr lang="en-US" b="0" dirty="0"/>
          </a:p>
          <a:p>
            <a:r>
              <a:rPr lang="en-US" b="0" dirty="0" smtClean="0"/>
              <a:t>All states and DC</a:t>
            </a:r>
          </a:p>
          <a:p>
            <a:r>
              <a:rPr lang="en-US" b="0" dirty="0" smtClean="0"/>
              <a:t>Mostly general hospitals</a:t>
            </a:r>
          </a:p>
          <a:p>
            <a:r>
              <a:rPr lang="en-US" b="0" dirty="0"/>
              <a:t>F</a:t>
            </a:r>
            <a:r>
              <a:rPr lang="en-US" b="0" dirty="0" smtClean="0"/>
              <a:t>aith based- 30% (2016) vs. 22% (2004)</a:t>
            </a:r>
          </a:p>
          <a:p>
            <a:r>
              <a:rPr lang="en-US" b="0" dirty="0" smtClean="0"/>
              <a:t>Faith based were 60% Catholic</a:t>
            </a:r>
          </a:p>
          <a:p>
            <a:r>
              <a:rPr lang="en-US" b="0" dirty="0" smtClean="0"/>
              <a:t>Respondents who are chaplains- 50% (2016) vs. 40% (2004)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7071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Type of Area</a:t>
            </a:r>
          </a:p>
          <a:p>
            <a:pPr lvl="1"/>
            <a:r>
              <a:rPr lang="en-US" dirty="0" smtClean="0"/>
              <a:t>Rural-  16.7 % (2016) vs. 44% (2004)</a:t>
            </a:r>
          </a:p>
          <a:p>
            <a:pPr lvl="1"/>
            <a:r>
              <a:rPr lang="en-US" dirty="0" smtClean="0"/>
              <a:t>Suburban- 25.7 % (2016) vs. 25% (2004) </a:t>
            </a:r>
          </a:p>
          <a:p>
            <a:pPr lvl="1"/>
            <a:r>
              <a:rPr lang="en-US" dirty="0" smtClean="0"/>
              <a:t>Urban- 45.4% (2016) vs. 30% (2004)</a:t>
            </a:r>
          </a:p>
          <a:p>
            <a:pPr lvl="1"/>
            <a:endParaRPr lang="en-US" dirty="0" smtClean="0"/>
          </a:p>
          <a:p>
            <a:r>
              <a:rPr lang="en-US" dirty="0"/>
              <a:t>Type of </a:t>
            </a:r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For Profit- 13% (2016) vs. 12% (2004)</a:t>
            </a:r>
          </a:p>
          <a:p>
            <a:pPr lvl="1"/>
            <a:r>
              <a:rPr lang="en-US" dirty="0" smtClean="0"/>
              <a:t>Not For Profit- 80% (2016) vs. 88% (2004)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33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Hospitals that have a Chaplaincy Department- </a:t>
            </a:r>
            <a:r>
              <a:rPr lang="en-US" b="0" dirty="0" smtClean="0"/>
              <a:t>61%</a:t>
            </a:r>
            <a:endParaRPr lang="en-US" dirty="0" smtClean="0"/>
          </a:p>
          <a:p>
            <a:r>
              <a:rPr lang="en-US" dirty="0" smtClean="0"/>
              <a:t>Professional Chaplains</a:t>
            </a:r>
          </a:p>
          <a:p>
            <a:pPr lvl="1"/>
            <a:r>
              <a:rPr lang="en-US" b="0" dirty="0" smtClean="0"/>
              <a:t> 71% (2016) vs. 60%(2004) have professional chaplains</a:t>
            </a:r>
          </a:p>
          <a:p>
            <a:pPr lvl="1"/>
            <a:r>
              <a:rPr lang="en-US" dirty="0" smtClean="0"/>
              <a:t>How many? Median= 4</a:t>
            </a:r>
          </a:p>
          <a:p>
            <a:pPr lvl="1"/>
            <a:r>
              <a:rPr lang="en-US" dirty="0"/>
              <a:t>How many BCC? Median= 2 </a:t>
            </a:r>
            <a:r>
              <a:rPr lang="en-US" dirty="0" smtClean="0"/>
              <a:t>(50%)(</a:t>
            </a:r>
            <a:r>
              <a:rPr lang="en-US" dirty="0"/>
              <a:t>2016) vs. </a:t>
            </a:r>
            <a:r>
              <a:rPr lang="en-US" dirty="0" smtClean="0"/>
              <a:t>50%(</a:t>
            </a:r>
            <a:r>
              <a:rPr lang="en-US" dirty="0"/>
              <a:t>2004) </a:t>
            </a:r>
            <a:endParaRPr lang="en-US" b="0" dirty="0" smtClean="0"/>
          </a:p>
          <a:p>
            <a:pPr lvl="1"/>
            <a:r>
              <a:rPr lang="en-US" dirty="0" smtClean="0"/>
              <a:t>How many FTE? Median= 3</a:t>
            </a:r>
            <a:endParaRPr lang="en-US" b="0" dirty="0" smtClean="0"/>
          </a:p>
          <a:p>
            <a:pPr lvl="1"/>
            <a:r>
              <a:rPr lang="en-US" dirty="0" smtClean="0"/>
              <a:t>How many outpatient FTE- Median- 1 (20%)</a:t>
            </a:r>
            <a:endParaRPr lang="en-US" b="0" dirty="0"/>
          </a:p>
          <a:p>
            <a:r>
              <a:rPr lang="en-US" dirty="0" smtClean="0"/>
              <a:t>Unpaid Volunteer Chaplains</a:t>
            </a:r>
          </a:p>
          <a:p>
            <a:pPr lvl="1"/>
            <a:r>
              <a:rPr lang="en-US" dirty="0" smtClean="0"/>
              <a:t>20% have unpaid volunteer chaplains</a:t>
            </a:r>
          </a:p>
          <a:p>
            <a:pPr lvl="1"/>
            <a:r>
              <a:rPr lang="en-US" dirty="0" smtClean="0"/>
              <a:t>How many? Median= 7</a:t>
            </a:r>
          </a:p>
          <a:p>
            <a:pPr lvl="1"/>
            <a:r>
              <a:rPr lang="en-US" dirty="0" smtClean="0"/>
              <a:t>How many FTE? Median= 2</a:t>
            </a:r>
          </a:p>
          <a:p>
            <a:pPr lvl="1"/>
            <a:r>
              <a:rPr lang="en-US" dirty="0" smtClean="0"/>
              <a:t>How many BCC? Median= 1 (2%)</a:t>
            </a:r>
          </a:p>
          <a:p>
            <a:pPr lvl="1"/>
            <a:r>
              <a:rPr lang="en-US" dirty="0" smtClean="0"/>
              <a:t>How many outpatient FTE? Median= 3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88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30770</TotalTime>
  <Words>997</Words>
  <Application>Microsoft Macintosh PowerPoint</Application>
  <PresentationFormat>On-screen Show (4:3)</PresentationFormat>
  <Paragraphs>160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     A New National Survey of Hospital Directors: The Number, Roles and Functions of Hospital Chaplains         </vt:lpstr>
      <vt:lpstr>Objectives</vt:lpstr>
      <vt:lpstr>Definitions</vt:lpstr>
      <vt:lpstr>Background</vt:lpstr>
      <vt:lpstr>Process</vt:lpstr>
      <vt:lpstr>Execution</vt:lpstr>
      <vt:lpstr>Demographics</vt:lpstr>
      <vt:lpstr>Demographics</vt:lpstr>
      <vt:lpstr>Staffing</vt:lpstr>
      <vt:lpstr>Staffing</vt:lpstr>
      <vt:lpstr>Palliative Care</vt:lpstr>
      <vt:lpstr>Documenting</vt:lpstr>
      <vt:lpstr>PowerPoint Presentation</vt:lpstr>
      <vt:lpstr>PowerPoint Presentation</vt:lpstr>
      <vt:lpstr>Drivers of Change</vt:lpstr>
      <vt:lpstr>What is Important for Chaplains to Do?</vt:lpstr>
      <vt:lpstr>What is Important for Chaplains to Do?</vt:lpstr>
      <vt:lpstr>What is Important for Chaplains to Do?</vt:lpstr>
      <vt:lpstr>Differences Between Chaplains and Non-Chaplains</vt:lpstr>
      <vt:lpstr>Findings</vt:lpstr>
      <vt:lpstr>Future Questions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Neon Noodles</dc:creator>
  <cp:lastModifiedBy>george handzo</cp:lastModifiedBy>
  <cp:revision>347</cp:revision>
  <cp:lastPrinted>2016-03-08T13:05:54Z</cp:lastPrinted>
  <dcterms:created xsi:type="dcterms:W3CDTF">2014-02-17T19:57:41Z</dcterms:created>
  <dcterms:modified xsi:type="dcterms:W3CDTF">2016-03-31T14:43:21Z</dcterms:modified>
</cp:coreProperties>
</file>