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53" r:id="rId1"/>
  </p:sldMasterIdLst>
  <p:notesMasterIdLst>
    <p:notesMasterId r:id="rId71"/>
  </p:notesMasterIdLst>
  <p:sldIdLst>
    <p:sldId id="256" r:id="rId2"/>
    <p:sldId id="298" r:id="rId3"/>
    <p:sldId id="401" r:id="rId4"/>
    <p:sldId id="331" r:id="rId5"/>
    <p:sldId id="376" r:id="rId6"/>
    <p:sldId id="393" r:id="rId7"/>
    <p:sldId id="364" r:id="rId8"/>
    <p:sldId id="352" r:id="rId9"/>
    <p:sldId id="346" r:id="rId10"/>
    <p:sldId id="341" r:id="rId11"/>
    <p:sldId id="343" r:id="rId12"/>
    <p:sldId id="344" r:id="rId13"/>
    <p:sldId id="345" r:id="rId14"/>
    <p:sldId id="404" r:id="rId15"/>
    <p:sldId id="403" r:id="rId16"/>
    <p:sldId id="356" r:id="rId17"/>
    <p:sldId id="405" r:id="rId18"/>
    <p:sldId id="310" r:id="rId19"/>
    <p:sldId id="325" r:id="rId20"/>
    <p:sldId id="381" r:id="rId21"/>
    <p:sldId id="362" r:id="rId22"/>
    <p:sldId id="305" r:id="rId23"/>
    <p:sldId id="336" r:id="rId24"/>
    <p:sldId id="337" r:id="rId25"/>
    <p:sldId id="309" r:id="rId26"/>
    <p:sldId id="338" r:id="rId27"/>
    <p:sldId id="377" r:id="rId28"/>
    <p:sldId id="380" r:id="rId29"/>
    <p:sldId id="378" r:id="rId30"/>
    <p:sldId id="379" r:id="rId31"/>
    <p:sldId id="391" r:id="rId32"/>
    <p:sldId id="407" r:id="rId33"/>
    <p:sldId id="389" r:id="rId34"/>
    <p:sldId id="388" r:id="rId35"/>
    <p:sldId id="307" r:id="rId36"/>
    <p:sldId id="306" r:id="rId37"/>
    <p:sldId id="416" r:id="rId38"/>
    <p:sldId id="324" r:id="rId39"/>
    <p:sldId id="308" r:id="rId40"/>
    <p:sldId id="326" r:id="rId41"/>
    <p:sldId id="394" r:id="rId42"/>
    <p:sldId id="417" r:id="rId43"/>
    <p:sldId id="418" r:id="rId44"/>
    <p:sldId id="419" r:id="rId45"/>
    <p:sldId id="420" r:id="rId46"/>
    <p:sldId id="421" r:id="rId47"/>
    <p:sldId id="422" r:id="rId48"/>
    <p:sldId id="423" r:id="rId49"/>
    <p:sldId id="424" r:id="rId50"/>
    <p:sldId id="425" r:id="rId51"/>
    <p:sldId id="426" r:id="rId52"/>
    <p:sldId id="427" r:id="rId53"/>
    <p:sldId id="357" r:id="rId54"/>
    <p:sldId id="374" r:id="rId55"/>
    <p:sldId id="375" r:id="rId56"/>
    <p:sldId id="366" r:id="rId57"/>
    <p:sldId id="365" r:id="rId58"/>
    <p:sldId id="385" r:id="rId59"/>
    <p:sldId id="395" r:id="rId60"/>
    <p:sldId id="372" r:id="rId61"/>
    <p:sldId id="384" r:id="rId62"/>
    <p:sldId id="396" r:id="rId63"/>
    <p:sldId id="397" r:id="rId64"/>
    <p:sldId id="398" r:id="rId65"/>
    <p:sldId id="399" r:id="rId66"/>
    <p:sldId id="359" r:id="rId67"/>
    <p:sldId id="354" r:id="rId68"/>
    <p:sldId id="360" r:id="rId69"/>
    <p:sldId id="361" r:id="rId7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098" autoAdjust="0"/>
    <p:restoredTop sz="74221" autoAdjust="0"/>
  </p:normalViewPr>
  <p:slideViewPr>
    <p:cSldViewPr snapToGrid="0" snapToObjects="1">
      <p:cViewPr varScale="1">
        <p:scale>
          <a:sx n="72" d="100"/>
          <a:sy n="72" d="100"/>
        </p:scale>
        <p:origin x="1392" y="6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2016"/>
    </p:cViewPr>
  </p:sorterViewPr>
  <p:notesViewPr>
    <p:cSldViewPr snapToGrid="0" snapToObjects="1">
      <p:cViewPr varScale="1">
        <p:scale>
          <a:sx n="73" d="100"/>
          <a:sy n="73" d="100"/>
        </p:scale>
        <p:origin x="-323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FEF99-06FB-9640-A445-E274CE4FD922}" type="datetimeFigureOut">
              <a:rPr lang="en-US" smtClean="0"/>
              <a:pPr/>
              <a:t>5/4/2016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D21090-790D-DC4B-BF28-443FCE0B653D}" type="slidenum">
              <a:rPr lang="en-US" smtClean="0"/>
              <a:pPr/>
              <a:t>‹#›</a:t>
            </a:fld>
            <a:endParaRPr lang="en-US"/>
          </a:p>
        </p:txBody>
      </p:sp>
    </p:spTree>
    <p:extLst>
      <p:ext uri="{BB962C8B-B14F-4D97-AF65-F5344CB8AC3E}">
        <p14:creationId xmlns:p14="http://schemas.microsoft.com/office/powerpoint/2010/main" val="5818849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1</a:t>
            </a:fld>
            <a:endParaRPr lang="en-US"/>
          </a:p>
        </p:txBody>
      </p:sp>
    </p:spTree>
    <p:extLst>
      <p:ext uri="{BB962C8B-B14F-4D97-AF65-F5344CB8AC3E}">
        <p14:creationId xmlns:p14="http://schemas.microsoft.com/office/powerpoint/2010/main" val="100061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14</a:t>
            </a:fld>
            <a:endParaRPr lang="en-US"/>
          </a:p>
        </p:txBody>
      </p:sp>
    </p:spTree>
    <p:extLst>
      <p:ext uri="{BB962C8B-B14F-4D97-AF65-F5344CB8AC3E}">
        <p14:creationId xmlns:p14="http://schemas.microsoft.com/office/powerpoint/2010/main" val="1189946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E7D21090-790D-DC4B-BF28-443FCE0B653D}" type="slidenum">
              <a:rPr lang="en-US" smtClean="0"/>
              <a:pPr/>
              <a:t>16</a:t>
            </a:fld>
            <a:endParaRPr lang="en-US"/>
          </a:p>
        </p:txBody>
      </p:sp>
    </p:spTree>
    <p:extLst>
      <p:ext uri="{BB962C8B-B14F-4D97-AF65-F5344CB8AC3E}">
        <p14:creationId xmlns:p14="http://schemas.microsoft.com/office/powerpoint/2010/main" val="2065390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r>
              <a:rPr lang="en-US" dirty="0" smtClean="0"/>
              <a:t>Let’s simulate class at school. </a:t>
            </a:r>
          </a:p>
          <a:p>
            <a:r>
              <a:rPr lang="en-US" dirty="0" smtClean="0"/>
              <a:t>Organize yourselves</a:t>
            </a:r>
            <a:r>
              <a:rPr lang="en-US" baseline="0" dirty="0" smtClean="0"/>
              <a:t> into groups of 4….</a:t>
            </a:r>
          </a:p>
          <a:p>
            <a:r>
              <a:rPr lang="en-US" baseline="0" dirty="0" smtClean="0"/>
              <a:t>OK… attention back here.. </a:t>
            </a:r>
          </a:p>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17</a:t>
            </a:fld>
            <a:endParaRPr lang="en-US"/>
          </a:p>
        </p:txBody>
      </p:sp>
    </p:spTree>
    <p:extLst>
      <p:ext uri="{BB962C8B-B14F-4D97-AF65-F5344CB8AC3E}">
        <p14:creationId xmlns:p14="http://schemas.microsoft.com/office/powerpoint/2010/main" val="1090581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Welcome to our</a:t>
            </a:r>
            <a:r>
              <a:rPr lang="en-US" sz="1200" kern="1200" baseline="0" dirty="0" smtClean="0">
                <a:solidFill>
                  <a:schemeClr val="tx1"/>
                </a:solidFill>
                <a:latin typeface="+mn-lt"/>
                <a:ea typeface="+mn-ea"/>
                <a:cs typeface="+mn-cs"/>
              </a:rPr>
              <a:t> class on SMIM… </a:t>
            </a:r>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18</a:t>
            </a:fld>
            <a:endParaRPr lang="en-US"/>
          </a:p>
        </p:txBody>
      </p:sp>
    </p:spTree>
    <p:extLst>
      <p:ext uri="{BB962C8B-B14F-4D97-AF65-F5344CB8AC3E}">
        <p14:creationId xmlns:p14="http://schemas.microsoft.com/office/powerpoint/2010/main" val="622074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19</a:t>
            </a:fld>
            <a:endParaRPr lang="en-US"/>
          </a:p>
        </p:txBody>
      </p:sp>
    </p:spTree>
    <p:extLst>
      <p:ext uri="{BB962C8B-B14F-4D97-AF65-F5344CB8AC3E}">
        <p14:creationId xmlns:p14="http://schemas.microsoft.com/office/powerpoint/2010/main" val="1252551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21</a:t>
            </a:fld>
            <a:endParaRPr lang="en-US"/>
          </a:p>
        </p:txBody>
      </p:sp>
    </p:spTree>
    <p:extLst>
      <p:ext uri="{BB962C8B-B14F-4D97-AF65-F5344CB8AC3E}">
        <p14:creationId xmlns:p14="http://schemas.microsoft.com/office/powerpoint/2010/main" val="1996352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22</a:t>
            </a:fld>
            <a:endParaRPr lang="en-US"/>
          </a:p>
        </p:txBody>
      </p:sp>
    </p:spTree>
    <p:extLst>
      <p:ext uri="{BB962C8B-B14F-4D97-AF65-F5344CB8AC3E}">
        <p14:creationId xmlns:p14="http://schemas.microsoft.com/office/powerpoint/2010/main" val="413193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23</a:t>
            </a:fld>
            <a:endParaRPr lang="en-US"/>
          </a:p>
        </p:txBody>
      </p:sp>
    </p:spTree>
    <p:extLst>
      <p:ext uri="{BB962C8B-B14F-4D97-AF65-F5344CB8AC3E}">
        <p14:creationId xmlns:p14="http://schemas.microsoft.com/office/powerpoint/2010/main" val="1731599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i="1" dirty="0" smtClean="0"/>
          </a:p>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24</a:t>
            </a:fld>
            <a:endParaRPr lang="en-US"/>
          </a:p>
        </p:txBody>
      </p:sp>
    </p:spTree>
    <p:extLst>
      <p:ext uri="{BB962C8B-B14F-4D97-AF65-F5344CB8AC3E}">
        <p14:creationId xmlns:p14="http://schemas.microsoft.com/office/powerpoint/2010/main" val="293235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25</a:t>
            </a:fld>
            <a:endParaRPr lang="en-US"/>
          </a:p>
        </p:txBody>
      </p:sp>
    </p:spTree>
    <p:extLst>
      <p:ext uri="{BB962C8B-B14F-4D97-AF65-F5344CB8AC3E}">
        <p14:creationId xmlns:p14="http://schemas.microsoft.com/office/powerpoint/2010/main" val="2087713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sz="1600" i="1" dirty="0" smtClean="0"/>
          </a:p>
          <a:p>
            <a:r>
              <a:rPr lang="en-US" sz="1600" i="1" dirty="0" smtClean="0"/>
              <a:t>How many in</a:t>
            </a:r>
            <a:r>
              <a:rPr lang="en-US" sz="1600" i="1" baseline="0" dirty="0" smtClean="0"/>
              <a:t> Orlando?  </a:t>
            </a:r>
          </a:p>
          <a:p>
            <a:r>
              <a:rPr lang="en-US" sz="1600" b="1" dirty="0" smtClean="0"/>
              <a:t>Educating Health Care Practitioners in Spiritual Care – A Tradecraft Workshop</a:t>
            </a:r>
          </a:p>
          <a:p>
            <a:r>
              <a:rPr lang="en-US" sz="1600" b="1" i="1" dirty="0" smtClean="0"/>
              <a:t>At that workshop focused on our</a:t>
            </a:r>
            <a:r>
              <a:rPr lang="en-US" sz="1600" b="1" i="1" baseline="0" dirty="0" smtClean="0"/>
              <a:t> role as educators </a:t>
            </a:r>
          </a:p>
          <a:p>
            <a:endParaRPr lang="en-US" sz="1600" b="1" i="1" baseline="0" dirty="0" smtClean="0"/>
          </a:p>
          <a:p>
            <a:r>
              <a:rPr lang="en-US" sz="1600" b="1" i="1" baseline="0" dirty="0" smtClean="0"/>
              <a:t>Focus on Integrating Spiritual Care in Healthcare, on behalf of our patients, on behalf of ourselves</a:t>
            </a:r>
          </a:p>
          <a:p>
            <a:pPr marL="342900" indent="-342900">
              <a:buAutoNum type="arabicParenR"/>
            </a:pPr>
            <a:r>
              <a:rPr lang="en-US" sz="1600" b="1" i="1" baseline="0" dirty="0" smtClean="0"/>
              <a:t>For ourselves, in individual  life, </a:t>
            </a:r>
          </a:p>
          <a:p>
            <a:pPr marL="342900" indent="-342900">
              <a:buAutoNum type="arabicParenR"/>
            </a:pPr>
            <a:r>
              <a:rPr lang="en-US" sz="1600" b="1" i="1" baseline="0" dirty="0" smtClean="0"/>
              <a:t>For our patients, in my individual practice, in our individual practice</a:t>
            </a:r>
          </a:p>
          <a:p>
            <a:pPr marL="342900" indent="-342900">
              <a:buAutoNum type="arabicParenR"/>
            </a:pPr>
            <a:r>
              <a:rPr lang="en-US" sz="1600" b="1" i="1" baseline="0" dirty="0" smtClean="0"/>
              <a:t>At department, hospital, healthcare system</a:t>
            </a:r>
          </a:p>
          <a:p>
            <a:pPr marL="342900" indent="-342900">
              <a:buAutoNum type="arabicParenR"/>
            </a:pPr>
            <a:r>
              <a:rPr lang="en-US" sz="1600" b="1" i="1" baseline="0" dirty="0" smtClean="0"/>
              <a:t>Policy level, WHO.  </a:t>
            </a:r>
            <a:endParaRPr lang="en-US" sz="1600" i="1" dirty="0" smtClean="0"/>
          </a:p>
          <a:p>
            <a:endParaRPr lang="en-US" sz="1600" i="1" dirty="0" smtClean="0"/>
          </a:p>
          <a:p>
            <a:r>
              <a:rPr lang="en-US" sz="1600" i="1" dirty="0" smtClean="0"/>
              <a:t>Educating – talk about our role as educators, say something about  education and learning</a:t>
            </a:r>
          </a:p>
          <a:p>
            <a:r>
              <a:rPr lang="en-US" sz="1600" i="1" dirty="0" smtClean="0"/>
              <a:t>Health Care Practitioners - </a:t>
            </a:r>
          </a:p>
          <a:p>
            <a:r>
              <a:rPr lang="en-US" sz="1600" i="1" dirty="0" smtClean="0"/>
              <a:t>In Spiritual Care</a:t>
            </a:r>
          </a:p>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4</a:t>
            </a:fld>
            <a:endParaRPr lang="en-US"/>
          </a:p>
        </p:txBody>
      </p:sp>
    </p:spTree>
    <p:extLst>
      <p:ext uri="{BB962C8B-B14F-4D97-AF65-F5344CB8AC3E}">
        <p14:creationId xmlns:p14="http://schemas.microsoft.com/office/powerpoint/2010/main" val="2541029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26</a:t>
            </a:fld>
            <a:endParaRPr lang="en-US"/>
          </a:p>
        </p:txBody>
      </p:sp>
    </p:spTree>
    <p:extLst>
      <p:ext uri="{BB962C8B-B14F-4D97-AF65-F5344CB8AC3E}">
        <p14:creationId xmlns:p14="http://schemas.microsoft.com/office/powerpoint/2010/main" val="467906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31</a:t>
            </a:fld>
            <a:endParaRPr lang="en-US"/>
          </a:p>
        </p:txBody>
      </p:sp>
    </p:spTree>
    <p:extLst>
      <p:ext uri="{BB962C8B-B14F-4D97-AF65-F5344CB8AC3E}">
        <p14:creationId xmlns:p14="http://schemas.microsoft.com/office/powerpoint/2010/main" val="17329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32</a:t>
            </a:fld>
            <a:endParaRPr lang="en-US"/>
          </a:p>
        </p:txBody>
      </p:sp>
    </p:spTree>
    <p:extLst>
      <p:ext uri="{BB962C8B-B14F-4D97-AF65-F5344CB8AC3E}">
        <p14:creationId xmlns:p14="http://schemas.microsoft.com/office/powerpoint/2010/main" val="1343437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34</a:t>
            </a:fld>
            <a:endParaRPr lang="en-US"/>
          </a:p>
        </p:txBody>
      </p:sp>
    </p:spTree>
    <p:extLst>
      <p:ext uri="{BB962C8B-B14F-4D97-AF65-F5344CB8AC3E}">
        <p14:creationId xmlns:p14="http://schemas.microsoft.com/office/powerpoint/2010/main" val="513216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35</a:t>
            </a:fld>
            <a:endParaRPr lang="en-US"/>
          </a:p>
        </p:txBody>
      </p:sp>
    </p:spTree>
    <p:extLst>
      <p:ext uri="{BB962C8B-B14F-4D97-AF65-F5344CB8AC3E}">
        <p14:creationId xmlns:p14="http://schemas.microsoft.com/office/powerpoint/2010/main" val="13348177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39</a:t>
            </a:fld>
            <a:endParaRPr lang="en-US"/>
          </a:p>
        </p:txBody>
      </p:sp>
    </p:spTree>
    <p:extLst>
      <p:ext uri="{BB962C8B-B14F-4D97-AF65-F5344CB8AC3E}">
        <p14:creationId xmlns:p14="http://schemas.microsoft.com/office/powerpoint/2010/main" val="16670754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Depending</a:t>
            </a:r>
            <a:r>
              <a:rPr lang="en-US" baseline="0" dirty="0" smtClean="0"/>
              <a:t> on time…</a:t>
            </a:r>
          </a:p>
          <a:p>
            <a:r>
              <a:rPr lang="en-US" baseline="0" dirty="0" smtClean="0"/>
              <a:t>Give overview or some detail of </a:t>
            </a:r>
            <a:r>
              <a:rPr lang="en-US" baseline="0" dirty="0" err="1" smtClean="0"/>
              <a:t>GWish</a:t>
            </a:r>
            <a:r>
              <a:rPr lang="en-US" baseline="0" dirty="0" smtClean="0"/>
              <a:t> Reflection Rounds, Healer’s Art </a:t>
            </a:r>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42</a:t>
            </a:fld>
            <a:endParaRPr lang="en-US"/>
          </a:p>
        </p:txBody>
      </p:sp>
    </p:spTree>
    <p:extLst>
      <p:ext uri="{BB962C8B-B14F-4D97-AF65-F5344CB8AC3E}">
        <p14:creationId xmlns:p14="http://schemas.microsoft.com/office/powerpoint/2010/main" val="317239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44</a:t>
            </a:fld>
            <a:endParaRPr lang="en-US"/>
          </a:p>
        </p:txBody>
      </p:sp>
    </p:spTree>
    <p:extLst>
      <p:ext uri="{BB962C8B-B14F-4D97-AF65-F5344CB8AC3E}">
        <p14:creationId xmlns:p14="http://schemas.microsoft.com/office/powerpoint/2010/main" val="17956966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45</a:t>
            </a:fld>
            <a:endParaRPr lang="en-US"/>
          </a:p>
        </p:txBody>
      </p:sp>
    </p:spTree>
    <p:extLst>
      <p:ext uri="{BB962C8B-B14F-4D97-AF65-F5344CB8AC3E}">
        <p14:creationId xmlns:p14="http://schemas.microsoft.com/office/powerpoint/2010/main" val="1686325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51</a:t>
            </a:fld>
            <a:endParaRPr lang="en-US"/>
          </a:p>
        </p:txBody>
      </p:sp>
    </p:spTree>
    <p:extLst>
      <p:ext uri="{BB962C8B-B14F-4D97-AF65-F5344CB8AC3E}">
        <p14:creationId xmlns:p14="http://schemas.microsoft.com/office/powerpoint/2010/main" val="1729879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5</a:t>
            </a:fld>
            <a:endParaRPr lang="en-US"/>
          </a:p>
        </p:txBody>
      </p:sp>
    </p:spTree>
    <p:extLst>
      <p:ext uri="{BB962C8B-B14F-4D97-AF65-F5344CB8AC3E}">
        <p14:creationId xmlns:p14="http://schemas.microsoft.com/office/powerpoint/2010/main" val="15111097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Grounded in spiritual values</a:t>
            </a:r>
          </a:p>
          <a:p>
            <a:r>
              <a:rPr lang="en-US" dirty="0" smtClean="0"/>
              <a:t>Useful</a:t>
            </a:r>
            <a:r>
              <a:rPr lang="en-US" baseline="0" dirty="0" smtClean="0"/>
              <a:t> for teaching spiritual care, healing, group reflection </a:t>
            </a:r>
          </a:p>
          <a:p>
            <a:r>
              <a:rPr lang="en-US" baseline="0" dirty="0" smtClean="0"/>
              <a:t>For the general topic, emphasize spiritual values in teaching, in education. </a:t>
            </a:r>
          </a:p>
          <a:p>
            <a:endParaRPr lang="en-US" baseline="0" dirty="0" smtClean="0"/>
          </a:p>
          <a:p>
            <a:r>
              <a:rPr lang="en-US" baseline="0" dirty="0" smtClean="0"/>
              <a:t>If time, or if questions, can respond with more detail, including theory:</a:t>
            </a:r>
          </a:p>
          <a:p>
            <a:endParaRPr lang="en-US" baseline="0" dirty="0" smtClean="0"/>
          </a:p>
          <a:p>
            <a:r>
              <a:rPr lang="en-US" baseline="0" dirty="0" smtClean="0"/>
              <a:t>For personal and professional formation </a:t>
            </a:r>
          </a:p>
          <a:p>
            <a:endParaRPr lang="en-US" baseline="0" dirty="0" smtClean="0"/>
          </a:p>
          <a:p>
            <a:r>
              <a:rPr lang="en-US" baseline="0" dirty="0" smtClean="0"/>
              <a:t>Group learning: Group, STORY, role facilitator, non evaluator, peer-</a:t>
            </a:r>
          </a:p>
          <a:p>
            <a:r>
              <a:rPr lang="en-US" baseline="0" dirty="0" smtClean="0"/>
              <a:t>Context for group learning- 1:1 support, </a:t>
            </a:r>
          </a:p>
          <a:p>
            <a:r>
              <a:rPr lang="en-US" baseline="0" dirty="0" smtClean="0"/>
              <a:t>Group process – educational, not therapy, although healing happens. </a:t>
            </a:r>
          </a:p>
          <a:p>
            <a:endParaRPr lang="en-US" baseline="0" dirty="0" smtClean="0"/>
          </a:p>
          <a:p>
            <a:r>
              <a:rPr lang="en-US" baseline="0" dirty="0" smtClean="0"/>
              <a:t>What is formation – personal and professional</a:t>
            </a:r>
          </a:p>
          <a:p>
            <a:r>
              <a:rPr lang="en-US" baseline="0" dirty="0" smtClean="0"/>
              <a:t>Healer’s Art discovery process: take a seed topic, examine typical commonsense, reinterpret, illustrate through story, use reflection exercise to reveal inner life experience, share in groups to further discovery.  Reveals the content of thought, meta message – acknowledge other, dignity, esteem. </a:t>
            </a:r>
          </a:p>
        </p:txBody>
      </p:sp>
      <p:sp>
        <p:nvSpPr>
          <p:cNvPr id="4" name="Slide Number Placeholder 3"/>
          <p:cNvSpPr>
            <a:spLocks noGrp="1"/>
          </p:cNvSpPr>
          <p:nvPr>
            <p:ph type="sldNum" sz="quarter" idx="10"/>
          </p:nvPr>
        </p:nvSpPr>
        <p:spPr/>
        <p:txBody>
          <a:bodyPr/>
          <a:lstStyle/>
          <a:p>
            <a:fld id="{E7D21090-790D-DC4B-BF28-443FCE0B653D}" type="slidenum">
              <a:rPr lang="en-US" smtClean="0"/>
              <a:pPr/>
              <a:t>53</a:t>
            </a:fld>
            <a:endParaRPr lang="en-US"/>
          </a:p>
        </p:txBody>
      </p:sp>
    </p:spTree>
    <p:extLst>
      <p:ext uri="{BB962C8B-B14F-4D97-AF65-F5344CB8AC3E}">
        <p14:creationId xmlns:p14="http://schemas.microsoft.com/office/powerpoint/2010/main" val="14558325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55</a:t>
            </a:fld>
            <a:endParaRPr lang="en-US"/>
          </a:p>
        </p:txBody>
      </p:sp>
    </p:spTree>
    <p:extLst>
      <p:ext uri="{BB962C8B-B14F-4D97-AF65-F5344CB8AC3E}">
        <p14:creationId xmlns:p14="http://schemas.microsoft.com/office/powerpoint/2010/main" val="1896763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56</a:t>
            </a:fld>
            <a:endParaRPr lang="en-US"/>
          </a:p>
        </p:txBody>
      </p:sp>
    </p:spTree>
    <p:extLst>
      <p:ext uri="{BB962C8B-B14F-4D97-AF65-F5344CB8AC3E}">
        <p14:creationId xmlns:p14="http://schemas.microsoft.com/office/powerpoint/2010/main" val="16534934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Healer’s Art, participants</a:t>
            </a:r>
            <a:r>
              <a:rPr lang="en-US" baseline="0" dirty="0" smtClean="0"/>
              <a:t> </a:t>
            </a:r>
            <a:r>
              <a:rPr lang="en-US" dirty="0" smtClean="0"/>
              <a:t>write</a:t>
            </a:r>
            <a:r>
              <a:rPr lang="en-US" baseline="0" dirty="0" smtClean="0"/>
              <a:t> statements to bring their dream of service closer to their everyday life. </a:t>
            </a:r>
          </a:p>
          <a:p>
            <a:r>
              <a:rPr lang="en-US" baseline="0" dirty="0" smtClean="0"/>
              <a:t>Can’t tell who is student, who is physician.  Reveal something </a:t>
            </a:r>
            <a:r>
              <a:rPr lang="en-US" baseline="0" dirty="0" err="1" smtClean="0"/>
              <a:t>something</a:t>
            </a:r>
            <a:r>
              <a:rPr lang="en-US" baseline="0" dirty="0" smtClean="0"/>
              <a:t> universal, crosses over our various professions and stages of learning. </a:t>
            </a:r>
          </a:p>
          <a:p>
            <a:endParaRPr lang="en-US" baseline="0" dirty="0" smtClean="0"/>
          </a:p>
        </p:txBody>
      </p:sp>
      <p:sp>
        <p:nvSpPr>
          <p:cNvPr id="4" name="Slide Number Placeholder 3"/>
          <p:cNvSpPr>
            <a:spLocks noGrp="1"/>
          </p:cNvSpPr>
          <p:nvPr>
            <p:ph type="sldNum" sz="quarter" idx="10"/>
          </p:nvPr>
        </p:nvSpPr>
        <p:spPr/>
        <p:txBody>
          <a:bodyPr/>
          <a:lstStyle/>
          <a:p>
            <a:fld id="{E7D21090-790D-DC4B-BF28-443FCE0B653D}" type="slidenum">
              <a:rPr lang="en-US" smtClean="0"/>
              <a:pPr/>
              <a:t>61</a:t>
            </a:fld>
            <a:endParaRPr lang="en-US"/>
          </a:p>
        </p:txBody>
      </p:sp>
    </p:spTree>
    <p:extLst>
      <p:ext uri="{BB962C8B-B14F-4D97-AF65-F5344CB8AC3E}">
        <p14:creationId xmlns:p14="http://schemas.microsoft.com/office/powerpoint/2010/main" val="11118160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66</a:t>
            </a:fld>
            <a:endParaRPr lang="en-US"/>
          </a:p>
        </p:txBody>
      </p:sp>
    </p:spTree>
    <p:extLst>
      <p:ext uri="{BB962C8B-B14F-4D97-AF65-F5344CB8AC3E}">
        <p14:creationId xmlns:p14="http://schemas.microsoft.com/office/powerpoint/2010/main" val="19606607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i="1" dirty="0" smtClean="0"/>
          </a:p>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67</a:t>
            </a:fld>
            <a:endParaRPr lang="en-US"/>
          </a:p>
        </p:txBody>
      </p:sp>
    </p:spTree>
    <p:extLst>
      <p:ext uri="{BB962C8B-B14F-4D97-AF65-F5344CB8AC3E}">
        <p14:creationId xmlns:p14="http://schemas.microsoft.com/office/powerpoint/2010/main" val="18366498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68</a:t>
            </a:fld>
            <a:endParaRPr lang="en-US"/>
          </a:p>
        </p:txBody>
      </p:sp>
    </p:spTree>
    <p:extLst>
      <p:ext uri="{BB962C8B-B14F-4D97-AF65-F5344CB8AC3E}">
        <p14:creationId xmlns:p14="http://schemas.microsoft.com/office/powerpoint/2010/main" val="6447928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69</a:t>
            </a:fld>
            <a:endParaRPr lang="en-US"/>
          </a:p>
        </p:txBody>
      </p:sp>
    </p:spTree>
    <p:extLst>
      <p:ext uri="{BB962C8B-B14F-4D97-AF65-F5344CB8AC3E}">
        <p14:creationId xmlns:p14="http://schemas.microsoft.com/office/powerpoint/2010/main" val="831216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6</a:t>
            </a:fld>
            <a:endParaRPr lang="en-US"/>
          </a:p>
        </p:txBody>
      </p:sp>
    </p:spTree>
    <p:extLst>
      <p:ext uri="{BB962C8B-B14F-4D97-AF65-F5344CB8AC3E}">
        <p14:creationId xmlns:p14="http://schemas.microsoft.com/office/powerpoint/2010/main" val="1079908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dirty="0" smtClean="0"/>
              <a:t>Ask audience, how many </a:t>
            </a:r>
          </a:p>
          <a:p>
            <a:r>
              <a:rPr lang="en-US" sz="2400" dirty="0" smtClean="0"/>
              <a:t>Chaplains? Physicians?</a:t>
            </a:r>
            <a:r>
              <a:rPr lang="en-US" sz="2400" baseline="0" dirty="0" smtClean="0"/>
              <a:t> Nurses? Social Workers? </a:t>
            </a:r>
            <a:r>
              <a:rPr lang="en-US" sz="2400" baseline="0" dirty="0" err="1" smtClean="0"/>
              <a:t>Reserachers</a:t>
            </a:r>
            <a:r>
              <a:rPr lang="en-US" sz="2400" baseline="0" dirty="0" smtClean="0"/>
              <a:t>? Administration? Other? </a:t>
            </a:r>
          </a:p>
          <a:p>
            <a:endParaRPr lang="en-US" sz="2400" dirty="0" smtClean="0"/>
          </a:p>
          <a:p>
            <a:r>
              <a:rPr lang="en-US" sz="2400" dirty="0" smtClean="0"/>
              <a:t>How many</a:t>
            </a:r>
            <a:r>
              <a:rPr lang="en-US" sz="2400" baseline="0" dirty="0" smtClean="0"/>
              <a:t> educators?  </a:t>
            </a:r>
          </a:p>
          <a:p>
            <a:r>
              <a:rPr lang="en-US" sz="2400" baseline="0" dirty="0" smtClean="0"/>
              <a:t>How many people here involved teaching? All hands. </a:t>
            </a:r>
          </a:p>
          <a:p>
            <a:r>
              <a:rPr lang="en-US" sz="2400" baseline="0" dirty="0" smtClean="0"/>
              <a:t>OK, everyone, how many educators?  All hands? Each on own way. </a:t>
            </a:r>
            <a:endParaRPr lang="en-US" sz="2400"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8</a:t>
            </a:fld>
            <a:endParaRPr lang="en-US"/>
          </a:p>
        </p:txBody>
      </p:sp>
    </p:spTree>
    <p:extLst>
      <p:ext uri="{BB962C8B-B14F-4D97-AF65-F5344CB8AC3E}">
        <p14:creationId xmlns:p14="http://schemas.microsoft.com/office/powerpoint/2010/main" val="545439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9</a:t>
            </a:fld>
            <a:endParaRPr lang="en-US"/>
          </a:p>
        </p:txBody>
      </p:sp>
    </p:spTree>
    <p:extLst>
      <p:ext uri="{BB962C8B-B14F-4D97-AF65-F5344CB8AC3E}">
        <p14:creationId xmlns:p14="http://schemas.microsoft.com/office/powerpoint/2010/main" val="1744529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10</a:t>
            </a:fld>
            <a:endParaRPr lang="en-US"/>
          </a:p>
        </p:txBody>
      </p:sp>
    </p:spTree>
    <p:extLst>
      <p:ext uri="{BB962C8B-B14F-4D97-AF65-F5344CB8AC3E}">
        <p14:creationId xmlns:p14="http://schemas.microsoft.com/office/powerpoint/2010/main" val="721107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D21090-790D-DC4B-BF28-443FCE0B653D}" type="slidenum">
              <a:rPr lang="en-US" smtClean="0"/>
              <a:pPr/>
              <a:t>11</a:t>
            </a:fld>
            <a:endParaRPr lang="en-US"/>
          </a:p>
        </p:txBody>
      </p:sp>
    </p:spTree>
    <p:extLst>
      <p:ext uri="{BB962C8B-B14F-4D97-AF65-F5344CB8AC3E}">
        <p14:creationId xmlns:p14="http://schemas.microsoft.com/office/powerpoint/2010/main" val="1407818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7D21090-790D-DC4B-BF28-443FCE0B653D}" type="slidenum">
              <a:rPr lang="en-US" smtClean="0"/>
              <a:pPr/>
              <a:t>13</a:t>
            </a:fld>
            <a:endParaRPr lang="en-US"/>
          </a:p>
        </p:txBody>
      </p:sp>
    </p:spTree>
    <p:extLst>
      <p:ext uri="{BB962C8B-B14F-4D97-AF65-F5344CB8AC3E}">
        <p14:creationId xmlns:p14="http://schemas.microsoft.com/office/powerpoint/2010/main" val="226740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54AB02A5-4FE5-49D9-9E24-09F23B90C450}"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38DF85F5-FB5E-4F79-A561-97039C58DE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3D225C-1EA8-774A-8396-984D0AD6C7C4}"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6782C-0C5B-5C45-9C11-D3780C1947D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E23D225C-1EA8-774A-8396-984D0AD6C7C4}"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6782C-0C5B-5C45-9C11-D3780C1947D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E23D225C-1EA8-774A-8396-984D0AD6C7C4}"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6782C-0C5B-5C45-9C11-D3780C1947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E23D225C-1EA8-774A-8396-984D0AD6C7C4}"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6782C-0C5B-5C45-9C11-D3780C1947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E23D225C-1EA8-774A-8396-984D0AD6C7C4}"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6782C-0C5B-5C45-9C11-D3780C1947D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E23D225C-1EA8-774A-8396-984D0AD6C7C4}"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6782C-0C5B-5C45-9C11-D3780C1947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E23D225C-1EA8-774A-8396-984D0AD6C7C4}" type="datetimeFigureOut">
              <a:rPr lang="en-US" smtClean="0"/>
              <a:pPr/>
              <a:t>5/4/2016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46782C-0C5B-5C45-9C11-D3780C1947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23D225C-1EA8-774A-8396-984D0AD6C7C4}" type="datetimeFigureOut">
              <a:rPr lang="en-US" smtClean="0"/>
              <a:pPr/>
              <a:t>5/4/2016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46782C-0C5B-5C45-9C11-D3780C1947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D225C-1EA8-774A-8396-984D0AD6C7C4}" type="datetimeFigureOut">
              <a:rPr lang="en-US" smtClean="0"/>
              <a:pPr/>
              <a:t>5/4/2016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46782C-0C5B-5C45-9C11-D3780C1947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3D225C-1EA8-774A-8396-984D0AD6C7C4}"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E23D225C-1EA8-774A-8396-984D0AD6C7C4}" type="datetimeFigureOut">
              <a:rPr lang="en-US" smtClean="0"/>
              <a:pPr/>
              <a:t>5/4/2016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246782C-0C5B-5C45-9C11-D3780C1947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54"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 id="2147484365"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feldstein@stanfordhealthcar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aafp.org/afp/2001/0101/p89.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041" y="1850229"/>
            <a:ext cx="8403229" cy="1907103"/>
          </a:xfrm>
        </p:spPr>
        <p:txBody>
          <a:bodyPr/>
          <a:lstStyle/>
          <a:p>
            <a:r>
              <a:rPr lang="en-US" sz="2800" b="1" dirty="0" smtClean="0"/>
              <a:t>Caring for the Human Spirit Conference </a:t>
            </a:r>
            <a:br>
              <a:rPr lang="en-US" sz="2800" b="1" dirty="0" smtClean="0"/>
            </a:br>
            <a:r>
              <a:rPr lang="en-US" sz="2800" b="1" dirty="0" smtClean="0"/>
              <a:t>San Diego, April 13, 2016</a:t>
            </a:r>
            <a:r>
              <a:rPr lang="en-US" sz="3600" b="1" dirty="0" smtClean="0"/>
              <a:t/>
            </a:r>
            <a:br>
              <a:rPr lang="en-US" sz="3600" b="1" dirty="0" smtClean="0"/>
            </a:br>
            <a:r>
              <a:rPr lang="en-US" sz="3600" b="1" dirty="0" smtClean="0"/>
              <a:t/>
            </a:r>
            <a:br>
              <a:rPr lang="en-US" sz="3600" b="1" dirty="0" smtClean="0"/>
            </a:br>
            <a:r>
              <a:rPr lang="en-US" sz="3600" b="1" dirty="0" smtClean="0"/>
              <a:t>Spirituality, Healing and Reflection: Advances in Educating Healthcare Practitioners</a:t>
            </a:r>
            <a:endParaRPr lang="en-US" sz="3600" b="1" dirty="0"/>
          </a:p>
        </p:txBody>
      </p:sp>
      <p:sp>
        <p:nvSpPr>
          <p:cNvPr id="3" name="Subtitle 2"/>
          <p:cNvSpPr>
            <a:spLocks noGrp="1"/>
          </p:cNvSpPr>
          <p:nvPr>
            <p:ph type="subTitle" idx="1"/>
          </p:nvPr>
        </p:nvSpPr>
        <p:spPr>
          <a:xfrm>
            <a:off x="1134789" y="3982696"/>
            <a:ext cx="6498159" cy="2273587"/>
          </a:xfrm>
        </p:spPr>
        <p:txBody>
          <a:bodyPr>
            <a:normAutofit fontScale="92500" lnSpcReduction="10000"/>
          </a:bodyPr>
          <a:lstStyle/>
          <a:p>
            <a:endParaRPr lang="en-US" b="1" dirty="0" smtClean="0"/>
          </a:p>
          <a:p>
            <a:endParaRPr lang="en-US" b="1" dirty="0" smtClean="0"/>
          </a:p>
          <a:p>
            <a:r>
              <a:rPr lang="en-US" b="1" dirty="0" smtClean="0">
                <a:solidFill>
                  <a:srgbClr val="0D0D0D"/>
                </a:solidFill>
              </a:rPr>
              <a:t>Chaplain Bruce Feldstein MD</a:t>
            </a:r>
          </a:p>
          <a:p>
            <a:r>
              <a:rPr lang="en-US" b="1" dirty="0" smtClean="0">
                <a:solidFill>
                  <a:srgbClr val="0D0D0D"/>
                </a:solidFill>
              </a:rPr>
              <a:t>Director, The Jewish Chaplaincy at Stanford Medicine</a:t>
            </a:r>
          </a:p>
          <a:p>
            <a:r>
              <a:rPr lang="en-US" b="1" dirty="0" smtClean="0">
                <a:solidFill>
                  <a:srgbClr val="0D0D0D"/>
                </a:solidFill>
              </a:rPr>
              <a:t>Adjunct Clinical Professor </a:t>
            </a:r>
          </a:p>
          <a:p>
            <a:r>
              <a:rPr lang="en-US" b="1" dirty="0" smtClean="0">
                <a:solidFill>
                  <a:srgbClr val="0D0D0D"/>
                </a:solidFill>
              </a:rPr>
              <a:t>Stanford University School of Medicine</a:t>
            </a:r>
          </a:p>
          <a:p>
            <a:r>
              <a:rPr lang="en-US" b="1" dirty="0" smtClean="0">
                <a:solidFill>
                  <a:srgbClr val="0D0D0D"/>
                </a:solidFill>
              </a:rPr>
              <a:t>Stanford, Ca.</a:t>
            </a:r>
          </a:p>
          <a:p>
            <a:r>
              <a:rPr lang="en-US" b="1" dirty="0" smtClean="0">
                <a:solidFill>
                  <a:srgbClr val="0D0D0D"/>
                </a:solidFill>
                <a:hlinkClick r:id="rId3"/>
              </a:rPr>
              <a:t>bfeldstein@stanfordhealthcare.org</a:t>
            </a:r>
            <a:endParaRPr lang="en-US" b="1" dirty="0" smtClean="0">
              <a:solidFill>
                <a:srgbClr val="0D0D0D"/>
              </a:solidFill>
            </a:endParaRPr>
          </a:p>
          <a:p>
            <a:endParaRPr lang="en-US" b="1" dirty="0" smtClean="0"/>
          </a:p>
          <a:p>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Educate</a:t>
            </a:r>
            <a:endParaRPr lang="en-US" dirty="0"/>
          </a:p>
        </p:txBody>
      </p:sp>
      <p:sp>
        <p:nvSpPr>
          <p:cNvPr id="3" name="Content Placeholder 2"/>
          <p:cNvSpPr>
            <a:spLocks noGrp="1"/>
          </p:cNvSpPr>
          <p:nvPr>
            <p:ph idx="1"/>
          </p:nvPr>
        </p:nvSpPr>
        <p:spPr/>
        <p:txBody>
          <a:bodyPr>
            <a:normAutofit/>
          </a:bodyPr>
          <a:lstStyle/>
          <a:p>
            <a:pPr>
              <a:buNone/>
            </a:pPr>
            <a:r>
              <a:rPr lang="en-US" sz="3429" b="1" dirty="0" smtClean="0">
                <a:solidFill>
                  <a:srgbClr val="0D0D0D"/>
                </a:solidFill>
                <a:latin typeface="Arial"/>
                <a:cs typeface="Arial"/>
              </a:rPr>
              <a:t>   Latin roots</a:t>
            </a:r>
          </a:p>
          <a:p>
            <a:pPr lvl="1">
              <a:spcBef>
                <a:spcPts val="1200"/>
              </a:spcBef>
            </a:pPr>
            <a:r>
              <a:rPr lang="en-US" sz="3229" b="1" dirty="0" smtClean="0">
                <a:solidFill>
                  <a:srgbClr val="0D0D0D"/>
                </a:solidFill>
                <a:latin typeface="Arial"/>
                <a:cs typeface="Arial"/>
              </a:rPr>
              <a:t>"</a:t>
            </a:r>
            <a:r>
              <a:rPr lang="en-US" sz="3229" b="1" dirty="0" err="1" smtClean="0">
                <a:solidFill>
                  <a:srgbClr val="0D0D0D"/>
                </a:solidFill>
                <a:latin typeface="Arial"/>
                <a:cs typeface="Arial"/>
              </a:rPr>
              <a:t>educare</a:t>
            </a:r>
            <a:r>
              <a:rPr lang="en-US" sz="3229" b="1" dirty="0" smtClean="0">
                <a:solidFill>
                  <a:srgbClr val="0D0D0D"/>
                </a:solidFill>
                <a:latin typeface="Arial"/>
                <a:cs typeface="Arial"/>
              </a:rPr>
              <a:t>" to bring up, rear, train or to mold </a:t>
            </a:r>
          </a:p>
          <a:p>
            <a:pPr lvl="1"/>
            <a:r>
              <a:rPr lang="en-US" sz="3229" b="1" dirty="0" smtClean="0">
                <a:solidFill>
                  <a:srgbClr val="0D0D0D"/>
                </a:solidFill>
                <a:latin typeface="Arial"/>
                <a:cs typeface="Arial"/>
              </a:rPr>
              <a:t>"</a:t>
            </a:r>
            <a:r>
              <a:rPr lang="en-US" sz="3229" b="1" dirty="0" err="1" smtClean="0">
                <a:solidFill>
                  <a:srgbClr val="0D0D0D"/>
                </a:solidFill>
                <a:latin typeface="Arial"/>
                <a:cs typeface="Arial"/>
              </a:rPr>
              <a:t>educere</a:t>
            </a:r>
            <a:r>
              <a:rPr lang="en-US" sz="3229" b="1" dirty="0" smtClean="0">
                <a:solidFill>
                  <a:srgbClr val="0D0D0D"/>
                </a:solidFill>
                <a:latin typeface="Arial"/>
                <a:cs typeface="Arial"/>
              </a:rPr>
              <a:t>" to lead out, draw forth  </a:t>
            </a:r>
          </a:p>
          <a:p>
            <a:endParaRPr lang="en-US" b="1" dirty="0" smtClean="0">
              <a:solidFill>
                <a:srgbClr val="0D0D0D"/>
              </a:solidFill>
            </a:endParaRPr>
          </a:p>
          <a:p>
            <a:endParaRPr lang="en-US" dirty="0" smtClean="0">
              <a:solidFill>
                <a:srgbClr val="0D0D0D"/>
              </a:solidFill>
            </a:endParaRPr>
          </a:p>
          <a:p>
            <a:endParaRPr lang="en-US" dirty="0" smtClean="0">
              <a:solidFill>
                <a:srgbClr val="0D0D0D"/>
              </a:solidFill>
            </a:endParaRPr>
          </a:p>
          <a:p>
            <a:endParaRPr lang="en-US" dirty="0" smtClean="0">
              <a:solidFill>
                <a:srgbClr val="0D0D0D"/>
              </a:solidFill>
            </a:endParaRPr>
          </a:p>
          <a:p>
            <a:endParaRPr lang="en-US" dirty="0" smtClean="0">
              <a:solidFill>
                <a:srgbClr val="0D0D0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t>
            </a:r>
            <a:endParaRPr lang="en-US" dirty="0"/>
          </a:p>
        </p:txBody>
      </p:sp>
      <p:sp>
        <p:nvSpPr>
          <p:cNvPr id="3" name="Content Placeholder 2"/>
          <p:cNvSpPr>
            <a:spLocks noGrp="1"/>
          </p:cNvSpPr>
          <p:nvPr>
            <p:ph idx="1"/>
          </p:nvPr>
        </p:nvSpPr>
        <p:spPr/>
        <p:txBody>
          <a:bodyPr>
            <a:normAutofit fontScale="85000" lnSpcReduction="20000"/>
          </a:bodyPr>
          <a:lstStyle/>
          <a:p>
            <a:r>
              <a:rPr lang="en-US" sz="3429" b="1" dirty="0" smtClean="0">
                <a:solidFill>
                  <a:srgbClr val="000000"/>
                </a:solidFill>
                <a:latin typeface="Arial"/>
                <a:cs typeface="Arial"/>
              </a:rPr>
              <a:t>What is Learning?  </a:t>
            </a:r>
          </a:p>
          <a:p>
            <a:pPr>
              <a:buNone/>
            </a:pPr>
            <a:r>
              <a:rPr lang="en-US" i="1" dirty="0" smtClean="0">
                <a:solidFill>
                  <a:srgbClr val="000000"/>
                </a:solidFill>
                <a:latin typeface="Arial"/>
                <a:cs typeface="Arial"/>
              </a:rPr>
              <a:t>     … </a:t>
            </a:r>
            <a:r>
              <a:rPr lang="en-US" sz="3027" i="1" dirty="0" smtClean="0">
                <a:solidFill>
                  <a:srgbClr val="000000"/>
                </a:solidFill>
                <a:latin typeface="Arial"/>
                <a:cs typeface="Arial"/>
              </a:rPr>
              <a:t>the act of acquiring new, or modifying and reinforcing, existing knowledge, behaviors, skills, values or preference . Wikipedia </a:t>
            </a:r>
          </a:p>
          <a:p>
            <a:r>
              <a:rPr lang="en-US" sz="3429" b="1" dirty="0" smtClean="0">
                <a:solidFill>
                  <a:srgbClr val="000000"/>
                </a:solidFill>
                <a:latin typeface="Arial"/>
                <a:cs typeface="Arial"/>
              </a:rPr>
              <a:t>Mood/emotions</a:t>
            </a:r>
          </a:p>
          <a:p>
            <a:pPr lvl="1"/>
            <a:r>
              <a:rPr lang="en-US" sz="2827" i="1" dirty="0" smtClean="0">
                <a:solidFill>
                  <a:srgbClr val="000000"/>
                </a:solidFill>
                <a:latin typeface="Arial"/>
                <a:cs typeface="Arial"/>
              </a:rPr>
              <a:t>Cognitive Emotions</a:t>
            </a:r>
          </a:p>
          <a:p>
            <a:pPr lvl="2"/>
            <a:r>
              <a:rPr lang="en-US" sz="2827" i="1" dirty="0" smtClean="0">
                <a:solidFill>
                  <a:srgbClr val="000000"/>
                </a:solidFill>
                <a:latin typeface="Arial"/>
                <a:cs typeface="Arial"/>
              </a:rPr>
              <a:t>Wonder – I don’t know, and I like it</a:t>
            </a:r>
          </a:p>
          <a:p>
            <a:pPr lvl="2"/>
            <a:r>
              <a:rPr lang="en-US" sz="2827" i="1" dirty="0" smtClean="0">
                <a:solidFill>
                  <a:srgbClr val="000000"/>
                </a:solidFill>
                <a:latin typeface="Arial"/>
                <a:cs typeface="Arial"/>
              </a:rPr>
              <a:t>Perplexity – I don’t know</a:t>
            </a:r>
          </a:p>
          <a:p>
            <a:pPr lvl="2"/>
            <a:r>
              <a:rPr lang="en-US" sz="2827" i="1" dirty="0" smtClean="0">
                <a:solidFill>
                  <a:srgbClr val="000000"/>
                </a:solidFill>
                <a:latin typeface="Arial"/>
                <a:cs typeface="Arial"/>
              </a:rPr>
              <a:t>Confusion – I don’t know, and I don’t like it</a:t>
            </a:r>
          </a:p>
          <a:p>
            <a:pPr lvl="2"/>
            <a:r>
              <a:rPr lang="en-US" sz="2827" i="1" dirty="0" smtClean="0">
                <a:solidFill>
                  <a:srgbClr val="000000"/>
                </a:solidFill>
                <a:latin typeface="Arial"/>
                <a:cs typeface="Arial"/>
              </a:rPr>
              <a:t>Boredom – I don’t care </a:t>
            </a:r>
          </a:p>
          <a:p>
            <a:endParaRPr lang="en-US" i="1" dirty="0" smtClean="0"/>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Learning </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smtClean="0">
                <a:solidFill>
                  <a:srgbClr val="000000"/>
                </a:solidFill>
              </a:rPr>
              <a:t>Blind</a:t>
            </a:r>
            <a:r>
              <a:rPr lang="en-US" b="1" dirty="0" smtClean="0">
                <a:solidFill>
                  <a:srgbClr val="000000"/>
                </a:solidFill>
              </a:rPr>
              <a:t> – Doesn’t even know, Huh? </a:t>
            </a:r>
          </a:p>
          <a:p>
            <a:r>
              <a:rPr lang="en-US" b="1" u="sng" dirty="0" smtClean="0">
                <a:solidFill>
                  <a:srgbClr val="000000"/>
                </a:solidFill>
              </a:rPr>
              <a:t>Ignorant</a:t>
            </a:r>
            <a:r>
              <a:rPr lang="en-US" b="1" dirty="0" smtClean="0">
                <a:solidFill>
                  <a:srgbClr val="000000"/>
                </a:solidFill>
              </a:rPr>
              <a:t> – Huh!, knows they don’t know </a:t>
            </a:r>
          </a:p>
          <a:p>
            <a:r>
              <a:rPr lang="en-US" b="1" u="sng" dirty="0" smtClean="0">
                <a:solidFill>
                  <a:srgbClr val="000000"/>
                </a:solidFill>
              </a:rPr>
              <a:t>Beginner</a:t>
            </a:r>
            <a:r>
              <a:rPr lang="en-US" b="1" dirty="0" smtClean="0">
                <a:solidFill>
                  <a:srgbClr val="000000"/>
                </a:solidFill>
              </a:rPr>
              <a:t> –  Knows they don’t know, committed to learn, finds teacher/guide, gives trust, follows instruction - step by step </a:t>
            </a:r>
          </a:p>
          <a:p>
            <a:r>
              <a:rPr lang="en-US" b="1" u="sng" dirty="0" smtClean="0">
                <a:solidFill>
                  <a:srgbClr val="000000"/>
                </a:solidFill>
              </a:rPr>
              <a:t>Advanced Beginner </a:t>
            </a:r>
            <a:r>
              <a:rPr lang="en-US" b="1" dirty="0" smtClean="0">
                <a:solidFill>
                  <a:srgbClr val="000000"/>
                </a:solidFill>
              </a:rPr>
              <a:t>– Performs with supervision; breakdowns, pitfalls, errors, mistakes </a:t>
            </a:r>
          </a:p>
          <a:p>
            <a:r>
              <a:rPr lang="en-US" b="1" u="sng" dirty="0" smtClean="0">
                <a:solidFill>
                  <a:srgbClr val="000000"/>
                </a:solidFill>
              </a:rPr>
              <a:t>Competent</a:t>
            </a:r>
            <a:r>
              <a:rPr lang="en-US" b="1" dirty="0" smtClean="0">
                <a:solidFill>
                  <a:srgbClr val="000000"/>
                </a:solidFill>
              </a:rPr>
              <a:t> – Can do on own, according to standards of community, manage breakdown, knows limits </a:t>
            </a:r>
          </a:p>
          <a:p>
            <a:pPr>
              <a:buNone/>
            </a:pPr>
            <a:r>
              <a:rPr lang="en-US" sz="1946" b="1" dirty="0" smtClean="0">
                <a:solidFill>
                  <a:srgbClr val="000000"/>
                </a:solidFill>
              </a:rPr>
              <a:t>Adapted from paper by Fernando Flores, </a:t>
            </a:r>
            <a:r>
              <a:rPr lang="en-US" sz="1946" b="1" dirty="0" err="1" smtClean="0">
                <a:solidFill>
                  <a:srgbClr val="000000"/>
                </a:solidFill>
              </a:rPr>
              <a:t>et.al</a:t>
            </a:r>
            <a:r>
              <a:rPr lang="en-US" sz="1946" b="1" dirty="0" smtClean="0">
                <a:solidFill>
                  <a:srgbClr val="000000"/>
                </a:solidFill>
              </a:rPr>
              <a:t>., Domains of Education, Ontological Design Course (1986)</a:t>
            </a:r>
          </a:p>
          <a:p>
            <a:pPr lvl="1"/>
            <a:endParaRPr lang="en-US" b="1" dirty="0" smtClean="0">
              <a:solidFill>
                <a:srgbClr val="000000"/>
              </a:solidFill>
            </a:endParaRPr>
          </a:p>
          <a:p>
            <a:pPr lvl="1"/>
            <a:endParaRPr lang="en-US" b="1" dirty="0" smtClean="0">
              <a:solidFill>
                <a:srgbClr val="000000"/>
              </a:solidFill>
            </a:endParaRPr>
          </a:p>
          <a:p>
            <a:pPr lvl="1">
              <a:buNone/>
            </a:pPr>
            <a:endParaRPr lang="en-US" b="1"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Domains of Trust </a:t>
            </a:r>
            <a:endParaRPr lang="en-US" dirty="0"/>
          </a:p>
        </p:txBody>
      </p:sp>
      <p:sp>
        <p:nvSpPr>
          <p:cNvPr id="3" name="Content Placeholder 2"/>
          <p:cNvSpPr>
            <a:spLocks noGrp="1"/>
          </p:cNvSpPr>
          <p:nvPr>
            <p:ph idx="1"/>
          </p:nvPr>
        </p:nvSpPr>
        <p:spPr/>
        <p:txBody>
          <a:bodyPr>
            <a:normAutofit/>
          </a:bodyPr>
          <a:lstStyle/>
          <a:p>
            <a:r>
              <a:rPr lang="en-US" sz="2800" b="1" dirty="0" smtClean="0">
                <a:solidFill>
                  <a:srgbClr val="000000"/>
                </a:solidFill>
                <a:latin typeface="Arial"/>
                <a:cs typeface="Arial"/>
              </a:rPr>
              <a:t>Sincerity</a:t>
            </a:r>
            <a:r>
              <a:rPr lang="en-US" sz="2800" dirty="0" smtClean="0">
                <a:solidFill>
                  <a:srgbClr val="000000"/>
                </a:solidFill>
                <a:latin typeface="Arial"/>
                <a:cs typeface="Arial"/>
              </a:rPr>
              <a:t> (mean what you say, compassion, respect)</a:t>
            </a:r>
            <a:endParaRPr lang="en-US" sz="2800" b="1" dirty="0" smtClean="0">
              <a:solidFill>
                <a:srgbClr val="000000"/>
              </a:solidFill>
              <a:latin typeface="Arial"/>
              <a:cs typeface="Arial"/>
            </a:endParaRPr>
          </a:p>
          <a:p>
            <a:r>
              <a:rPr lang="en-US" sz="2800" b="1" dirty="0" smtClean="0">
                <a:solidFill>
                  <a:srgbClr val="000000"/>
                </a:solidFill>
                <a:latin typeface="Arial"/>
                <a:cs typeface="Arial"/>
              </a:rPr>
              <a:t>Competence</a:t>
            </a:r>
            <a:r>
              <a:rPr lang="en-US" sz="2800" dirty="0" smtClean="0">
                <a:solidFill>
                  <a:srgbClr val="000000"/>
                </a:solidFill>
                <a:latin typeface="Arial"/>
                <a:cs typeface="Arial"/>
              </a:rPr>
              <a:t> (able to do what you say)</a:t>
            </a:r>
            <a:endParaRPr lang="en-US" sz="2800" b="1" dirty="0" smtClean="0">
              <a:solidFill>
                <a:srgbClr val="000000"/>
              </a:solidFill>
              <a:latin typeface="Arial"/>
              <a:cs typeface="Arial"/>
            </a:endParaRPr>
          </a:p>
          <a:p>
            <a:r>
              <a:rPr lang="en-US" sz="2800" b="1" dirty="0" smtClean="0">
                <a:solidFill>
                  <a:srgbClr val="000000"/>
                </a:solidFill>
                <a:latin typeface="Arial"/>
                <a:cs typeface="Arial"/>
              </a:rPr>
              <a:t>Reliability</a:t>
            </a:r>
            <a:r>
              <a:rPr lang="en-US" sz="2800" dirty="0" smtClean="0">
                <a:solidFill>
                  <a:srgbClr val="000000"/>
                </a:solidFill>
                <a:latin typeface="Arial"/>
                <a:cs typeface="Arial"/>
              </a:rPr>
              <a:t> (do what you say you’ll do and when, i.e. promising)</a:t>
            </a:r>
            <a:endParaRPr lang="en-US" sz="2800" b="1" dirty="0" smtClean="0">
              <a:solidFill>
                <a:srgbClr val="000000"/>
              </a:solidFill>
              <a:latin typeface="Arial"/>
              <a:cs typeface="Arial"/>
            </a:endParaRPr>
          </a:p>
          <a:p>
            <a:endParaRPr lang="en-US" i="1" dirty="0" smtClean="0"/>
          </a:p>
          <a:p>
            <a:endParaRPr lang="en-US" i="1" dirty="0" smtClean="0"/>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about</a:t>
            </a:r>
            <a:endParaRPr lang="en-US" dirty="0"/>
          </a:p>
        </p:txBody>
      </p:sp>
      <p:sp>
        <p:nvSpPr>
          <p:cNvPr id="3" name="Content Placeholder 2"/>
          <p:cNvSpPr>
            <a:spLocks noGrp="1"/>
          </p:cNvSpPr>
          <p:nvPr>
            <p:ph idx="1"/>
          </p:nvPr>
        </p:nvSpPr>
        <p:spPr>
          <a:xfrm>
            <a:off x="298432" y="1600201"/>
            <a:ext cx="8594725" cy="4343400"/>
          </a:xfrm>
        </p:spPr>
        <p:txBody>
          <a:bodyPr>
            <a:normAutofit fontScale="92500"/>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EDUCATING HEALTHCARE PROFESSIONALS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Examples from Stanford</a:t>
            </a:r>
            <a:endParaRPr lang="en-US" dirty="0"/>
          </a:p>
        </p:txBody>
      </p:sp>
      <p:sp>
        <p:nvSpPr>
          <p:cNvPr id="3" name="Content Placeholder 2"/>
          <p:cNvSpPr>
            <a:spLocks noGrp="1"/>
          </p:cNvSpPr>
          <p:nvPr>
            <p:ph idx="1"/>
          </p:nvPr>
        </p:nvSpPr>
        <p:spPr/>
        <p:txBody>
          <a:bodyPr/>
          <a:lstStyle/>
          <a:p>
            <a:r>
              <a:rPr lang="en-US" sz="3200" b="1" dirty="0" smtClean="0">
                <a:solidFill>
                  <a:srgbClr val="0D0D0D"/>
                </a:solidFill>
              </a:rPr>
              <a:t>Spirituality and Meaning in Medicine class</a:t>
            </a:r>
          </a:p>
          <a:p>
            <a:r>
              <a:rPr lang="en-US" sz="3200" b="1" dirty="0" err="1" smtClean="0">
                <a:solidFill>
                  <a:srgbClr val="0D0D0D"/>
                </a:solidFill>
              </a:rPr>
              <a:t>GWish</a:t>
            </a:r>
            <a:r>
              <a:rPr lang="en-US" sz="3200" b="1" dirty="0" smtClean="0">
                <a:solidFill>
                  <a:srgbClr val="0D0D0D"/>
                </a:solidFill>
              </a:rPr>
              <a:t>-Templeton Reflection Rounds</a:t>
            </a:r>
          </a:p>
          <a:p>
            <a:r>
              <a:rPr lang="en-US" sz="3200" b="1" dirty="0" smtClean="0">
                <a:solidFill>
                  <a:srgbClr val="0D0D0D"/>
                </a:solidFill>
              </a:rPr>
              <a:t>The Healer’s Art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Let’s Talk about</a:t>
            </a:r>
            <a:endParaRPr lang="en-US" dirty="0"/>
          </a:p>
        </p:txBody>
      </p:sp>
      <p:sp>
        <p:nvSpPr>
          <p:cNvPr id="3" name="Content Placeholder 2"/>
          <p:cNvSpPr>
            <a:spLocks noGrp="1"/>
          </p:cNvSpPr>
          <p:nvPr>
            <p:ph idx="1"/>
          </p:nvPr>
        </p:nvSpPr>
        <p:spPr/>
        <p:txBody>
          <a:bodyPr>
            <a:normAutofit fontScale="85000" lnSpcReduction="20000"/>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Teaching</a:t>
            </a:r>
          </a:p>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Spirituality and</a:t>
            </a:r>
          </a:p>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Meaning in</a:t>
            </a:r>
          </a:p>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Medicine</a:t>
            </a:r>
          </a:p>
          <a:p>
            <a:pPr>
              <a:buNone/>
            </a:pPr>
            <a:endParaRPr lang="en-US" sz="8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Spirituality and Meaning in Medicine</a:t>
            </a:r>
            <a:endParaRPr lang="en-US" dirty="0"/>
          </a:p>
        </p:txBody>
      </p:sp>
      <p:sp>
        <p:nvSpPr>
          <p:cNvPr id="3" name="Content Placeholder 2"/>
          <p:cNvSpPr>
            <a:spLocks noGrp="1"/>
          </p:cNvSpPr>
          <p:nvPr>
            <p:ph idx="1"/>
          </p:nvPr>
        </p:nvSpPr>
        <p:spPr/>
        <p:txBody>
          <a:bodyPr>
            <a:normAutofit fontScale="92500"/>
          </a:bodyPr>
          <a:lstStyle/>
          <a:p>
            <a:pPr algn="ctr">
              <a:buNone/>
            </a:pPr>
            <a:endParaRPr lang="en-US" sz="2800" b="1" dirty="0" smtClean="0">
              <a:solidFill>
                <a:srgbClr val="000000"/>
              </a:solidFill>
              <a:latin typeface="Arial"/>
              <a:cs typeface="Arial"/>
            </a:endParaRPr>
          </a:p>
          <a:p>
            <a:pPr algn="ctr">
              <a:buNone/>
            </a:pPr>
            <a:r>
              <a:rPr lang="en-US" sz="2800" b="1" dirty="0" smtClean="0">
                <a:solidFill>
                  <a:srgbClr val="000000"/>
                </a:solidFill>
                <a:latin typeface="Arial"/>
                <a:cs typeface="Arial"/>
              </a:rPr>
              <a:t>Class at Stanford University School of Medicine </a:t>
            </a:r>
          </a:p>
          <a:p>
            <a:pPr algn="ctr">
              <a:buNone/>
            </a:pPr>
            <a:r>
              <a:rPr lang="en-US" sz="2800" b="1" dirty="0" smtClean="0">
                <a:solidFill>
                  <a:srgbClr val="000000"/>
                </a:solidFill>
                <a:latin typeface="Arial"/>
                <a:cs typeface="Arial"/>
              </a:rPr>
              <a:t>In Family Medicine Core Clerkship</a:t>
            </a:r>
          </a:p>
          <a:p>
            <a:pPr algn="ctr">
              <a:buNone/>
            </a:pPr>
            <a:r>
              <a:rPr lang="en-US" sz="2800" b="1" dirty="0" smtClean="0">
                <a:solidFill>
                  <a:srgbClr val="000000"/>
                </a:solidFill>
                <a:latin typeface="Arial"/>
                <a:cs typeface="Arial"/>
              </a:rPr>
              <a:t>Developed by Chaplain Bruce Feldstein MD, Marita Grudzen MHS, Art Johnson PhD in 2001</a:t>
            </a:r>
          </a:p>
          <a:p>
            <a:pPr algn="ctr">
              <a:buNone/>
            </a:pPr>
            <a:r>
              <a:rPr lang="en-US" sz="2800" b="1" dirty="0" smtClean="0">
                <a:solidFill>
                  <a:srgbClr val="000000"/>
                </a:solidFill>
                <a:latin typeface="Arial"/>
                <a:cs typeface="Arial"/>
              </a:rPr>
              <a:t>Funding: HHS Grant,  John Templeton Medical School Curricular Award</a:t>
            </a:r>
            <a:endParaRPr lang="en-US" sz="2800" b="1" dirty="0" smtClean="0"/>
          </a:p>
          <a:p>
            <a:pPr lvl="1">
              <a:buNone/>
            </a:pPr>
            <a:endParaRPr lang="en-US" sz="2800" b="1" dirty="0" smtClean="0">
              <a:solidFill>
                <a:srgbClr val="000000"/>
              </a:solidFill>
              <a:latin typeface="Arial"/>
              <a:cs typeface="Arial"/>
            </a:endParaRP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normAutofit/>
          </a:bodyPr>
          <a:lstStyle/>
          <a:p>
            <a:pPr algn="ctr">
              <a:buNone/>
            </a:pPr>
            <a:endParaRPr lang="en-US" sz="2800" b="1" dirty="0" smtClean="0">
              <a:solidFill>
                <a:srgbClr val="000000"/>
              </a:solidFill>
              <a:latin typeface="Arial"/>
              <a:cs typeface="Arial"/>
            </a:endParaRPr>
          </a:p>
          <a:p>
            <a:pPr algn="ctr">
              <a:buNone/>
            </a:pPr>
            <a:r>
              <a:rPr lang="en-US" sz="2800" b="1" dirty="0" smtClean="0">
                <a:solidFill>
                  <a:srgbClr val="000000"/>
                </a:solidFill>
                <a:latin typeface="Arial"/>
                <a:cs typeface="Arial"/>
              </a:rPr>
              <a:t>Identify and respond to your patient’s spirituality and sources of meaning            as well as your own</a:t>
            </a:r>
            <a:r>
              <a:rPr lang="en-US" sz="2800" dirty="0" smtClean="0"/>
              <a:t>. </a:t>
            </a:r>
            <a:endParaRPr lang="en-US" sz="2800" b="1" dirty="0" smtClean="0"/>
          </a:p>
          <a:p>
            <a:pPr lvl="1">
              <a:buNone/>
            </a:pPr>
            <a:endParaRPr lang="en-US" sz="2800" b="1" dirty="0" smtClean="0">
              <a:solidFill>
                <a:srgbClr val="000000"/>
              </a:solidFill>
              <a:latin typeface="Arial"/>
              <a:cs typeface="Arial"/>
            </a:endParaRP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dirty="0" smtClean="0"/>
              <a:t>Essential</a:t>
            </a:r>
            <a:r>
              <a:rPr lang="en-US" b="1" dirty="0" smtClean="0"/>
              <a:t> </a:t>
            </a:r>
            <a:r>
              <a:rPr lang="en-US" dirty="0" smtClean="0"/>
              <a:t>Skills</a:t>
            </a:r>
            <a:r>
              <a:rPr lang="en-US" b="1" dirty="0" smtClean="0"/>
              <a:t> </a:t>
            </a:r>
            <a:endParaRPr lang="en-US" b="1" dirty="0"/>
          </a:p>
        </p:txBody>
      </p:sp>
      <p:sp>
        <p:nvSpPr>
          <p:cNvPr id="3" name="Content Placeholder 2"/>
          <p:cNvSpPr>
            <a:spLocks noGrp="1"/>
          </p:cNvSpPr>
          <p:nvPr>
            <p:ph idx="1"/>
          </p:nvPr>
        </p:nvSpPr>
        <p:spPr/>
        <p:txBody>
          <a:bodyPr>
            <a:normAutofit fontScale="85000" lnSpcReduction="20000"/>
          </a:bodyPr>
          <a:lstStyle/>
          <a:p>
            <a:pPr>
              <a:buNone/>
            </a:pPr>
            <a:r>
              <a:rPr lang="en-US" sz="2800" b="1" dirty="0" smtClean="0">
                <a:solidFill>
                  <a:srgbClr val="000000"/>
                </a:solidFill>
                <a:latin typeface="Arial"/>
                <a:cs typeface="Arial"/>
              </a:rPr>
              <a:t>1) Recognize spiritual/meaningful experience</a:t>
            </a:r>
          </a:p>
          <a:p>
            <a:pPr>
              <a:buNone/>
            </a:pPr>
            <a:r>
              <a:rPr lang="en-US" sz="2800" b="1" dirty="0" smtClean="0">
                <a:solidFill>
                  <a:srgbClr val="000000"/>
                </a:solidFill>
                <a:latin typeface="Arial"/>
                <a:cs typeface="Arial"/>
              </a:rPr>
              <a:t>2) </a:t>
            </a:r>
            <a:r>
              <a:rPr lang="en-US" sz="2800" b="1" u="sng" dirty="0" smtClean="0">
                <a:solidFill>
                  <a:srgbClr val="000000"/>
                </a:solidFill>
                <a:latin typeface="Arial"/>
                <a:cs typeface="Arial"/>
              </a:rPr>
              <a:t>Prepare Attention and Intention </a:t>
            </a:r>
            <a:r>
              <a:rPr lang="en-US" sz="2800" b="1" dirty="0" smtClean="0">
                <a:solidFill>
                  <a:srgbClr val="000000"/>
                </a:solidFill>
                <a:latin typeface="Arial"/>
                <a:cs typeface="Arial"/>
              </a:rPr>
              <a:t>                            Make a meaningful connection  </a:t>
            </a:r>
          </a:p>
          <a:p>
            <a:pPr>
              <a:buNone/>
            </a:pPr>
            <a:r>
              <a:rPr lang="en-US" sz="2800" b="1" dirty="0" smtClean="0">
                <a:solidFill>
                  <a:srgbClr val="000000"/>
                </a:solidFill>
                <a:latin typeface="Arial"/>
                <a:cs typeface="Arial"/>
              </a:rPr>
              <a:t>3) Identify and respond to the </a:t>
            </a:r>
            <a:r>
              <a:rPr lang="en-US" sz="2800" b="1" u="sng" dirty="0" smtClean="0">
                <a:solidFill>
                  <a:srgbClr val="000000"/>
                </a:solidFill>
                <a:latin typeface="Arial"/>
                <a:cs typeface="Arial"/>
              </a:rPr>
              <a:t>Chief Concern           </a:t>
            </a:r>
            <a:r>
              <a:rPr lang="en-US" sz="2800" b="1" dirty="0" smtClean="0">
                <a:solidFill>
                  <a:srgbClr val="000000"/>
                </a:solidFill>
                <a:latin typeface="Arial"/>
                <a:cs typeface="Arial"/>
              </a:rPr>
              <a:t>(not just the chief complaint), What Matters Most </a:t>
            </a:r>
          </a:p>
          <a:p>
            <a:pPr>
              <a:buNone/>
            </a:pPr>
            <a:r>
              <a:rPr lang="en-US" sz="2800" b="1" dirty="0" smtClean="0">
                <a:solidFill>
                  <a:srgbClr val="000000"/>
                </a:solidFill>
                <a:latin typeface="Arial"/>
                <a:cs typeface="Arial"/>
              </a:rPr>
              <a:t>4) </a:t>
            </a:r>
            <a:r>
              <a:rPr lang="en-US" sz="2800" b="1" u="sng" dirty="0" smtClean="0">
                <a:solidFill>
                  <a:srgbClr val="000000"/>
                </a:solidFill>
                <a:latin typeface="Arial"/>
                <a:cs typeface="Arial"/>
              </a:rPr>
              <a:t>Take a Spiritual History </a:t>
            </a:r>
          </a:p>
          <a:p>
            <a:pPr>
              <a:buNone/>
            </a:pPr>
            <a:r>
              <a:rPr lang="en-US" sz="2800" b="1" dirty="0" smtClean="0">
                <a:solidFill>
                  <a:srgbClr val="000000"/>
                </a:solidFill>
                <a:latin typeface="Arial"/>
                <a:cs typeface="Arial"/>
              </a:rPr>
              <a:t>5) What can I wish for you?</a:t>
            </a:r>
          </a:p>
          <a:p>
            <a:pPr>
              <a:buNone/>
            </a:pPr>
            <a:r>
              <a:rPr lang="en-US" sz="2800" b="1" dirty="0" smtClean="0">
                <a:solidFill>
                  <a:srgbClr val="000000"/>
                </a:solidFill>
                <a:latin typeface="Arial"/>
                <a:cs typeface="Arial"/>
              </a:rPr>
              <a:t>6) </a:t>
            </a:r>
            <a:r>
              <a:rPr lang="en-US" sz="2800" b="1" u="sng" dirty="0" smtClean="0">
                <a:solidFill>
                  <a:srgbClr val="000000"/>
                </a:solidFill>
                <a:latin typeface="Arial"/>
                <a:cs typeface="Arial"/>
              </a:rPr>
              <a:t>Refer to a Chaplain  </a:t>
            </a:r>
          </a:p>
          <a:p>
            <a:pPr>
              <a:buNone/>
            </a:pPr>
            <a:r>
              <a:rPr lang="en-US" sz="2800" b="1" dirty="0" smtClean="0">
                <a:solidFill>
                  <a:srgbClr val="000000"/>
                </a:solidFill>
                <a:latin typeface="Arial"/>
                <a:cs typeface="Arial"/>
              </a:rPr>
              <a:t>7) Chart</a:t>
            </a: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Stanford University </a:t>
            </a:r>
            <a:br>
              <a:rPr lang="en-US" b="1" dirty="0" smtClean="0"/>
            </a:br>
            <a:r>
              <a:rPr lang="en-US" b="1" dirty="0" smtClean="0"/>
              <a:t>School of Medicine </a:t>
            </a:r>
            <a:endParaRPr lang="en-US" b="1" dirty="0"/>
          </a:p>
        </p:txBody>
      </p:sp>
      <p:pic>
        <p:nvPicPr>
          <p:cNvPr id="4" name="Picture 3"/>
          <p:cNvPicPr>
            <a:picLocks noChangeAspect="1"/>
          </p:cNvPicPr>
          <p:nvPr/>
        </p:nvPicPr>
        <p:blipFill>
          <a:blip r:embed="rId2"/>
          <a:stretch>
            <a:fillRect/>
          </a:stretch>
        </p:blipFill>
        <p:spPr>
          <a:xfrm>
            <a:off x="852714" y="1444532"/>
            <a:ext cx="7381552" cy="4924879"/>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Background</a:t>
            </a:r>
            <a:endParaRPr lang="en-US" b="1" dirty="0"/>
          </a:p>
        </p:txBody>
      </p:sp>
      <p:sp>
        <p:nvSpPr>
          <p:cNvPr id="3" name="Content Placeholder 2"/>
          <p:cNvSpPr>
            <a:spLocks noGrp="1"/>
          </p:cNvSpPr>
          <p:nvPr>
            <p:ph idx="1"/>
          </p:nvPr>
        </p:nvSpPr>
        <p:spPr/>
        <p:txBody>
          <a:bodyPr>
            <a:noAutofit/>
          </a:bodyPr>
          <a:lstStyle/>
          <a:p>
            <a:pPr>
              <a:buNone/>
            </a:pPr>
            <a:r>
              <a:rPr lang="en-US" b="1" dirty="0" smtClean="0">
                <a:solidFill>
                  <a:srgbClr val="0D0D0D"/>
                </a:solidFill>
              </a:rPr>
              <a:t>1) Healthcare is </a:t>
            </a:r>
            <a:r>
              <a:rPr lang="en-US" b="1" u="sng" dirty="0" smtClean="0">
                <a:solidFill>
                  <a:srgbClr val="0D0D0D"/>
                </a:solidFill>
              </a:rPr>
              <a:t>Bio-Psycho-Social-Spiritual</a:t>
            </a:r>
            <a:endParaRPr lang="en-US" b="1" dirty="0" smtClean="0">
              <a:solidFill>
                <a:srgbClr val="0D0D0D"/>
              </a:solidFill>
            </a:endParaRPr>
          </a:p>
          <a:p>
            <a:pPr>
              <a:buNone/>
            </a:pPr>
            <a:r>
              <a:rPr lang="en-US" b="1" dirty="0" smtClean="0">
                <a:solidFill>
                  <a:srgbClr val="0D0D0D"/>
                </a:solidFill>
              </a:rPr>
              <a:t>2) Why Spirituality in Medicine? </a:t>
            </a:r>
          </a:p>
          <a:p>
            <a:pPr>
              <a:buNone/>
            </a:pPr>
            <a:r>
              <a:rPr lang="en-US" b="1" dirty="0" smtClean="0">
                <a:solidFill>
                  <a:srgbClr val="0D0D0D"/>
                </a:solidFill>
              </a:rPr>
              <a:t>		Research, Values, Goals</a:t>
            </a:r>
          </a:p>
          <a:p>
            <a:pPr>
              <a:buNone/>
            </a:pPr>
            <a:r>
              <a:rPr lang="en-US" b="1" dirty="0" smtClean="0">
                <a:solidFill>
                  <a:srgbClr val="0D0D0D"/>
                </a:solidFill>
              </a:rPr>
              <a:t>3) What is Spirituality?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Spirituality in Medicine?</a:t>
            </a:r>
            <a:endParaRPr lang="en-US" dirty="0"/>
          </a:p>
        </p:txBody>
      </p:sp>
      <p:sp>
        <p:nvSpPr>
          <p:cNvPr id="3" name="Content Placeholder 2"/>
          <p:cNvSpPr>
            <a:spLocks noGrp="1"/>
          </p:cNvSpPr>
          <p:nvPr>
            <p:ph idx="1"/>
          </p:nvPr>
        </p:nvSpPr>
        <p:spPr>
          <a:xfrm>
            <a:off x="549275" y="1600201"/>
            <a:ext cx="8042276" cy="5016086"/>
          </a:xfrm>
        </p:spPr>
        <p:txBody>
          <a:bodyPr>
            <a:normAutofit fontScale="77500" lnSpcReduction="20000"/>
          </a:bodyPr>
          <a:lstStyle/>
          <a:p>
            <a:r>
              <a:rPr lang="en-US" sz="3613" b="1" dirty="0" smtClean="0">
                <a:solidFill>
                  <a:srgbClr val="000000"/>
                </a:solidFill>
                <a:latin typeface="News Gothic MT"/>
                <a:cs typeface="News Gothic MT"/>
              </a:rPr>
              <a:t>Patient’s Want It</a:t>
            </a:r>
          </a:p>
          <a:p>
            <a:r>
              <a:rPr lang="en-US" sz="3613" b="1" dirty="0" smtClean="0">
                <a:solidFill>
                  <a:srgbClr val="000000"/>
                </a:solidFill>
                <a:latin typeface="News Gothic MT"/>
                <a:cs typeface="News Gothic MT"/>
              </a:rPr>
              <a:t>Research </a:t>
            </a:r>
          </a:p>
          <a:p>
            <a:pPr lvl="1"/>
            <a:r>
              <a:rPr lang="en-US" sz="3613" b="1" dirty="0" smtClean="0">
                <a:solidFill>
                  <a:srgbClr val="000000"/>
                </a:solidFill>
                <a:latin typeface="News Gothic MT"/>
                <a:cs typeface="News Gothic MT"/>
              </a:rPr>
              <a:t>Health</a:t>
            </a:r>
          </a:p>
          <a:p>
            <a:pPr lvl="1"/>
            <a:r>
              <a:rPr lang="en-US" sz="3613" b="1" dirty="0" smtClean="0">
                <a:solidFill>
                  <a:srgbClr val="000000"/>
                </a:solidFill>
                <a:latin typeface="News Gothic MT"/>
                <a:cs typeface="News Gothic MT"/>
              </a:rPr>
              <a:t>Satisfaction – patient </a:t>
            </a:r>
            <a:r>
              <a:rPr lang="en-US" sz="3613" b="1" i="1" dirty="0" smtClean="0">
                <a:solidFill>
                  <a:srgbClr val="000000"/>
                </a:solidFill>
                <a:latin typeface="News Gothic MT"/>
                <a:cs typeface="News Gothic MT"/>
              </a:rPr>
              <a:t>and</a:t>
            </a:r>
            <a:r>
              <a:rPr lang="en-US" sz="3613" b="1" dirty="0" smtClean="0">
                <a:solidFill>
                  <a:srgbClr val="000000"/>
                </a:solidFill>
                <a:latin typeface="News Gothic MT"/>
                <a:cs typeface="News Gothic MT"/>
              </a:rPr>
              <a:t> provider </a:t>
            </a:r>
          </a:p>
          <a:p>
            <a:r>
              <a:rPr lang="en-US" sz="3613" b="1" dirty="0" smtClean="0">
                <a:solidFill>
                  <a:srgbClr val="000000"/>
                </a:solidFill>
                <a:latin typeface="News Gothic MT"/>
                <a:cs typeface="News Gothic MT"/>
              </a:rPr>
              <a:t>Joint Commission requires it </a:t>
            </a:r>
          </a:p>
          <a:p>
            <a:r>
              <a:rPr lang="en-US" sz="3613" b="1" dirty="0" smtClean="0">
                <a:solidFill>
                  <a:srgbClr val="000000"/>
                </a:solidFill>
                <a:latin typeface="News Gothic MT"/>
                <a:cs typeface="News Gothic MT"/>
              </a:rPr>
              <a:t>Ethics, values </a:t>
            </a:r>
          </a:p>
          <a:p>
            <a:r>
              <a:rPr lang="en-US" sz="3613" b="1" dirty="0" smtClean="0">
                <a:solidFill>
                  <a:srgbClr val="000000"/>
                </a:solidFill>
                <a:latin typeface="News Gothic MT"/>
                <a:cs typeface="News Gothic MT"/>
              </a:rPr>
              <a:t>Legacy of Medicine</a:t>
            </a:r>
          </a:p>
          <a:p>
            <a:endParaRPr lang="en-US" sz="3613" b="1" dirty="0" smtClean="0">
              <a:solidFill>
                <a:srgbClr val="000000"/>
              </a:solidFill>
              <a:latin typeface="Arial"/>
              <a:cs typeface="Arial"/>
            </a:endParaRPr>
          </a:p>
          <a:p>
            <a:pPr>
              <a:buNone/>
            </a:pPr>
            <a:r>
              <a:rPr lang="en-US" sz="3613" b="1" dirty="0" smtClean="0">
                <a:solidFill>
                  <a:srgbClr val="000000"/>
                </a:solidFill>
                <a:latin typeface="Arial"/>
                <a:cs typeface="Arial"/>
              </a:rPr>
              <a:t>    </a:t>
            </a:r>
            <a:endParaRPr lang="en-US" sz="3613" b="1" dirty="0" smtClean="0"/>
          </a:p>
          <a:p>
            <a:pPr lvl="1">
              <a:buNone/>
            </a:pPr>
            <a:endParaRPr lang="en-US" sz="2800" b="1" dirty="0" smtClean="0">
              <a:solidFill>
                <a:srgbClr val="000000"/>
              </a:solidFill>
              <a:latin typeface="Arial"/>
              <a:cs typeface="Arial"/>
            </a:endParaRP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Medicine</a:t>
            </a:r>
            <a:endParaRPr lang="en-US" dirty="0"/>
          </a:p>
        </p:txBody>
      </p:sp>
      <p:sp>
        <p:nvSpPr>
          <p:cNvPr id="3" name="Content Placeholder 2"/>
          <p:cNvSpPr>
            <a:spLocks noGrp="1"/>
          </p:cNvSpPr>
          <p:nvPr>
            <p:ph idx="1"/>
          </p:nvPr>
        </p:nvSpPr>
        <p:spPr/>
        <p:txBody>
          <a:bodyPr>
            <a:normAutofit lnSpcReduction="10000"/>
          </a:bodyPr>
          <a:lstStyle/>
          <a:p>
            <a:pPr>
              <a:buNone/>
            </a:pPr>
            <a:r>
              <a:rPr lang="en-US" sz="2800" b="1" dirty="0" err="1" smtClean="0">
                <a:solidFill>
                  <a:srgbClr val="0D0D0D"/>
                </a:solidFill>
                <a:latin typeface="Arial"/>
                <a:cs typeface="Arial"/>
              </a:rPr>
              <a:t>Guerir</a:t>
            </a:r>
            <a:r>
              <a:rPr lang="en-US" sz="2800" b="1" dirty="0" smtClean="0">
                <a:solidFill>
                  <a:srgbClr val="0D0D0D"/>
                </a:solidFill>
                <a:latin typeface="Arial"/>
                <a:cs typeface="Arial"/>
              </a:rPr>
              <a:t> </a:t>
            </a:r>
            <a:r>
              <a:rPr lang="en-US" sz="2800" b="1" dirty="0" err="1" smtClean="0">
                <a:solidFill>
                  <a:srgbClr val="0D0D0D"/>
                </a:solidFill>
                <a:latin typeface="Arial"/>
                <a:cs typeface="Arial"/>
              </a:rPr>
              <a:t>quelquefois</a:t>
            </a:r>
            <a:r>
              <a:rPr lang="en-US" sz="2800" b="1" dirty="0" smtClean="0">
                <a:solidFill>
                  <a:srgbClr val="0D0D0D"/>
                </a:solidFill>
                <a:latin typeface="Arial"/>
                <a:cs typeface="Arial"/>
              </a:rPr>
              <a:t>,             To cure sometimes,  </a:t>
            </a:r>
            <a:endParaRPr lang="en-US" sz="2800" dirty="0" smtClean="0">
              <a:solidFill>
                <a:srgbClr val="0D0D0D"/>
              </a:solidFill>
              <a:latin typeface="Arial"/>
              <a:cs typeface="Arial"/>
            </a:endParaRPr>
          </a:p>
          <a:p>
            <a:pPr>
              <a:buNone/>
            </a:pPr>
            <a:r>
              <a:rPr lang="en-US" sz="2800" b="1" dirty="0" smtClean="0">
                <a:solidFill>
                  <a:srgbClr val="0D0D0D"/>
                </a:solidFill>
                <a:latin typeface="Arial"/>
                <a:cs typeface="Arial"/>
              </a:rPr>
              <a:t>Soulager souvent,               To relieve often,</a:t>
            </a:r>
            <a:endParaRPr lang="en-US" sz="2800" dirty="0" smtClean="0">
              <a:solidFill>
                <a:srgbClr val="0D0D0D"/>
              </a:solidFill>
              <a:latin typeface="Arial"/>
              <a:cs typeface="Arial"/>
            </a:endParaRPr>
          </a:p>
          <a:p>
            <a:pPr>
              <a:buNone/>
            </a:pPr>
            <a:r>
              <a:rPr lang="en-US" sz="2800" b="1" dirty="0" smtClean="0">
                <a:solidFill>
                  <a:srgbClr val="0D0D0D"/>
                </a:solidFill>
                <a:latin typeface="Arial"/>
                <a:cs typeface="Arial"/>
              </a:rPr>
              <a:t>Consoler toujours.              To comfort always. </a:t>
            </a:r>
            <a:endParaRPr lang="en-US" sz="2800" dirty="0" smtClean="0">
              <a:solidFill>
                <a:srgbClr val="0D0D0D"/>
              </a:solidFill>
              <a:latin typeface="Arial"/>
              <a:cs typeface="Arial"/>
            </a:endParaRPr>
          </a:p>
          <a:p>
            <a:pPr algn="ctr">
              <a:buNone/>
            </a:pPr>
            <a:r>
              <a:rPr lang="en-US" sz="2800" b="1" dirty="0" smtClean="0">
                <a:solidFill>
                  <a:srgbClr val="0D0D0D"/>
                </a:solidFill>
                <a:latin typeface="Arial"/>
                <a:cs typeface="Arial"/>
              </a:rPr>
              <a:t> </a:t>
            </a:r>
            <a:r>
              <a:rPr lang="en-US" b="1" dirty="0" smtClean="0">
                <a:solidFill>
                  <a:srgbClr val="0D0D0D"/>
                </a:solidFill>
                <a:latin typeface="Arial"/>
                <a:cs typeface="Arial"/>
              </a:rPr>
              <a:t>Motto made famous by</a:t>
            </a:r>
          </a:p>
          <a:p>
            <a:pPr algn="ctr">
              <a:buNone/>
            </a:pPr>
            <a:r>
              <a:rPr lang="en-US" b="1" dirty="0" smtClean="0">
                <a:solidFill>
                  <a:srgbClr val="0D0D0D"/>
                </a:solidFill>
                <a:latin typeface="Arial"/>
                <a:cs typeface="Arial"/>
              </a:rPr>
              <a:t> Edward Livingston Trudeau MD (1848-1915) </a:t>
            </a:r>
          </a:p>
          <a:p>
            <a:pPr algn="ctr">
              <a:buNone/>
            </a:pPr>
            <a:r>
              <a:rPr lang="en-US" sz="1730" dirty="0" smtClean="0">
                <a:solidFill>
                  <a:srgbClr val="0D0D0D"/>
                </a:solidFill>
                <a:latin typeface="Arial"/>
                <a:cs typeface="Arial"/>
              </a:rPr>
              <a:t>From </a:t>
            </a:r>
            <a:r>
              <a:rPr lang="en-US" sz="1730" u="sng" dirty="0" smtClean="0">
                <a:solidFill>
                  <a:srgbClr val="0D0D0D"/>
                </a:solidFill>
                <a:latin typeface="Arial"/>
                <a:cs typeface="Arial"/>
              </a:rPr>
              <a:t>The Healer’s Tale</a:t>
            </a:r>
            <a:r>
              <a:rPr lang="en-US" sz="1730" dirty="0" smtClean="0">
                <a:solidFill>
                  <a:srgbClr val="0D0D0D"/>
                </a:solidFill>
                <a:latin typeface="Arial"/>
                <a:cs typeface="Arial"/>
              </a:rPr>
              <a:t> Sharon R. Kaufman, The University of Wisconsin Press, 1993. </a:t>
            </a:r>
          </a:p>
          <a:p>
            <a:endParaRPr lang="en-US" dirty="0" smtClean="0">
              <a:solidFill>
                <a:srgbClr val="0D0D0D"/>
              </a:solidFill>
            </a:endParaRPr>
          </a:p>
          <a:p>
            <a:endParaRPr lang="en-US" dirty="0" smtClean="0">
              <a:solidFill>
                <a:srgbClr val="0D0D0D"/>
              </a:solidFill>
            </a:endParaRPr>
          </a:p>
          <a:p>
            <a:endParaRPr lang="en-US" dirty="0" smtClean="0">
              <a:solidFill>
                <a:srgbClr val="0D0D0D"/>
              </a:solidFill>
            </a:endParaRPr>
          </a:p>
          <a:p>
            <a:endParaRPr lang="en-US" dirty="0" smtClean="0">
              <a:solidFill>
                <a:srgbClr val="0D0D0D"/>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and Experience</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solidFill>
                  <a:srgbClr val="000000"/>
                </a:solidFill>
              </a:rPr>
              <a:t>In typical medical classes, you’re presented with scientific research and clinical evidence.  </a:t>
            </a:r>
          </a:p>
          <a:p>
            <a:pPr>
              <a:buNone/>
            </a:pPr>
            <a:r>
              <a:rPr lang="en-US" sz="2800" b="1" dirty="0" smtClean="0">
                <a:solidFill>
                  <a:srgbClr val="000000"/>
                </a:solidFill>
              </a:rPr>
              <a:t>This class is also based on scientific research and clinical evidence, and, another kind of evidence –  </a:t>
            </a:r>
            <a:r>
              <a:rPr lang="en-US" sz="2800" b="1" u="sng" dirty="0" smtClean="0">
                <a:solidFill>
                  <a:srgbClr val="000000"/>
                </a:solidFill>
              </a:rPr>
              <a:t>the direct observations of our own experience.</a:t>
            </a: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 as Evidence</a:t>
            </a:r>
            <a:endParaRPr lang="en-US" dirty="0"/>
          </a:p>
        </p:txBody>
      </p:sp>
      <p:sp>
        <p:nvSpPr>
          <p:cNvPr id="3" name="Content Placeholder 2"/>
          <p:cNvSpPr>
            <a:spLocks noGrp="1"/>
          </p:cNvSpPr>
          <p:nvPr>
            <p:ph idx="1"/>
          </p:nvPr>
        </p:nvSpPr>
        <p:spPr/>
        <p:txBody>
          <a:bodyPr>
            <a:normAutofit/>
          </a:bodyPr>
          <a:lstStyle/>
          <a:p>
            <a:pPr algn="ctr">
              <a:buNone/>
            </a:pPr>
            <a:endParaRPr lang="en-US" sz="2800" b="1" dirty="0" smtClean="0">
              <a:solidFill>
                <a:schemeClr val="tx1"/>
              </a:solidFill>
              <a:latin typeface="Arial"/>
              <a:cs typeface="Arial"/>
            </a:endParaRPr>
          </a:p>
          <a:p>
            <a:pPr lvl="1">
              <a:buNone/>
            </a:pPr>
            <a:r>
              <a:rPr lang="en-US" sz="2800" b="1" dirty="0" smtClean="0">
                <a:solidFill>
                  <a:schemeClr val="tx1"/>
                </a:solidFill>
                <a:latin typeface="Arial"/>
                <a:cs typeface="Arial"/>
              </a:rPr>
              <a:t>   The value of experience is not in seeing much, but in seeing wisely. </a:t>
            </a:r>
          </a:p>
          <a:p>
            <a:pPr algn="ctr">
              <a:buNone/>
            </a:pPr>
            <a:r>
              <a:rPr lang="en-US" sz="2800" b="1" dirty="0" smtClean="0">
                <a:solidFill>
                  <a:schemeClr val="tx1"/>
                </a:solidFill>
                <a:latin typeface="Arial"/>
                <a:cs typeface="Arial"/>
              </a:rPr>
              <a:t>William Osler (1849-1919)</a:t>
            </a:r>
          </a:p>
          <a:p>
            <a:pPr algn="ctr">
              <a:buNone/>
            </a:pPr>
            <a:r>
              <a:rPr lang="en-US" sz="2800" b="1" i="1" dirty="0" smtClean="0">
                <a:solidFill>
                  <a:schemeClr val="tx1"/>
                </a:solidFill>
                <a:latin typeface="Arial"/>
                <a:cs typeface="Arial"/>
              </a:rPr>
              <a:t>Father of Modern Medicine </a:t>
            </a:r>
          </a:p>
          <a:p>
            <a:endParaRPr lang="en-US" b="1" dirty="0" smtClean="0"/>
          </a:p>
          <a:p>
            <a:endParaRPr lang="en-US" b="1" dirty="0" smtClean="0"/>
          </a:p>
          <a:p>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normAutofit/>
          </a:bodyPr>
          <a:lstStyle/>
          <a:p>
            <a:pPr lvl="0">
              <a:buNone/>
            </a:pPr>
            <a:r>
              <a:rPr lang="en-US" sz="2800" b="1" dirty="0" smtClean="0">
                <a:solidFill>
                  <a:srgbClr val="000000"/>
                </a:solidFill>
                <a:latin typeface="Arial"/>
                <a:cs typeface="Arial"/>
              </a:rPr>
              <a:t>Say your </a:t>
            </a:r>
          </a:p>
          <a:p>
            <a:pPr lvl="1"/>
            <a:r>
              <a:rPr lang="en-US" sz="2800" b="1" dirty="0" smtClean="0">
                <a:solidFill>
                  <a:srgbClr val="000000"/>
                </a:solidFill>
                <a:latin typeface="Arial"/>
                <a:cs typeface="Arial"/>
              </a:rPr>
              <a:t>Name</a:t>
            </a:r>
          </a:p>
          <a:p>
            <a:pPr lvl="1"/>
            <a:r>
              <a:rPr lang="en-US" sz="2800" b="1" dirty="0" smtClean="0">
                <a:solidFill>
                  <a:srgbClr val="000000"/>
                </a:solidFill>
                <a:latin typeface="Arial"/>
                <a:cs typeface="Arial"/>
              </a:rPr>
              <a:t>What year you are</a:t>
            </a:r>
          </a:p>
          <a:p>
            <a:pPr lvl="1"/>
            <a:r>
              <a:rPr lang="en-US" sz="2800" b="1" dirty="0" smtClean="0">
                <a:solidFill>
                  <a:srgbClr val="000000"/>
                </a:solidFill>
                <a:latin typeface="Arial"/>
                <a:cs typeface="Arial"/>
              </a:rPr>
              <a:t>Where you’re from</a:t>
            </a:r>
          </a:p>
          <a:p>
            <a:pPr lvl="1"/>
            <a:r>
              <a:rPr lang="en-US" sz="2800" b="1" dirty="0" smtClean="0">
                <a:solidFill>
                  <a:srgbClr val="000000"/>
                </a:solidFill>
                <a:latin typeface="Arial"/>
                <a:cs typeface="Arial"/>
              </a:rPr>
              <a:t>One thing others wouldn’t know by looking at you, or your resume (Rachel Remen)</a:t>
            </a:r>
          </a:p>
          <a:p>
            <a:pPr lvl="0"/>
            <a:endParaRPr lang="en-US" i="1" dirty="0" smtClean="0">
              <a:solidFill>
                <a:srgbClr val="000000"/>
              </a:solidFill>
            </a:endParaRPr>
          </a:p>
          <a:p>
            <a:endParaRPr lang="en-US" i="1"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Spirituality?</a:t>
            </a:r>
            <a:endParaRPr lang="en-US" dirty="0"/>
          </a:p>
        </p:txBody>
      </p:sp>
      <p:sp>
        <p:nvSpPr>
          <p:cNvPr id="3" name="Content Placeholder 2"/>
          <p:cNvSpPr>
            <a:spLocks noGrp="1"/>
          </p:cNvSpPr>
          <p:nvPr>
            <p:ph idx="1"/>
          </p:nvPr>
        </p:nvSpPr>
        <p:spPr/>
        <p:txBody>
          <a:bodyPr>
            <a:normAutofit fontScale="92500" lnSpcReduction="20000"/>
          </a:bodyPr>
          <a:lstStyle/>
          <a:p>
            <a:pPr lvl="0" algn="ctr">
              <a:buNone/>
            </a:pPr>
            <a:endParaRPr lang="en-US" sz="3600" b="1" dirty="0" smtClean="0">
              <a:solidFill>
                <a:srgbClr val="000000"/>
              </a:solidFill>
              <a:latin typeface="Arial"/>
              <a:cs typeface="Arial"/>
            </a:endParaRPr>
          </a:p>
          <a:p>
            <a:pPr lvl="0" algn="ctr">
              <a:buNone/>
            </a:pPr>
            <a:r>
              <a:rPr lang="en-US" sz="3600" b="1" dirty="0" smtClean="0">
                <a:solidFill>
                  <a:srgbClr val="000000"/>
                </a:solidFill>
                <a:latin typeface="Arial"/>
                <a:cs typeface="Arial"/>
              </a:rPr>
              <a:t>What comes to mind </a:t>
            </a:r>
          </a:p>
          <a:p>
            <a:pPr lvl="0" algn="ctr">
              <a:buNone/>
            </a:pPr>
            <a:r>
              <a:rPr lang="en-US" sz="3600" b="1" dirty="0" smtClean="0">
                <a:solidFill>
                  <a:srgbClr val="000000"/>
                </a:solidFill>
                <a:latin typeface="Arial"/>
                <a:cs typeface="Arial"/>
              </a:rPr>
              <a:t>when you hear the word…?</a:t>
            </a:r>
          </a:p>
          <a:p>
            <a:pPr lvl="0" algn="ctr">
              <a:buNone/>
            </a:pPr>
            <a:endParaRPr lang="en-US" sz="3600" b="1" dirty="0" smtClean="0">
              <a:solidFill>
                <a:srgbClr val="000000"/>
              </a:solidFill>
              <a:latin typeface="Arial"/>
              <a:cs typeface="Arial"/>
            </a:endParaRPr>
          </a:p>
          <a:p>
            <a:pPr lvl="0" algn="ctr">
              <a:buNone/>
            </a:pPr>
            <a:r>
              <a:rPr lang="en-US" sz="4324" b="1" dirty="0" smtClean="0">
                <a:solidFill>
                  <a:srgbClr val="000000"/>
                </a:solidFill>
                <a:latin typeface="Arial"/>
                <a:cs typeface="Arial"/>
              </a:rPr>
              <a:t>SPIRITUALITY </a:t>
            </a:r>
            <a:r>
              <a:rPr lang="en-US" sz="3892" b="1" dirty="0" smtClean="0">
                <a:solidFill>
                  <a:srgbClr val="000000"/>
                </a:solidFill>
                <a:latin typeface="Arial"/>
                <a:cs typeface="Arial"/>
              </a:rPr>
              <a:t> </a:t>
            </a:r>
          </a:p>
          <a:p>
            <a:pPr lvl="0" algn="ctr">
              <a:buNone/>
            </a:pPr>
            <a:r>
              <a:rPr lang="en-US" sz="6000" b="1" i="1" dirty="0" smtClean="0">
                <a:solidFill>
                  <a:srgbClr val="000000"/>
                </a:solidFill>
                <a:latin typeface="Arial"/>
                <a:cs typeface="Arial"/>
              </a:rPr>
              <a:t> </a:t>
            </a:r>
          </a:p>
          <a:p>
            <a:pPr lvl="0"/>
            <a:endParaRPr lang="en-US" i="1" dirty="0" smtClean="0">
              <a:solidFill>
                <a:srgbClr val="000000"/>
              </a:solidFill>
            </a:endParaRPr>
          </a:p>
          <a:p>
            <a:endParaRPr lang="en-US" i="1"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Spirituality?</a:t>
            </a:r>
            <a:endParaRPr lang="en-US" dirty="0"/>
          </a:p>
        </p:txBody>
      </p:sp>
      <p:sp>
        <p:nvSpPr>
          <p:cNvPr id="3" name="Content Placeholder 2"/>
          <p:cNvSpPr>
            <a:spLocks noGrp="1"/>
          </p:cNvSpPr>
          <p:nvPr>
            <p:ph idx="1"/>
          </p:nvPr>
        </p:nvSpPr>
        <p:spPr/>
        <p:txBody>
          <a:bodyPr>
            <a:normAutofit/>
          </a:bodyPr>
          <a:lstStyle/>
          <a:p>
            <a:pPr>
              <a:spcBef>
                <a:spcPts val="0"/>
              </a:spcBef>
              <a:buNone/>
            </a:pPr>
            <a:r>
              <a:rPr lang="en-US" b="1" u="sng" dirty="0" smtClean="0">
                <a:solidFill>
                  <a:srgbClr val="0D0D0D"/>
                </a:solidFill>
              </a:rPr>
              <a:t>From the American Academy of Family Physicians </a:t>
            </a:r>
          </a:p>
          <a:p>
            <a:pPr>
              <a:buNone/>
            </a:pPr>
            <a:r>
              <a:rPr lang="en-US" dirty="0" smtClean="0">
                <a:solidFill>
                  <a:srgbClr val="0D0D0D"/>
                </a:solidFill>
              </a:rPr>
              <a:t>    </a:t>
            </a:r>
            <a:r>
              <a:rPr lang="en-US" b="1" dirty="0" smtClean="0">
                <a:solidFill>
                  <a:srgbClr val="0D0D0D"/>
                </a:solidFill>
              </a:rPr>
              <a:t>Spirituality is the way you find meaning, hope, comfort and inner peace in your life. Many people find spirituality through religion. Some find it through music, art or a connection with nature. Others find it in their values and principles.</a:t>
            </a:r>
          </a:p>
          <a:p>
            <a:pPr>
              <a:buNone/>
            </a:pPr>
            <a:endParaRPr lang="en-US" b="1" dirty="0" smtClean="0">
              <a:solidFill>
                <a:srgbClr val="0D0D0D"/>
              </a:solidFill>
            </a:endParaRPr>
          </a:p>
          <a:p>
            <a:pPr>
              <a:spcBef>
                <a:spcPts val="0"/>
              </a:spcBef>
              <a:buNone/>
            </a:pPr>
            <a:r>
              <a:rPr lang="en-US" sz="2000" i="1" dirty="0" smtClean="0">
                <a:solidFill>
                  <a:srgbClr val="0D0D0D"/>
                </a:solidFill>
              </a:rPr>
              <a:t>	Am </a:t>
            </a:r>
            <a:r>
              <a:rPr lang="en-US" sz="2000" i="1" dirty="0" err="1" smtClean="0">
                <a:solidFill>
                  <a:srgbClr val="0D0D0D"/>
                </a:solidFill>
              </a:rPr>
              <a:t>Fam</a:t>
            </a:r>
            <a:r>
              <a:rPr lang="en-US" sz="2000" i="1" dirty="0" smtClean="0">
                <a:solidFill>
                  <a:srgbClr val="0D0D0D"/>
                </a:solidFill>
              </a:rPr>
              <a:t> Physician.</a:t>
            </a:r>
            <a:r>
              <a:rPr lang="en-US" sz="2000" dirty="0" smtClean="0">
                <a:solidFill>
                  <a:srgbClr val="0D0D0D"/>
                </a:solidFill>
              </a:rPr>
              <a:t> 2001 Jan 1;63(1):89. </a:t>
            </a:r>
            <a:r>
              <a:rPr lang="en-US" sz="2000" u="sng" dirty="0" smtClean="0">
                <a:solidFill>
                  <a:srgbClr val="0D0D0D"/>
                </a:solidFill>
                <a:hlinkClick r:id="rId2"/>
              </a:rPr>
              <a:t>http://www.aafp.org/afp/2001/0101/p89.html</a:t>
            </a:r>
            <a:endParaRPr lang="en-US" sz="2000" dirty="0" smtClean="0">
              <a:solidFill>
                <a:srgbClr val="0D0D0D"/>
              </a:solidFill>
            </a:endParaRPr>
          </a:p>
          <a:p>
            <a:endParaRPr lang="en-US" dirty="0">
              <a:solidFill>
                <a:srgbClr val="0D0D0D"/>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Spirituality?</a:t>
            </a:r>
            <a:endParaRPr lang="en-US" dirty="0"/>
          </a:p>
        </p:txBody>
      </p:sp>
      <p:sp>
        <p:nvSpPr>
          <p:cNvPr id="3" name="Content Placeholder 2"/>
          <p:cNvSpPr>
            <a:spLocks noGrp="1"/>
          </p:cNvSpPr>
          <p:nvPr>
            <p:ph idx="1"/>
          </p:nvPr>
        </p:nvSpPr>
        <p:spPr/>
        <p:txBody>
          <a:bodyPr>
            <a:normAutofit/>
          </a:bodyPr>
          <a:lstStyle/>
          <a:p>
            <a:pPr>
              <a:spcBef>
                <a:spcPts val="0"/>
              </a:spcBef>
              <a:buNone/>
            </a:pPr>
            <a:r>
              <a:rPr lang="en-US" b="1" u="sng" dirty="0" smtClean="0">
                <a:solidFill>
                  <a:srgbClr val="0D0D0D"/>
                </a:solidFill>
              </a:rPr>
              <a:t>From Palliative Care Consensus Conferences:</a:t>
            </a:r>
            <a:r>
              <a:rPr lang="en-US" b="1" dirty="0" smtClean="0">
                <a:solidFill>
                  <a:srgbClr val="0D0D0D"/>
                </a:solidFill>
              </a:rPr>
              <a:t> </a:t>
            </a:r>
          </a:p>
          <a:p>
            <a:pPr>
              <a:spcBef>
                <a:spcPts val="0"/>
              </a:spcBef>
              <a:buNone/>
            </a:pPr>
            <a:r>
              <a:rPr lang="en-US" b="1" dirty="0" smtClean="0">
                <a:solidFill>
                  <a:srgbClr val="0D0D0D"/>
                </a:solidFill>
              </a:rPr>
              <a:t>	</a:t>
            </a:r>
          </a:p>
          <a:p>
            <a:pPr>
              <a:spcBef>
                <a:spcPts val="0"/>
              </a:spcBef>
              <a:buNone/>
            </a:pPr>
            <a:r>
              <a:rPr lang="en-US" b="1" dirty="0" smtClean="0">
                <a:solidFill>
                  <a:srgbClr val="0D0D0D"/>
                </a:solidFill>
              </a:rPr>
              <a:t>	Spirituality is the aspect of humanity </a:t>
            </a:r>
          </a:p>
          <a:p>
            <a:pPr>
              <a:spcBef>
                <a:spcPts val="0"/>
              </a:spcBef>
              <a:buNone/>
            </a:pPr>
            <a:r>
              <a:rPr lang="en-US" b="1" dirty="0" smtClean="0">
                <a:solidFill>
                  <a:srgbClr val="0D0D0D"/>
                </a:solidFill>
              </a:rPr>
              <a:t>	that refers to the way individuals seek and express meaning and purpose </a:t>
            </a:r>
          </a:p>
          <a:p>
            <a:pPr>
              <a:spcBef>
                <a:spcPts val="0"/>
              </a:spcBef>
              <a:buNone/>
            </a:pPr>
            <a:r>
              <a:rPr lang="en-US" b="1" dirty="0" smtClean="0">
                <a:solidFill>
                  <a:srgbClr val="0D0D0D"/>
                </a:solidFill>
              </a:rPr>
              <a:t>	and the way they experience their connectedness </a:t>
            </a:r>
          </a:p>
          <a:p>
            <a:pPr>
              <a:spcBef>
                <a:spcPts val="0"/>
              </a:spcBef>
              <a:buNone/>
            </a:pPr>
            <a:r>
              <a:rPr lang="en-US" b="1" dirty="0" smtClean="0">
                <a:solidFill>
                  <a:srgbClr val="0D0D0D"/>
                </a:solidFill>
              </a:rPr>
              <a:t>	to the moment, to self, to others, </a:t>
            </a:r>
          </a:p>
          <a:p>
            <a:pPr>
              <a:spcBef>
                <a:spcPts val="0"/>
              </a:spcBef>
              <a:buNone/>
            </a:pPr>
            <a:r>
              <a:rPr lang="en-US" b="1" dirty="0" smtClean="0">
                <a:solidFill>
                  <a:srgbClr val="0D0D0D"/>
                </a:solidFill>
              </a:rPr>
              <a:t>	to nature, and to the significant or sacred. (U.S.)</a:t>
            </a:r>
          </a:p>
          <a:p>
            <a:pPr>
              <a:buNone/>
            </a:pPr>
            <a:r>
              <a:rPr lang="en-US" dirty="0" smtClean="0">
                <a:solidFill>
                  <a:srgbClr val="0D0D0D"/>
                </a:solidFill>
              </a:rPr>
              <a:t> 	</a:t>
            </a:r>
            <a:r>
              <a:rPr lang="en-US" sz="2000" b="1" dirty="0" err="1" smtClean="0">
                <a:solidFill>
                  <a:srgbClr val="0D0D0D"/>
                </a:solidFill>
              </a:rPr>
              <a:t>Puchalski</a:t>
            </a:r>
            <a:r>
              <a:rPr lang="en-US" sz="2000" b="1" dirty="0" smtClean="0">
                <a:solidFill>
                  <a:srgbClr val="0D0D0D"/>
                </a:solidFill>
              </a:rPr>
              <a:t>, et. al. Improving the Quality of Spiritual Care as a Dimension of Palliative Care: The Report of the Consensus Conference. </a:t>
            </a:r>
            <a:r>
              <a:rPr lang="en-US" sz="2000" i="1" dirty="0" smtClean="0">
                <a:solidFill>
                  <a:srgbClr val="0D0D0D"/>
                </a:solidFill>
              </a:rPr>
              <a:t>Journal of Palliative Medicine</a:t>
            </a:r>
            <a:r>
              <a:rPr lang="en-US" sz="2000" dirty="0" smtClean="0">
                <a:solidFill>
                  <a:srgbClr val="0D0D0D"/>
                </a:solidFill>
              </a:rPr>
              <a:t> 12(10): 885-904, 2009.  </a:t>
            </a:r>
          </a:p>
          <a:p>
            <a:endParaRPr lang="en-US" dirty="0">
              <a:solidFill>
                <a:srgbClr val="0D0D0D"/>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Spirituality?</a:t>
            </a:r>
            <a:endParaRPr lang="en-US" dirty="0"/>
          </a:p>
        </p:txBody>
      </p:sp>
      <p:sp>
        <p:nvSpPr>
          <p:cNvPr id="3" name="Content Placeholder 2"/>
          <p:cNvSpPr>
            <a:spLocks noGrp="1"/>
          </p:cNvSpPr>
          <p:nvPr>
            <p:ph idx="1"/>
          </p:nvPr>
        </p:nvSpPr>
        <p:spPr>
          <a:xfrm>
            <a:off x="313554" y="1600200"/>
            <a:ext cx="8591362" cy="4656083"/>
          </a:xfrm>
        </p:spPr>
        <p:txBody>
          <a:bodyPr>
            <a:normAutofit fontScale="77500" lnSpcReduction="20000"/>
          </a:bodyPr>
          <a:lstStyle/>
          <a:p>
            <a:pPr>
              <a:spcBef>
                <a:spcPts val="0"/>
              </a:spcBef>
              <a:buNone/>
            </a:pPr>
            <a:endParaRPr lang="en-US" sz="2350" b="1" dirty="0" smtClean="0">
              <a:solidFill>
                <a:srgbClr val="0D0D0D"/>
              </a:solidFill>
            </a:endParaRPr>
          </a:p>
          <a:p>
            <a:pPr>
              <a:spcBef>
                <a:spcPts val="600"/>
              </a:spcBef>
              <a:buNone/>
            </a:pPr>
            <a:r>
              <a:rPr lang="en-US" sz="3097" b="1" dirty="0" smtClean="0">
                <a:solidFill>
                  <a:srgbClr val="0D0D0D"/>
                </a:solidFill>
              </a:rPr>
              <a:t>   Spirituality is a dynamic and intrinsic aspect of humanity </a:t>
            </a:r>
          </a:p>
          <a:p>
            <a:pPr>
              <a:spcBef>
                <a:spcPts val="600"/>
              </a:spcBef>
              <a:buNone/>
            </a:pPr>
            <a:r>
              <a:rPr lang="en-US" sz="3097" b="1" dirty="0" smtClean="0">
                <a:solidFill>
                  <a:srgbClr val="0D0D0D"/>
                </a:solidFill>
              </a:rPr>
              <a:t>   	through which persons seek ultimate meaning, purpose, and transcendence, </a:t>
            </a:r>
          </a:p>
          <a:p>
            <a:pPr>
              <a:spcBef>
                <a:spcPts val="600"/>
              </a:spcBef>
              <a:buNone/>
            </a:pPr>
            <a:r>
              <a:rPr lang="en-US" sz="3097" b="1" dirty="0" smtClean="0">
                <a:solidFill>
                  <a:srgbClr val="0D0D0D"/>
                </a:solidFill>
              </a:rPr>
              <a:t>   	and experience relationship to self, family, others, </a:t>
            </a:r>
          </a:p>
          <a:p>
            <a:pPr>
              <a:spcBef>
                <a:spcPts val="0"/>
              </a:spcBef>
              <a:buNone/>
            </a:pPr>
            <a:r>
              <a:rPr lang="en-US" sz="3097" b="1" dirty="0" smtClean="0">
                <a:solidFill>
                  <a:srgbClr val="0D0D0D"/>
                </a:solidFill>
              </a:rPr>
              <a:t>	community, society, nature, and the significant or sacred.   </a:t>
            </a:r>
          </a:p>
          <a:p>
            <a:pPr>
              <a:spcBef>
                <a:spcPts val="0"/>
              </a:spcBef>
              <a:buNone/>
            </a:pPr>
            <a:r>
              <a:rPr lang="en-US" sz="3097" b="1" dirty="0" smtClean="0">
                <a:solidFill>
                  <a:srgbClr val="0D0D0D"/>
                </a:solidFill>
              </a:rPr>
              <a:t>    	</a:t>
            </a:r>
          </a:p>
          <a:p>
            <a:pPr>
              <a:spcBef>
                <a:spcPts val="0"/>
              </a:spcBef>
              <a:buNone/>
            </a:pPr>
            <a:r>
              <a:rPr lang="en-US" sz="3097" b="1" dirty="0" smtClean="0">
                <a:solidFill>
                  <a:srgbClr val="0D0D0D"/>
                </a:solidFill>
              </a:rPr>
              <a:t>	Spirituality is expressed through beliefs, values, traditions, and practices.  (Europe)</a:t>
            </a:r>
            <a:endParaRPr lang="en-US" sz="2350" b="1" dirty="0" smtClean="0">
              <a:solidFill>
                <a:srgbClr val="0D0D0D"/>
              </a:solidFill>
            </a:endParaRPr>
          </a:p>
          <a:p>
            <a:pPr>
              <a:buNone/>
            </a:pPr>
            <a:r>
              <a:rPr lang="en-US" sz="2000" b="1" dirty="0" smtClean="0">
                <a:solidFill>
                  <a:srgbClr val="0D0D0D"/>
                </a:solidFill>
              </a:rPr>
              <a:t>     </a:t>
            </a:r>
            <a:r>
              <a:rPr lang="en-US" sz="2581" b="1" dirty="0" smtClean="0">
                <a:solidFill>
                  <a:srgbClr val="0D0D0D"/>
                </a:solidFill>
              </a:rPr>
              <a:t> Nolan S, </a:t>
            </a:r>
            <a:r>
              <a:rPr lang="en-US" sz="2581" b="1" dirty="0" err="1" smtClean="0">
                <a:solidFill>
                  <a:srgbClr val="0D0D0D"/>
                </a:solidFill>
              </a:rPr>
              <a:t>Saltmarsh</a:t>
            </a:r>
            <a:r>
              <a:rPr lang="en-US" sz="2581" b="1" dirty="0" smtClean="0">
                <a:solidFill>
                  <a:srgbClr val="0D0D0D"/>
                </a:solidFill>
              </a:rPr>
              <a:t> P, </a:t>
            </a:r>
            <a:r>
              <a:rPr lang="en-US" sz="2581" b="1" dirty="0" err="1" smtClean="0">
                <a:solidFill>
                  <a:srgbClr val="0D0D0D"/>
                </a:solidFill>
              </a:rPr>
              <a:t>Leget</a:t>
            </a:r>
            <a:r>
              <a:rPr lang="en-US" sz="2581" b="1" dirty="0" smtClean="0">
                <a:solidFill>
                  <a:srgbClr val="0D0D0D"/>
                </a:solidFill>
              </a:rPr>
              <a:t> C.  Spiritual care in palliative care: Working towards an </a:t>
            </a:r>
            <a:r>
              <a:rPr lang="en-US" sz="2581" dirty="0" smtClean="0">
                <a:solidFill>
                  <a:srgbClr val="0D0D0D"/>
                </a:solidFill>
              </a:rPr>
              <a:t>EAPC Task Force. </a:t>
            </a:r>
            <a:r>
              <a:rPr lang="en-US" sz="2581" dirty="0" err="1" smtClean="0">
                <a:solidFill>
                  <a:srgbClr val="0D0D0D"/>
                </a:solidFill>
              </a:rPr>
              <a:t>Eur</a:t>
            </a:r>
            <a:r>
              <a:rPr lang="en-US" sz="2581" dirty="0" smtClean="0">
                <a:solidFill>
                  <a:srgbClr val="0D0D0D"/>
                </a:solidFill>
              </a:rPr>
              <a:t> J </a:t>
            </a:r>
            <a:r>
              <a:rPr lang="en-US" sz="2581" dirty="0" err="1" smtClean="0">
                <a:solidFill>
                  <a:srgbClr val="0D0D0D"/>
                </a:solidFill>
              </a:rPr>
              <a:t>Palliat</a:t>
            </a:r>
            <a:r>
              <a:rPr lang="en-US" sz="2581" dirty="0" smtClean="0">
                <a:solidFill>
                  <a:srgbClr val="0D0D0D"/>
                </a:solidFill>
              </a:rPr>
              <a:t> Care 2011;18:86–89. </a:t>
            </a:r>
          </a:p>
          <a:p>
            <a:endParaRPr lang="en-US" dirty="0">
              <a:solidFill>
                <a:srgbClr val="0D0D0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Tradecraft Workshop</a:t>
            </a:r>
            <a:endParaRPr lang="en-US" dirty="0"/>
          </a:p>
        </p:txBody>
      </p:sp>
      <p:sp>
        <p:nvSpPr>
          <p:cNvPr id="3" name="Content Placeholder 2"/>
          <p:cNvSpPr>
            <a:spLocks noGrp="1"/>
          </p:cNvSpPr>
          <p:nvPr>
            <p:ph idx="1"/>
          </p:nvPr>
        </p:nvSpPr>
        <p:spPr/>
        <p:txBody>
          <a:bodyPr/>
          <a:lstStyle/>
          <a:p>
            <a:pPr algn="ctr">
              <a:buNone/>
            </a:pPr>
            <a:endParaRPr lang="en-US" b="1" dirty="0" smtClean="0">
              <a:solidFill>
                <a:schemeClr val="tx1"/>
              </a:solidFill>
              <a:latin typeface="Arial"/>
              <a:cs typeface="Arial"/>
            </a:endParaRPr>
          </a:p>
          <a:p>
            <a:pPr algn="ctr">
              <a:buNone/>
            </a:pPr>
            <a:r>
              <a:rPr lang="en-US" sz="3200" b="1" dirty="0" smtClean="0">
                <a:solidFill>
                  <a:schemeClr val="tx1"/>
                </a:solidFill>
                <a:latin typeface="Arial"/>
                <a:cs typeface="Arial"/>
              </a:rPr>
              <a:t>Tradecraft </a:t>
            </a:r>
          </a:p>
          <a:p>
            <a:pPr algn="ctr">
              <a:buNone/>
            </a:pPr>
            <a:endParaRPr lang="en-US" b="1" dirty="0" smtClean="0">
              <a:solidFill>
                <a:schemeClr val="tx1"/>
              </a:solidFill>
              <a:latin typeface="Arial"/>
              <a:cs typeface="Arial"/>
            </a:endParaRPr>
          </a:p>
          <a:p>
            <a:pPr algn="ctr">
              <a:buNone/>
            </a:pPr>
            <a:r>
              <a:rPr lang="en-US" b="1" dirty="0" smtClean="0">
                <a:solidFill>
                  <a:schemeClr val="tx1"/>
                </a:solidFill>
                <a:latin typeface="Arial"/>
                <a:cs typeface="Arial"/>
              </a:rPr>
              <a:t>“Skill or art in connection with a trade or calling”  </a:t>
            </a:r>
          </a:p>
          <a:p>
            <a:pPr algn="ctr">
              <a:buNone/>
            </a:pPr>
            <a:r>
              <a:rPr lang="en-US" b="1" dirty="0" smtClean="0">
                <a:solidFill>
                  <a:schemeClr val="tx1"/>
                </a:solidFill>
                <a:latin typeface="Arial"/>
                <a:cs typeface="Arial"/>
              </a:rPr>
              <a:t> Oxford English Dictionary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Spirituality?</a:t>
            </a:r>
            <a:endParaRPr lang="en-US" dirty="0"/>
          </a:p>
        </p:txBody>
      </p:sp>
      <p:sp>
        <p:nvSpPr>
          <p:cNvPr id="3" name="Content Placeholder 2"/>
          <p:cNvSpPr>
            <a:spLocks noGrp="1"/>
          </p:cNvSpPr>
          <p:nvPr>
            <p:ph idx="1"/>
          </p:nvPr>
        </p:nvSpPr>
        <p:spPr/>
        <p:txBody>
          <a:bodyPr>
            <a:normAutofit lnSpcReduction="10000"/>
          </a:bodyPr>
          <a:lstStyle/>
          <a:p>
            <a:pPr>
              <a:buNone/>
            </a:pPr>
            <a:r>
              <a:rPr lang="en-US" b="1" u="sng" dirty="0" smtClean="0">
                <a:solidFill>
                  <a:srgbClr val="0D0D0D"/>
                </a:solidFill>
              </a:rPr>
              <a:t>Universal Spiritual Needs</a:t>
            </a:r>
            <a:endParaRPr lang="en-US" dirty="0" smtClean="0">
              <a:solidFill>
                <a:srgbClr val="0D0D0D"/>
              </a:solidFill>
            </a:endParaRPr>
          </a:p>
          <a:p>
            <a:pPr>
              <a:buNone/>
            </a:pPr>
            <a:r>
              <a:rPr lang="en-US" b="1" dirty="0" smtClean="0">
                <a:solidFill>
                  <a:srgbClr val="0D0D0D"/>
                </a:solidFill>
              </a:rPr>
              <a:t>According to Fish and Shelly (1978) there are three spiritual needs common to all people and underlying all religious traditions:  </a:t>
            </a:r>
          </a:p>
          <a:p>
            <a:pPr>
              <a:buNone/>
            </a:pPr>
            <a:r>
              <a:rPr lang="en-US" b="1" dirty="0" smtClean="0">
                <a:solidFill>
                  <a:srgbClr val="0D0D0D"/>
                </a:solidFill>
              </a:rPr>
              <a:t>(1) need for meaning and purpose, </a:t>
            </a:r>
          </a:p>
          <a:p>
            <a:pPr>
              <a:buNone/>
            </a:pPr>
            <a:r>
              <a:rPr lang="en-US" b="1" dirty="0" smtClean="0">
                <a:solidFill>
                  <a:srgbClr val="0D0D0D"/>
                </a:solidFill>
              </a:rPr>
              <a:t>(2) need for love and relatedness, </a:t>
            </a:r>
          </a:p>
          <a:p>
            <a:pPr>
              <a:buNone/>
            </a:pPr>
            <a:r>
              <a:rPr lang="en-US" b="1" dirty="0" smtClean="0">
                <a:solidFill>
                  <a:srgbClr val="0D0D0D"/>
                </a:solidFill>
              </a:rPr>
              <a:t>(3) need for forgiveness. </a:t>
            </a:r>
          </a:p>
          <a:p>
            <a:pPr>
              <a:buNone/>
            </a:pPr>
            <a:r>
              <a:rPr lang="en-US" sz="2000" b="1" dirty="0" smtClean="0">
                <a:solidFill>
                  <a:srgbClr val="0D0D0D"/>
                </a:solidFill>
              </a:rPr>
              <a:t>From George Washington University Summer Institute on Spirituality and Healing, 2010</a:t>
            </a:r>
          </a:p>
          <a:p>
            <a:pPr>
              <a:buNone/>
            </a:pPr>
            <a:endParaRPr lang="en-US" dirty="0">
              <a:solidFill>
                <a:srgbClr val="0D0D0D"/>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Exercise  </a:t>
            </a:r>
            <a:endParaRPr lang="en-US" dirty="0"/>
          </a:p>
        </p:txBody>
      </p:sp>
      <p:sp>
        <p:nvSpPr>
          <p:cNvPr id="3" name="Content Placeholder 2"/>
          <p:cNvSpPr>
            <a:spLocks noGrp="1"/>
          </p:cNvSpPr>
          <p:nvPr>
            <p:ph idx="1"/>
          </p:nvPr>
        </p:nvSpPr>
        <p:spPr/>
        <p:txBody>
          <a:bodyPr/>
          <a:lstStyle/>
          <a:p>
            <a:pPr>
              <a:buNone/>
            </a:pPr>
            <a:r>
              <a:rPr lang="en-US" b="1" dirty="0" smtClean="0">
                <a:solidFill>
                  <a:srgbClr val="0D0D0D"/>
                </a:solidFill>
              </a:rPr>
              <a:t>Let go what you’re holding onto</a:t>
            </a:r>
          </a:p>
          <a:p>
            <a:pPr>
              <a:buNone/>
            </a:pPr>
            <a:r>
              <a:rPr lang="en-US" b="1" dirty="0" smtClean="0">
                <a:solidFill>
                  <a:srgbClr val="0D0D0D"/>
                </a:solidFill>
              </a:rPr>
              <a:t>Bring attention to your body… your breath…</a:t>
            </a:r>
          </a:p>
          <a:p>
            <a:pPr>
              <a:buNone/>
            </a:pPr>
            <a:r>
              <a:rPr lang="en-US" b="1" dirty="0" smtClean="0">
                <a:solidFill>
                  <a:srgbClr val="0D0D0D"/>
                </a:solidFill>
              </a:rPr>
              <a:t>Recall a time in your personal or professional life… </a:t>
            </a:r>
            <a:endParaRPr lang="en-US" b="1" dirty="0">
              <a:solidFill>
                <a:srgbClr val="0D0D0D"/>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Exercise  </a:t>
            </a:r>
            <a:endParaRPr lang="en-US" dirty="0"/>
          </a:p>
        </p:txBody>
      </p:sp>
      <p:sp>
        <p:nvSpPr>
          <p:cNvPr id="3" name="Content Placeholder 2"/>
          <p:cNvSpPr>
            <a:spLocks noGrp="1"/>
          </p:cNvSpPr>
          <p:nvPr>
            <p:ph idx="1"/>
          </p:nvPr>
        </p:nvSpPr>
        <p:spPr/>
        <p:txBody>
          <a:bodyPr/>
          <a:lstStyle/>
          <a:p>
            <a:pPr>
              <a:buNone/>
            </a:pPr>
            <a:r>
              <a:rPr lang="en-US" b="1" dirty="0" smtClean="0">
                <a:solidFill>
                  <a:srgbClr val="0D0D0D"/>
                </a:solidFill>
              </a:rPr>
              <a:t>Let go what you’re holding onto</a:t>
            </a:r>
          </a:p>
          <a:p>
            <a:pPr>
              <a:buNone/>
            </a:pPr>
            <a:r>
              <a:rPr lang="en-US" b="1" dirty="0" smtClean="0">
                <a:solidFill>
                  <a:srgbClr val="0D0D0D"/>
                </a:solidFill>
              </a:rPr>
              <a:t>Bring attention to your body… your breath…</a:t>
            </a:r>
          </a:p>
          <a:p>
            <a:pPr>
              <a:buNone/>
            </a:pPr>
            <a:r>
              <a:rPr lang="en-US" b="1" dirty="0" smtClean="0">
                <a:solidFill>
                  <a:srgbClr val="0D0D0D"/>
                </a:solidFill>
              </a:rPr>
              <a:t>Recall a time in your personal or professional life that you would call spiritual or deeply meaningful, however that is for you</a:t>
            </a:r>
          </a:p>
          <a:p>
            <a:pPr>
              <a:buNone/>
            </a:pPr>
            <a:r>
              <a:rPr lang="en-US" b="1" dirty="0" smtClean="0">
                <a:solidFill>
                  <a:srgbClr val="0D0D0D"/>
                </a:solidFill>
              </a:rPr>
              <a:t>	</a:t>
            </a:r>
            <a:endParaRPr lang="en-US" b="1" dirty="0">
              <a:solidFill>
                <a:srgbClr val="0D0D0D"/>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Landscape of Spiritual Experience</a:t>
            </a:r>
            <a:endParaRPr lang="en-US" dirty="0"/>
          </a:p>
        </p:txBody>
      </p:sp>
      <p:sp>
        <p:nvSpPr>
          <p:cNvPr id="3" name="Content Placeholder 2"/>
          <p:cNvSpPr>
            <a:spLocks noGrp="1"/>
          </p:cNvSpPr>
          <p:nvPr>
            <p:ph idx="1"/>
          </p:nvPr>
        </p:nvSpPr>
        <p:spPr>
          <a:xfrm>
            <a:off x="549275" y="1600200"/>
            <a:ext cx="8042276" cy="4844242"/>
          </a:xfrm>
        </p:spPr>
        <p:txBody>
          <a:bodyPr>
            <a:normAutofit fontScale="92500"/>
          </a:bodyPr>
          <a:lstStyle/>
          <a:p>
            <a:r>
              <a:rPr lang="en-US" b="1" u="sng" dirty="0" smtClean="0">
                <a:solidFill>
                  <a:schemeClr val="tx1">
                    <a:lumMod val="95000"/>
                    <a:lumOff val="5000"/>
                  </a:schemeClr>
                </a:solidFill>
              </a:rPr>
              <a:t>Settings/Situations </a:t>
            </a:r>
            <a:r>
              <a:rPr lang="en-US" b="1" dirty="0" smtClean="0">
                <a:solidFill>
                  <a:schemeClr val="tx1">
                    <a:lumMod val="95000"/>
                    <a:lumOff val="5000"/>
                  </a:schemeClr>
                </a:solidFill>
              </a:rPr>
              <a:t>–a happening, anytime anywhere, life transition, nature, travelling, everyday or once in a lifetime</a:t>
            </a:r>
          </a:p>
          <a:p>
            <a:r>
              <a:rPr lang="en-US" b="1" u="sng" dirty="0" smtClean="0">
                <a:solidFill>
                  <a:schemeClr val="tx1">
                    <a:lumMod val="95000"/>
                    <a:lumOff val="5000"/>
                  </a:schemeClr>
                </a:solidFill>
              </a:rPr>
              <a:t>With Whom</a:t>
            </a:r>
            <a:r>
              <a:rPr lang="en-US" b="1" dirty="0" smtClean="0">
                <a:solidFill>
                  <a:schemeClr val="tx1">
                    <a:lumMod val="95000"/>
                    <a:lumOff val="5000"/>
                  </a:schemeClr>
                </a:solidFill>
              </a:rPr>
              <a:t>? self, others, transcendent</a:t>
            </a:r>
          </a:p>
          <a:p>
            <a:r>
              <a:rPr lang="en-US" b="1" u="sng" dirty="0" smtClean="0">
                <a:solidFill>
                  <a:schemeClr val="tx1">
                    <a:lumMod val="95000"/>
                    <a:lumOff val="5000"/>
                  </a:schemeClr>
                </a:solidFill>
              </a:rPr>
              <a:t>Dimensions</a:t>
            </a:r>
            <a:r>
              <a:rPr lang="en-US" b="1" dirty="0" smtClean="0">
                <a:solidFill>
                  <a:schemeClr val="tx1">
                    <a:lumMod val="95000"/>
                    <a:lumOff val="5000"/>
                  </a:schemeClr>
                </a:solidFill>
              </a:rPr>
              <a:t> – community, dignity, faith, family, Holy, love, meaning, Mystery, relationship, sacred, values</a:t>
            </a:r>
          </a:p>
          <a:p>
            <a:r>
              <a:rPr lang="en-US" b="1" u="sng" dirty="0" smtClean="0">
                <a:solidFill>
                  <a:schemeClr val="tx1">
                    <a:lumMod val="95000"/>
                    <a:lumOff val="5000"/>
                  </a:schemeClr>
                </a:solidFill>
              </a:rPr>
              <a:t>Negative Emotions </a:t>
            </a:r>
            <a:r>
              <a:rPr lang="en-US" b="1" dirty="0" smtClean="0">
                <a:solidFill>
                  <a:schemeClr val="tx1">
                    <a:lumMod val="95000"/>
                    <a:lumOff val="5000"/>
                  </a:schemeClr>
                </a:solidFill>
              </a:rPr>
              <a:t>– anger, confused, disconnected, anxious, fear, hopeless, horrified, sad, suffering </a:t>
            </a:r>
          </a:p>
          <a:p>
            <a:r>
              <a:rPr lang="en-US" b="1" u="sng" dirty="0" smtClean="0">
                <a:solidFill>
                  <a:schemeClr val="tx1">
                    <a:lumMod val="95000"/>
                    <a:lumOff val="5000"/>
                  </a:schemeClr>
                </a:solidFill>
              </a:rPr>
              <a:t>Positive Emotions </a:t>
            </a:r>
            <a:r>
              <a:rPr lang="en-US" b="1" dirty="0" smtClean="0">
                <a:solidFill>
                  <a:schemeClr val="tx1">
                    <a:lumMod val="95000"/>
                    <a:lumOff val="5000"/>
                  </a:schemeClr>
                </a:solidFill>
              </a:rPr>
              <a:t>– awe, “can’t put in words”, gratitude, healed, hope, inspired, joy, peace, wonder</a:t>
            </a:r>
            <a:endParaRPr lang="en-US" b="1" dirty="0">
              <a:solidFill>
                <a:schemeClr val="tx1">
                  <a:lumMod val="95000"/>
                  <a:lumOff val="5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What is Spirituality?</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2800" b="1" dirty="0" smtClean="0">
                <a:solidFill>
                  <a:srgbClr val="000000"/>
                </a:solidFill>
                <a:latin typeface="Arial"/>
                <a:cs typeface="Arial"/>
              </a:rPr>
              <a:t>Ask: What comes to mind when you hear </a:t>
            </a:r>
            <a:r>
              <a:rPr lang="en-US" sz="2800" b="1" i="1" dirty="0" smtClean="0">
                <a:solidFill>
                  <a:srgbClr val="000000"/>
                </a:solidFill>
                <a:latin typeface="Arial"/>
                <a:cs typeface="Arial"/>
              </a:rPr>
              <a:t>spirituality? </a:t>
            </a:r>
            <a:r>
              <a:rPr lang="en-US" sz="2800" b="1" dirty="0" smtClean="0">
                <a:solidFill>
                  <a:srgbClr val="000000"/>
                </a:solidFill>
                <a:latin typeface="Arial"/>
                <a:cs typeface="Arial"/>
              </a:rPr>
              <a:t>Start with their commonsense. </a:t>
            </a:r>
            <a:endParaRPr lang="en-US" sz="2800" b="1" i="1" dirty="0" smtClean="0">
              <a:solidFill>
                <a:srgbClr val="000000"/>
              </a:solidFill>
              <a:latin typeface="Arial"/>
              <a:cs typeface="Arial"/>
            </a:endParaRPr>
          </a:p>
          <a:p>
            <a:pPr lvl="0"/>
            <a:r>
              <a:rPr lang="en-US" sz="2800" b="1" dirty="0" smtClean="0">
                <a:solidFill>
                  <a:srgbClr val="000000"/>
                </a:solidFill>
                <a:latin typeface="Arial"/>
                <a:cs typeface="Arial"/>
              </a:rPr>
              <a:t>Read statements from the medical literature. </a:t>
            </a:r>
          </a:p>
          <a:p>
            <a:pPr lvl="0"/>
            <a:r>
              <a:rPr lang="en-US" sz="2800" b="1" dirty="0" smtClean="0">
                <a:solidFill>
                  <a:srgbClr val="000000"/>
                </a:solidFill>
                <a:latin typeface="Arial"/>
                <a:cs typeface="Arial"/>
              </a:rPr>
              <a:t>Reflect: Recall a time in your personal or professional life you’d call spiritual or deeply meaningful</a:t>
            </a:r>
          </a:p>
          <a:p>
            <a:pPr lvl="0"/>
            <a:r>
              <a:rPr lang="en-US" sz="2800" b="1" dirty="0" smtClean="0">
                <a:solidFill>
                  <a:srgbClr val="000000"/>
                </a:solidFill>
                <a:latin typeface="Arial"/>
                <a:cs typeface="Arial"/>
              </a:rPr>
              <a:t>Share stories with reflective listening</a:t>
            </a:r>
          </a:p>
          <a:p>
            <a:pPr lvl="0"/>
            <a:r>
              <a:rPr lang="en-US" sz="2800" b="1" dirty="0" smtClean="0">
                <a:solidFill>
                  <a:srgbClr val="000000"/>
                </a:solidFill>
                <a:latin typeface="Arial"/>
                <a:cs typeface="Arial"/>
              </a:rPr>
              <a:t>Ask: What do you discover? </a:t>
            </a:r>
          </a:p>
          <a:p>
            <a:pPr lvl="0"/>
            <a:r>
              <a:rPr lang="en-US" sz="2800" b="1" dirty="0" smtClean="0">
                <a:solidFill>
                  <a:srgbClr val="000000"/>
                </a:solidFill>
                <a:latin typeface="Arial"/>
                <a:cs typeface="Arial"/>
              </a:rPr>
              <a:t>Review Landscape of Spiritual Experience </a:t>
            </a:r>
          </a:p>
          <a:p>
            <a:pPr lvl="0"/>
            <a:endParaRPr lang="en-US" i="1" dirty="0" smtClean="0">
              <a:solidFill>
                <a:srgbClr val="000000"/>
              </a:solidFill>
            </a:endParaRPr>
          </a:p>
          <a:p>
            <a:endParaRPr lang="en-US" i="1"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Chief Concern vs. </a:t>
            </a:r>
            <a:br>
              <a:rPr lang="en-US" dirty="0" smtClean="0"/>
            </a:br>
            <a:r>
              <a:rPr lang="en-US" dirty="0" smtClean="0"/>
              <a:t>  Chief Complaint</a:t>
            </a:r>
            <a:endParaRPr lang="en-US" dirty="0"/>
          </a:p>
        </p:txBody>
      </p:sp>
      <p:sp>
        <p:nvSpPr>
          <p:cNvPr id="3" name="Content Placeholder 2"/>
          <p:cNvSpPr>
            <a:spLocks noGrp="1"/>
          </p:cNvSpPr>
          <p:nvPr>
            <p:ph idx="1"/>
          </p:nvPr>
        </p:nvSpPr>
        <p:spPr>
          <a:xfrm>
            <a:off x="549275" y="1600200"/>
            <a:ext cx="8042276" cy="4750677"/>
          </a:xfrm>
        </p:spPr>
        <p:txBody>
          <a:bodyPr>
            <a:noAutofit/>
          </a:bodyPr>
          <a:lstStyle/>
          <a:p>
            <a:r>
              <a:rPr lang="en-US" b="1" dirty="0" smtClean="0">
                <a:solidFill>
                  <a:srgbClr val="0D0D0D"/>
                </a:solidFill>
                <a:latin typeface="Arial"/>
                <a:cs typeface="Arial"/>
              </a:rPr>
              <a:t>Chief </a:t>
            </a:r>
            <a:r>
              <a:rPr lang="en-US" b="1" u="sng" dirty="0" smtClean="0">
                <a:solidFill>
                  <a:srgbClr val="0D0D0D"/>
                </a:solidFill>
                <a:latin typeface="Arial"/>
                <a:cs typeface="Arial"/>
              </a:rPr>
              <a:t>Complaint</a:t>
            </a:r>
            <a:r>
              <a:rPr lang="en-US" b="1" dirty="0" smtClean="0">
                <a:solidFill>
                  <a:srgbClr val="0D0D0D"/>
                </a:solidFill>
                <a:latin typeface="Arial"/>
                <a:cs typeface="Arial"/>
              </a:rPr>
              <a:t> –  Answers the question “What?”</a:t>
            </a:r>
          </a:p>
          <a:p>
            <a:pPr lvl="1">
              <a:buNone/>
            </a:pPr>
            <a:r>
              <a:rPr lang="en-US" sz="2400" b="1" dirty="0" smtClean="0">
                <a:solidFill>
                  <a:srgbClr val="0D0D0D"/>
                </a:solidFill>
                <a:latin typeface="Arial"/>
                <a:cs typeface="Arial"/>
              </a:rPr>
              <a:t> “What brought you in?”  What prompted you to come in today?</a:t>
            </a:r>
          </a:p>
          <a:p>
            <a:pPr lvl="1"/>
            <a:r>
              <a:rPr lang="en-US" sz="2400" b="1" dirty="0" smtClean="0">
                <a:solidFill>
                  <a:srgbClr val="0D0D0D"/>
                </a:solidFill>
                <a:latin typeface="Arial"/>
                <a:cs typeface="Arial"/>
              </a:rPr>
              <a:t>Reflects </a:t>
            </a:r>
            <a:r>
              <a:rPr lang="en-US" sz="2400" b="1" dirty="0" err="1" smtClean="0">
                <a:solidFill>
                  <a:srgbClr val="0D0D0D"/>
                </a:solidFill>
                <a:latin typeface="Arial"/>
                <a:cs typeface="Arial"/>
              </a:rPr>
              <a:t>patho</a:t>
            </a:r>
            <a:r>
              <a:rPr lang="en-US" sz="2400" b="1" dirty="0" smtClean="0">
                <a:solidFill>
                  <a:srgbClr val="0D0D0D"/>
                </a:solidFill>
                <a:latin typeface="Arial"/>
                <a:cs typeface="Arial"/>
              </a:rPr>
              <a:t>-physiological thinking </a:t>
            </a:r>
          </a:p>
          <a:p>
            <a:pPr lvl="1"/>
            <a:r>
              <a:rPr lang="en-US" sz="2400" b="1" dirty="0" smtClean="0">
                <a:solidFill>
                  <a:srgbClr val="0D0D0D"/>
                </a:solidFill>
                <a:latin typeface="Arial"/>
                <a:cs typeface="Arial"/>
              </a:rPr>
              <a:t>Essential for differential diagnosis </a:t>
            </a:r>
          </a:p>
          <a:p>
            <a:r>
              <a:rPr lang="en-US" b="1" dirty="0" smtClean="0">
                <a:solidFill>
                  <a:srgbClr val="0D0D0D"/>
                </a:solidFill>
                <a:latin typeface="Arial"/>
                <a:cs typeface="Arial"/>
              </a:rPr>
              <a:t>Chief </a:t>
            </a:r>
            <a:r>
              <a:rPr lang="en-US" b="1" u="sng" dirty="0" smtClean="0">
                <a:solidFill>
                  <a:srgbClr val="0D0D0D"/>
                </a:solidFill>
                <a:latin typeface="Arial"/>
                <a:cs typeface="Arial"/>
              </a:rPr>
              <a:t>Concern</a:t>
            </a:r>
            <a:r>
              <a:rPr lang="en-US" b="1" dirty="0" smtClean="0">
                <a:solidFill>
                  <a:srgbClr val="0D0D0D"/>
                </a:solidFill>
                <a:latin typeface="Arial"/>
                <a:cs typeface="Arial"/>
              </a:rPr>
              <a:t> – Answer the question “So What?”</a:t>
            </a:r>
          </a:p>
          <a:p>
            <a:pPr lvl="1"/>
            <a:r>
              <a:rPr lang="en-US" sz="2400" b="1" dirty="0" smtClean="0">
                <a:solidFill>
                  <a:srgbClr val="0D0D0D"/>
                </a:solidFill>
                <a:latin typeface="Arial"/>
                <a:cs typeface="Arial"/>
              </a:rPr>
              <a:t>What is it about this that prompted you to come in?  What concerns you the most? </a:t>
            </a:r>
          </a:p>
          <a:p>
            <a:pPr lvl="1"/>
            <a:r>
              <a:rPr lang="en-US" sz="2400" b="1" dirty="0" smtClean="0">
                <a:solidFill>
                  <a:srgbClr val="0D0D0D"/>
                </a:solidFill>
                <a:latin typeface="Arial"/>
                <a:cs typeface="Arial"/>
              </a:rPr>
              <a:t>About meaning </a:t>
            </a:r>
          </a:p>
          <a:p>
            <a:pPr lvl="1"/>
            <a:r>
              <a:rPr lang="en-US" sz="2400" b="1" dirty="0" smtClean="0">
                <a:solidFill>
                  <a:srgbClr val="0D0D0D"/>
                </a:solidFill>
                <a:latin typeface="Arial"/>
                <a:cs typeface="Arial"/>
              </a:rPr>
              <a:t>Essential for compassionate care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Value</a:t>
            </a:r>
            <a:endParaRPr lang="en-US" dirty="0"/>
          </a:p>
        </p:txBody>
      </p:sp>
      <p:sp>
        <p:nvSpPr>
          <p:cNvPr id="3" name="Content Placeholder 2"/>
          <p:cNvSpPr>
            <a:spLocks noGrp="1"/>
          </p:cNvSpPr>
          <p:nvPr>
            <p:ph idx="1"/>
          </p:nvPr>
        </p:nvSpPr>
        <p:spPr/>
        <p:txBody>
          <a:bodyPr>
            <a:normAutofit/>
          </a:bodyPr>
          <a:lstStyle/>
          <a:p>
            <a:endParaRPr lang="en-US" i="1" dirty="0" smtClean="0"/>
          </a:p>
          <a:p>
            <a:pPr algn="ctr">
              <a:buNone/>
            </a:pPr>
            <a:r>
              <a:rPr lang="en-US" sz="2800" b="1" dirty="0" smtClean="0">
                <a:latin typeface="Arial"/>
                <a:cs typeface="Arial"/>
              </a:rPr>
              <a:t>For the compassionate clinician: </a:t>
            </a:r>
          </a:p>
          <a:p>
            <a:endParaRPr lang="en-US" sz="2800" b="1" dirty="0" smtClean="0">
              <a:latin typeface="Arial"/>
              <a:cs typeface="Arial"/>
            </a:endParaRPr>
          </a:p>
          <a:p>
            <a:pPr algn="ctr">
              <a:buNone/>
            </a:pPr>
            <a:r>
              <a:rPr lang="en-US" sz="2800" b="1" u="sng" dirty="0" smtClean="0">
                <a:latin typeface="Arial"/>
                <a:cs typeface="Arial"/>
              </a:rPr>
              <a:t>What matters for you IS what matters for me</a:t>
            </a: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Spiritual History </a:t>
            </a:r>
            <a:endParaRPr lang="en-US" dirty="0">
              <a:solidFill>
                <a:srgbClr val="0D0D0D"/>
              </a:solidFill>
              <a:latin typeface="News Gothic MT"/>
              <a:cs typeface="News Gothic MT"/>
            </a:endParaRPr>
          </a:p>
        </p:txBody>
      </p:sp>
      <p:sp>
        <p:nvSpPr>
          <p:cNvPr id="3" name="Content Placeholder 2"/>
          <p:cNvSpPr>
            <a:spLocks noGrp="1"/>
          </p:cNvSpPr>
          <p:nvPr>
            <p:ph idx="1"/>
          </p:nvPr>
        </p:nvSpPr>
        <p:spPr>
          <a:xfrm>
            <a:off x="549275" y="1600200"/>
            <a:ext cx="8042276" cy="4769635"/>
          </a:xfrm>
        </p:spPr>
        <p:txBody>
          <a:bodyPr>
            <a:noAutofit/>
          </a:bodyPr>
          <a:lstStyle/>
          <a:p>
            <a:r>
              <a:rPr lang="en-US" b="1" dirty="0" smtClean="0">
                <a:solidFill>
                  <a:srgbClr val="0D0D0D"/>
                </a:solidFill>
                <a:latin typeface="News Gothic MT"/>
                <a:cs typeface="News Gothic MT"/>
              </a:rPr>
              <a:t>Concerns: time, appropriate, respect, comfort, know how </a:t>
            </a:r>
          </a:p>
          <a:p>
            <a:r>
              <a:rPr lang="en-US" b="1" dirty="0" smtClean="0">
                <a:solidFill>
                  <a:srgbClr val="0D0D0D"/>
                </a:solidFill>
                <a:latin typeface="News Gothic MT"/>
                <a:cs typeface="News Gothic MT"/>
              </a:rPr>
              <a:t>Context: How many patients believe physicians should consider spiritual needs? How many physicians patients should share?  How many ask? </a:t>
            </a:r>
          </a:p>
          <a:p>
            <a:r>
              <a:rPr lang="en-US" b="1" dirty="0" smtClean="0">
                <a:solidFill>
                  <a:srgbClr val="0D0D0D"/>
                </a:solidFill>
                <a:latin typeface="News Gothic MT"/>
                <a:cs typeface="News Gothic MT"/>
              </a:rPr>
              <a:t>Why?  Coping, relationship,  decision making</a:t>
            </a:r>
          </a:p>
          <a:p>
            <a:pPr>
              <a:buNone/>
            </a:pPr>
            <a:endParaRPr lang="en-US" dirty="0" smtClean="0">
              <a:solidFill>
                <a:srgbClr val="0D0D0D"/>
              </a:solidFill>
              <a:latin typeface="News Gothic MT"/>
              <a:cs typeface="News Gothic MT"/>
            </a:endParaRPr>
          </a:p>
          <a:p>
            <a:endParaRPr lang="en-US" dirty="0" smtClean="0">
              <a:solidFill>
                <a:srgbClr val="0D0D0D"/>
              </a:solidFill>
              <a:latin typeface="News Gothic MT"/>
              <a:cs typeface="News Gothic MT"/>
            </a:endParaRPr>
          </a:p>
          <a:p>
            <a:endParaRPr lang="en-US" dirty="0" smtClean="0">
              <a:solidFill>
                <a:srgbClr val="0D0D0D"/>
              </a:solidFill>
              <a:latin typeface="News Gothic MT"/>
              <a:cs typeface="News Gothic MT"/>
            </a:endParaRPr>
          </a:p>
          <a:p>
            <a:endParaRPr lang="en-US" dirty="0" smtClean="0">
              <a:solidFill>
                <a:srgbClr val="0D0D0D"/>
              </a:solidFill>
              <a:latin typeface="News Gothic MT"/>
              <a:cs typeface="News Gothic M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Spiritual History </a:t>
            </a:r>
            <a:endParaRPr lang="en-US" dirty="0"/>
          </a:p>
        </p:txBody>
      </p:sp>
      <p:sp>
        <p:nvSpPr>
          <p:cNvPr id="3" name="Content Placeholder 2"/>
          <p:cNvSpPr>
            <a:spLocks noGrp="1"/>
          </p:cNvSpPr>
          <p:nvPr>
            <p:ph idx="1"/>
          </p:nvPr>
        </p:nvSpPr>
        <p:spPr>
          <a:xfrm>
            <a:off x="549275" y="1600200"/>
            <a:ext cx="8042276" cy="4769635"/>
          </a:xfrm>
        </p:spPr>
        <p:txBody>
          <a:bodyPr>
            <a:noAutofit/>
          </a:bodyPr>
          <a:lstStyle/>
          <a:p>
            <a:r>
              <a:rPr lang="en-US" b="1" dirty="0" smtClean="0">
                <a:solidFill>
                  <a:srgbClr val="0D0D0D"/>
                </a:solidFill>
                <a:latin typeface="News Gothic MT"/>
                <a:cs typeface="News Gothic MT"/>
              </a:rPr>
              <a:t>When?  Which encounters? When in the history?  Social history </a:t>
            </a:r>
          </a:p>
          <a:p>
            <a:r>
              <a:rPr lang="en-US" b="1" dirty="0" smtClean="0">
                <a:solidFill>
                  <a:srgbClr val="0D0D0D"/>
                </a:solidFill>
                <a:latin typeface="News Gothic MT"/>
                <a:cs typeface="News Gothic MT"/>
              </a:rPr>
              <a:t>What and How?  </a:t>
            </a:r>
            <a:r>
              <a:rPr lang="en-US" sz="2400" b="1" dirty="0" smtClean="0">
                <a:solidFill>
                  <a:srgbClr val="0D0D0D"/>
                </a:solidFill>
                <a:latin typeface="News Gothic MT"/>
                <a:cs typeface="News Gothic MT"/>
              </a:rPr>
              <a:t>To enter the domain of spirituality with your patients, what </a:t>
            </a:r>
            <a:r>
              <a:rPr lang="en-US" sz="2400" b="1" dirty="0" err="1" smtClean="0">
                <a:solidFill>
                  <a:srgbClr val="0D0D0D"/>
                </a:solidFill>
                <a:latin typeface="News Gothic MT"/>
                <a:cs typeface="News Gothic MT"/>
              </a:rPr>
              <a:t>question(s</a:t>
            </a:r>
            <a:r>
              <a:rPr lang="en-US" sz="2400" b="1" dirty="0" smtClean="0">
                <a:solidFill>
                  <a:srgbClr val="0D0D0D"/>
                </a:solidFill>
                <a:latin typeface="News Gothic MT"/>
                <a:cs typeface="News Gothic MT"/>
              </a:rPr>
              <a:t>) would you ask, and how?</a:t>
            </a:r>
          </a:p>
          <a:p>
            <a:r>
              <a:rPr lang="en-US" b="1" dirty="0" smtClean="0">
                <a:solidFill>
                  <a:srgbClr val="0D0D0D"/>
                </a:solidFill>
                <a:cs typeface="News Gothic MT"/>
              </a:rPr>
              <a:t>Segue +  FICA / HOPE </a:t>
            </a:r>
            <a:endParaRPr lang="en-US" sz="2400" b="1" dirty="0" smtClean="0">
              <a:solidFill>
                <a:srgbClr val="0D0D0D"/>
              </a:solidFill>
              <a:latin typeface="News Gothic MT"/>
              <a:cs typeface="News Gothic MT"/>
            </a:endParaRPr>
          </a:p>
          <a:p>
            <a:pPr lvl="2">
              <a:buNone/>
            </a:pPr>
            <a:r>
              <a:rPr lang="en-US" sz="2400" b="1" dirty="0" smtClean="0">
                <a:solidFill>
                  <a:srgbClr val="0D0D0D"/>
                </a:solidFill>
                <a:latin typeface="News Gothic MT"/>
                <a:cs typeface="News Gothic MT"/>
              </a:rPr>
              <a:t>What sustains you? </a:t>
            </a:r>
          </a:p>
          <a:p>
            <a:pPr lvl="2">
              <a:buNone/>
            </a:pPr>
            <a:r>
              <a:rPr lang="en-US" sz="2400" b="1" dirty="0" smtClean="0">
                <a:solidFill>
                  <a:srgbClr val="0D0D0D"/>
                </a:solidFill>
                <a:latin typeface="News Gothic MT"/>
                <a:cs typeface="News Gothic MT"/>
              </a:rPr>
              <a:t>Do you have any spiritual or religious customs or beliefs that important to you? that you’d like me to know about? </a:t>
            </a:r>
          </a:p>
          <a:p>
            <a:endParaRPr lang="en-US" sz="2800" b="1" dirty="0" smtClean="0">
              <a:solidFill>
                <a:srgbClr val="0D0D0D"/>
              </a:solidFill>
              <a:latin typeface="Arial"/>
              <a:cs typeface="Arial"/>
            </a:endParaRPr>
          </a:p>
          <a:p>
            <a:pPr>
              <a:buNone/>
            </a:pPr>
            <a:endParaRPr lang="en-US" sz="2800" dirty="0" smtClean="0">
              <a:solidFill>
                <a:srgbClr val="0D0D0D"/>
              </a:solidFill>
            </a:endParaRPr>
          </a:p>
          <a:p>
            <a:endParaRPr lang="en-US" sz="2800" dirty="0" smtClean="0">
              <a:solidFill>
                <a:srgbClr val="0D0D0D"/>
              </a:solidFill>
            </a:endParaRPr>
          </a:p>
          <a:p>
            <a:endParaRPr lang="en-US" sz="2800" dirty="0" smtClean="0">
              <a:solidFill>
                <a:srgbClr val="0D0D0D"/>
              </a:solidFill>
            </a:endParaRPr>
          </a:p>
          <a:p>
            <a:endParaRPr lang="en-US" sz="2800" dirty="0" smtClean="0">
              <a:solidFill>
                <a:srgbClr val="0D0D0D"/>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a </a:t>
            </a:r>
            <a:br>
              <a:rPr lang="en-US" dirty="0" smtClean="0"/>
            </a:br>
            <a:r>
              <a:rPr lang="en-US" dirty="0" smtClean="0"/>
              <a:t>Meaningful Connection</a:t>
            </a:r>
            <a:endParaRPr lang="en-US" dirty="0"/>
          </a:p>
        </p:txBody>
      </p:sp>
      <p:sp>
        <p:nvSpPr>
          <p:cNvPr id="3" name="Content Placeholder 2"/>
          <p:cNvSpPr>
            <a:spLocks noGrp="1"/>
          </p:cNvSpPr>
          <p:nvPr>
            <p:ph idx="1"/>
          </p:nvPr>
        </p:nvSpPr>
        <p:spPr/>
        <p:txBody>
          <a:bodyPr>
            <a:normAutofit/>
          </a:bodyPr>
          <a:lstStyle/>
          <a:p>
            <a:r>
              <a:rPr lang="en-US" sz="2800" b="1" dirty="0" smtClean="0">
                <a:solidFill>
                  <a:srgbClr val="000000"/>
                </a:solidFill>
                <a:latin typeface="Arial"/>
                <a:cs typeface="Arial"/>
              </a:rPr>
              <a:t>Prepare your Attention and Intention </a:t>
            </a:r>
          </a:p>
          <a:p>
            <a:r>
              <a:rPr lang="en-US" sz="2800" b="1" dirty="0" smtClean="0">
                <a:solidFill>
                  <a:srgbClr val="000000"/>
                </a:solidFill>
                <a:latin typeface="Arial"/>
                <a:cs typeface="Arial"/>
              </a:rPr>
              <a:t>Knock, enter, introduction (something personal) </a:t>
            </a:r>
          </a:p>
          <a:p>
            <a:r>
              <a:rPr lang="en-US" sz="2800" b="1" dirty="0" smtClean="0">
                <a:solidFill>
                  <a:srgbClr val="000000"/>
                </a:solidFill>
                <a:latin typeface="Arial"/>
                <a:cs typeface="Arial"/>
              </a:rPr>
              <a:t>What Matters Most – the Chief Concern</a:t>
            </a:r>
          </a:p>
          <a:p>
            <a:r>
              <a:rPr lang="en-US" sz="2800" b="1" dirty="0" smtClean="0">
                <a:solidFill>
                  <a:srgbClr val="000000"/>
                </a:solidFill>
                <a:latin typeface="Arial"/>
                <a:cs typeface="Arial"/>
              </a:rPr>
              <a:t>Take a Spiritual History (when appropriate)</a:t>
            </a:r>
          </a:p>
          <a:p>
            <a:r>
              <a:rPr lang="en-US" sz="2800" b="1" dirty="0" smtClean="0">
                <a:solidFill>
                  <a:srgbClr val="000000"/>
                </a:solidFill>
                <a:latin typeface="Arial"/>
                <a:cs typeface="Arial"/>
              </a:rPr>
              <a:t>What can I wish for you?  What I wish for you / hope for you / admire about you is…</a:t>
            </a:r>
          </a:p>
          <a:p>
            <a:endParaRPr lang="en-US" b="1" dirty="0" smtClean="0">
              <a:solidFill>
                <a:srgbClr val="000000"/>
              </a:solidFill>
            </a:endParaRPr>
          </a:p>
          <a:p>
            <a:endParaRPr lang="en-US" b="1" dirty="0" smtClean="0">
              <a:solidFill>
                <a:srgbClr val="000000"/>
              </a:solidFill>
            </a:endParaRPr>
          </a:p>
          <a:p>
            <a:endParaRPr lang="en-US" b="1" dirty="0" smtClean="0">
              <a:solidFill>
                <a:srgbClr val="000000"/>
              </a:solidFill>
            </a:endParaRPr>
          </a:p>
          <a:p>
            <a:endParaRPr lang="en-US" b="1" dirty="0" smtClean="0">
              <a:solidFill>
                <a:srgbClr val="000000"/>
              </a:solidFill>
            </a:endParaRPr>
          </a:p>
          <a:p>
            <a:endParaRPr lang="en-US" b="1" dirty="0" smtClean="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Overview</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solidFill>
                  <a:schemeClr val="tx1"/>
                </a:solidFill>
                <a:latin typeface="News Gothic MT"/>
                <a:cs typeface="News Gothic MT"/>
              </a:rPr>
              <a:t>Spirituality, Healing and Reflection: Advances in Educating Healthcare Practitioners</a:t>
            </a:r>
          </a:p>
          <a:p>
            <a:endParaRPr lang="en-US" b="1" dirty="0" smtClean="0"/>
          </a:p>
          <a:p>
            <a:pPr algn="ctr">
              <a:buNone/>
            </a:pPr>
            <a:r>
              <a:rPr lang="en-US" sz="3600" b="1" dirty="0" smtClean="0">
                <a:solidFill>
                  <a:srgbClr val="0D0D0D"/>
                </a:solidFill>
              </a:rPr>
              <a:t>Focus on role as educators</a:t>
            </a:r>
          </a:p>
          <a:p>
            <a:pPr algn="ctr"/>
            <a:endParaRPr lang="en-US" b="1" dirty="0" smtClean="0"/>
          </a:p>
          <a:p>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Referral </a:t>
            </a:r>
            <a:endParaRPr lang="en-US" dirty="0"/>
          </a:p>
        </p:txBody>
      </p:sp>
      <p:sp>
        <p:nvSpPr>
          <p:cNvPr id="3" name="Content Placeholder 2"/>
          <p:cNvSpPr>
            <a:spLocks noGrp="1"/>
          </p:cNvSpPr>
          <p:nvPr>
            <p:ph idx="1"/>
          </p:nvPr>
        </p:nvSpPr>
        <p:spPr>
          <a:xfrm>
            <a:off x="549275" y="1600200"/>
            <a:ext cx="8042276" cy="4769635"/>
          </a:xfrm>
        </p:spPr>
        <p:txBody>
          <a:bodyPr>
            <a:noAutofit/>
          </a:bodyPr>
          <a:lstStyle/>
          <a:p>
            <a:r>
              <a:rPr lang="en-US" sz="2800" b="1" dirty="0" smtClean="0">
                <a:solidFill>
                  <a:srgbClr val="0D0D0D"/>
                </a:solidFill>
                <a:latin typeface="New gothic"/>
                <a:cs typeface="New gothic"/>
              </a:rPr>
              <a:t>When? Signs of Spiritual Distress</a:t>
            </a:r>
          </a:p>
          <a:p>
            <a:r>
              <a:rPr lang="en-US" sz="2800" b="1" dirty="0" smtClean="0">
                <a:solidFill>
                  <a:srgbClr val="0D0D0D"/>
                </a:solidFill>
                <a:latin typeface="New gothic"/>
                <a:cs typeface="New gothic"/>
              </a:rPr>
              <a:t>To Whom?  chaplain, social worker, psychology/psychiatry, family, friends, support groups, AA,  community </a:t>
            </a:r>
          </a:p>
          <a:p>
            <a:pPr>
              <a:buNone/>
            </a:pPr>
            <a:endParaRPr lang="en-US" sz="2800" dirty="0" smtClean="0">
              <a:solidFill>
                <a:srgbClr val="0D0D0D"/>
              </a:solidFill>
              <a:latin typeface="New gothic"/>
              <a:cs typeface="New gothic"/>
            </a:endParaRPr>
          </a:p>
          <a:p>
            <a:endParaRPr lang="en-US" sz="2800" dirty="0" smtClean="0">
              <a:solidFill>
                <a:srgbClr val="0D0D0D"/>
              </a:solidFill>
              <a:latin typeface="New gothic"/>
              <a:cs typeface="New gothic"/>
            </a:endParaRPr>
          </a:p>
          <a:p>
            <a:endParaRPr lang="en-US" sz="2800" dirty="0" smtClean="0">
              <a:solidFill>
                <a:srgbClr val="0D0D0D"/>
              </a:solidFill>
              <a:latin typeface="New gothic"/>
              <a:cs typeface="New gothic"/>
            </a:endParaRPr>
          </a:p>
          <a:p>
            <a:endParaRPr lang="en-US" sz="2800" dirty="0" smtClean="0">
              <a:solidFill>
                <a:srgbClr val="0D0D0D"/>
              </a:solidFill>
              <a:latin typeface="New gothic"/>
              <a:cs typeface="New gothic"/>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 of the Visit</a:t>
            </a:r>
            <a:endParaRPr lang="en-US" dirty="0"/>
          </a:p>
        </p:txBody>
      </p:sp>
      <p:sp>
        <p:nvSpPr>
          <p:cNvPr id="3" name="Content Placeholder 2"/>
          <p:cNvSpPr>
            <a:spLocks noGrp="1"/>
          </p:cNvSpPr>
          <p:nvPr>
            <p:ph idx="1"/>
          </p:nvPr>
        </p:nvSpPr>
        <p:spPr/>
        <p:txBody>
          <a:bodyPr>
            <a:normAutofit/>
          </a:bodyPr>
          <a:lstStyle/>
          <a:p>
            <a:r>
              <a:rPr lang="en-US" b="1" dirty="0" smtClean="0">
                <a:solidFill>
                  <a:srgbClr val="0D0D0D"/>
                </a:solidFill>
              </a:rPr>
              <a:t>Gel In – STOP, prepare my </a:t>
            </a:r>
            <a:r>
              <a:rPr lang="en-US" b="1" u="sng" dirty="0" smtClean="0">
                <a:solidFill>
                  <a:srgbClr val="0D0D0D"/>
                </a:solidFill>
              </a:rPr>
              <a:t>Attention and Intention </a:t>
            </a:r>
          </a:p>
          <a:p>
            <a:r>
              <a:rPr lang="en-US" b="1" dirty="0" smtClean="0">
                <a:solidFill>
                  <a:srgbClr val="0D0D0D"/>
                </a:solidFill>
              </a:rPr>
              <a:t>Enter – knock, meet with senses</a:t>
            </a:r>
          </a:p>
          <a:p>
            <a:r>
              <a:rPr lang="en-US" b="1" dirty="0" smtClean="0">
                <a:solidFill>
                  <a:srgbClr val="0D0D0D"/>
                </a:solidFill>
              </a:rPr>
              <a:t>Greet –introduce, choreography</a:t>
            </a:r>
          </a:p>
          <a:p>
            <a:r>
              <a:rPr lang="en-US" b="1" dirty="0" smtClean="0">
                <a:solidFill>
                  <a:srgbClr val="0D0D0D"/>
                </a:solidFill>
              </a:rPr>
              <a:t>Interact – Chief Concern, Spiritual History </a:t>
            </a:r>
          </a:p>
          <a:p>
            <a:r>
              <a:rPr lang="en-US" b="1" dirty="0" smtClean="0">
                <a:solidFill>
                  <a:srgbClr val="0D0D0D"/>
                </a:solidFill>
              </a:rPr>
              <a:t>What can I wish for you?</a:t>
            </a:r>
          </a:p>
          <a:p>
            <a:r>
              <a:rPr lang="en-US" b="1" dirty="0" smtClean="0">
                <a:solidFill>
                  <a:srgbClr val="0D0D0D"/>
                </a:solidFill>
              </a:rPr>
              <a:t>Exit, Gel Out</a:t>
            </a:r>
          </a:p>
          <a:p>
            <a:r>
              <a:rPr lang="en-US" b="1" dirty="0" smtClean="0">
                <a:solidFill>
                  <a:srgbClr val="0D0D0D"/>
                </a:solidFill>
              </a:rPr>
              <a:t>Charting  </a:t>
            </a:r>
          </a:p>
          <a:p>
            <a:endParaRPr lang="en-US" b="1" dirty="0">
              <a:solidFill>
                <a:srgbClr val="0D0D0D"/>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Let’s Talk about</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8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GWish</a:t>
            </a: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-Templeton Reflection Rounds</a:t>
            </a:r>
          </a:p>
          <a:p>
            <a:pPr algn="ctr">
              <a:buNone/>
            </a:pPr>
            <a:endPar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en-US" sz="8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Rounds</a:t>
            </a:r>
            <a:br>
              <a:rPr lang="en-US" dirty="0" smtClean="0"/>
            </a:br>
            <a:r>
              <a:rPr lang="en-US" dirty="0" smtClean="0"/>
              <a:t>Purpose </a:t>
            </a:r>
            <a:endParaRPr lang="en-US" dirty="0"/>
          </a:p>
        </p:txBody>
      </p:sp>
      <p:sp>
        <p:nvSpPr>
          <p:cNvPr id="3" name="Content Placeholder 2"/>
          <p:cNvSpPr>
            <a:spLocks noGrp="1"/>
          </p:cNvSpPr>
          <p:nvPr>
            <p:ph idx="1"/>
          </p:nvPr>
        </p:nvSpPr>
        <p:spPr/>
        <p:txBody>
          <a:bodyPr>
            <a:normAutofit/>
          </a:bodyPr>
          <a:lstStyle/>
          <a:p>
            <a:pPr>
              <a:buNone/>
            </a:pPr>
            <a:r>
              <a:rPr lang="en-US" b="1" u="sng" dirty="0" smtClean="0"/>
              <a:t>Reflection Rounds:</a:t>
            </a:r>
          </a:p>
          <a:p>
            <a:r>
              <a:rPr lang="en-US" b="1" dirty="0" smtClean="0"/>
              <a:t>Focus on the INNER LIFE experience of practicing medicine, of becoming/being a physician. </a:t>
            </a:r>
          </a:p>
          <a:p>
            <a:r>
              <a:rPr lang="en-US" b="1" dirty="0" smtClean="0"/>
              <a:t>Provide a supportive environment, in the company of colleagues, to explore clinical encounters in terms of one’s personal experiences, beliefs, values, feelings, and spirituality. </a:t>
            </a:r>
          </a:p>
          <a:p>
            <a:r>
              <a:rPr lang="en-US" b="1" dirty="0" smtClean="0"/>
              <a:t>Promote one’s personal and professional formation and well-being.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Rounds </a:t>
            </a:r>
            <a:endParaRPr lang="en-US" dirty="0"/>
          </a:p>
        </p:txBody>
      </p:sp>
      <p:sp>
        <p:nvSpPr>
          <p:cNvPr id="3" name="Content Placeholder 2"/>
          <p:cNvSpPr>
            <a:spLocks noGrp="1"/>
          </p:cNvSpPr>
          <p:nvPr>
            <p:ph idx="1"/>
          </p:nvPr>
        </p:nvSpPr>
        <p:spPr/>
        <p:txBody>
          <a:bodyPr>
            <a:normAutofit/>
          </a:bodyPr>
          <a:lstStyle/>
          <a:p>
            <a:r>
              <a:rPr lang="en-US" b="1" dirty="0" smtClean="0">
                <a:solidFill>
                  <a:srgbClr val="0D0D0D"/>
                </a:solidFill>
              </a:rPr>
              <a:t>Developed by Christina </a:t>
            </a:r>
            <a:r>
              <a:rPr lang="en-US" b="1" dirty="0" err="1" smtClean="0">
                <a:solidFill>
                  <a:srgbClr val="0D0D0D"/>
                </a:solidFill>
              </a:rPr>
              <a:t>Puchalski</a:t>
            </a:r>
            <a:r>
              <a:rPr lang="en-US" b="1" dirty="0" smtClean="0">
                <a:solidFill>
                  <a:srgbClr val="0D0D0D"/>
                </a:solidFill>
              </a:rPr>
              <a:t> MD et al, George Washington Institute for Spirituality and Health</a:t>
            </a:r>
          </a:p>
          <a:p>
            <a:r>
              <a:rPr lang="en-US" b="1" dirty="0" smtClean="0">
                <a:solidFill>
                  <a:srgbClr val="0D0D0D"/>
                </a:solidFill>
              </a:rPr>
              <a:t>Piloted at 18 schools in US, Canada; at Stanford since 2014 </a:t>
            </a:r>
          </a:p>
          <a:p>
            <a:r>
              <a:rPr lang="en-US" b="1" dirty="0" smtClean="0">
                <a:solidFill>
                  <a:srgbClr val="0D0D0D"/>
                </a:solidFill>
              </a:rPr>
              <a:t>Focuses on the INNER LIFE experience of students</a:t>
            </a:r>
          </a:p>
          <a:p>
            <a:r>
              <a:rPr lang="en-US" b="1" dirty="0" smtClean="0">
                <a:solidFill>
                  <a:srgbClr val="0D0D0D"/>
                </a:solidFill>
              </a:rPr>
              <a:t>Small groups, facilitated by chaplain or psychosocial mentor plus physician</a:t>
            </a:r>
          </a:p>
          <a:p>
            <a:r>
              <a:rPr lang="en-US" b="1" dirty="0" smtClean="0">
                <a:solidFill>
                  <a:srgbClr val="0D0D0D"/>
                </a:solidFill>
              </a:rPr>
              <a:t>Four 2 hour sessions during Core Clerkships</a:t>
            </a:r>
            <a:endParaRPr lang="en-US" b="1" dirty="0">
              <a:solidFill>
                <a:srgbClr val="0D0D0D"/>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Rounds </a:t>
            </a:r>
            <a:endParaRPr lang="en-US" dirty="0"/>
          </a:p>
        </p:txBody>
      </p:sp>
      <p:sp>
        <p:nvSpPr>
          <p:cNvPr id="3" name="Content Placeholder 2"/>
          <p:cNvSpPr>
            <a:spLocks noGrp="1"/>
          </p:cNvSpPr>
          <p:nvPr>
            <p:ph idx="1"/>
          </p:nvPr>
        </p:nvSpPr>
        <p:spPr/>
        <p:txBody>
          <a:bodyPr>
            <a:normAutofit/>
          </a:bodyPr>
          <a:lstStyle/>
          <a:p>
            <a:pPr>
              <a:buNone/>
            </a:pPr>
            <a:r>
              <a:rPr lang="en-US" b="1" u="sng" dirty="0" smtClean="0">
                <a:solidFill>
                  <a:srgbClr val="0D0D0D"/>
                </a:solidFill>
              </a:rPr>
              <a:t>Quotes: </a:t>
            </a:r>
          </a:p>
          <a:p>
            <a:pPr lvl="1">
              <a:buNone/>
            </a:pPr>
            <a:endParaRPr lang="en-US" sz="2400" b="1" dirty="0" smtClean="0">
              <a:solidFill>
                <a:srgbClr val="0D0D0D"/>
              </a:solidFill>
            </a:endParaRPr>
          </a:p>
          <a:p>
            <a:pPr lvl="1">
              <a:buNone/>
            </a:pPr>
            <a:r>
              <a:rPr lang="en-US" sz="2400" b="1" dirty="0" smtClean="0">
                <a:solidFill>
                  <a:srgbClr val="0D0D0D"/>
                </a:solidFill>
              </a:rPr>
              <a:t>“The unexamined life is not worth living.” Socrates</a:t>
            </a:r>
          </a:p>
          <a:p>
            <a:pPr lvl="1">
              <a:buNone/>
            </a:pPr>
            <a:endParaRPr lang="en-US" sz="2400" b="1" dirty="0" smtClean="0">
              <a:solidFill>
                <a:srgbClr val="0D0D0D"/>
              </a:solidFill>
            </a:endParaRPr>
          </a:p>
          <a:p>
            <a:pPr lvl="1">
              <a:buNone/>
            </a:pPr>
            <a:r>
              <a:rPr lang="en-US" sz="2400" b="1" dirty="0" smtClean="0">
                <a:solidFill>
                  <a:srgbClr val="0D0D0D"/>
                </a:solidFill>
              </a:rPr>
              <a:t>“Medicine is not sometimes and art and sometimes a science. It is always simultaneously both art and science.” </a:t>
            </a:r>
          </a:p>
          <a:p>
            <a:pPr lvl="1">
              <a:buNone/>
            </a:pPr>
            <a:r>
              <a:rPr lang="en-US" sz="2400" b="1" dirty="0" smtClean="0">
                <a:solidFill>
                  <a:srgbClr val="0D0D0D"/>
                </a:solidFill>
              </a:rPr>
              <a:t>   Daniel </a:t>
            </a:r>
            <a:r>
              <a:rPr lang="en-US" sz="2400" b="1" dirty="0" err="1" smtClean="0">
                <a:solidFill>
                  <a:srgbClr val="0D0D0D"/>
                </a:solidFill>
              </a:rPr>
              <a:t>Sulmasy</a:t>
            </a:r>
            <a:r>
              <a:rPr lang="en-US" sz="2400" b="1" dirty="0" smtClean="0">
                <a:solidFill>
                  <a:srgbClr val="0D0D0D"/>
                </a:solidFill>
              </a:rPr>
              <a:t> MD, PhD, OFM</a:t>
            </a:r>
            <a:endParaRPr lang="en-US" sz="2400" b="1" dirty="0">
              <a:solidFill>
                <a:srgbClr val="0D0D0D"/>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and Reflection </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0D0D0D"/>
                </a:solidFill>
              </a:rPr>
              <a:t>Prepare for reflection by taking a few moments to center yourself. One way to do this is to stop, and take some deep breaths.  </a:t>
            </a:r>
          </a:p>
          <a:p>
            <a:r>
              <a:rPr lang="en-US" b="1" dirty="0" smtClean="0">
                <a:solidFill>
                  <a:srgbClr val="0D0D0D"/>
                </a:solidFill>
              </a:rPr>
              <a:t>Allow a clinical encounter to come to mind. This could be one that you continue to think about and ponder, perhaps: a situation that left you feeling incomplete or questioning; perhaps one that struck you as remarkable, inspiring or grateful; or where you discovered something new about yourself. </a:t>
            </a:r>
          </a:p>
          <a:p>
            <a:r>
              <a:rPr lang="en-US" b="1" dirty="0" smtClean="0">
                <a:solidFill>
                  <a:srgbClr val="0D0D0D"/>
                </a:solidFill>
              </a:rPr>
              <a:t>Use the following questions to explore and reflect.  Make any notes that are relevant for you. </a:t>
            </a:r>
            <a:endParaRPr lang="en-US" b="1" dirty="0">
              <a:solidFill>
                <a:srgbClr val="0D0D0D"/>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Reflection </a:t>
            </a:r>
            <a:endParaRPr lang="en-US" dirty="0"/>
          </a:p>
        </p:txBody>
      </p:sp>
      <p:sp>
        <p:nvSpPr>
          <p:cNvPr id="3" name="Content Placeholder 2"/>
          <p:cNvSpPr>
            <a:spLocks noGrp="1"/>
          </p:cNvSpPr>
          <p:nvPr>
            <p:ph idx="1"/>
          </p:nvPr>
        </p:nvSpPr>
        <p:spPr>
          <a:xfrm>
            <a:off x="549275" y="1600201"/>
            <a:ext cx="8042276" cy="4703122"/>
          </a:xfrm>
        </p:spPr>
        <p:txBody>
          <a:bodyPr>
            <a:noAutofit/>
          </a:bodyPr>
          <a:lstStyle/>
          <a:p>
            <a:pPr>
              <a:buNone/>
            </a:pPr>
            <a:r>
              <a:rPr lang="en-US" b="1" dirty="0" smtClean="0">
                <a:solidFill>
                  <a:srgbClr val="0D0D0D"/>
                </a:solidFill>
              </a:rPr>
              <a:t>1) What was the SITUATION ? Who was involved? Consider any relevant demographic and medical information.   </a:t>
            </a:r>
          </a:p>
          <a:p>
            <a:pPr>
              <a:buNone/>
            </a:pPr>
            <a:r>
              <a:rPr lang="en-US" b="1" dirty="0" smtClean="0">
                <a:solidFill>
                  <a:srgbClr val="0D0D0D"/>
                </a:solidFill>
              </a:rPr>
              <a:t>2) What is the SOCIAL BACKGROUND of those involved? </a:t>
            </a:r>
          </a:p>
          <a:p>
            <a:pPr>
              <a:buNone/>
            </a:pPr>
            <a:r>
              <a:rPr lang="en-US" b="1" dirty="0" smtClean="0">
                <a:solidFill>
                  <a:srgbClr val="0D0D0D"/>
                </a:solidFill>
              </a:rPr>
              <a:t>3) What is the patient’s SPIRITUAL BACKGROUND?  beliefs, values, customs, practices, what give the person meaning, what matters to the patient, life goals, personal story? </a:t>
            </a:r>
          </a:p>
          <a:p>
            <a:pPr>
              <a:buNone/>
            </a:pPr>
            <a:r>
              <a:rPr lang="en-US" b="1" dirty="0" smtClean="0">
                <a:solidFill>
                  <a:srgbClr val="0D0D0D"/>
                </a:solidFill>
              </a:rPr>
              <a:t>  </a:t>
            </a:r>
            <a:endParaRPr lang="en-US" dirty="0">
              <a:solidFill>
                <a:srgbClr val="0D0D0D"/>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Reflection </a:t>
            </a:r>
            <a:endParaRPr lang="en-US" dirty="0"/>
          </a:p>
        </p:txBody>
      </p:sp>
      <p:sp>
        <p:nvSpPr>
          <p:cNvPr id="3" name="Content Placeholder 2"/>
          <p:cNvSpPr>
            <a:spLocks noGrp="1"/>
          </p:cNvSpPr>
          <p:nvPr>
            <p:ph idx="1"/>
          </p:nvPr>
        </p:nvSpPr>
        <p:spPr/>
        <p:txBody>
          <a:bodyPr>
            <a:noAutofit/>
          </a:bodyPr>
          <a:lstStyle/>
          <a:p>
            <a:pPr>
              <a:buNone/>
            </a:pPr>
            <a:r>
              <a:rPr lang="en-US" b="1" dirty="0" smtClean="0">
                <a:solidFill>
                  <a:srgbClr val="0D0D0D"/>
                </a:solidFill>
              </a:rPr>
              <a:t>4) What is YOUR ROLE in this situation? </a:t>
            </a:r>
            <a:endParaRPr lang="en-US" dirty="0" smtClean="0">
              <a:solidFill>
                <a:srgbClr val="0D0D0D"/>
              </a:solidFill>
            </a:endParaRPr>
          </a:p>
          <a:p>
            <a:pPr>
              <a:buNone/>
            </a:pPr>
            <a:r>
              <a:rPr lang="en-US" b="1" dirty="0" smtClean="0">
                <a:solidFill>
                  <a:srgbClr val="0D0D0D"/>
                </a:solidFill>
              </a:rPr>
              <a:t>5) What were your INITIAL EXPECTATIONS and INITIAL OBSERVATIONS on seeing the patient? </a:t>
            </a:r>
            <a:endParaRPr lang="en-US" dirty="0" smtClean="0">
              <a:solidFill>
                <a:srgbClr val="0D0D0D"/>
              </a:solidFill>
            </a:endParaRPr>
          </a:p>
          <a:p>
            <a:pPr>
              <a:buNone/>
            </a:pPr>
            <a:r>
              <a:rPr lang="en-US" b="1" dirty="0" smtClean="0">
                <a:solidFill>
                  <a:srgbClr val="0D0D0D"/>
                </a:solidFill>
              </a:rPr>
              <a:t>6) RECALL THE CONVERSATION as best you are able to remember it.  </a:t>
            </a:r>
            <a:endParaRPr lang="en-US" dirty="0">
              <a:solidFill>
                <a:srgbClr val="0D0D0D"/>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Reflection </a:t>
            </a:r>
            <a:endParaRPr lang="en-US" dirty="0"/>
          </a:p>
        </p:txBody>
      </p:sp>
      <p:sp>
        <p:nvSpPr>
          <p:cNvPr id="3" name="Content Placeholder 2"/>
          <p:cNvSpPr>
            <a:spLocks noGrp="1"/>
          </p:cNvSpPr>
          <p:nvPr>
            <p:ph idx="1"/>
          </p:nvPr>
        </p:nvSpPr>
        <p:spPr/>
        <p:txBody>
          <a:bodyPr>
            <a:noAutofit/>
          </a:bodyPr>
          <a:lstStyle/>
          <a:p>
            <a:pPr>
              <a:buNone/>
            </a:pPr>
            <a:r>
              <a:rPr lang="en-US" b="1" dirty="0" smtClean="0">
                <a:solidFill>
                  <a:srgbClr val="0D0D0D"/>
                </a:solidFill>
              </a:rPr>
              <a:t>7) Focus on the EMOTIONAL parts of the conversation. What affected you deeply or that you felt affected that patient? </a:t>
            </a:r>
          </a:p>
          <a:p>
            <a:pPr>
              <a:buNone/>
            </a:pPr>
            <a:r>
              <a:rPr lang="en-US" b="1" dirty="0" smtClean="0">
                <a:solidFill>
                  <a:srgbClr val="0D0D0D"/>
                </a:solidFill>
              </a:rPr>
              <a:t>8) Were there any aspects of this encounter that have SPIRITUAL SIGNIFICANCE for you or the patient? </a:t>
            </a:r>
          </a:p>
          <a:p>
            <a:pPr>
              <a:buNone/>
            </a:pPr>
            <a:r>
              <a:rPr lang="en-US" b="1" dirty="0" smtClean="0">
                <a:solidFill>
                  <a:srgbClr val="0D0D0D"/>
                </a:solidFill>
              </a:rPr>
              <a:t>9) As a SPIRITUAL-SCIENTIFIC practitioner:  What was uniquely spiritual/humanistic about what you did?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endParaRPr lang="en-US" dirty="0"/>
          </a:p>
        </p:txBody>
      </p:sp>
      <p:sp>
        <p:nvSpPr>
          <p:cNvPr id="3" name="Content Placeholder 2"/>
          <p:cNvSpPr>
            <a:spLocks noGrp="1"/>
          </p:cNvSpPr>
          <p:nvPr>
            <p:ph idx="1"/>
          </p:nvPr>
        </p:nvSpPr>
        <p:spPr>
          <a:xfrm>
            <a:off x="549275" y="1600201"/>
            <a:ext cx="8042276" cy="5032400"/>
          </a:xfrm>
        </p:spPr>
        <p:txBody>
          <a:bodyPr>
            <a:normAutofit/>
          </a:bodyPr>
          <a:lstStyle/>
          <a:p>
            <a:pPr>
              <a:buNone/>
            </a:pPr>
            <a:r>
              <a:rPr lang="en-US" b="1" dirty="0" smtClean="0">
                <a:solidFill>
                  <a:srgbClr val="0D0D0D"/>
                </a:solidFill>
              </a:rPr>
              <a:t>Healthcare Chaplaincy Network, Scope of Practice </a:t>
            </a:r>
          </a:p>
          <a:p>
            <a:pPr>
              <a:buNone/>
            </a:pPr>
            <a:r>
              <a:rPr lang="en-US" b="1" dirty="0" smtClean="0">
                <a:solidFill>
                  <a:srgbClr val="0D0D0D"/>
                </a:solidFill>
              </a:rPr>
              <a:t>Indicator 1.D. </a:t>
            </a:r>
          </a:p>
          <a:p>
            <a:pPr>
              <a:buNone/>
            </a:pPr>
            <a:r>
              <a:rPr lang="en-US" b="1" dirty="0" smtClean="0">
                <a:solidFill>
                  <a:srgbClr val="0D0D0D"/>
                </a:solidFill>
              </a:rPr>
              <a:t>	Professional education and development programs in spiritual care are provided for all disciplines on the team to improve their provision of generalist spiritual care.</a:t>
            </a:r>
          </a:p>
          <a:p>
            <a:endParaRPr lang="en-US" dirty="0" smtClean="0">
              <a:solidFill>
                <a:srgbClr val="0D0D0D"/>
              </a:solidFill>
            </a:endParaRPr>
          </a:p>
          <a:p>
            <a:pPr>
              <a:buNone/>
            </a:pPr>
            <a:endParaRPr lang="en-US" dirty="0">
              <a:solidFill>
                <a:srgbClr val="0D0D0D"/>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Reflection </a:t>
            </a:r>
            <a:endParaRPr lang="en-US" dirty="0"/>
          </a:p>
        </p:txBody>
      </p:sp>
      <p:sp>
        <p:nvSpPr>
          <p:cNvPr id="3" name="Content Placeholder 2"/>
          <p:cNvSpPr>
            <a:spLocks noGrp="1"/>
          </p:cNvSpPr>
          <p:nvPr>
            <p:ph idx="1"/>
          </p:nvPr>
        </p:nvSpPr>
        <p:spPr/>
        <p:txBody>
          <a:bodyPr>
            <a:normAutofit/>
          </a:bodyPr>
          <a:lstStyle/>
          <a:p>
            <a:pPr>
              <a:buNone/>
            </a:pPr>
            <a:r>
              <a:rPr lang="en-US" b="1" dirty="0" smtClean="0">
                <a:solidFill>
                  <a:srgbClr val="0D0D0D"/>
                </a:solidFill>
              </a:rPr>
              <a:t>10) What PERSONAL attitudes, beliefs, values, assumptions, previous relationships and experiences influenced you and how you responded?</a:t>
            </a:r>
            <a:endParaRPr lang="en-US" dirty="0" smtClean="0">
              <a:solidFill>
                <a:srgbClr val="0D0D0D"/>
              </a:solidFill>
            </a:endParaRPr>
          </a:p>
          <a:p>
            <a:pPr>
              <a:buNone/>
            </a:pPr>
            <a:r>
              <a:rPr lang="en-US" b="1" dirty="0" smtClean="0">
                <a:solidFill>
                  <a:srgbClr val="0D0D0D"/>
                </a:solidFill>
              </a:rPr>
              <a:t> 11) How will you change your FUTURE ENCOUNTERS with patients based on what you learned from this patient case? </a:t>
            </a:r>
            <a:endParaRPr lang="en-US" dirty="0" smtClean="0">
              <a:solidFill>
                <a:srgbClr val="0D0D0D"/>
              </a:solidFill>
            </a:endParaRPr>
          </a:p>
          <a:p>
            <a:pPr>
              <a:buNone/>
            </a:pPr>
            <a:r>
              <a:rPr lang="en-US" b="1" dirty="0" smtClean="0">
                <a:solidFill>
                  <a:srgbClr val="0D0D0D"/>
                </a:solidFill>
              </a:rPr>
              <a:t>12) LEARNING issue:  Why are you presenting this particular clinical encounter?</a:t>
            </a:r>
            <a:endParaRPr lang="en-US" dirty="0" smtClean="0">
              <a:solidFill>
                <a:srgbClr val="0D0D0D"/>
              </a:solidFill>
            </a:endParaRPr>
          </a:p>
          <a:p>
            <a:endParaRPr lang="en-US" dirty="0" smtClean="0">
              <a:solidFill>
                <a:srgbClr val="0D0D0D"/>
              </a:solidFill>
            </a:endParaRPr>
          </a:p>
          <a:p>
            <a:endParaRPr lang="en-US" dirty="0">
              <a:solidFill>
                <a:srgbClr val="0D0D0D"/>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Rounds	</a:t>
            </a:r>
            <a:endParaRPr lang="en-US" dirty="0"/>
          </a:p>
        </p:txBody>
      </p:sp>
      <p:sp>
        <p:nvSpPr>
          <p:cNvPr id="3" name="Content Placeholder 2"/>
          <p:cNvSpPr>
            <a:spLocks noGrp="1"/>
          </p:cNvSpPr>
          <p:nvPr>
            <p:ph idx="1"/>
          </p:nvPr>
        </p:nvSpPr>
        <p:spPr>
          <a:xfrm>
            <a:off x="549275" y="1600200"/>
            <a:ext cx="8042276" cy="4891281"/>
          </a:xfrm>
        </p:spPr>
        <p:txBody>
          <a:bodyPr>
            <a:noAutofit/>
          </a:bodyPr>
          <a:lstStyle/>
          <a:p>
            <a:pPr>
              <a:buNone/>
            </a:pPr>
            <a:r>
              <a:rPr lang="en-US" b="1" u="sng" dirty="0" smtClean="0">
                <a:solidFill>
                  <a:srgbClr val="0D0D0D"/>
                </a:solidFill>
              </a:rPr>
              <a:t>Topics, Themes that Students Explore: </a:t>
            </a:r>
          </a:p>
          <a:p>
            <a:pPr>
              <a:buNone/>
            </a:pPr>
            <a:r>
              <a:rPr lang="en-US" sz="2200" b="1" dirty="0" smtClean="0">
                <a:solidFill>
                  <a:srgbClr val="0D0D0D"/>
                </a:solidFill>
              </a:rPr>
              <a:t>1) Spirituality as way of connecting </a:t>
            </a:r>
          </a:p>
          <a:p>
            <a:pPr>
              <a:buNone/>
            </a:pPr>
            <a:r>
              <a:rPr lang="en-US" sz="2200" b="1" dirty="0" smtClean="0">
                <a:solidFill>
                  <a:srgbClr val="0D0D0D"/>
                </a:solidFill>
              </a:rPr>
              <a:t>2) Vocation of medicine, Call</a:t>
            </a:r>
          </a:p>
          <a:p>
            <a:pPr>
              <a:buNone/>
            </a:pPr>
            <a:r>
              <a:rPr lang="en-US" sz="2200" b="1" dirty="0" smtClean="0">
                <a:solidFill>
                  <a:srgbClr val="0D0D0D"/>
                </a:solidFill>
              </a:rPr>
              <a:t>3) Transformation from patient encounter</a:t>
            </a:r>
          </a:p>
          <a:p>
            <a:pPr>
              <a:buNone/>
            </a:pPr>
            <a:r>
              <a:rPr lang="en-US" sz="2200" b="1" dirty="0" smtClean="0">
                <a:solidFill>
                  <a:srgbClr val="0D0D0D"/>
                </a:solidFill>
              </a:rPr>
              <a:t>4) Patient Suffering, effect on patient, student</a:t>
            </a:r>
          </a:p>
          <a:p>
            <a:pPr>
              <a:buNone/>
            </a:pPr>
            <a:r>
              <a:rPr lang="en-US" sz="2200" b="1" dirty="0" smtClean="0">
                <a:solidFill>
                  <a:srgbClr val="0D0D0D"/>
                </a:solidFill>
              </a:rPr>
              <a:t>5) Boundaries in context of compassionate care</a:t>
            </a:r>
          </a:p>
          <a:p>
            <a:pPr>
              <a:buNone/>
            </a:pPr>
            <a:r>
              <a:rPr lang="en-US" sz="2200" b="1" dirty="0" smtClean="0">
                <a:solidFill>
                  <a:srgbClr val="0D0D0D"/>
                </a:solidFill>
              </a:rPr>
              <a:t>6) Self Care</a:t>
            </a:r>
          </a:p>
          <a:p>
            <a:pPr>
              <a:buNone/>
            </a:pPr>
            <a:r>
              <a:rPr lang="en-US" sz="2200" b="1" dirty="0" smtClean="0">
                <a:solidFill>
                  <a:srgbClr val="0D0D0D"/>
                </a:solidFill>
              </a:rPr>
              <a:t>7) Spirituality and responding to patient’s distress</a:t>
            </a:r>
          </a:p>
          <a:p>
            <a:pPr>
              <a:buNone/>
            </a:pPr>
            <a:r>
              <a:rPr lang="en-US" sz="2200" b="1" dirty="0" smtClean="0">
                <a:solidFill>
                  <a:srgbClr val="0D0D0D"/>
                </a:solidFill>
              </a:rPr>
              <a:t>8) System Barriers</a:t>
            </a:r>
          </a:p>
          <a:p>
            <a:endParaRPr lang="en-US" b="1" dirty="0" smtClean="0">
              <a:solidFill>
                <a:srgbClr val="0D0D0D"/>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Rounds Training</a:t>
            </a:r>
            <a:endParaRPr lang="en-US" dirty="0"/>
          </a:p>
        </p:txBody>
      </p:sp>
      <p:sp>
        <p:nvSpPr>
          <p:cNvPr id="3" name="Content Placeholder 2"/>
          <p:cNvSpPr>
            <a:spLocks noGrp="1"/>
          </p:cNvSpPr>
          <p:nvPr>
            <p:ph idx="1"/>
          </p:nvPr>
        </p:nvSpPr>
        <p:spPr/>
        <p:txBody>
          <a:bodyPr>
            <a:noAutofit/>
          </a:bodyPr>
          <a:lstStyle/>
          <a:p>
            <a:r>
              <a:rPr lang="en-US" b="1" u="sng" dirty="0" err="1" smtClean="0"/>
              <a:t>GWish</a:t>
            </a:r>
            <a:r>
              <a:rPr lang="en-US" b="1" u="sng" dirty="0" smtClean="0"/>
              <a:t> Templeton Reflections Rounds Facilitator Training Program</a:t>
            </a:r>
          </a:p>
          <a:p>
            <a:r>
              <a:rPr lang="en-US" b="1" dirty="0" smtClean="0"/>
              <a:t>July 14-15, 2016, Thursday noon – Friday 5pm</a:t>
            </a:r>
          </a:p>
          <a:p>
            <a:r>
              <a:rPr lang="en-US" b="1" dirty="0" smtClean="0"/>
              <a:t>George Washington University, Washington, DC</a:t>
            </a:r>
          </a:p>
          <a:p>
            <a:r>
              <a:rPr lang="en-US" b="1" dirty="0" smtClean="0"/>
              <a:t>FYI:  8th Annual Spirituality and Health Summer Institute, Monday, July 11, 2016 - 8:00am to Thursday, July 14, 2016 - 12:00pm</a:t>
            </a: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about</a:t>
            </a:r>
            <a:endParaRPr lang="en-US" dirty="0"/>
          </a:p>
        </p:txBody>
      </p:sp>
      <p:sp>
        <p:nvSpPr>
          <p:cNvPr id="3" name="Content Placeholder 2"/>
          <p:cNvSpPr>
            <a:spLocks noGrp="1"/>
          </p:cNvSpPr>
          <p:nvPr>
            <p:ph idx="1"/>
          </p:nvPr>
        </p:nvSpPr>
        <p:spPr/>
        <p:txBody>
          <a:bodyPr>
            <a:normAutofit/>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Educational Methods</a:t>
            </a:r>
          </a:p>
          <a:p>
            <a:endPar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a:p>
            <a:pPr algn="ctr">
              <a:buNone/>
            </a:pPr>
            <a:endPar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en-US" sz="8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values in education</a:t>
            </a:r>
            <a:endParaRPr lang="en-US" dirty="0"/>
          </a:p>
        </p:txBody>
      </p:sp>
      <p:sp>
        <p:nvSpPr>
          <p:cNvPr id="3" name="Content Placeholder 2"/>
          <p:cNvSpPr>
            <a:spLocks noGrp="1"/>
          </p:cNvSpPr>
          <p:nvPr>
            <p:ph idx="1"/>
          </p:nvPr>
        </p:nvSpPr>
        <p:spPr/>
        <p:txBody>
          <a:bodyPr>
            <a:noAutofit/>
          </a:bodyPr>
          <a:lstStyle/>
          <a:p>
            <a:r>
              <a:rPr lang="en-US" b="1" dirty="0" smtClean="0">
                <a:solidFill>
                  <a:srgbClr val="0D0D0D"/>
                </a:solidFill>
              </a:rPr>
              <a:t>The way of teaching</a:t>
            </a:r>
          </a:p>
          <a:p>
            <a:r>
              <a:rPr lang="en-US" b="1" dirty="0" smtClean="0">
                <a:solidFill>
                  <a:srgbClr val="0D0D0D"/>
                </a:solidFill>
              </a:rPr>
              <a:t>Concern… What matters for you IS what matters for me</a:t>
            </a:r>
          </a:p>
          <a:p>
            <a:r>
              <a:rPr lang="en-US" b="1" dirty="0" smtClean="0">
                <a:solidFill>
                  <a:srgbClr val="0D0D0D"/>
                </a:solidFill>
              </a:rPr>
              <a:t>Connectedness, in relationship</a:t>
            </a:r>
          </a:p>
          <a:p>
            <a:r>
              <a:rPr lang="en-US" b="1" dirty="0" smtClean="0">
                <a:solidFill>
                  <a:srgbClr val="0D0D0D"/>
                </a:solidFill>
              </a:rPr>
              <a:t>Why? For the sake of what?  On behalf of what? one needs to be able to answer that for themselves</a:t>
            </a:r>
          </a:p>
          <a:p>
            <a:r>
              <a:rPr lang="en-US" b="1" dirty="0" smtClean="0">
                <a:solidFill>
                  <a:srgbClr val="0D0D0D"/>
                </a:solidFill>
              </a:rPr>
              <a:t>Dignity, respect …listening….authenticity …integrity … allow for Mystery</a:t>
            </a:r>
          </a:p>
          <a:p>
            <a:r>
              <a:rPr lang="en-US" b="1" dirty="0" smtClean="0">
                <a:solidFill>
                  <a:srgbClr val="0D0D0D"/>
                </a:solidFill>
              </a:rPr>
              <a:t>Listen to understand, appreciate…not necessarily to agree… </a:t>
            </a:r>
            <a:endParaRPr lang="en-US" b="1" dirty="0">
              <a:solidFill>
                <a:srgbClr val="0D0D0D"/>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values in education</a:t>
            </a:r>
            <a:endParaRPr lang="en-US" dirty="0"/>
          </a:p>
        </p:txBody>
      </p:sp>
      <p:sp>
        <p:nvSpPr>
          <p:cNvPr id="3" name="Content Placeholder 2"/>
          <p:cNvSpPr>
            <a:spLocks noGrp="1"/>
          </p:cNvSpPr>
          <p:nvPr>
            <p:ph idx="1"/>
          </p:nvPr>
        </p:nvSpPr>
        <p:spPr/>
        <p:txBody>
          <a:bodyPr>
            <a:normAutofit/>
          </a:bodyPr>
          <a:lstStyle/>
          <a:p>
            <a:r>
              <a:rPr lang="en-US" b="1" dirty="0" smtClean="0">
                <a:solidFill>
                  <a:srgbClr val="0D0D0D"/>
                </a:solidFill>
              </a:rPr>
              <a:t>Recognize spirituality of those we teach. </a:t>
            </a:r>
          </a:p>
          <a:p>
            <a:r>
              <a:rPr lang="en-US" b="1" dirty="0" smtClean="0">
                <a:solidFill>
                  <a:srgbClr val="0D0D0D"/>
                </a:solidFill>
              </a:rPr>
              <a:t>Human beings: biology, language, history/narrative</a:t>
            </a:r>
          </a:p>
          <a:p>
            <a:r>
              <a:rPr lang="en-US" b="1" dirty="0" smtClean="0">
                <a:solidFill>
                  <a:srgbClr val="0D0D0D"/>
                </a:solidFill>
              </a:rPr>
              <a:t>Domains of permanent human concern </a:t>
            </a:r>
          </a:p>
          <a:p>
            <a:r>
              <a:rPr lang="en-US" b="1" dirty="0" smtClean="0">
                <a:solidFill>
                  <a:srgbClr val="0D0D0D"/>
                </a:solidFill>
              </a:rPr>
              <a:t>Range of identity  </a:t>
            </a:r>
          </a:p>
          <a:p>
            <a:r>
              <a:rPr lang="en-US" b="1" dirty="0" smtClean="0">
                <a:solidFill>
                  <a:srgbClr val="0D0D0D"/>
                </a:solidFill>
              </a:rPr>
              <a:t>Connect people with their spirituality and bring it into professional life in ethical way.</a:t>
            </a:r>
          </a:p>
          <a:p>
            <a:r>
              <a:rPr lang="en-US" b="1" dirty="0" smtClean="0">
                <a:solidFill>
                  <a:srgbClr val="0D0D0D"/>
                </a:solidFill>
              </a:rPr>
              <a:t>Not proselytizing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about</a:t>
            </a:r>
            <a:endParaRPr lang="en-US" dirty="0"/>
          </a:p>
        </p:txBody>
      </p:sp>
      <p:sp>
        <p:nvSpPr>
          <p:cNvPr id="3" name="Content Placeholder 2"/>
          <p:cNvSpPr>
            <a:spLocks noGrp="1"/>
          </p:cNvSpPr>
          <p:nvPr>
            <p:ph idx="1"/>
          </p:nvPr>
        </p:nvSpPr>
        <p:spPr/>
        <p:txBody>
          <a:bodyPr>
            <a:normAutofit/>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Healer’s Art</a:t>
            </a:r>
          </a:p>
          <a:p>
            <a:pPr algn="ctr">
              <a:buNone/>
            </a:pPr>
            <a:endPar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en-US" sz="8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lstStyle/>
          <a:p>
            <a:r>
              <a:rPr lang="en-US" b="1" dirty="0" smtClean="0">
                <a:solidFill>
                  <a:srgbClr val="0D0D0D"/>
                </a:solidFill>
              </a:rPr>
              <a:t>Developed by Rachel Naomi Remen MD, 1991</a:t>
            </a:r>
          </a:p>
          <a:p>
            <a:r>
              <a:rPr lang="en-US" b="1" dirty="0" smtClean="0">
                <a:solidFill>
                  <a:srgbClr val="0D0D0D"/>
                </a:solidFill>
              </a:rPr>
              <a:t>Introduced Stanford 2001</a:t>
            </a:r>
          </a:p>
          <a:p>
            <a:r>
              <a:rPr lang="en-US" b="1" dirty="0" smtClean="0">
                <a:solidFill>
                  <a:srgbClr val="0D0D0D"/>
                </a:solidFill>
              </a:rPr>
              <a:t>Now at over 90 schools worldwide</a:t>
            </a:r>
          </a:p>
          <a:p>
            <a:r>
              <a:rPr lang="en-US" b="1" dirty="0" smtClean="0">
                <a:solidFill>
                  <a:srgbClr val="0D0D0D"/>
                </a:solidFill>
              </a:rPr>
              <a:t>Emphasis on students experience</a:t>
            </a:r>
          </a:p>
          <a:p>
            <a:r>
              <a:rPr lang="en-US" b="1" dirty="0" smtClean="0">
                <a:solidFill>
                  <a:srgbClr val="0D0D0D"/>
                </a:solidFill>
              </a:rPr>
              <a:t>Discovery model, philosophy</a:t>
            </a:r>
          </a:p>
          <a:p>
            <a:r>
              <a:rPr lang="en-US" b="1" dirty="0" smtClean="0">
                <a:solidFill>
                  <a:srgbClr val="0D0D0D"/>
                </a:solidFill>
              </a:rPr>
              <a:t>“What you bring with you to medicine is as important as anything you will learn here.” Remen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noAutofit/>
          </a:bodyPr>
          <a:lstStyle/>
          <a:p>
            <a:pPr>
              <a:buNone/>
            </a:pPr>
            <a:r>
              <a:rPr lang="en-US" b="1" u="sng" dirty="0" smtClean="0">
                <a:solidFill>
                  <a:srgbClr val="0D0D0D"/>
                </a:solidFill>
              </a:rPr>
              <a:t>The Healer’s Art course encourages students to:</a:t>
            </a:r>
          </a:p>
          <a:p>
            <a:pPr lvl="0"/>
            <a:r>
              <a:rPr lang="en-US" b="1" dirty="0" smtClean="0">
                <a:solidFill>
                  <a:srgbClr val="0D0D0D"/>
                </a:solidFill>
              </a:rPr>
              <a:t>Cultivate the human dimensions of the practice of medicine</a:t>
            </a:r>
          </a:p>
          <a:p>
            <a:pPr lvl="0"/>
            <a:r>
              <a:rPr lang="en-US" b="1" dirty="0" smtClean="0">
                <a:solidFill>
                  <a:srgbClr val="0D0D0D"/>
                </a:solidFill>
              </a:rPr>
              <a:t>Recognize the commonality of personal concerns among their peers and gain support for personal development from peers and faculty</a:t>
            </a:r>
          </a:p>
          <a:p>
            <a:pPr lvl="0"/>
            <a:r>
              <a:rPr lang="en-US" b="1" dirty="0" smtClean="0">
                <a:solidFill>
                  <a:srgbClr val="0D0D0D"/>
                </a:solidFill>
              </a:rPr>
              <a:t>Accept the universality of loss and pain</a:t>
            </a:r>
          </a:p>
          <a:p>
            <a:pPr lvl="0"/>
            <a:r>
              <a:rPr lang="en-US" b="1" dirty="0" smtClean="0">
                <a:solidFill>
                  <a:srgbClr val="0D0D0D"/>
                </a:solidFill>
              </a:rPr>
              <a:t>Recognize grief as a self-care strategy for physicians and community for healing grief</a:t>
            </a:r>
          </a:p>
          <a:p>
            <a:pPr lvl="0"/>
            <a:endParaRPr lang="en-US" sz="2000" b="1" dirty="0">
              <a:solidFill>
                <a:srgbClr val="0D0D0D"/>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noAutofit/>
          </a:bodyPr>
          <a:lstStyle/>
          <a:p>
            <a:pPr lvl="0"/>
            <a:r>
              <a:rPr lang="en-US" b="1" dirty="0" smtClean="0">
                <a:solidFill>
                  <a:srgbClr val="0D0D0D"/>
                </a:solidFill>
              </a:rPr>
              <a:t>Trust the power of listening and presence to heal</a:t>
            </a:r>
          </a:p>
          <a:p>
            <a:pPr lvl="0"/>
            <a:r>
              <a:rPr lang="en-US" b="1" dirty="0" smtClean="0">
                <a:solidFill>
                  <a:srgbClr val="0D0D0D"/>
                </a:solidFill>
              </a:rPr>
              <a:t>Recognize that who they are is as important to their patients as what they know</a:t>
            </a:r>
          </a:p>
          <a:p>
            <a:pPr lvl="0"/>
            <a:r>
              <a:rPr lang="en-US" b="1" dirty="0" smtClean="0">
                <a:solidFill>
                  <a:srgbClr val="0D0D0D"/>
                </a:solidFill>
              </a:rPr>
              <a:t>Recognize/respond to the dimension of Mystery</a:t>
            </a:r>
          </a:p>
          <a:p>
            <a:pPr lvl="0"/>
            <a:r>
              <a:rPr lang="en-US" b="1" dirty="0" smtClean="0">
                <a:solidFill>
                  <a:srgbClr val="0D0D0D"/>
                </a:solidFill>
              </a:rPr>
              <a:t>Recognize the legitimacy of awe, and develop the capacity for awe.</a:t>
            </a:r>
          </a:p>
          <a:p>
            <a:pPr lvl="0"/>
            <a:r>
              <a:rPr lang="en-US" b="1" dirty="0" smtClean="0">
                <a:solidFill>
                  <a:srgbClr val="0D0D0D"/>
                </a:solidFill>
              </a:rPr>
              <a:t>Legitimize openness and dialogue with colleagues and patients in the areas of service, mission, and calling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endParaRPr lang="en-US" dirty="0"/>
          </a:p>
        </p:txBody>
      </p:sp>
      <p:sp>
        <p:nvSpPr>
          <p:cNvPr id="3" name="Content Placeholder 2"/>
          <p:cNvSpPr>
            <a:spLocks noGrp="1"/>
          </p:cNvSpPr>
          <p:nvPr>
            <p:ph idx="1"/>
          </p:nvPr>
        </p:nvSpPr>
        <p:spPr>
          <a:xfrm>
            <a:off x="549275" y="1600201"/>
            <a:ext cx="8042276" cy="5032400"/>
          </a:xfrm>
        </p:spPr>
        <p:txBody>
          <a:bodyPr>
            <a:normAutofit/>
          </a:bodyPr>
          <a:lstStyle/>
          <a:p>
            <a:pPr>
              <a:buNone/>
            </a:pPr>
            <a:r>
              <a:rPr lang="en-US" b="1" dirty="0" smtClean="0">
                <a:solidFill>
                  <a:srgbClr val="0D0D0D"/>
                </a:solidFill>
              </a:rPr>
              <a:t>Indicator 1.D. Competencies</a:t>
            </a:r>
          </a:p>
          <a:p>
            <a:pPr>
              <a:buNone/>
            </a:pPr>
            <a:r>
              <a:rPr lang="en-US" b="1" dirty="0" smtClean="0">
                <a:solidFill>
                  <a:srgbClr val="0D0D0D"/>
                </a:solidFill>
              </a:rPr>
              <a:t>    The chaplain, in collaboration with educators from other professions, provides education in the practices and processes involved in spiritual care… [for] each member of the </a:t>
            </a:r>
            <a:r>
              <a:rPr lang="en-US" b="1" dirty="0" err="1" smtClean="0">
                <a:solidFill>
                  <a:srgbClr val="0D0D0D"/>
                </a:solidFill>
              </a:rPr>
              <a:t>interprofessional</a:t>
            </a:r>
            <a:r>
              <a:rPr lang="en-US" b="1" dirty="0" smtClean="0">
                <a:solidFill>
                  <a:srgbClr val="0D0D0D"/>
                </a:solidFill>
              </a:rPr>
              <a:t> team…</a:t>
            </a:r>
          </a:p>
          <a:p>
            <a:pPr>
              <a:buNone/>
            </a:pPr>
            <a:endParaRPr lang="en-US" b="1" dirty="0" smtClean="0">
              <a:solidFill>
                <a:srgbClr val="0D0D0D"/>
              </a:solidFill>
            </a:endParaRPr>
          </a:p>
          <a:p>
            <a:pPr>
              <a:buNone/>
            </a:pPr>
            <a:r>
              <a:rPr lang="en-US" b="1" dirty="0" smtClean="0">
                <a:solidFill>
                  <a:srgbClr val="0D0D0D"/>
                </a:solidFill>
              </a:rPr>
              <a:t>http://</a:t>
            </a:r>
            <a:r>
              <a:rPr lang="en-US" b="1" dirty="0" err="1" smtClean="0">
                <a:solidFill>
                  <a:srgbClr val="0D0D0D"/>
                </a:solidFill>
              </a:rPr>
              <a:t>www.healthcarechaplaincy.org/research.html</a:t>
            </a:r>
            <a:r>
              <a:rPr lang="en-US" b="1" dirty="0" smtClean="0">
                <a:solidFill>
                  <a:srgbClr val="0D0D0D"/>
                </a:solidFill>
              </a:rPr>
              <a:t> </a:t>
            </a:r>
          </a:p>
          <a:p>
            <a:endParaRPr lang="en-US" dirty="0" smtClean="0">
              <a:solidFill>
                <a:srgbClr val="0D0D0D"/>
              </a:solidFill>
            </a:endParaRPr>
          </a:p>
          <a:p>
            <a:pPr>
              <a:buNone/>
            </a:pPr>
            <a:endParaRPr lang="en-US" dirty="0">
              <a:solidFill>
                <a:srgbClr val="0D0D0D"/>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normAutofit/>
          </a:bodyPr>
          <a:lstStyle/>
          <a:p>
            <a:pPr>
              <a:buNone/>
            </a:pPr>
            <a:r>
              <a:rPr lang="en-US" b="1" u="sng" dirty="0" smtClean="0">
                <a:solidFill>
                  <a:srgbClr val="0D0D0D"/>
                </a:solidFill>
              </a:rPr>
              <a:t>5 Evening Sessions: </a:t>
            </a:r>
          </a:p>
          <a:p>
            <a:r>
              <a:rPr lang="en-US" b="1" dirty="0" smtClean="0">
                <a:solidFill>
                  <a:srgbClr val="0D0D0D"/>
                </a:solidFill>
              </a:rPr>
              <a:t>Discovering &amp; Nurturing Your Wholeness		</a:t>
            </a:r>
          </a:p>
          <a:p>
            <a:r>
              <a:rPr lang="en-US" b="1" dirty="0" smtClean="0">
                <a:solidFill>
                  <a:srgbClr val="0D0D0D"/>
                </a:solidFill>
              </a:rPr>
              <a:t>Sharing Grief and Honoring Loss, Part 1 </a:t>
            </a:r>
          </a:p>
          <a:p>
            <a:r>
              <a:rPr lang="en-US" b="1" dirty="0" smtClean="0">
                <a:solidFill>
                  <a:srgbClr val="0D0D0D"/>
                </a:solidFill>
              </a:rPr>
              <a:t>Sharing Grief and Honoring Loss, Part 2</a:t>
            </a:r>
          </a:p>
          <a:p>
            <a:r>
              <a:rPr lang="en-US" b="1" dirty="0" smtClean="0">
                <a:solidFill>
                  <a:srgbClr val="0D0D0D"/>
                </a:solidFill>
              </a:rPr>
              <a:t>Beyond Analysis: Allowing the Awe in Medicine</a:t>
            </a:r>
          </a:p>
          <a:p>
            <a:r>
              <a:rPr lang="en-US" b="1" dirty="0" smtClean="0">
                <a:solidFill>
                  <a:srgbClr val="0D0D0D"/>
                </a:solidFill>
              </a:rPr>
              <a:t>The Care of the Soul:	Service as a Way of Life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lstStyle/>
          <a:p>
            <a:pPr>
              <a:buNone/>
            </a:pPr>
            <a:r>
              <a:rPr lang="en-US" b="1" u="sng" dirty="0" smtClean="0">
                <a:solidFill>
                  <a:srgbClr val="0D0D0D"/>
                </a:solidFill>
              </a:rPr>
              <a:t>A student’s personal statement</a:t>
            </a:r>
          </a:p>
          <a:p>
            <a:pPr lvl="1">
              <a:buNone/>
            </a:pPr>
            <a:endParaRPr lang="en-US" sz="2400" b="1" dirty="0" smtClean="0">
              <a:solidFill>
                <a:srgbClr val="0D0D0D"/>
              </a:solidFill>
            </a:endParaRPr>
          </a:p>
          <a:p>
            <a:pPr lvl="1">
              <a:buNone/>
            </a:pPr>
            <a:r>
              <a:rPr lang="en-US" sz="2400" b="1" dirty="0" smtClean="0">
                <a:solidFill>
                  <a:srgbClr val="0D0D0D"/>
                </a:solidFill>
              </a:rPr>
              <a:t>Help me to be a sanctuary for my patients and their families and to all those around me. </a:t>
            </a:r>
            <a:endParaRPr lang="en-US" sz="2400" dirty="0" smtClean="0">
              <a:solidFill>
                <a:srgbClr val="0D0D0D"/>
              </a:solidFill>
            </a:endParaRPr>
          </a:p>
          <a:p>
            <a:pPr lvl="1">
              <a:buNone/>
            </a:pPr>
            <a:r>
              <a:rPr lang="en-US" sz="2400" b="1" dirty="0" smtClean="0">
                <a:solidFill>
                  <a:srgbClr val="0D0D0D"/>
                </a:solidFill>
              </a:rPr>
              <a:t>Restore me when I feel I have nothing left to give. </a:t>
            </a:r>
            <a:endParaRPr lang="en-US" sz="2400" dirty="0" smtClean="0">
              <a:solidFill>
                <a:srgbClr val="0D0D0D"/>
              </a:solidFill>
            </a:endParaRPr>
          </a:p>
          <a:p>
            <a:pPr lvl="1">
              <a:buNone/>
            </a:pPr>
            <a:r>
              <a:rPr lang="en-US" sz="2400" b="1" dirty="0" smtClean="0">
                <a:solidFill>
                  <a:srgbClr val="0D0D0D"/>
                </a:solidFill>
              </a:rPr>
              <a:t>Allow me to shine with joy. </a:t>
            </a:r>
            <a:endParaRPr lang="en-US" sz="2400" dirty="0" smtClean="0">
              <a:solidFill>
                <a:srgbClr val="0D0D0D"/>
              </a:solidFill>
            </a:endParaRPr>
          </a:p>
          <a:p>
            <a:pPr lvl="1">
              <a:buNone/>
            </a:pPr>
            <a:r>
              <a:rPr lang="en-US" sz="2400" b="1" dirty="0" smtClean="0">
                <a:solidFill>
                  <a:srgbClr val="0D0D0D"/>
                </a:solidFill>
              </a:rPr>
              <a:t>Remind me I am the peace at the end of my </a:t>
            </a:r>
            <a:r>
              <a:rPr lang="en-US" sz="2400" b="1" dirty="0" err="1" smtClean="0">
                <a:solidFill>
                  <a:srgbClr val="0D0D0D"/>
                </a:solidFill>
              </a:rPr>
              <a:t>outbreath</a:t>
            </a:r>
            <a:r>
              <a:rPr lang="en-US" sz="2400" b="1" dirty="0" smtClean="0">
                <a:solidFill>
                  <a:srgbClr val="0D0D0D"/>
                </a:solidFill>
              </a:rPr>
              <a:t>. </a:t>
            </a:r>
            <a:endParaRPr lang="en-US" sz="2400" dirty="0" smtClean="0">
              <a:solidFill>
                <a:srgbClr val="0D0D0D"/>
              </a:solidFill>
            </a:endParaRPr>
          </a:p>
          <a:p>
            <a:pPr lvl="1">
              <a:buNone/>
            </a:pPr>
            <a:r>
              <a:rPr lang="en-US" sz="2400" b="1" dirty="0" smtClean="0">
                <a:solidFill>
                  <a:srgbClr val="0D0D0D"/>
                </a:solidFill>
              </a:rPr>
              <a:t>Strengthen my practice with love. </a:t>
            </a:r>
            <a:endParaRPr lang="en-US" sz="2400" dirty="0" smtClean="0">
              <a:solidFill>
                <a:srgbClr val="0D0D0D"/>
              </a:solidFill>
            </a:endParaRPr>
          </a:p>
          <a:p>
            <a:endParaRPr lang="en-US" dirty="0" smtClean="0">
              <a:solidFill>
                <a:srgbClr val="0D0D0D"/>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normAutofit/>
          </a:bodyPr>
          <a:lstStyle/>
          <a:p>
            <a:pPr>
              <a:buNone/>
            </a:pPr>
            <a:r>
              <a:rPr lang="en-US" b="1" u="sng" dirty="0" smtClean="0">
                <a:solidFill>
                  <a:srgbClr val="0D0D0D"/>
                </a:solidFill>
              </a:rPr>
              <a:t>A student’s personal statement</a:t>
            </a:r>
          </a:p>
          <a:p>
            <a:pPr lvl="1">
              <a:buNone/>
            </a:pPr>
            <a:endParaRPr lang="en-US" sz="2400" b="1" dirty="0" smtClean="0">
              <a:solidFill>
                <a:srgbClr val="0D0D0D"/>
              </a:solidFill>
            </a:endParaRPr>
          </a:p>
          <a:p>
            <a:pPr lvl="1">
              <a:buNone/>
            </a:pPr>
            <a:r>
              <a:rPr lang="en-US" sz="2400" b="1" dirty="0" smtClean="0">
                <a:solidFill>
                  <a:srgbClr val="0D0D0D"/>
                </a:solidFill>
              </a:rPr>
              <a:t>God, please help me be your servant.  </a:t>
            </a:r>
            <a:endParaRPr lang="en-US" sz="2400" dirty="0" smtClean="0">
              <a:solidFill>
                <a:srgbClr val="0D0D0D"/>
              </a:solidFill>
            </a:endParaRPr>
          </a:p>
          <a:p>
            <a:pPr lvl="1">
              <a:buNone/>
            </a:pPr>
            <a:r>
              <a:rPr lang="en-US" sz="2400" b="1" dirty="0" smtClean="0">
                <a:solidFill>
                  <a:srgbClr val="0D0D0D"/>
                </a:solidFill>
              </a:rPr>
              <a:t>Show me the way that leads to you. </a:t>
            </a:r>
            <a:endParaRPr lang="en-US" sz="2400" dirty="0" smtClean="0">
              <a:solidFill>
                <a:srgbClr val="0D0D0D"/>
              </a:solidFill>
            </a:endParaRPr>
          </a:p>
          <a:p>
            <a:pPr lvl="1">
              <a:buNone/>
            </a:pPr>
            <a:r>
              <a:rPr lang="en-US" sz="2400" b="1" dirty="0" smtClean="0">
                <a:solidFill>
                  <a:srgbClr val="0D0D0D"/>
                </a:solidFill>
              </a:rPr>
              <a:t>Enable me to be Your hands and feet. </a:t>
            </a:r>
            <a:endParaRPr lang="en-US" sz="2400" dirty="0" smtClean="0">
              <a:solidFill>
                <a:srgbClr val="0D0D0D"/>
              </a:solidFill>
            </a:endParaRPr>
          </a:p>
          <a:p>
            <a:pPr lvl="1">
              <a:buNone/>
            </a:pPr>
            <a:r>
              <a:rPr lang="en-US" sz="2400" b="1" dirty="0" smtClean="0">
                <a:solidFill>
                  <a:srgbClr val="0D0D0D"/>
                </a:solidFill>
              </a:rPr>
              <a:t>Please give me your Holy Spirit to share with others and bring me peace. </a:t>
            </a:r>
            <a:endParaRPr lang="en-US" sz="2400" dirty="0" smtClean="0">
              <a:solidFill>
                <a:srgbClr val="0D0D0D"/>
              </a:solidFill>
            </a:endParaRPr>
          </a:p>
          <a:p>
            <a:pPr lvl="1">
              <a:buNone/>
            </a:pPr>
            <a:r>
              <a:rPr lang="en-US" sz="2400" b="1" dirty="0" smtClean="0">
                <a:solidFill>
                  <a:srgbClr val="0D0D0D"/>
                </a:solidFill>
              </a:rPr>
              <a:t>Please rise up teams of people to re-imagine and have a new way of thinking about how to care for communities. </a:t>
            </a:r>
            <a:endParaRPr lang="en-US" sz="2400" dirty="0" smtClean="0">
              <a:solidFill>
                <a:srgbClr val="0D0D0D"/>
              </a:solidFill>
            </a:endParaRPr>
          </a:p>
          <a:p>
            <a:endParaRPr lang="en-US" dirty="0" smtClean="0">
              <a:solidFill>
                <a:srgbClr val="0D0D0D"/>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lstStyle/>
          <a:p>
            <a:pPr>
              <a:buNone/>
            </a:pPr>
            <a:r>
              <a:rPr lang="en-US" b="1" u="sng" dirty="0" smtClean="0">
                <a:solidFill>
                  <a:srgbClr val="0D0D0D"/>
                </a:solidFill>
              </a:rPr>
              <a:t>A student’s personal statement</a:t>
            </a:r>
          </a:p>
          <a:p>
            <a:pPr lvl="1">
              <a:buNone/>
            </a:pPr>
            <a:endParaRPr lang="en-US" sz="2400" b="1" i="1" dirty="0" smtClean="0">
              <a:solidFill>
                <a:srgbClr val="0D0D0D"/>
              </a:solidFill>
            </a:endParaRPr>
          </a:p>
          <a:p>
            <a:pPr lvl="1">
              <a:buNone/>
            </a:pPr>
            <a:r>
              <a:rPr lang="en-US" sz="2400" b="1" i="1" dirty="0" err="1" smtClean="0">
                <a:solidFill>
                  <a:srgbClr val="0D0D0D"/>
                </a:solidFill>
              </a:rPr>
              <a:t>Illegitimi</a:t>
            </a:r>
            <a:r>
              <a:rPr lang="en-US" sz="2400" b="1" i="1" dirty="0" smtClean="0">
                <a:solidFill>
                  <a:srgbClr val="0D0D0D"/>
                </a:solidFill>
              </a:rPr>
              <a:t> non </a:t>
            </a:r>
            <a:r>
              <a:rPr lang="en-US" sz="2400" b="1" i="1" dirty="0" err="1" smtClean="0">
                <a:solidFill>
                  <a:srgbClr val="0D0D0D"/>
                </a:solidFill>
              </a:rPr>
              <a:t>carborundum</a:t>
            </a:r>
            <a:r>
              <a:rPr lang="en-US" sz="2400" b="1" i="1" dirty="0" smtClean="0">
                <a:solidFill>
                  <a:srgbClr val="0D0D0D"/>
                </a:solidFill>
              </a:rPr>
              <a:t>.</a:t>
            </a:r>
            <a:r>
              <a:rPr lang="en-US" sz="2400" b="1" dirty="0" smtClean="0">
                <a:solidFill>
                  <a:srgbClr val="0D0D0D"/>
                </a:solidFill>
              </a:rPr>
              <a:t> Don’t let the bastards grind you down. </a:t>
            </a:r>
            <a:endParaRPr lang="en-US" sz="2400" dirty="0" smtClean="0">
              <a:solidFill>
                <a:srgbClr val="0D0D0D"/>
              </a:solidFill>
            </a:endParaRPr>
          </a:p>
          <a:p>
            <a:pPr lvl="1">
              <a:buNone/>
            </a:pPr>
            <a:r>
              <a:rPr lang="en-US" sz="2400" b="1" dirty="0" smtClean="0">
                <a:solidFill>
                  <a:srgbClr val="0D0D0D"/>
                </a:solidFill>
              </a:rPr>
              <a:t>Give me the strength to see every patient’s inner light. </a:t>
            </a:r>
            <a:endParaRPr lang="en-US" sz="2400" dirty="0" smtClean="0">
              <a:solidFill>
                <a:srgbClr val="0D0D0D"/>
              </a:solidFill>
            </a:endParaRPr>
          </a:p>
          <a:p>
            <a:pPr lvl="1">
              <a:buNone/>
            </a:pPr>
            <a:r>
              <a:rPr lang="en-US" sz="2400" b="1" dirty="0" smtClean="0">
                <a:solidFill>
                  <a:srgbClr val="0D0D0D"/>
                </a:solidFill>
              </a:rPr>
              <a:t>Give me the vision to know how to serve everyone as they most need it. </a:t>
            </a:r>
            <a:endParaRPr lang="en-US" sz="2400" dirty="0" smtClean="0">
              <a:solidFill>
                <a:srgbClr val="0D0D0D"/>
              </a:solidFill>
            </a:endParaRPr>
          </a:p>
          <a:p>
            <a:pPr lvl="1">
              <a:buNone/>
            </a:pPr>
            <a:r>
              <a:rPr lang="en-US" sz="2400" b="1" dirty="0" smtClean="0">
                <a:solidFill>
                  <a:srgbClr val="0D0D0D"/>
                </a:solidFill>
              </a:rPr>
              <a:t>Strengthen me in times of despair by reminding me of the courage inherent in being a patient. </a:t>
            </a:r>
            <a:endParaRPr lang="en-US" sz="2400" dirty="0" smtClean="0">
              <a:solidFill>
                <a:srgbClr val="0D0D0D"/>
              </a:solidFill>
            </a:endParaRPr>
          </a:p>
          <a:p>
            <a:pPr lvl="1">
              <a:buNone/>
            </a:pPr>
            <a:endParaRPr lang="en-US" dirty="0" smtClean="0">
              <a:solidFill>
                <a:srgbClr val="0D0D0D"/>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lstStyle/>
          <a:p>
            <a:pPr lvl="1">
              <a:buNone/>
            </a:pPr>
            <a:r>
              <a:rPr lang="en-US" b="1" u="sng" dirty="0">
                <a:solidFill>
                  <a:srgbClr val="0D0D0D"/>
                </a:solidFill>
              </a:rPr>
              <a:t>A student’s personal statement</a:t>
            </a:r>
          </a:p>
          <a:p>
            <a:pPr lvl="1">
              <a:buNone/>
            </a:pPr>
            <a:endParaRPr lang="en-US" b="1" dirty="0" smtClean="0">
              <a:solidFill>
                <a:srgbClr val="0D0D0D"/>
              </a:solidFill>
            </a:endParaRPr>
          </a:p>
          <a:p>
            <a:pPr lvl="1">
              <a:buNone/>
            </a:pPr>
            <a:r>
              <a:rPr lang="en-US" b="1" dirty="0" smtClean="0">
                <a:solidFill>
                  <a:srgbClr val="0D0D0D"/>
                </a:solidFill>
              </a:rPr>
              <a:t>Help me use education as a way to help others create meaning in their lives, to help others utilize every ounce of potential nature and nurture blessed them with, and to (in the process) bring meaning to my own life. </a:t>
            </a:r>
            <a:endParaRPr lang="en-US" dirty="0" smtClean="0">
              <a:solidFill>
                <a:srgbClr val="0D0D0D"/>
              </a:solidFill>
            </a:endParaRPr>
          </a:p>
          <a:p>
            <a:pPr lvl="1">
              <a:buNone/>
            </a:pPr>
            <a:endParaRPr lang="en-US" dirty="0" smtClean="0">
              <a:solidFill>
                <a:srgbClr val="0D0D0D"/>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Healer’s Art </a:t>
            </a:r>
            <a:endParaRPr lang="en-US" dirty="0"/>
          </a:p>
        </p:txBody>
      </p:sp>
      <p:sp>
        <p:nvSpPr>
          <p:cNvPr id="3" name="Content Placeholder 2"/>
          <p:cNvSpPr>
            <a:spLocks noGrp="1"/>
          </p:cNvSpPr>
          <p:nvPr>
            <p:ph idx="1"/>
          </p:nvPr>
        </p:nvSpPr>
        <p:spPr/>
        <p:txBody>
          <a:bodyPr/>
          <a:lstStyle/>
          <a:p>
            <a:pPr>
              <a:buNone/>
            </a:pPr>
            <a:r>
              <a:rPr lang="en-US" b="1" u="sng" dirty="0" smtClean="0">
                <a:solidFill>
                  <a:srgbClr val="0D0D0D"/>
                </a:solidFill>
              </a:rPr>
              <a:t>A student’s personal statement</a:t>
            </a:r>
          </a:p>
          <a:p>
            <a:pPr>
              <a:buNone/>
            </a:pPr>
            <a:endParaRPr lang="en-US" b="1" u="sng" dirty="0" smtClean="0">
              <a:solidFill>
                <a:srgbClr val="0D0D0D"/>
              </a:solidFill>
            </a:endParaRPr>
          </a:p>
          <a:p>
            <a:pPr lvl="1">
              <a:buNone/>
            </a:pPr>
            <a:r>
              <a:rPr lang="en-US" sz="2400" b="1" dirty="0" smtClean="0">
                <a:solidFill>
                  <a:srgbClr val="0D0D0D"/>
                </a:solidFill>
              </a:rPr>
              <a:t>Help me connect “soul to soul” with my patients and value each one’s uniqueness. </a:t>
            </a:r>
            <a:endParaRPr lang="en-US" sz="2400" dirty="0" smtClean="0">
              <a:solidFill>
                <a:srgbClr val="0D0D0D"/>
              </a:solidFill>
            </a:endParaRPr>
          </a:p>
          <a:p>
            <a:pPr lvl="1">
              <a:buNone/>
            </a:pPr>
            <a:r>
              <a:rPr lang="en-US" sz="2400" b="1" dirty="0" smtClean="0">
                <a:solidFill>
                  <a:srgbClr val="0D0D0D"/>
                </a:solidFill>
              </a:rPr>
              <a:t>Help me stay focused on what truly matters, i.e. providing service. </a:t>
            </a:r>
            <a:endParaRPr lang="en-US" sz="2400" dirty="0" smtClean="0">
              <a:solidFill>
                <a:srgbClr val="0D0D0D"/>
              </a:solidFill>
            </a:endParaRPr>
          </a:p>
          <a:p>
            <a:pPr lvl="1">
              <a:buNone/>
            </a:pPr>
            <a:r>
              <a:rPr lang="en-US" sz="2400" b="1" dirty="0" smtClean="0">
                <a:solidFill>
                  <a:srgbClr val="0D0D0D"/>
                </a:solidFill>
              </a:rPr>
              <a:t>Help me to remain curious and may my curiosity be greater than my criticality.</a:t>
            </a:r>
            <a:endParaRPr lang="en-US" sz="2400" dirty="0" smtClean="0">
              <a:solidFill>
                <a:srgbClr val="0D0D0D"/>
              </a:solidFill>
            </a:endParaRPr>
          </a:p>
          <a:p>
            <a:endParaRPr lang="en-US"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about</a:t>
            </a:r>
            <a:endParaRPr lang="en-US" dirty="0"/>
          </a:p>
        </p:txBody>
      </p:sp>
      <p:sp>
        <p:nvSpPr>
          <p:cNvPr id="3" name="Content Placeholder 2"/>
          <p:cNvSpPr>
            <a:spLocks noGrp="1"/>
          </p:cNvSpPr>
          <p:nvPr>
            <p:ph idx="1"/>
          </p:nvPr>
        </p:nvSpPr>
        <p:spPr/>
        <p:txBody>
          <a:bodyPr>
            <a:normAutofit/>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What else?</a:t>
            </a:r>
          </a:p>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Questions </a:t>
            </a:r>
          </a:p>
          <a:p>
            <a:pPr algn="ctr">
              <a:buNone/>
            </a:pPr>
            <a:endPar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en-US" sz="80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endParaRPr lang="en-US" dirty="0"/>
          </a:p>
        </p:txBody>
      </p:sp>
      <p:sp>
        <p:nvSpPr>
          <p:cNvPr id="3" name="Content Placeholder 2"/>
          <p:cNvSpPr>
            <a:spLocks noGrp="1"/>
          </p:cNvSpPr>
          <p:nvPr>
            <p:ph idx="1"/>
          </p:nvPr>
        </p:nvSpPr>
        <p:spPr/>
        <p:txBody>
          <a:bodyPr>
            <a:normAutofit/>
          </a:bodyPr>
          <a:lstStyle/>
          <a:p>
            <a:r>
              <a:rPr lang="en-US" sz="2800" b="1" dirty="0" smtClean="0">
                <a:solidFill>
                  <a:schemeClr val="tx1"/>
                </a:solidFill>
                <a:latin typeface="Arial"/>
                <a:cs typeface="Arial"/>
              </a:rPr>
              <a:t>What’s something you’re taking away with you today? </a:t>
            </a:r>
          </a:p>
          <a:p>
            <a:endParaRPr lang="en-US" b="1" dirty="0" smtClean="0"/>
          </a:p>
          <a:p>
            <a:endParaRPr lang="en-US" b="1" dirty="0" smtClean="0"/>
          </a:p>
          <a:p>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endParaRPr lang="en-US" dirty="0"/>
          </a:p>
        </p:txBody>
      </p:sp>
      <p:sp>
        <p:nvSpPr>
          <p:cNvPr id="3" name="Content Placeholder 2"/>
          <p:cNvSpPr>
            <a:spLocks noGrp="1"/>
          </p:cNvSpPr>
          <p:nvPr>
            <p:ph idx="1"/>
          </p:nvPr>
        </p:nvSpPr>
        <p:spPr/>
        <p:txBody>
          <a:bodyPr>
            <a:normAutofit/>
          </a:bodyPr>
          <a:lstStyle/>
          <a:p>
            <a:r>
              <a:rPr lang="en-US" sz="2800" b="1" dirty="0" smtClean="0">
                <a:solidFill>
                  <a:schemeClr val="tx1"/>
                </a:solidFill>
                <a:latin typeface="Arial"/>
                <a:cs typeface="Arial"/>
              </a:rPr>
              <a:t>What’s something you’re taking away with you today? </a:t>
            </a:r>
          </a:p>
          <a:p>
            <a:r>
              <a:rPr lang="en-US" sz="2800" b="1" dirty="0" smtClean="0">
                <a:solidFill>
                  <a:schemeClr val="tx1"/>
                </a:solidFill>
                <a:latin typeface="Arial"/>
                <a:cs typeface="Arial"/>
              </a:rPr>
              <a:t>What I wish for you, hope for you, admire about you is…  </a:t>
            </a:r>
          </a:p>
          <a:p>
            <a:endParaRPr lang="en-US" b="1" dirty="0" smtClean="0"/>
          </a:p>
          <a:p>
            <a:endParaRPr lang="en-US" b="1" dirty="0" smtClean="0"/>
          </a:p>
          <a:p>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endParaRPr lang="en-US" dirty="0"/>
          </a:p>
        </p:txBody>
      </p:sp>
      <p:sp>
        <p:nvSpPr>
          <p:cNvPr id="3" name="Content Placeholder 2"/>
          <p:cNvSpPr>
            <a:spLocks noGrp="1"/>
          </p:cNvSpPr>
          <p:nvPr>
            <p:ph idx="1"/>
          </p:nvPr>
        </p:nvSpPr>
        <p:spPr/>
        <p:txBody>
          <a:bodyPr>
            <a:normAutofit/>
          </a:bodyPr>
          <a:lstStyle/>
          <a:p>
            <a:r>
              <a:rPr lang="en-US" sz="2800" b="1" dirty="0" smtClean="0">
                <a:solidFill>
                  <a:schemeClr val="tx1"/>
                </a:solidFill>
                <a:latin typeface="Arial"/>
                <a:cs typeface="Arial"/>
              </a:rPr>
              <a:t>What’s something you’re taking away with you today? </a:t>
            </a:r>
          </a:p>
          <a:p>
            <a:r>
              <a:rPr lang="en-US" sz="2800" b="1" dirty="0" smtClean="0">
                <a:solidFill>
                  <a:schemeClr val="tx1"/>
                </a:solidFill>
                <a:latin typeface="Arial"/>
                <a:cs typeface="Arial"/>
              </a:rPr>
              <a:t>What I wish for you, hope for you, admire about you… </a:t>
            </a:r>
          </a:p>
          <a:p>
            <a:r>
              <a:rPr lang="en-US" sz="2800" b="1" dirty="0" smtClean="0">
                <a:solidFill>
                  <a:schemeClr val="tx1"/>
                </a:solidFill>
                <a:latin typeface="Arial"/>
                <a:cs typeface="Arial"/>
              </a:rPr>
              <a:t>Thank You and Be Well!  </a:t>
            </a:r>
          </a:p>
          <a:p>
            <a:endParaRPr lang="en-US" b="1" dirty="0" smtClean="0"/>
          </a:p>
          <a:p>
            <a:endParaRPr lang="en-US" b="1" dirty="0" smtClean="0"/>
          </a:p>
          <a:p>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Autofit/>
          </a:bodyPr>
          <a:lstStyle/>
          <a:p>
            <a:pPr>
              <a:spcBef>
                <a:spcPts val="0"/>
              </a:spcBef>
              <a:buNone/>
            </a:pPr>
            <a:r>
              <a:rPr lang="en-US" sz="1600" dirty="0" smtClean="0"/>
              <a:t> </a:t>
            </a:r>
          </a:p>
          <a:p>
            <a:pPr>
              <a:spcBef>
                <a:spcPts val="0"/>
              </a:spcBef>
            </a:pPr>
            <a:r>
              <a:rPr lang="en-US" b="1" dirty="0" smtClean="0">
                <a:solidFill>
                  <a:srgbClr val="0D0D0D"/>
                </a:solidFill>
              </a:rPr>
              <a:t>1)  Describe basic spiritual care skills to teach healthcare practitioners</a:t>
            </a:r>
          </a:p>
          <a:p>
            <a:pPr>
              <a:spcBef>
                <a:spcPts val="0"/>
              </a:spcBef>
            </a:pPr>
            <a:endParaRPr lang="en-US" b="1" dirty="0" smtClean="0">
              <a:solidFill>
                <a:srgbClr val="0D0D0D"/>
              </a:solidFill>
            </a:endParaRPr>
          </a:p>
          <a:p>
            <a:pPr lvl="0">
              <a:spcBef>
                <a:spcPts val="0"/>
              </a:spcBef>
            </a:pPr>
            <a:r>
              <a:rPr lang="en-US" b="1" dirty="0" smtClean="0">
                <a:solidFill>
                  <a:srgbClr val="0D0D0D"/>
                </a:solidFill>
              </a:rPr>
              <a:t>2) Discuss educational methods that are grounded in spiritual values and useful for teaching spiritual care, healing, and group reflection for personal and professional formation. </a:t>
            </a:r>
          </a:p>
          <a:p>
            <a:pPr lvl="0">
              <a:spcBef>
                <a:spcPts val="0"/>
              </a:spcBef>
              <a:buNone/>
            </a:pPr>
            <a:r>
              <a:rPr lang="en-US" b="1" dirty="0" smtClean="0">
                <a:solidFill>
                  <a:srgbClr val="0D0D0D"/>
                </a:solidFill>
              </a:rPr>
              <a:t> </a:t>
            </a:r>
          </a:p>
          <a:p>
            <a:pPr lvl="0">
              <a:spcBef>
                <a:spcPts val="0"/>
              </a:spcBef>
            </a:pPr>
            <a:r>
              <a:rPr lang="en-US" b="1" dirty="0" smtClean="0">
                <a:solidFill>
                  <a:srgbClr val="0D0D0D"/>
                </a:solidFill>
              </a:rPr>
              <a:t>3) Share strategies for integrating spiritual care in a healthcare organization. </a:t>
            </a:r>
          </a:p>
          <a:p>
            <a:pPr>
              <a:spcBef>
                <a:spcPts val="0"/>
              </a:spcBef>
              <a:buNone/>
            </a:pPr>
            <a:r>
              <a:rPr lang="en-US" b="1" dirty="0" smtClean="0">
                <a:solidFill>
                  <a:srgbClr val="0D0D0D"/>
                </a:solidFill>
              </a:rPr>
              <a:t> </a:t>
            </a:r>
          </a:p>
          <a:p>
            <a:pPr>
              <a:spcBef>
                <a:spcPts val="0"/>
              </a:spcBef>
            </a:pP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WHO ARE YOU? </a:t>
            </a:r>
            <a:endParaRPr lang="en-US" sz="8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about</a:t>
            </a:r>
            <a:endParaRPr lang="en-US" dirty="0"/>
          </a:p>
        </p:txBody>
      </p:sp>
      <p:sp>
        <p:nvSpPr>
          <p:cNvPr id="3" name="Content Placeholder 2"/>
          <p:cNvSpPr>
            <a:spLocks noGrp="1"/>
          </p:cNvSpPr>
          <p:nvPr>
            <p:ph idx="1"/>
          </p:nvPr>
        </p:nvSpPr>
        <p:spPr/>
        <p:txBody>
          <a:bodyPr>
            <a:normAutofit/>
          </a:bodyPr>
          <a:lstStyle/>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EDUCATION</a:t>
            </a:r>
          </a:p>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and </a:t>
            </a:r>
          </a:p>
          <a:p>
            <a:pPr algn="ctr">
              <a:buNone/>
            </a:pP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LEARNING </a:t>
            </a:r>
            <a:endParaRPr lang="en-US" sz="8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6957</TotalTime>
  <Words>3092</Words>
  <Application>Microsoft Office PowerPoint</Application>
  <PresentationFormat>On-screen Show (4:3)</PresentationFormat>
  <Paragraphs>524</Paragraphs>
  <Slides>69</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69</vt:i4>
      </vt:variant>
    </vt:vector>
  </HeadingPairs>
  <TitlesOfParts>
    <vt:vector size="75" baseType="lpstr">
      <vt:lpstr>Arial</vt:lpstr>
      <vt:lpstr>Calibri</vt:lpstr>
      <vt:lpstr>New gothic</vt:lpstr>
      <vt:lpstr>News Gothic MT</vt:lpstr>
      <vt:lpstr>Wingdings 2</vt:lpstr>
      <vt:lpstr>Breeze</vt:lpstr>
      <vt:lpstr>Caring for the Human Spirit Conference  San Diego, April 13, 2016  Spirituality, Healing and Reflection: Advances in Educating Healthcare Practitioners</vt:lpstr>
      <vt:lpstr>Stanford University  School of Medicine </vt:lpstr>
      <vt:lpstr>A Tradecraft Workshop</vt:lpstr>
      <vt:lpstr>Welcome and Overview</vt:lpstr>
      <vt:lpstr>Scope of Practice</vt:lpstr>
      <vt:lpstr>Scope of Practice</vt:lpstr>
      <vt:lpstr>Learning Objectives</vt:lpstr>
      <vt:lpstr>Introduction </vt:lpstr>
      <vt:lpstr>Let’s Talk about</vt:lpstr>
      <vt:lpstr>To Educate</vt:lpstr>
      <vt:lpstr>Learning </vt:lpstr>
      <vt:lpstr>Stages of Learning </vt:lpstr>
      <vt:lpstr>3 Domains of Trust </vt:lpstr>
      <vt:lpstr>Let’s Talk about</vt:lpstr>
      <vt:lpstr>Three Examples from Stanford</vt:lpstr>
      <vt:lpstr>  Let’s Talk about</vt:lpstr>
      <vt:lpstr>Spirituality and Meaning in Medicine</vt:lpstr>
      <vt:lpstr>GOAL</vt:lpstr>
      <vt:lpstr> Essential Skills </vt:lpstr>
      <vt:lpstr> Background</vt:lpstr>
      <vt:lpstr>Why Spirituality in Medicine?</vt:lpstr>
      <vt:lpstr>Goals of Medicine</vt:lpstr>
      <vt:lpstr>Evidence and Experience</vt:lpstr>
      <vt:lpstr>Experience as Evidence</vt:lpstr>
      <vt:lpstr>Introductions</vt:lpstr>
      <vt:lpstr>What is Spirituality?</vt:lpstr>
      <vt:lpstr>What is Spirituality?</vt:lpstr>
      <vt:lpstr>What is Spirituality?</vt:lpstr>
      <vt:lpstr>What is Spirituality?</vt:lpstr>
      <vt:lpstr>What is Spirituality?</vt:lpstr>
      <vt:lpstr>Reflection Exercise  </vt:lpstr>
      <vt:lpstr>Reflection Exercise  </vt:lpstr>
      <vt:lpstr>Landscape of Spiritual Experience</vt:lpstr>
      <vt:lpstr>Review: What is Spirituality?</vt:lpstr>
      <vt:lpstr>Chief Concern vs.    Chief Complaint</vt:lpstr>
      <vt:lpstr>Key Value</vt:lpstr>
      <vt:lpstr>Take a Spiritual History </vt:lpstr>
      <vt:lpstr>Take a Spiritual History </vt:lpstr>
      <vt:lpstr>Make a  Meaningful Connection</vt:lpstr>
      <vt:lpstr>Referral </vt:lpstr>
      <vt:lpstr>Architecture of the Visit</vt:lpstr>
      <vt:lpstr>  Let’s Talk about</vt:lpstr>
      <vt:lpstr>Reflection Rounds Purpose </vt:lpstr>
      <vt:lpstr>Reflection Rounds </vt:lpstr>
      <vt:lpstr>Reflection Rounds </vt:lpstr>
      <vt:lpstr>Preparation and Reflection </vt:lpstr>
      <vt:lpstr>Questions for Reflection </vt:lpstr>
      <vt:lpstr>Questions for Reflection </vt:lpstr>
      <vt:lpstr>Questions for Reflection </vt:lpstr>
      <vt:lpstr>Questions for Reflection </vt:lpstr>
      <vt:lpstr>Reflection Rounds </vt:lpstr>
      <vt:lpstr>Reflection Rounds Training</vt:lpstr>
      <vt:lpstr>Let’s Talk about</vt:lpstr>
      <vt:lpstr>Spiritual values in education</vt:lpstr>
      <vt:lpstr>Spiritual values in education</vt:lpstr>
      <vt:lpstr>Let’s Talk about</vt:lpstr>
      <vt:lpstr>The Healer’s Art </vt:lpstr>
      <vt:lpstr>The Healer’s Art </vt:lpstr>
      <vt:lpstr>The Healer’s Art </vt:lpstr>
      <vt:lpstr>The Healer’s Art </vt:lpstr>
      <vt:lpstr>The Healer’s Art </vt:lpstr>
      <vt:lpstr>The Healer’s Art </vt:lpstr>
      <vt:lpstr>The Healer’s Art </vt:lpstr>
      <vt:lpstr>The Healer’s Art </vt:lpstr>
      <vt:lpstr>The Healer’s Art </vt:lpstr>
      <vt:lpstr>Let’s Talk about</vt:lpstr>
      <vt:lpstr>Closing </vt:lpstr>
      <vt:lpstr>Closing </vt:lpstr>
      <vt:lpstr>Closing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Educating  Health Care Practitioners  in Spiritual Care –  A Tradecraft Workshop</dc:title>
  <dc:creator>Bruce Feldstein</dc:creator>
  <cp:lastModifiedBy>Esmeralda Cordero</cp:lastModifiedBy>
  <cp:revision>32</cp:revision>
  <dcterms:created xsi:type="dcterms:W3CDTF">2016-04-13T03:03:19Z</dcterms:created>
  <dcterms:modified xsi:type="dcterms:W3CDTF">2016-05-04T13:59:13Z</dcterms:modified>
</cp:coreProperties>
</file>