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68" r:id="rId2"/>
    <p:sldMasterId id="2147483676" r:id="rId3"/>
  </p:sldMasterIdLst>
  <p:notesMasterIdLst>
    <p:notesMasterId r:id="rId31"/>
  </p:notesMasterIdLst>
  <p:handoutMasterIdLst>
    <p:handoutMasterId r:id="rId32"/>
  </p:handoutMasterIdLst>
  <p:sldIdLst>
    <p:sldId id="270" r:id="rId4"/>
    <p:sldId id="301" r:id="rId5"/>
    <p:sldId id="271" r:id="rId6"/>
    <p:sldId id="280" r:id="rId7"/>
    <p:sldId id="282" r:id="rId8"/>
    <p:sldId id="284" r:id="rId9"/>
    <p:sldId id="283" r:id="rId10"/>
    <p:sldId id="286" r:id="rId11"/>
    <p:sldId id="293" r:id="rId12"/>
    <p:sldId id="295" r:id="rId13"/>
    <p:sldId id="294" r:id="rId14"/>
    <p:sldId id="287" r:id="rId15"/>
    <p:sldId id="296" r:id="rId16"/>
    <p:sldId id="297" r:id="rId17"/>
    <p:sldId id="288" r:id="rId18"/>
    <p:sldId id="300" r:id="rId19"/>
    <p:sldId id="299" r:id="rId20"/>
    <p:sldId id="298" r:id="rId21"/>
    <p:sldId id="309" r:id="rId22"/>
    <p:sldId id="302" r:id="rId23"/>
    <p:sldId id="303" r:id="rId24"/>
    <p:sldId id="306" r:id="rId25"/>
    <p:sldId id="308" r:id="rId26"/>
    <p:sldId id="311" r:id="rId27"/>
    <p:sldId id="304" r:id="rId28"/>
    <p:sldId id="305" r:id="rId29"/>
    <p:sldId id="30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44">
          <p15:clr>
            <a:srgbClr val="A4A3A4"/>
          </p15:clr>
        </p15:guide>
        <p15:guide id="4" pos="576">
          <p15:clr>
            <a:srgbClr val="A4A3A4"/>
          </p15:clr>
        </p15:guide>
        <p15:guide id="5" pos="5184">
          <p15:clr>
            <a:srgbClr val="A4A3A4"/>
          </p15:clr>
        </p15:guide>
        <p15:guide id="6" pos="2736">
          <p15:clr>
            <a:srgbClr val="A4A3A4"/>
          </p15:clr>
        </p15:guide>
        <p15:guide id="7" pos="3024">
          <p15:clr>
            <a:srgbClr val="A4A3A4"/>
          </p15:clr>
        </p15:guide>
        <p15:guide id="8"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4357"/>
    <a:srgbClr val="595959"/>
    <a:srgbClr val="CDCDCD"/>
    <a:srgbClr val="333333"/>
    <a:srgbClr val="CCCCCC"/>
    <a:srgbClr val="808080"/>
    <a:srgbClr val="492D3E"/>
    <a:srgbClr val="54384C"/>
    <a:srgbClr val="FBFBFB"/>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3" autoAdjust="0"/>
    <p:restoredTop sz="98214" autoAdjust="0"/>
  </p:normalViewPr>
  <p:slideViewPr>
    <p:cSldViewPr snapToObjects="1">
      <p:cViewPr>
        <p:scale>
          <a:sx n="50" d="100"/>
          <a:sy n="50" d="100"/>
        </p:scale>
        <p:origin x="1056" y="0"/>
      </p:cViewPr>
      <p:guideLst>
        <p:guide orient="horz" pos="2160"/>
        <p:guide orient="horz" pos="1008"/>
        <p:guide orient="horz" pos="3744"/>
        <p:guide pos="576"/>
        <p:guide pos="5184"/>
        <p:guide pos="2736"/>
        <p:guide pos="30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2" d="100"/>
          <a:sy n="152" d="100"/>
        </p:scale>
        <p:origin x="-363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0"/>
          <c:order val="0"/>
          <c:tx>
            <c:strRef>
              <c:f>'Aug Analysis'!$B$45</c:f>
              <c:strCache>
                <c:ptCount val="1"/>
                <c:pt idx="0">
                  <c:v>Number of Referrals</c:v>
                </c:pt>
              </c:strCache>
            </c:strRef>
          </c:tx>
          <c:cat>
            <c:strRef>
              <c:f>'Aug Analysis'!$A$46:$A$58</c:f>
              <c:strCache>
                <c:ptCount val="13"/>
                <c:pt idx="0">
                  <c:v>AUG 11</c:v>
                </c:pt>
                <c:pt idx="1">
                  <c:v>SEP 11</c:v>
                </c:pt>
                <c:pt idx="2">
                  <c:v>OCT 11</c:v>
                </c:pt>
                <c:pt idx="3">
                  <c:v>NOV 11</c:v>
                </c:pt>
                <c:pt idx="4">
                  <c:v>DEC 11</c:v>
                </c:pt>
                <c:pt idx="5">
                  <c:v>JAN 12</c:v>
                </c:pt>
                <c:pt idx="6">
                  <c:v>FEB 12</c:v>
                </c:pt>
                <c:pt idx="7">
                  <c:v>MAR 12</c:v>
                </c:pt>
                <c:pt idx="8">
                  <c:v>APR 12</c:v>
                </c:pt>
                <c:pt idx="9">
                  <c:v>MAY 12</c:v>
                </c:pt>
                <c:pt idx="10">
                  <c:v>JUN 12</c:v>
                </c:pt>
                <c:pt idx="11">
                  <c:v>JUL 12</c:v>
                </c:pt>
                <c:pt idx="12">
                  <c:v>AUG 12</c:v>
                </c:pt>
              </c:strCache>
            </c:strRef>
          </c:cat>
          <c:val>
            <c:numRef>
              <c:f>'Aug Analysis'!$B$46:$B$58</c:f>
              <c:numCache>
                <c:formatCode>General</c:formatCode>
                <c:ptCount val="13"/>
                <c:pt idx="0">
                  <c:v>411</c:v>
                </c:pt>
                <c:pt idx="1">
                  <c:v>678</c:v>
                </c:pt>
                <c:pt idx="2">
                  <c:v>715</c:v>
                </c:pt>
                <c:pt idx="3">
                  <c:v>704</c:v>
                </c:pt>
                <c:pt idx="4">
                  <c:v>783</c:v>
                </c:pt>
                <c:pt idx="5">
                  <c:v>872</c:v>
                </c:pt>
                <c:pt idx="6">
                  <c:v>885</c:v>
                </c:pt>
                <c:pt idx="7">
                  <c:v>856</c:v>
                </c:pt>
                <c:pt idx="8">
                  <c:v>827</c:v>
                </c:pt>
                <c:pt idx="9">
                  <c:v>831</c:v>
                </c:pt>
                <c:pt idx="10">
                  <c:v>958</c:v>
                </c:pt>
                <c:pt idx="11">
                  <c:v>1052</c:v>
                </c:pt>
                <c:pt idx="12">
                  <c:v>1094</c:v>
                </c:pt>
              </c:numCache>
            </c:numRef>
          </c:val>
          <c:smooth val="0"/>
        </c:ser>
        <c:dLbls>
          <c:showLegendKey val="0"/>
          <c:showVal val="0"/>
          <c:showCatName val="0"/>
          <c:showSerName val="0"/>
          <c:showPercent val="0"/>
          <c:showBubbleSize val="0"/>
        </c:dLbls>
        <c:marker val="1"/>
        <c:smooth val="0"/>
        <c:axId val="212004216"/>
        <c:axId val="212004608"/>
      </c:lineChart>
      <c:catAx>
        <c:axId val="212004216"/>
        <c:scaling>
          <c:orientation val="minMax"/>
        </c:scaling>
        <c:delete val="0"/>
        <c:axPos val="b"/>
        <c:numFmt formatCode="General" sourceLinked="0"/>
        <c:majorTickMark val="out"/>
        <c:minorTickMark val="none"/>
        <c:tickLblPos val="nextTo"/>
        <c:txPr>
          <a:bodyPr rot="-2700000" vert="horz"/>
          <a:lstStyle/>
          <a:p>
            <a:pPr>
              <a:defRPr sz="1600">
                <a:latin typeface="Lucida Sans" pitchFamily="34" charset="0"/>
              </a:defRPr>
            </a:pPr>
            <a:endParaRPr lang="en-US"/>
          </a:p>
        </c:txPr>
        <c:crossAx val="212004608"/>
        <c:crosses val="autoZero"/>
        <c:auto val="1"/>
        <c:lblAlgn val="ctr"/>
        <c:lblOffset val="100"/>
        <c:noMultiLvlLbl val="0"/>
      </c:catAx>
      <c:valAx>
        <c:axId val="212004608"/>
        <c:scaling>
          <c:orientation val="minMax"/>
          <c:max val="1150"/>
          <c:min val="350"/>
        </c:scaling>
        <c:delete val="0"/>
        <c:axPos val="l"/>
        <c:majorGridlines/>
        <c:numFmt formatCode="General" sourceLinked="1"/>
        <c:majorTickMark val="out"/>
        <c:minorTickMark val="none"/>
        <c:tickLblPos val="nextTo"/>
        <c:txPr>
          <a:bodyPr/>
          <a:lstStyle/>
          <a:p>
            <a:pPr>
              <a:defRPr sz="1600">
                <a:latin typeface="Lucida Sans" pitchFamily="34" charset="0"/>
              </a:defRPr>
            </a:pPr>
            <a:endParaRPr lang="en-US"/>
          </a:p>
        </c:txPr>
        <c:crossAx val="2120042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4D7100-BEDF-9F4E-A78D-738916635F11}" type="datetime1">
              <a:rPr lang="en-US" smtClean="0"/>
              <a:pPr/>
              <a:t>3/23/2016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61A3C2-0691-F143-B3CB-98A6AD253E6D}" type="slidenum">
              <a:rPr lang="en-US" smtClean="0"/>
              <a:pPr/>
              <a:t>‹#›</a:t>
            </a:fld>
            <a:endParaRPr lang="en-US"/>
          </a:p>
        </p:txBody>
      </p:sp>
    </p:spTree>
    <p:extLst>
      <p:ext uri="{BB962C8B-B14F-4D97-AF65-F5344CB8AC3E}">
        <p14:creationId xmlns:p14="http://schemas.microsoft.com/office/powerpoint/2010/main" val="7804867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9E2C1-5A18-9E40-9A05-1F377C7AFE42}" type="datetime1">
              <a:rPr lang="en-US" smtClean="0"/>
              <a:pPr/>
              <a:t>3/23/2016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2A288-7545-43B7-A078-5A5360F24115}" type="slidenum">
              <a:rPr lang="en-US" smtClean="0"/>
              <a:pPr/>
              <a:t>‹#›</a:t>
            </a:fld>
            <a:endParaRPr lang="en-US"/>
          </a:p>
        </p:txBody>
      </p:sp>
    </p:spTree>
    <p:extLst>
      <p:ext uri="{BB962C8B-B14F-4D97-AF65-F5344CB8AC3E}">
        <p14:creationId xmlns:p14="http://schemas.microsoft.com/office/powerpoint/2010/main" val="34435960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0E836773-5654-4BC7-9C28-DD2D9CBADA45}" type="slidenum">
              <a:rPr lang="en-US" smtClean="0">
                <a:latin typeface="Times"/>
              </a:rPr>
              <a:pPr>
                <a:defRPr/>
              </a:pPr>
              <a:t>10</a:t>
            </a:fld>
            <a:endParaRPr lang="en-US" smtClean="0">
              <a:latin typeface="Time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smtClean="0">
                <a:latin typeface="Times"/>
              </a:rPr>
              <a:t>When we did internal interviews and dialogues, we asked how spiritual care could help impact emotional support ratings – this is what we came up with.  Numerous people indicated that the absence of “emotional support” was palpable on floors.</a:t>
            </a:r>
          </a:p>
        </p:txBody>
      </p:sp>
    </p:spTree>
    <p:extLst>
      <p:ext uri="{BB962C8B-B14F-4D97-AF65-F5344CB8AC3E}">
        <p14:creationId xmlns:p14="http://schemas.microsoft.com/office/powerpoint/2010/main" val="170312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89AAA878-8C7E-4CBF-8A8C-74EC82C20C14}" type="slidenum">
              <a:rPr lang="en-US" smtClean="0">
                <a:latin typeface="Times"/>
              </a:rPr>
              <a:pPr>
                <a:defRPr/>
              </a:pPr>
              <a:t>11</a:t>
            </a:fld>
            <a:endParaRPr lang="en-US" smtClean="0">
              <a:latin typeface="Time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smtClean="0">
                <a:latin typeface="Times"/>
              </a:rPr>
              <a:t>NOTES:</a:t>
            </a:r>
          </a:p>
          <a:p>
            <a:pPr eaLnBrk="1" hangingPunct="1"/>
            <a:r>
              <a:rPr lang="en-US" smtClean="0">
                <a:latin typeface="Times"/>
              </a:rPr>
              <a:t>National competitive review indicated top hospitals also show leadership in chaplaincy services </a:t>
            </a:r>
          </a:p>
          <a:p>
            <a:pPr eaLnBrk="1" hangingPunct="1"/>
            <a:r>
              <a:rPr lang="en-US" smtClean="0">
                <a:latin typeface="Times"/>
              </a:rPr>
              <a:t>THROUGH LARGE AND STRONG DEPARTMENTS</a:t>
            </a:r>
          </a:p>
          <a:p>
            <a:pPr eaLnBrk="1" hangingPunct="1"/>
            <a:r>
              <a:rPr lang="en-US" smtClean="0">
                <a:latin typeface="Times"/>
              </a:rPr>
              <a:t>Implementation planning will include Cedars-Sinai’s unique religious, ethnic, and cultural considerations</a:t>
            </a:r>
          </a:p>
          <a:p>
            <a:pPr eaLnBrk="1" hangingPunct="1"/>
            <a:r>
              <a:rPr lang="en-US" smtClean="0">
                <a:latin typeface="Times"/>
              </a:rPr>
              <a:t>HISTORIC AND CURRENT CONSIDERATIONS</a:t>
            </a:r>
          </a:p>
          <a:p>
            <a:pPr eaLnBrk="1" hangingPunct="1"/>
            <a:r>
              <a:rPr lang="en-US" smtClean="0">
                <a:latin typeface="Times"/>
              </a:rPr>
              <a:t>STRONG COMMUNITY PRESENCE DESIRED</a:t>
            </a:r>
          </a:p>
          <a:p>
            <a:pPr eaLnBrk="1" hangingPunct="1"/>
            <a:r>
              <a:rPr lang="en-US" smtClean="0">
                <a:latin typeface="Times"/>
              </a:rPr>
              <a:t>JEWISH DENOMINATIONAL CONSIDERATIONS</a:t>
            </a:r>
          </a:p>
        </p:txBody>
      </p:sp>
    </p:spTree>
    <p:extLst>
      <p:ext uri="{BB962C8B-B14F-4D97-AF65-F5344CB8AC3E}">
        <p14:creationId xmlns:p14="http://schemas.microsoft.com/office/powerpoint/2010/main" val="1327512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34BFDC58-AD2A-4B55-968E-A9E38E8B9F27}" type="slidenum">
              <a:rPr lang="en-US" smtClean="0">
                <a:latin typeface="Times"/>
              </a:rPr>
              <a:pPr>
                <a:defRPr/>
              </a:pPr>
              <a:t>13</a:t>
            </a:fld>
            <a:endParaRPr lang="en-US" smtClean="0">
              <a:latin typeface="Times"/>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smtClean="0">
                <a:latin typeface="Times"/>
              </a:rPr>
              <a:t>DOES NOT INCLUDE RESIDENTS, INTERNS – EXPLAIN CPE</a:t>
            </a:r>
          </a:p>
        </p:txBody>
      </p:sp>
    </p:spTree>
    <p:extLst>
      <p:ext uri="{BB962C8B-B14F-4D97-AF65-F5344CB8AC3E}">
        <p14:creationId xmlns:p14="http://schemas.microsoft.com/office/powerpoint/2010/main" val="210684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marL="216233" indent="-216233">
              <a:buFont typeface="Calibri" pitchFamily="34" charset="0"/>
              <a:buAutoNum type="arabicPeriod"/>
            </a:pPr>
            <a:r>
              <a:rPr lang="en-US" smtClean="0">
                <a:latin typeface="Times"/>
              </a:rPr>
              <a:t>Process/Weaknesses and Challenges</a:t>
            </a:r>
          </a:p>
          <a:p>
            <a:pPr marL="216233" indent="-216233">
              <a:buFont typeface="Calibri" pitchFamily="34" charset="0"/>
              <a:buAutoNum type="arabicPeriod"/>
            </a:pPr>
            <a:r>
              <a:rPr lang="en-US" smtClean="0">
                <a:latin typeface="Times"/>
              </a:rPr>
              <a:t>Plan – Value – Change within 12-18 months</a:t>
            </a:r>
          </a:p>
          <a:p>
            <a:pPr marL="216233" indent="-216233">
              <a:buFont typeface="Calibri" pitchFamily="34" charset="0"/>
              <a:buAutoNum type="arabicPeriod"/>
            </a:pPr>
            <a:r>
              <a:rPr lang="en-US" smtClean="0">
                <a:latin typeface="Times"/>
              </a:rPr>
              <a:t>OVERALL GOAL:  Meeting Emotional and Spiritual Needs of patients, loved ones, families, and staff</a:t>
            </a:r>
          </a:p>
        </p:txBody>
      </p:sp>
      <p:sp>
        <p:nvSpPr>
          <p:cNvPr id="4" name="Slide Number Placeholder 3"/>
          <p:cNvSpPr>
            <a:spLocks noGrp="1"/>
          </p:cNvSpPr>
          <p:nvPr>
            <p:ph type="sldNum" sz="quarter" idx="5"/>
          </p:nvPr>
        </p:nvSpPr>
        <p:spPr/>
        <p:txBody>
          <a:bodyPr/>
          <a:lstStyle/>
          <a:p>
            <a:pPr>
              <a:defRPr/>
            </a:pPr>
            <a:fld id="{CE29B75E-4162-4539-B334-B985C7F1F5ED}" type="slidenum">
              <a:rPr lang="en-US" smtClean="0"/>
              <a:pPr>
                <a:defRPr/>
              </a:pPr>
              <a:t>16</a:t>
            </a:fld>
            <a:endParaRPr lang="en-US"/>
          </a:p>
        </p:txBody>
      </p:sp>
    </p:spTree>
    <p:extLst>
      <p:ext uri="{BB962C8B-B14F-4D97-AF65-F5344CB8AC3E}">
        <p14:creationId xmlns:p14="http://schemas.microsoft.com/office/powerpoint/2010/main" val="229668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1F964B7C-D39D-4064-A8F4-2EF59C95DC1C}" type="slidenum">
              <a:rPr lang="en-US" smtClean="0">
                <a:latin typeface="Times"/>
              </a:rPr>
              <a:pPr>
                <a:defRPr/>
              </a:pPr>
              <a:t>17</a:t>
            </a:fld>
            <a:endParaRPr lang="en-US" smtClean="0">
              <a:latin typeface="Times"/>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latin typeface="Times"/>
              </a:rPr>
              <a:t>All</a:t>
            </a:r>
            <a:r>
              <a:rPr lang="en-US" baseline="0" dirty="0" smtClean="0">
                <a:latin typeface="Times"/>
              </a:rPr>
              <a:t> Academic Medical Centers have strong spiritual care offerings – most with CPE programs</a:t>
            </a:r>
          </a:p>
          <a:p>
            <a:pPr eaLnBrk="1" hangingPunct="1"/>
            <a:endParaRPr lang="en-US" baseline="0" dirty="0" smtClean="0">
              <a:latin typeface="Times"/>
            </a:endParaRPr>
          </a:p>
          <a:p>
            <a:pPr eaLnBrk="1" hangingPunct="1"/>
            <a:r>
              <a:rPr lang="en-US" dirty="0" smtClean="0">
                <a:latin typeface="Times"/>
              </a:rPr>
              <a:t>ADD NEW RATIO WITH NEW HIRES? – OLD WAS 3.5 TO 958=1:274, NEW IS 11 TO 958=1:87</a:t>
            </a:r>
          </a:p>
        </p:txBody>
      </p:sp>
    </p:spTree>
    <p:extLst>
      <p:ext uri="{BB962C8B-B14F-4D97-AF65-F5344CB8AC3E}">
        <p14:creationId xmlns:p14="http://schemas.microsoft.com/office/powerpoint/2010/main" val="482803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CA6FC5-4919-4189-940A-7D819EADA807}" type="slidenum">
              <a:rPr lang="en-US" smtClean="0"/>
              <a:pPr>
                <a:defRPr/>
              </a:pPr>
              <a:t>18</a:t>
            </a:fld>
            <a:endParaRPr lang="en-US"/>
          </a:p>
        </p:txBody>
      </p:sp>
    </p:spTree>
    <p:extLst>
      <p:ext uri="{BB962C8B-B14F-4D97-AF65-F5344CB8AC3E}">
        <p14:creationId xmlns:p14="http://schemas.microsoft.com/office/powerpoint/2010/main" val="51518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Size of ovals is relative to how</a:t>
            </a:r>
            <a:r>
              <a:rPr lang="en-US" baseline="0" dirty="0" smtClean="0"/>
              <a:t> many referrals we receive from each </a:t>
            </a:r>
            <a:r>
              <a:rPr lang="en-US" baseline="0" smtClean="0"/>
              <a:t>source type.</a:t>
            </a:r>
            <a:endParaRPr lang="en-US"/>
          </a:p>
        </p:txBody>
      </p:sp>
      <p:sp>
        <p:nvSpPr>
          <p:cNvPr id="4" name="Slide Number Placeholder 3"/>
          <p:cNvSpPr>
            <a:spLocks noGrp="1"/>
          </p:cNvSpPr>
          <p:nvPr>
            <p:ph type="sldNum" sz="quarter" idx="10"/>
          </p:nvPr>
        </p:nvSpPr>
        <p:spPr/>
        <p:txBody>
          <a:bodyPr/>
          <a:lstStyle/>
          <a:p>
            <a:fld id="{2942A288-7545-43B7-A078-5A5360F24115}" type="slidenum">
              <a:rPr lang="en-US" smtClean="0"/>
              <a:pPr/>
              <a:t>22</a:t>
            </a:fld>
            <a:endParaRPr lang="en-US"/>
          </a:p>
        </p:txBody>
      </p:sp>
    </p:spTree>
    <p:extLst>
      <p:ext uri="{BB962C8B-B14F-4D97-AF65-F5344CB8AC3E}">
        <p14:creationId xmlns:p14="http://schemas.microsoft.com/office/powerpoint/2010/main" val="68198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(26 pt. Lucida Sans)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(26 pt. Lucida Sans)</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038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371600"/>
            <a:ext cx="8001000" cy="4191000"/>
          </a:xfrm>
        </p:spPr>
        <p:txBody>
          <a:bodyPr/>
          <a:lstStyle/>
          <a:p>
            <a:pPr lvl="0"/>
            <a:endParaRPr lang="en-US" noProof="0"/>
          </a:p>
        </p:txBody>
      </p:sp>
    </p:spTree>
    <p:extLst>
      <p:ext uri="{BB962C8B-B14F-4D97-AF65-F5344CB8AC3E}">
        <p14:creationId xmlns:p14="http://schemas.microsoft.com/office/powerpoint/2010/main" val="574561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Regula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914400" y="1600200"/>
            <a:ext cx="7315200" cy="4343400"/>
          </a:xfrm>
        </p:spPr>
        <p:txBody>
          <a:bodyPr/>
          <a:lstStyle>
            <a:lvl1pPr marL="0" indent="0">
              <a:buFontTx/>
              <a:buNone/>
              <a:defRPr/>
            </a:lvl1pPr>
            <a:lvl2pPr marL="231775" indent="-114300">
              <a:buSzPct val="100000"/>
              <a:buFont typeface="Arial"/>
              <a:buChar char="•"/>
              <a:tabLst/>
              <a:defRPr sz="1400"/>
            </a:lvl2pPr>
            <a:lvl3pPr marL="460375" indent="-114300">
              <a:buSzPct val="50000"/>
              <a:buFont typeface="Wingdings" charset="2"/>
              <a:buChar char=""/>
              <a:defRPr/>
            </a:lvl3pPr>
            <a:lvl4pPr marL="688975" indent="-114300">
              <a:buSzPct val="100000"/>
              <a:buFont typeface="Arial"/>
              <a:buChar char="•"/>
              <a:tabLst/>
              <a:defRPr/>
            </a:lvl4pPr>
            <a:lvl5pPr marL="917575" indent="-114300">
              <a:buSzPct val="65000"/>
              <a:buFont typeface="Courier New"/>
              <a:buChar char="o"/>
              <a:defRPr/>
            </a:lvl5pPr>
          </a:lstStyle>
          <a:p>
            <a:pPr lvl="0"/>
            <a:r>
              <a:rPr lang="en-US" dirty="0" smtClean="0"/>
              <a:t>Click to edit Master text styles (Lucida Sans Regular, 14 pt.)</a:t>
            </a:r>
          </a:p>
          <a:p>
            <a:pPr lvl="1"/>
            <a:r>
              <a:rPr lang="en-US" dirty="0" smtClean="0"/>
              <a:t>Second level</a:t>
            </a:r>
          </a:p>
          <a:p>
            <a:pPr lvl="2"/>
            <a:r>
              <a:rPr lang="en-US" dirty="0" smtClean="0"/>
              <a:t>Third level</a:t>
            </a:r>
          </a:p>
          <a:p>
            <a:pPr lvl="3"/>
            <a:r>
              <a:rPr lang="en-US" dirty="0" smtClean="0"/>
              <a:t>Fourth level</a:t>
            </a:r>
          </a:p>
        </p:txBody>
      </p:sp>
      <p:sp>
        <p:nvSpPr>
          <p:cNvPr id="6" name="Title 5"/>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11" name="Slide Number Placeholder 10"/>
          <p:cNvSpPr>
            <a:spLocks noGrp="1"/>
          </p:cNvSpPr>
          <p:nvPr>
            <p:ph type="sldNum" sz="quarter" idx="12"/>
          </p:nvPr>
        </p:nvSpPr>
        <p:spPr/>
        <p:txBody>
          <a:bodyPr/>
          <a:lstStyle/>
          <a:p>
            <a:fld id="{A6A7DFC8-CC87-1C45-AE2C-C06DE0F5DDBD}" type="slidenum">
              <a:rPr lang="en-US" smtClean="0"/>
              <a:pPr/>
              <a:t>‹#›</a:t>
            </a:fld>
            <a:endParaRPr lang="en-US" dirty="0"/>
          </a:p>
        </p:txBody>
      </p:sp>
      <p:sp>
        <p:nvSpPr>
          <p:cNvPr id="12" name="Footer Placeholder 11"/>
          <p:cNvSpPr>
            <a:spLocks noGrp="1"/>
          </p:cNvSpPr>
          <p:nvPr>
            <p:ph type="ftr" sz="quarter" idx="13"/>
          </p:nvPr>
        </p:nvSpPr>
        <p:spPr/>
        <p:txBody>
          <a:bodyPr/>
          <a:lstStyle/>
          <a:p>
            <a:r>
              <a:rPr lang="en-US" smtClean="0"/>
              <a:t>Edit all footers with View&gt;Header and Footer...  </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Bulle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5" name="Text Placeholder 4"/>
          <p:cNvSpPr>
            <a:spLocks noGrp="1"/>
          </p:cNvSpPr>
          <p:nvPr>
            <p:ph type="body" sz="quarter" idx="14"/>
          </p:nvPr>
        </p:nvSpPr>
        <p:spPr>
          <a:xfrm>
            <a:off x="914400" y="1600200"/>
            <a:ext cx="7315200" cy="4343399"/>
          </a:xfrm>
        </p:spPr>
        <p:txBody>
          <a:bodyPr/>
          <a:lstStyle>
            <a:lvl1pPr>
              <a:defRPr baseline="0"/>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10" name="Footer Placeholder 9"/>
          <p:cNvSpPr>
            <a:spLocks noGrp="1"/>
          </p:cNvSpPr>
          <p:nvPr>
            <p:ph type="ftr" sz="quarter" idx="15"/>
          </p:nvPr>
        </p:nvSpPr>
        <p:spPr/>
        <p:txBody>
          <a:bodyPr/>
          <a:lstStyle/>
          <a:p>
            <a:r>
              <a:rPr lang="en-US" smtClean="0"/>
              <a:t>Edit all footers with View&gt;Header and Footer...  </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Bullet (2 Columns)">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914400" y="1600200"/>
            <a:ext cx="3429000" cy="4343399"/>
          </a:xfrm>
        </p:spPr>
        <p:txBody>
          <a:bodyPr numCol="1" spcCol="457200"/>
          <a:lstStyle>
            <a:lvl1pPr>
              <a:defRPr baseline="0"/>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11" name="Slide Number Placeholder 10"/>
          <p:cNvSpPr>
            <a:spLocks noGrp="1"/>
          </p:cNvSpPr>
          <p:nvPr>
            <p:ph type="sldNum" sz="quarter" idx="15"/>
          </p:nvPr>
        </p:nvSpPr>
        <p:spPr/>
        <p:txBody>
          <a:bodyPr/>
          <a:lstStyle/>
          <a:p>
            <a:fld id="{A6A7DFC8-CC87-1C45-AE2C-C06DE0F5DDBD}" type="slidenum">
              <a:rPr lang="en-US" smtClean="0"/>
              <a:pPr/>
              <a:t>‹#›</a:t>
            </a:fld>
            <a:endParaRPr lang="en-US" dirty="0"/>
          </a:p>
        </p:txBody>
      </p:sp>
      <p:sp>
        <p:nvSpPr>
          <p:cNvPr id="12" name="Footer Placeholder 11"/>
          <p:cNvSpPr>
            <a:spLocks noGrp="1"/>
          </p:cNvSpPr>
          <p:nvPr>
            <p:ph type="ftr" sz="quarter" idx="16"/>
          </p:nvPr>
        </p:nvSpPr>
        <p:spPr/>
        <p:txBody>
          <a:bodyPr/>
          <a:lstStyle/>
          <a:p>
            <a:r>
              <a:rPr lang="en-US" smtClean="0"/>
              <a:t>Edit all footers with View&gt;Header and Footer...  </a:t>
            </a:r>
            <a:endParaRPr lang="en-US" dirty="0"/>
          </a:p>
        </p:txBody>
      </p:sp>
      <p:sp>
        <p:nvSpPr>
          <p:cNvPr id="8" name="Text Placeholder 7"/>
          <p:cNvSpPr>
            <a:spLocks noGrp="1"/>
          </p:cNvSpPr>
          <p:nvPr>
            <p:ph type="body" sz="quarter" idx="17"/>
          </p:nvPr>
        </p:nvSpPr>
        <p:spPr>
          <a:xfrm>
            <a:off x="4800600" y="1600200"/>
            <a:ext cx="34290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7" name="Table Placeholder 6"/>
          <p:cNvSpPr>
            <a:spLocks noGrp="1"/>
          </p:cNvSpPr>
          <p:nvPr>
            <p:ph type="tbl" sz="quarter" idx="11"/>
          </p:nvPr>
        </p:nvSpPr>
        <p:spPr>
          <a:xfrm>
            <a:off x="914400" y="1600200"/>
            <a:ext cx="7315200" cy="4343400"/>
          </a:xfrm>
        </p:spPr>
        <p:txBody>
          <a:bodyPr/>
          <a:lstStyle/>
          <a:p>
            <a:endParaRPr lang="en-US"/>
          </a:p>
        </p:txBody>
      </p:sp>
      <p:sp>
        <p:nvSpPr>
          <p:cNvPr id="8" name="Footer Placeholder 7"/>
          <p:cNvSpPr>
            <a:spLocks noGrp="1"/>
          </p:cNvSpPr>
          <p:nvPr>
            <p:ph type="ftr" sz="quarter" idx="12"/>
          </p:nvPr>
        </p:nvSpPr>
        <p:spPr/>
        <p:txBody>
          <a:bodyPr/>
          <a:lstStyle/>
          <a:p>
            <a:r>
              <a:rPr lang="en-US" smtClean="0"/>
              <a:t>Edit all footers with View&gt;Header and Footer...  </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4" name="Footer Placeholder 3"/>
          <p:cNvSpPr>
            <a:spLocks noGrp="1"/>
          </p:cNvSpPr>
          <p:nvPr>
            <p:ph type="ftr" sz="quarter" idx="11"/>
          </p:nvPr>
        </p:nvSpPr>
        <p:spPr/>
        <p:txBody>
          <a:bodyPr/>
          <a:lstStyle/>
          <a:p>
            <a:r>
              <a:rPr lang="en-US" smtClean="0"/>
              <a:t>Edit all footers with View&gt;Header and Footer...  </a:t>
            </a:r>
            <a:endParaRPr lang="en-US" dirty="0"/>
          </a:p>
        </p:txBody>
      </p:sp>
      <p:sp>
        <p:nvSpPr>
          <p:cNvPr id="6" name="Chart Placeholder 5"/>
          <p:cNvSpPr>
            <a:spLocks noGrp="1"/>
          </p:cNvSpPr>
          <p:nvPr>
            <p:ph type="chart" sz="quarter" idx="12"/>
          </p:nvPr>
        </p:nvSpPr>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5" name="Picture Placeholder 4"/>
          <p:cNvSpPr>
            <a:spLocks noGrp="1" noChangeAspect="1"/>
          </p:cNvSpPr>
          <p:nvPr>
            <p:ph type="pic" sz="quarter" idx="11"/>
          </p:nvPr>
        </p:nvSpPr>
        <p:spPr>
          <a:xfrm>
            <a:off x="1333500" y="1219200"/>
            <a:ext cx="6477000" cy="4857750"/>
          </a:xfrm>
        </p:spPr>
        <p:txBody>
          <a:bodyPr/>
          <a:lstStyle/>
          <a:p>
            <a:endParaRPr lang="en-US"/>
          </a:p>
        </p:txBody>
      </p:sp>
      <p:sp>
        <p:nvSpPr>
          <p:cNvPr id="8" name="Footer Placeholder 7"/>
          <p:cNvSpPr>
            <a:spLocks noGrp="1"/>
          </p:cNvSpPr>
          <p:nvPr>
            <p:ph type="ftr" sz="quarter" idx="12"/>
          </p:nvPr>
        </p:nvSpPr>
        <p:spPr/>
        <p:txBody>
          <a:bodyPr/>
          <a:lstStyle/>
          <a:p>
            <a:r>
              <a:rPr lang="en-US" smtClean="0"/>
              <a:t>Edit all footers with View&gt;Header and Footer...  </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ic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8" name="Content Placeholder 7"/>
          <p:cNvSpPr>
            <a:spLocks noGrp="1"/>
          </p:cNvSpPr>
          <p:nvPr>
            <p:ph sz="quarter" idx="13"/>
          </p:nvPr>
        </p:nvSpPr>
        <p:spPr>
          <a:xfrm>
            <a:off x="914401" y="1600200"/>
            <a:ext cx="73152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itle 8"/>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10" name="Footer Placeholder 9"/>
          <p:cNvSpPr>
            <a:spLocks noGrp="1"/>
          </p:cNvSpPr>
          <p:nvPr>
            <p:ph type="ftr" sz="quarter" idx="14"/>
          </p:nvPr>
        </p:nvSpPr>
        <p:spPr/>
        <p:txBody>
          <a:bodyPr/>
          <a:lstStyle/>
          <a:p>
            <a:r>
              <a:rPr lang="en-US" smtClean="0"/>
              <a:t>Edit all footers with View&gt;Header and Footer...  </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Regul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5" name="Text Placeholder 4"/>
          <p:cNvSpPr>
            <a:spLocks noGrp="1"/>
          </p:cNvSpPr>
          <p:nvPr>
            <p:ph type="body" sz="quarter" idx="11"/>
          </p:nvPr>
        </p:nvSpPr>
        <p:spPr>
          <a:xfrm>
            <a:off x="914400" y="1600200"/>
            <a:ext cx="7315200" cy="4343400"/>
          </a:xfrm>
        </p:spPr>
        <p:txBody>
          <a:bodyPr/>
          <a:lstStyle>
            <a:lvl1pPr marL="0" indent="0">
              <a:buFontTx/>
              <a:buNone/>
              <a:defRPr/>
            </a:lvl1pPr>
            <a:lvl2pPr marL="119063" indent="119063">
              <a:buSzPct val="100000"/>
              <a:buFont typeface="Arial"/>
              <a:buChar char="•"/>
              <a:defRPr sz="1400"/>
            </a:lvl2pPr>
            <a:lvl3pPr marL="457200" indent="-119063">
              <a:buSzPct val="50000"/>
              <a:buFont typeface="Wingdings" charset="2"/>
              <a:buChar char=""/>
              <a:defRPr/>
            </a:lvl3pPr>
            <a:lvl4pPr marL="685800" indent="-119063">
              <a:buSzPct val="80000"/>
              <a:buFont typeface="Wingdings" charset="2"/>
              <a:buChar char="§"/>
              <a:defRPr/>
            </a:lvl4pPr>
            <a:lvl5pPr marL="914400" indent="-119063">
              <a:buSzPct val="65000"/>
              <a:buFont typeface="Courier New"/>
              <a:buChar cha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itle 5"/>
          <p:cNvSpPr>
            <a:spLocks noGrp="1"/>
          </p:cNvSpPr>
          <p:nvPr>
            <p:ph type="title" hasCustomPrompt="1"/>
          </p:nvPr>
        </p:nvSpPr>
        <p:spPr/>
        <p:txBody>
          <a:bodyPr/>
          <a:lstStyle/>
          <a:p>
            <a:r>
              <a:rPr lang="en-US" dirty="0" smtClean="0"/>
              <a:t>Click to edit Master title style (Lucida Sans Regular, 20 pt.)</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6" name="Footer Placeholder 5"/>
          <p:cNvSpPr>
            <a:spLocks noGrp="1"/>
          </p:cNvSpPr>
          <p:nvPr>
            <p:ph type="ftr" sz="quarter" idx="11"/>
          </p:nvPr>
        </p:nvSpPr>
        <p:spPr/>
        <p:txBody>
          <a:bodyPr/>
          <a:lstStyle/>
          <a:p>
            <a:r>
              <a:rPr lang="en-US" smtClean="0"/>
              <a:t>Edit all footers with View&gt;Header and Footer...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Bulle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9" name="Text Placeholder 8"/>
          <p:cNvSpPr>
            <a:spLocks noGrp="1"/>
          </p:cNvSpPr>
          <p:nvPr>
            <p:ph type="body" sz="quarter" idx="13"/>
          </p:nvPr>
        </p:nvSpPr>
        <p:spPr>
          <a:xfrm>
            <a:off x="914400" y="1600200"/>
            <a:ext cx="73152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Bullet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5" name="Text Placeholder 4"/>
          <p:cNvSpPr>
            <a:spLocks noGrp="1"/>
          </p:cNvSpPr>
          <p:nvPr>
            <p:ph type="body" sz="quarter" idx="14"/>
          </p:nvPr>
        </p:nvSpPr>
        <p:spPr>
          <a:xfrm>
            <a:off x="914400" y="1600200"/>
            <a:ext cx="3429000" cy="4343399"/>
          </a:xfrm>
        </p:spPr>
        <p:txBody>
          <a:bodyPr numCol="1" spcCol="457200"/>
          <a:lstStyle>
            <a:lvl1pPr>
              <a:defRPr baseline="0"/>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9" name="Text Placeholder 8"/>
          <p:cNvSpPr>
            <a:spLocks noGrp="1"/>
          </p:cNvSpPr>
          <p:nvPr>
            <p:ph type="body" sz="quarter" idx="15"/>
          </p:nvPr>
        </p:nvSpPr>
        <p:spPr>
          <a:xfrm>
            <a:off x="4800600" y="1600200"/>
            <a:ext cx="34290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7" name="Table Placeholder 6"/>
          <p:cNvSpPr>
            <a:spLocks noGrp="1"/>
          </p:cNvSpPr>
          <p:nvPr>
            <p:ph type="tbl" sz="quarter" idx="11"/>
          </p:nvPr>
        </p:nvSpPr>
        <p:spPr>
          <a:xfrm>
            <a:off x="914400" y="1600200"/>
            <a:ext cx="7315200" cy="4343400"/>
          </a:xfrm>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5" name="Chart Placeholder 4"/>
          <p:cNvSpPr>
            <a:spLocks noGrp="1"/>
          </p:cNvSpPr>
          <p:nvPr>
            <p:ph type="chart" sz="quarter" idx="11"/>
          </p:nvPr>
        </p:nvSpPr>
        <p:spPr>
          <a:xfrm>
            <a:off x="914400" y="1600200"/>
            <a:ext cx="7315200" cy="4343400"/>
          </a:xfrm>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5" name="Picture Placeholder 4"/>
          <p:cNvSpPr>
            <a:spLocks noGrp="1"/>
          </p:cNvSpPr>
          <p:nvPr>
            <p:ph type="pic" sz="quarter" idx="11"/>
          </p:nvPr>
        </p:nvSpPr>
        <p:spPr>
          <a:xfrm>
            <a:off x="1335024" y="1219200"/>
            <a:ext cx="6473952" cy="4855464"/>
          </a:xfr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ic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8" name="Content Placeholder 7"/>
          <p:cNvSpPr>
            <a:spLocks noGrp="1"/>
          </p:cNvSpPr>
          <p:nvPr>
            <p:ph sz="quarter" idx="13"/>
          </p:nvPr>
        </p:nvSpPr>
        <p:spPr>
          <a:xfrm>
            <a:off x="914401" y="1600200"/>
            <a:ext cx="73152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itle 8"/>
          <p:cNvSpPr>
            <a:spLocks noGrp="1"/>
          </p:cNvSpPr>
          <p:nvPr>
            <p:ph type="title" hasCustomPrompt="1"/>
          </p:nvPr>
        </p:nvSpPr>
        <p:spPr/>
        <p:txBody>
          <a:bodyPr/>
          <a:lstStyle/>
          <a:p>
            <a:r>
              <a:rPr lang="en-US" dirty="0" smtClean="0"/>
              <a:t>Click to edit Master title style (Lucida Sans Regular, 20 pt.)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3966" y="2379131"/>
            <a:ext cx="7548034" cy="1143000"/>
          </a:xfrm>
          <a:prstGeom prst="rect">
            <a:avLst/>
          </a:prstGeom>
        </p:spPr>
        <p:txBody>
          <a:bodyPr vert="horz" lIns="91440" tIns="45720" rIns="91440" bIns="45720" rtlCol="0" anchor="b">
            <a:normAutofit/>
          </a:bodyPr>
          <a:lstStyle/>
          <a:p>
            <a:r>
              <a:rPr lang="en-US" dirty="0" smtClean="0"/>
              <a:t>Click to edit Master title (26 pt. Lucida Sans)</a:t>
            </a:r>
            <a:endParaRPr lang="en-US" dirty="0"/>
          </a:p>
        </p:txBody>
      </p:sp>
    </p:spTree>
  </p:cSld>
  <p:clrMap bg1="lt1" tx1="dk1" bg2="lt2" tx2="dk2" accent1="accent1" accent2="accent2" accent3="accent3" accent4="accent4" accent5="accent5" accent6="accent6" hlink="hlink" folHlink="folHlink"/>
  <p:sldLayoutIdLst>
    <p:sldLayoutId id="2147483687" r:id="rId1"/>
  </p:sldLayoutIdLst>
  <p:hf hdr="0" dt="0"/>
  <p:txStyles>
    <p:titleStyle>
      <a:lvl1pPr algn="l" defTabSz="457200" rtl="0" eaLnBrk="1" latinLnBrk="0" hangingPunct="1">
        <a:spcBef>
          <a:spcPct val="0"/>
        </a:spcBef>
        <a:buNone/>
        <a:defRPr sz="2600" kern="1200" baseline="0">
          <a:solidFill>
            <a:schemeClr val="bg1"/>
          </a:solidFill>
          <a:latin typeface="Lucida Sans"/>
          <a:ea typeface="+mj-ea"/>
          <a:cs typeface="Lucida Sans"/>
        </a:defRPr>
      </a:lvl1pPr>
    </p:titleStyle>
    <p:bodyStyle>
      <a:lvl1pPr marL="119063" indent="-119063" algn="l" defTabSz="457200" rtl="0" eaLnBrk="1" latinLnBrk="0" hangingPunct="1">
        <a:spcBef>
          <a:spcPct val="20000"/>
        </a:spcBef>
        <a:spcAft>
          <a:spcPts val="0"/>
        </a:spcAft>
        <a:buFont typeface="Arial"/>
        <a:buChar char="•"/>
        <a:defRPr sz="1400" kern="1200">
          <a:solidFill>
            <a:schemeClr val="tx1"/>
          </a:solidFill>
          <a:latin typeface="Lucida Sans"/>
          <a:ea typeface="+mn-ea"/>
          <a:cs typeface="Lucida Sans"/>
        </a:defRPr>
      </a:lvl1pPr>
      <a:lvl2pPr marL="5762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2pPr>
      <a:lvl3pPr marL="10334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3pPr>
      <a:lvl4pPr marL="14906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4pPr>
      <a:lvl5pPr marL="19478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152400"/>
            <a:ext cx="8229600" cy="742950"/>
          </a:xfrm>
          <a:prstGeom prst="rect">
            <a:avLst/>
          </a:prstGeom>
        </p:spPr>
        <p:txBody>
          <a:bodyPr vert="horz" lIns="91440" tIns="45720" rIns="91440" bIns="45720" rtlCol="0" anchor="b">
            <a:normAutofit/>
          </a:bodyPr>
          <a:lstStyle/>
          <a:p>
            <a:r>
              <a:rPr lang="en-US" dirty="0" smtClean="0"/>
              <a:t>Click to edit Master title style (Lucida Sans Regular, 20 pt.)</a:t>
            </a:r>
            <a:endParaRPr lang="en-US" dirty="0"/>
          </a:p>
        </p:txBody>
      </p:sp>
      <p:sp>
        <p:nvSpPr>
          <p:cNvPr id="3" name="Text Placeholder 2"/>
          <p:cNvSpPr>
            <a:spLocks noGrp="1"/>
          </p:cNvSpPr>
          <p:nvPr>
            <p:ph type="body" idx="1"/>
          </p:nvPr>
        </p:nvSpPr>
        <p:spPr>
          <a:xfrm>
            <a:off x="914400" y="1600200"/>
            <a:ext cx="7315200" cy="43433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696199" y="6423024"/>
            <a:ext cx="1076325" cy="269875"/>
          </a:xfrm>
          <a:prstGeom prst="rect">
            <a:avLst/>
          </a:prstGeom>
        </p:spPr>
        <p:txBody>
          <a:bodyPr vert="horz" lIns="91440" tIns="45720" rIns="91440" bIns="45720" rtlCol="0" anchor="b"/>
          <a:lstStyle>
            <a:lvl1pPr algn="r">
              <a:defRPr sz="1200">
                <a:solidFill>
                  <a:schemeClr val="bg1"/>
                </a:solidFill>
                <a:latin typeface="Lucida Sans"/>
                <a:cs typeface="Lucida Sans"/>
              </a:defRPr>
            </a:lvl1pPr>
          </a:lstStyle>
          <a:p>
            <a:fld id="{A6A7DFC8-CC87-1C45-AE2C-C06DE0F5DDB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74" r:id="rId3"/>
    <p:sldLayoutId id="2147483672" r:id="rId4"/>
    <p:sldLayoutId id="2147483684" r:id="rId5"/>
    <p:sldLayoutId id="2147483673" r:id="rId6"/>
    <p:sldLayoutId id="2147483669" r:id="rId7"/>
    <p:sldLayoutId id="2147483675" r:id="rId8"/>
    <p:sldLayoutId id="2147483688" r:id="rId9"/>
    <p:sldLayoutId id="2147483689" r:id="rId10"/>
    <p:sldLayoutId id="2147483690" r:id="rId11"/>
  </p:sldLayoutIdLst>
  <p:hf hdr="0" dt="0"/>
  <p:txStyles>
    <p:titleStyle>
      <a:lvl1pPr algn="l" defTabSz="457200" rtl="0" eaLnBrk="1" latinLnBrk="0" hangingPunct="1">
        <a:spcBef>
          <a:spcPct val="0"/>
        </a:spcBef>
        <a:buNone/>
        <a:defRPr sz="2000" kern="1200" baseline="0">
          <a:solidFill>
            <a:schemeClr val="bg1"/>
          </a:solidFill>
          <a:latin typeface="Lucida Sans"/>
          <a:ea typeface="+mj-ea"/>
          <a:cs typeface="Lucida Sans"/>
        </a:defRPr>
      </a:lvl1pPr>
    </p:titleStyle>
    <p:bodyStyle>
      <a:lvl1pPr marL="1143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1pPr>
      <a:lvl2pPr marL="342900" indent="-114300" algn="l" defTabSz="457200" rtl="0" eaLnBrk="1" latinLnBrk="0" hangingPunct="1">
        <a:spcBef>
          <a:spcPct val="20000"/>
        </a:spcBef>
        <a:buSzPct val="50000"/>
        <a:buFont typeface="Wingdings" charset="2"/>
        <a:buChar char=""/>
        <a:defRPr sz="1400" kern="1200">
          <a:solidFill>
            <a:schemeClr val="tx1"/>
          </a:solidFill>
          <a:latin typeface="Lucida Sans"/>
          <a:ea typeface="+mn-ea"/>
          <a:cs typeface="Lucida Sans"/>
        </a:defRPr>
      </a:lvl2pPr>
      <a:lvl3pPr marL="571500" indent="-114300" algn="l" defTabSz="457200" rtl="0" eaLnBrk="1" latinLnBrk="0" hangingPunct="1">
        <a:spcBef>
          <a:spcPct val="20000"/>
        </a:spcBef>
        <a:buSzPct val="80000"/>
        <a:buFont typeface="Wingdings" charset="2"/>
        <a:buChar char="§"/>
        <a:defRPr sz="1400" kern="1200">
          <a:solidFill>
            <a:schemeClr val="tx1"/>
          </a:solidFill>
          <a:latin typeface="Lucida Sans"/>
          <a:ea typeface="+mn-ea"/>
          <a:cs typeface="Lucida Sans"/>
        </a:defRPr>
      </a:lvl3pPr>
      <a:lvl4pPr marL="800100" indent="-114300" algn="l" defTabSz="457200" rtl="0" eaLnBrk="1" latinLnBrk="0" hangingPunct="1">
        <a:spcBef>
          <a:spcPct val="20000"/>
        </a:spcBef>
        <a:buSzPct val="65000"/>
        <a:buFont typeface="Courier New"/>
        <a:buChar char="o"/>
        <a:tabLst/>
        <a:defRPr sz="1400" kern="1200">
          <a:solidFill>
            <a:schemeClr val="tx1"/>
          </a:solidFill>
          <a:latin typeface="Lucida Sans"/>
          <a:ea typeface="+mn-ea"/>
          <a:cs typeface="Lucida Sans"/>
        </a:defRPr>
      </a:lvl4pPr>
      <a:lvl5pPr marL="10287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152400"/>
            <a:ext cx="8229600" cy="742950"/>
          </a:xfrm>
          <a:prstGeom prst="rect">
            <a:avLst/>
          </a:prstGeom>
        </p:spPr>
        <p:txBody>
          <a:bodyPr vert="horz" lIns="91440" tIns="45720" rIns="91440" bIns="45720" rtlCol="0" anchor="b">
            <a:normAutofit/>
          </a:bodyPr>
          <a:lstStyle/>
          <a:p>
            <a:r>
              <a:rPr lang="en-US" dirty="0" smtClean="0"/>
              <a:t>Click to edit Master title style (Lucida Sans Regular, 20 pt.)</a:t>
            </a:r>
            <a:endParaRPr lang="en-US" dirty="0"/>
          </a:p>
        </p:txBody>
      </p:sp>
      <p:sp>
        <p:nvSpPr>
          <p:cNvPr id="3" name="Text Placeholder 2"/>
          <p:cNvSpPr>
            <a:spLocks noGrp="1"/>
          </p:cNvSpPr>
          <p:nvPr>
            <p:ph type="body" idx="1"/>
          </p:nvPr>
        </p:nvSpPr>
        <p:spPr>
          <a:xfrm>
            <a:off x="914400" y="1600200"/>
            <a:ext cx="7315200" cy="43433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696199" y="6419850"/>
            <a:ext cx="1076325" cy="273050"/>
          </a:xfrm>
          <a:prstGeom prst="rect">
            <a:avLst/>
          </a:prstGeom>
        </p:spPr>
        <p:txBody>
          <a:bodyPr vert="horz" lIns="91440" tIns="45720" rIns="91440" bIns="45720" rtlCol="0" anchor="b"/>
          <a:lstStyle>
            <a:lvl1pPr algn="r">
              <a:defRPr sz="1200">
                <a:solidFill>
                  <a:schemeClr val="bg1"/>
                </a:solidFill>
                <a:latin typeface="Lucida Sans"/>
                <a:cs typeface="Lucida Sans"/>
              </a:defRPr>
            </a:lvl1pPr>
          </a:lstStyle>
          <a:p>
            <a:fld id="{A6A7DFC8-CC87-1C45-AE2C-C06DE0F5DDBD}" type="slidenum">
              <a:rPr lang="en-US" smtClean="0"/>
              <a:pPr/>
              <a:t>‹#›</a:t>
            </a:fld>
            <a:endParaRPr lang="en-US" dirty="0"/>
          </a:p>
        </p:txBody>
      </p:sp>
      <p:sp>
        <p:nvSpPr>
          <p:cNvPr id="5" name="Footer Placeholder 4"/>
          <p:cNvSpPr>
            <a:spLocks noGrp="1"/>
          </p:cNvSpPr>
          <p:nvPr>
            <p:ph type="ftr" sz="quarter" idx="3"/>
          </p:nvPr>
        </p:nvSpPr>
        <p:spPr>
          <a:xfrm>
            <a:off x="2692400" y="6419850"/>
            <a:ext cx="4927600" cy="273050"/>
          </a:xfrm>
          <a:prstGeom prst="rect">
            <a:avLst/>
          </a:prstGeom>
        </p:spPr>
        <p:txBody>
          <a:bodyPr vert="horz" wrap="none" lIns="91440" tIns="45720" rIns="91440" bIns="45720" rtlCol="0" anchor="b"/>
          <a:lstStyle>
            <a:lvl1pPr algn="l">
              <a:defRPr sz="1000" cap="all">
                <a:solidFill>
                  <a:schemeClr val="bg1"/>
                </a:solidFill>
                <a:latin typeface="Lucida Sans"/>
                <a:cs typeface="Lucida Sans"/>
              </a:defRPr>
            </a:lvl1pPr>
          </a:lstStyle>
          <a:p>
            <a:r>
              <a:rPr lang="en-US" dirty="0" smtClean="0"/>
              <a:t>Edit all footers with View&gt;Header and Footer...  </a:t>
            </a:r>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5" r:id="rId5"/>
    <p:sldLayoutId id="2147483681" r:id="rId6"/>
    <p:sldLayoutId id="2147483682" r:id="rId7"/>
    <p:sldLayoutId id="2147483683" r:id="rId8"/>
  </p:sldLayoutIdLst>
  <p:hf hdr="0" dt="0"/>
  <p:txStyles>
    <p:titleStyle>
      <a:lvl1pPr algn="l" defTabSz="457200" rtl="0" eaLnBrk="1" latinLnBrk="0" hangingPunct="1">
        <a:spcBef>
          <a:spcPct val="0"/>
        </a:spcBef>
        <a:buNone/>
        <a:defRPr sz="2000" kern="1200" baseline="0">
          <a:solidFill>
            <a:schemeClr val="bg1"/>
          </a:solidFill>
          <a:latin typeface="Lucida Sans"/>
          <a:ea typeface="+mj-ea"/>
          <a:cs typeface="Lucida Sans"/>
        </a:defRPr>
      </a:lvl1pPr>
    </p:titleStyle>
    <p:bodyStyle>
      <a:lvl1pPr marL="1143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1pPr>
      <a:lvl2pPr marL="342900" indent="-114300" algn="l" defTabSz="457200" rtl="0" eaLnBrk="1" latinLnBrk="0" hangingPunct="1">
        <a:spcBef>
          <a:spcPct val="20000"/>
        </a:spcBef>
        <a:buSzPct val="50000"/>
        <a:buFont typeface="Wingdings" charset="2"/>
        <a:buChar char=""/>
        <a:defRPr sz="1400" kern="1200">
          <a:solidFill>
            <a:schemeClr val="tx1"/>
          </a:solidFill>
          <a:latin typeface="Lucida Sans"/>
          <a:ea typeface="+mn-ea"/>
          <a:cs typeface="Lucida Sans"/>
        </a:defRPr>
      </a:lvl2pPr>
      <a:lvl3pPr marL="571500" indent="-114300" algn="l" defTabSz="457200" rtl="0" eaLnBrk="1" latinLnBrk="0" hangingPunct="1">
        <a:spcBef>
          <a:spcPct val="20000"/>
        </a:spcBef>
        <a:buSzPct val="80000"/>
        <a:buFont typeface="Wingdings" charset="2"/>
        <a:buChar char="§"/>
        <a:defRPr sz="1400" kern="1200">
          <a:solidFill>
            <a:schemeClr val="tx1"/>
          </a:solidFill>
          <a:latin typeface="Lucida Sans"/>
          <a:ea typeface="+mn-ea"/>
          <a:cs typeface="Lucida Sans"/>
        </a:defRPr>
      </a:lvl3pPr>
      <a:lvl4pPr marL="800100" indent="-114300" algn="l" defTabSz="457200" rtl="0" eaLnBrk="1" latinLnBrk="0" hangingPunct="1">
        <a:spcBef>
          <a:spcPct val="20000"/>
        </a:spcBef>
        <a:buSzPct val="65000"/>
        <a:buFont typeface="Courier New"/>
        <a:buChar char="o"/>
        <a:tabLst/>
        <a:defRPr sz="1400" kern="1200">
          <a:solidFill>
            <a:schemeClr val="tx1"/>
          </a:solidFill>
          <a:latin typeface="Lucida Sans"/>
          <a:ea typeface="+mn-ea"/>
          <a:cs typeface="Lucida Sans"/>
        </a:defRPr>
      </a:lvl4pPr>
      <a:lvl5pPr marL="10287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Lucida Sans" panose="020B0602030504020204" pitchFamily="34" charset="0"/>
              </a:rPr>
              <a:t>A New Approach to Chaplain Deployment: The Hybrid Liaison Model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Quantitative Data – Opportunity/</a:t>
            </a:r>
            <a:r>
              <a:rPr lang="en-US" b="0" i="1" dirty="0" smtClean="0"/>
              <a:t>Picker Score</a:t>
            </a:r>
          </a:p>
        </p:txBody>
      </p:sp>
      <p:sp>
        <p:nvSpPr>
          <p:cNvPr id="7171" name="Rectangle 3"/>
          <p:cNvSpPr>
            <a:spLocks noGrp="1" noChangeArrowheads="1"/>
          </p:cNvSpPr>
          <p:nvPr>
            <p:ph type="body" idx="1"/>
          </p:nvPr>
        </p:nvSpPr>
        <p:spPr>
          <a:xfrm>
            <a:off x="533400" y="1143000"/>
            <a:ext cx="8001000" cy="4191000"/>
          </a:xfrm>
        </p:spPr>
        <p:txBody>
          <a:bodyPr>
            <a:normAutofit/>
          </a:bodyPr>
          <a:lstStyle/>
          <a:p>
            <a:pPr marL="0" indent="0" eaLnBrk="1" hangingPunct="1">
              <a:buFontTx/>
              <a:buNone/>
            </a:pPr>
            <a:r>
              <a:rPr lang="en-US" sz="1800" dirty="0" smtClean="0"/>
              <a:t>Emotional Support “Top Box” for Cedars-Sinai with five indicators most likely to impact “emotional support” scores:</a:t>
            </a:r>
          </a:p>
          <a:p>
            <a:pPr marL="228600" indent="-228600"/>
            <a:r>
              <a:rPr lang="en-US" sz="1800" dirty="0" smtClean="0"/>
              <a:t>Ease of finding someone to talk to</a:t>
            </a:r>
          </a:p>
          <a:p>
            <a:pPr marL="228600" indent="-228600"/>
            <a:r>
              <a:rPr lang="en-US" sz="1800" dirty="0" smtClean="0"/>
              <a:t>Confidence/trust in Doctors</a:t>
            </a:r>
          </a:p>
          <a:p>
            <a:pPr marL="228600" indent="-228600"/>
            <a:r>
              <a:rPr lang="en-US" sz="1800" dirty="0" smtClean="0"/>
              <a:t>Confidence/trust in Nurses</a:t>
            </a:r>
          </a:p>
          <a:p>
            <a:pPr marL="228600" indent="-228600"/>
            <a:r>
              <a:rPr lang="en-US" sz="1800" dirty="0" smtClean="0"/>
              <a:t>Doctor discussed anxieties/fears</a:t>
            </a:r>
          </a:p>
          <a:p>
            <a:pPr marL="228600" indent="-228600"/>
            <a:r>
              <a:rPr lang="en-US" sz="1800" dirty="0" smtClean="0"/>
              <a:t>Nurse discussed anxieties/fears</a:t>
            </a:r>
          </a:p>
          <a:p>
            <a:pPr eaLnBrk="1" hangingPunct="1">
              <a:buFontTx/>
              <a:buNone/>
            </a:pPr>
            <a:endParaRPr lang="en-US" sz="1600" dirty="0" smtClean="0"/>
          </a:p>
        </p:txBody>
      </p:sp>
      <p:grpSp>
        <p:nvGrpSpPr>
          <p:cNvPr id="2" name="Group 8"/>
          <p:cNvGrpSpPr>
            <a:grpSpLocks/>
          </p:cNvGrpSpPr>
          <p:nvPr/>
        </p:nvGrpSpPr>
        <p:grpSpPr bwMode="auto">
          <a:xfrm>
            <a:off x="4810125" y="1781175"/>
            <a:ext cx="2971800" cy="307777"/>
            <a:chOff x="6705600" y="2667000"/>
            <a:chExt cx="2971800" cy="307777"/>
          </a:xfrm>
        </p:grpSpPr>
        <p:sp>
          <p:nvSpPr>
            <p:cNvPr id="7178" name="AutoShape 7"/>
            <p:cNvSpPr>
              <a:spLocks noChangeArrowheads="1"/>
            </p:cNvSpPr>
            <p:nvPr/>
          </p:nvSpPr>
          <p:spPr bwMode="auto">
            <a:xfrm>
              <a:off x="6705600" y="2667000"/>
              <a:ext cx="762000" cy="307777"/>
            </a:xfrm>
            <a:prstGeom prst="leftArrow">
              <a:avLst>
                <a:gd name="adj1" fmla="val 50000"/>
                <a:gd name="adj2" fmla="val 50000"/>
              </a:avLst>
            </a:prstGeom>
            <a:solidFill>
              <a:srgbClr val="B10021"/>
            </a:solidFill>
            <a:ln w="9525">
              <a:solidFill>
                <a:schemeClr val="tx1"/>
              </a:solidFill>
              <a:miter lim="800000"/>
              <a:headEnd/>
              <a:tailEnd/>
            </a:ln>
          </p:spPr>
          <p:txBody>
            <a:bodyPr wrap="none" anchor="ctr"/>
            <a:lstStyle/>
            <a:p>
              <a:pPr eaLnBrk="0" hangingPunct="0"/>
              <a:endParaRPr lang="en-US"/>
            </a:p>
          </p:txBody>
        </p:sp>
        <p:sp>
          <p:nvSpPr>
            <p:cNvPr id="7179" name="Text Box 10"/>
            <p:cNvSpPr txBox="1">
              <a:spLocks noChangeArrowheads="1"/>
            </p:cNvSpPr>
            <p:nvPr/>
          </p:nvSpPr>
          <p:spPr bwMode="auto">
            <a:xfrm>
              <a:off x="7467600" y="2667000"/>
              <a:ext cx="2209800" cy="307777"/>
            </a:xfrm>
            <a:prstGeom prst="rect">
              <a:avLst/>
            </a:prstGeom>
            <a:noFill/>
            <a:ln w="9525">
              <a:noFill/>
              <a:miter lim="800000"/>
              <a:headEnd/>
              <a:tailEnd/>
            </a:ln>
          </p:spPr>
          <p:txBody>
            <a:bodyPr>
              <a:spAutoFit/>
            </a:bodyPr>
            <a:lstStyle/>
            <a:p>
              <a:pPr eaLnBrk="0" hangingPunct="0">
                <a:spcBef>
                  <a:spcPct val="50000"/>
                </a:spcBef>
              </a:pPr>
              <a:r>
                <a:rPr lang="en-US" sz="1400" b="1" dirty="0">
                  <a:solidFill>
                    <a:srgbClr val="B10021"/>
                  </a:solidFill>
                  <a:latin typeface="Lucida Sans" panose="020B0602030504020204" pitchFamily="34" charset="0"/>
                </a:rPr>
                <a:t>Primary Influence</a:t>
              </a:r>
            </a:p>
          </p:txBody>
        </p:sp>
      </p:grpSp>
      <p:sp>
        <p:nvSpPr>
          <p:cNvPr id="7175" name="TextBox 11"/>
          <p:cNvSpPr txBox="1">
            <a:spLocks noChangeArrowheads="1"/>
          </p:cNvSpPr>
          <p:nvPr/>
        </p:nvSpPr>
        <p:spPr bwMode="auto">
          <a:xfrm>
            <a:off x="457200" y="5638800"/>
            <a:ext cx="8153400" cy="276999"/>
          </a:xfrm>
          <a:prstGeom prst="rect">
            <a:avLst/>
          </a:prstGeom>
          <a:noFill/>
          <a:ln w="9525">
            <a:noFill/>
            <a:miter lim="800000"/>
            <a:headEnd/>
            <a:tailEnd/>
          </a:ln>
        </p:spPr>
        <p:txBody>
          <a:bodyPr>
            <a:spAutoFit/>
          </a:bodyPr>
          <a:lstStyle/>
          <a:p>
            <a:r>
              <a:rPr lang="en-US" sz="1200" i="1" dirty="0"/>
              <a:t>Interview; Picker Summary Report August 20, 2010.</a:t>
            </a:r>
          </a:p>
        </p:txBody>
      </p:sp>
    </p:spTree>
    <p:extLst>
      <p:ext uri="{BB962C8B-B14F-4D97-AF65-F5344CB8AC3E}">
        <p14:creationId xmlns:p14="http://schemas.microsoft.com/office/powerpoint/2010/main" val="2264103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Qualitative Data – </a:t>
            </a:r>
            <a:r>
              <a:rPr lang="en-US" b="0" i="1" dirty="0" smtClean="0"/>
              <a:t>Interviews/Group Meetings Findings</a:t>
            </a:r>
          </a:p>
        </p:txBody>
      </p:sp>
      <p:sp>
        <p:nvSpPr>
          <p:cNvPr id="6147" name="Rectangle 3"/>
          <p:cNvSpPr>
            <a:spLocks noGrp="1" noChangeArrowheads="1"/>
          </p:cNvSpPr>
          <p:nvPr>
            <p:ph type="body" idx="1"/>
          </p:nvPr>
        </p:nvSpPr>
        <p:spPr>
          <a:xfrm>
            <a:off x="533400" y="1143000"/>
            <a:ext cx="8001000" cy="4191000"/>
          </a:xfrm>
        </p:spPr>
        <p:txBody>
          <a:bodyPr>
            <a:normAutofit/>
          </a:bodyPr>
          <a:lstStyle/>
          <a:p>
            <a:pPr marL="228600" indent="-228600"/>
            <a:r>
              <a:rPr lang="en-US" sz="1800" dirty="0" smtClean="0"/>
              <a:t>Strong desire for increased Spiritual Care services including preliminary work:</a:t>
            </a:r>
            <a:endParaRPr lang="en-US" sz="1800" i="1" dirty="0" smtClean="0"/>
          </a:p>
          <a:p>
            <a:pPr marL="457200" lvl="1" indent="-228600"/>
            <a:r>
              <a:rPr lang="en-US" sz="1800" dirty="0" smtClean="0"/>
              <a:t>Staff training</a:t>
            </a:r>
          </a:p>
          <a:p>
            <a:pPr marL="457200" lvl="1" indent="-228600"/>
            <a:r>
              <a:rPr lang="en-US" sz="1800" dirty="0" smtClean="0"/>
              <a:t>Increased quantity/meeting with more people</a:t>
            </a:r>
          </a:p>
          <a:p>
            <a:pPr marL="457200" lvl="1" indent="-228600"/>
            <a:r>
              <a:rPr lang="en-US" sz="1800" dirty="0" smtClean="0"/>
              <a:t>One-to-one counseling with patients, families, staff</a:t>
            </a:r>
          </a:p>
          <a:p>
            <a:pPr marL="457200" lvl="1" indent="-228600"/>
            <a:r>
              <a:rPr lang="en-US" sz="1800" dirty="0" smtClean="0"/>
              <a:t>Those who are aware of chaplains appreciate their work and want more spiritual care staff</a:t>
            </a:r>
          </a:p>
          <a:p>
            <a:pPr marL="228600" indent="-228600"/>
            <a:r>
              <a:rPr lang="en-US" sz="1800" dirty="0" smtClean="0"/>
              <a:t>Staff don’t use chaplains or referrals maximally</a:t>
            </a:r>
          </a:p>
          <a:p>
            <a:pPr marL="228600" indent="-228600"/>
            <a:r>
              <a:rPr lang="en-US" sz="1800" dirty="0" smtClean="0"/>
              <a:t>Difficult history acknowledged</a:t>
            </a:r>
          </a:p>
          <a:p>
            <a:pPr marL="228600" indent="-228600" eaLnBrk="1" hangingPunct="1"/>
            <a:r>
              <a:rPr lang="en-US" sz="1800" dirty="0" smtClean="0"/>
              <a:t>National and regional competitive review indicated top hospitals show leadership in provision of Spiritual Care</a:t>
            </a:r>
          </a:p>
        </p:txBody>
      </p:sp>
    </p:spTree>
    <p:extLst>
      <p:ext uri="{BB962C8B-B14F-4D97-AF65-F5344CB8AC3E}">
        <p14:creationId xmlns:p14="http://schemas.microsoft.com/office/powerpoint/2010/main" val="2800049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A7DFC8-CC87-1C45-AE2C-C06DE0F5DDBD}" type="slidenum">
              <a:rPr lang="en-US" smtClean="0"/>
              <a:pPr/>
              <a:t>12</a:t>
            </a:fld>
            <a:endParaRPr lang="en-US" dirty="0"/>
          </a:p>
        </p:txBody>
      </p:sp>
      <p:sp>
        <p:nvSpPr>
          <p:cNvPr id="3" name="Title 2"/>
          <p:cNvSpPr>
            <a:spLocks noGrp="1"/>
          </p:cNvSpPr>
          <p:nvPr>
            <p:ph type="title"/>
          </p:nvPr>
        </p:nvSpPr>
        <p:spPr/>
        <p:txBody>
          <a:bodyPr/>
          <a:lstStyle/>
          <a:p>
            <a:r>
              <a:rPr lang="en-US" dirty="0" smtClean="0"/>
              <a:t>Timeline and Milestones</a:t>
            </a:r>
            <a:endParaRPr lang="en-US" dirty="0"/>
          </a:p>
        </p:txBody>
      </p:sp>
      <p:graphicFrame>
        <p:nvGraphicFramePr>
          <p:cNvPr id="8" name="Group 3"/>
          <p:cNvGraphicFramePr>
            <a:graphicFrameLocks/>
          </p:cNvGraphicFramePr>
          <p:nvPr>
            <p:extLst>
              <p:ext uri="{D42A27DB-BD31-4B8C-83A1-F6EECF244321}">
                <p14:modId xmlns:p14="http://schemas.microsoft.com/office/powerpoint/2010/main" val="1549619720"/>
              </p:ext>
            </p:extLst>
          </p:nvPr>
        </p:nvGraphicFramePr>
        <p:xfrm>
          <a:off x="990600" y="1447800"/>
          <a:ext cx="7543800" cy="4175760"/>
        </p:xfrm>
        <a:graphic>
          <a:graphicData uri="http://schemas.openxmlformats.org/drawingml/2006/table">
            <a:tbl>
              <a:tblPr/>
              <a:tblGrid>
                <a:gridCol w="4834202"/>
                <a:gridCol w="903685"/>
                <a:gridCol w="903684"/>
                <a:gridCol w="902229"/>
              </a:tblGrid>
              <a:tr h="26097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Lucida Sans" panose="020B0602030504020204" pitchFamily="34" charset="0"/>
                          <a:cs typeface="Arial" pitchFamily="34" charset="0"/>
                        </a:rPr>
                        <a:t> </a:t>
                      </a:r>
                      <a:endParaRPr kumimoji="0" lang="en-US" sz="2400" b="0" i="0" u="none" strike="noStrike" cap="none" normalizeH="0" baseline="0" dirty="0" smtClean="0">
                        <a:ln>
                          <a:noFill/>
                        </a:ln>
                        <a:solidFill>
                          <a:schemeClr val="bg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Lucida Sans" panose="020B0602030504020204" pitchFamily="34" charset="0"/>
                          <a:cs typeface="Arial" pitchFamily="34" charset="0"/>
                        </a:rPr>
                        <a:t>FEB</a:t>
                      </a:r>
                      <a:endParaRPr kumimoji="0" lang="en-US" sz="2800" b="1" i="0" u="none" strike="noStrike" cap="none" normalizeH="0" baseline="0" dirty="0" smtClean="0">
                        <a:ln>
                          <a:noFill/>
                        </a:ln>
                        <a:solidFill>
                          <a:schemeClr val="bg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Lucida Sans" panose="020B0602030504020204" pitchFamily="34" charset="0"/>
                          <a:cs typeface="Arial" pitchFamily="34" charset="0"/>
                        </a:rPr>
                        <a:t>MAR</a:t>
                      </a:r>
                      <a:endParaRPr kumimoji="0" lang="en-US" sz="2800" b="1" i="0" u="none" strike="noStrike" cap="none" normalizeH="0" baseline="0" smtClean="0">
                        <a:ln>
                          <a:noFill/>
                        </a:ln>
                        <a:solidFill>
                          <a:schemeClr val="bg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Lucida Sans" panose="020B0602030504020204" pitchFamily="34" charset="0"/>
                          <a:cs typeface="Arial" pitchFamily="34" charset="0"/>
                        </a:rPr>
                        <a:t>APR</a:t>
                      </a:r>
                      <a:endParaRPr kumimoji="0" lang="en-US" sz="2800" b="1" i="0" u="none" strike="noStrike" cap="none" normalizeH="0" baseline="0" smtClean="0">
                        <a:ln>
                          <a:noFill/>
                        </a:ln>
                        <a:solidFill>
                          <a:schemeClr val="bg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37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Administration</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CC99"/>
                          </a:solidFill>
                          <a:effectLst/>
                          <a:latin typeface="Lucida Sans" panose="020B0602030504020204" pitchFamily="34" charset="0"/>
                          <a:cs typeface="Arial" pitchFamily="34" charset="0"/>
                        </a:rPr>
                        <a:t> </a:t>
                      </a:r>
                      <a:endParaRPr kumimoji="0" lang="en-US" sz="2400" b="0"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Taskforce and Team Interviews</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I</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E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46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Taskforce Meetings</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X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rPr>
                        <a:t>        </a:t>
                      </a:r>
                      <a:r>
                        <a:rPr kumimoji="0" lang="en-US" sz="800" b="1" i="0" u="none" strike="noStrike" cap="none" normalizeH="0" baseline="0" dirty="0" smtClean="0">
                          <a:ln>
                            <a:noFill/>
                          </a:ln>
                          <a:solidFill>
                            <a:schemeClr val="tx1"/>
                          </a:solidFill>
                          <a:effectLst/>
                          <a:latin typeface="Lucida Sans" panose="020B0602030504020204" pitchFamily="34" charset="0"/>
                        </a:rPr>
                        <a:t> </a:t>
                      </a:r>
                      <a:r>
                        <a:rPr kumimoji="0" lang="en-US" sz="1000" b="1" i="0" u="none" strike="noStrike" cap="none" normalizeH="0" baseline="0" dirty="0" smtClean="0">
                          <a:ln>
                            <a:noFill/>
                          </a:ln>
                          <a:solidFill>
                            <a:schemeClr val="tx1"/>
                          </a:solidFill>
                          <a:effectLst/>
                          <a:latin typeface="Lucida Sans" panose="020B0602030504020204" pitchFamily="34" charset="0"/>
                        </a:rPr>
                        <a:t>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Chaplain Staffing, Structure, Support, Duties</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T</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46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Current Chaplaincy Usage and Coverage</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E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E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46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Data and Documentation</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R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R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E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Legal/Regulatory Requirements</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G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External Hospital Data and Benchmark Collection</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A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A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R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Referral Process and Response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L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L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A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Chaplaincy Religious Philosophies</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Chaplaincy Student Training</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F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F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I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Scholarship and Academic Values</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O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O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O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646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Data Collection Complete</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C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C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Visioning</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U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U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7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Report Due</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S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S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Implementation Proposal and Revisions</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9" name="Right Arrow 8"/>
          <p:cNvSpPr/>
          <p:nvPr/>
        </p:nvSpPr>
        <p:spPr>
          <a:xfrm>
            <a:off x="228600" y="3429000"/>
            <a:ext cx="6096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000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726" name="Group 214"/>
          <p:cNvGraphicFramePr>
            <a:graphicFrameLocks noGrp="1"/>
          </p:cNvGraphicFramePr>
          <p:nvPr>
            <p:ph idx="1"/>
            <p:extLst>
              <p:ext uri="{D42A27DB-BD31-4B8C-83A1-F6EECF244321}">
                <p14:modId xmlns:p14="http://schemas.microsoft.com/office/powerpoint/2010/main" val="3810559474"/>
              </p:ext>
            </p:extLst>
          </p:nvPr>
        </p:nvGraphicFramePr>
        <p:xfrm>
          <a:off x="762000" y="1249997"/>
          <a:ext cx="7620000" cy="4358640"/>
        </p:xfrm>
        <a:graphic>
          <a:graphicData uri="http://schemas.openxmlformats.org/drawingml/2006/table">
            <a:tbl>
              <a:tblPr>
                <a:tableStyleId>{C4B1156A-380E-4F78-BDF5-A606A8083BF9}</a:tableStyleId>
              </a:tblPr>
              <a:tblGrid>
                <a:gridCol w="4797778"/>
                <a:gridCol w="2822222"/>
              </a:tblGrid>
              <a:tr h="206375">
                <a:tc gridSpan="2">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u="none" strike="noStrike" cap="none" normalizeH="0" baseline="0" dirty="0" smtClean="0">
                          <a:ln>
                            <a:noFill/>
                          </a:ln>
                          <a:solidFill>
                            <a:srgbClr val="FFFFFF"/>
                          </a:solidFill>
                          <a:effectLst/>
                          <a:latin typeface="Lucida Sans" panose="020B0602030504020204" pitchFamily="34" charset="0"/>
                        </a:rPr>
                        <a:t>US News &amp; World Report – Top 10 Hospitals </a:t>
                      </a:r>
                      <a:r>
                        <a:rPr kumimoji="0" lang="en-US" sz="1800" b="1" i="1" u="none" strike="noStrike" cap="none" normalizeH="0" baseline="0" dirty="0" smtClean="0">
                          <a:ln>
                            <a:noFill/>
                          </a:ln>
                          <a:solidFill>
                            <a:srgbClr val="FFFFFF"/>
                          </a:solidFill>
                          <a:effectLst/>
                          <a:latin typeface="Lucida Sans" panose="020B0602030504020204" pitchFamily="34" charset="0"/>
                        </a:rPr>
                        <a:t>(2010)</a:t>
                      </a:r>
                    </a:p>
                  </a:txBody>
                  <a:tcPr anchor="b" horzOverflow="overflow">
                    <a:solidFill>
                      <a:schemeClr val="tx1"/>
                    </a:solidFill>
                  </a:tcPr>
                </a:tc>
                <a:tc hMerge="1">
                  <a:txBody>
                    <a:bodyPr/>
                    <a:lstStyle/>
                    <a:p>
                      <a:endParaRPr lang="en-US"/>
                    </a:p>
                  </a:txBody>
                  <a:tcPr/>
                </a:tc>
              </a:tr>
              <a:tr h="28924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all" normalizeH="0" baseline="0" dirty="0" smtClean="0">
                          <a:ln>
                            <a:noFill/>
                          </a:ln>
                          <a:solidFill>
                            <a:schemeClr val="tx1"/>
                          </a:solidFill>
                          <a:effectLst/>
                          <a:latin typeface="Lucida Sans" panose="020B0602030504020204" pitchFamily="34" charset="0"/>
                        </a:rPr>
                        <a:t>Medical Center Name</a:t>
                      </a:r>
                    </a:p>
                  </a:txBody>
                  <a:tcPr anchor="b" horzOverflow="overflow">
                    <a:solidFill>
                      <a:schemeClr val="bg1">
                        <a:lumMod val="7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1" u="none" strike="noStrike" cap="all" normalizeH="0" baseline="0" dirty="0" smtClean="0">
                          <a:ln>
                            <a:noFill/>
                          </a:ln>
                          <a:effectLst/>
                          <a:latin typeface="Lucida Sans" panose="020B0602030504020204" pitchFamily="34" charset="0"/>
                        </a:rPr>
                        <a:t>Chaplain-to-Bed Ratios</a:t>
                      </a:r>
                      <a:endParaRPr kumimoji="0" lang="en-US" sz="1400" b="1" i="0" u="none" strike="noStrike" cap="all" normalizeH="0" baseline="0" dirty="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r>
              <a:tr h="2619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Mayo Clinic</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1:49</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r>
              <a:tr h="259397">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Ronald Reagan UCLA Medical Center (WW)</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smtClean="0">
                          <a:ln>
                            <a:noFill/>
                          </a:ln>
                          <a:effectLst/>
                          <a:latin typeface="Lucida Sans" panose="020B0602030504020204" pitchFamily="34" charset="0"/>
                        </a:rPr>
                        <a:t>1:58</a:t>
                      </a:r>
                      <a:endParaRPr kumimoji="0" lang="en-US" sz="1400" b="0" i="0" u="none" strike="noStrike" cap="none" normalizeH="0" baseline="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r>
              <a:tr h="2619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Brigham and Women's Hospital</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1:63</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r>
              <a:tr h="2635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Johns Hopkins</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1:83</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r>
              <a:tr h="2619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Barnes Jewish Hospital</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1:88</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r>
              <a:tr h="2619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Cleveland Clinic</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smtClean="0">
                          <a:ln>
                            <a:noFill/>
                          </a:ln>
                          <a:effectLst/>
                          <a:latin typeface="Lucida Sans" panose="020B0602030504020204" pitchFamily="34" charset="0"/>
                        </a:rPr>
                        <a:t>1:108</a:t>
                      </a:r>
                      <a:endParaRPr kumimoji="0" lang="en-US" sz="1400" b="0" i="0" u="none" strike="noStrike" cap="none" normalizeH="0" baseline="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r>
              <a:tr h="2635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MA General</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1:113</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r>
              <a:tr h="2619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Duke University Medical Center</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smtClean="0">
                          <a:ln>
                            <a:noFill/>
                          </a:ln>
                          <a:effectLst/>
                          <a:latin typeface="Lucida Sans" panose="020B0602030504020204" pitchFamily="34" charset="0"/>
                        </a:rPr>
                        <a:t>1:116</a:t>
                      </a:r>
                      <a:endParaRPr kumimoji="0" lang="en-US" sz="1400" b="0" i="0" u="none" strike="noStrike" cap="none" normalizeH="0" baseline="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r>
              <a:tr h="237172">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Hospital at the University of Pennsylvania, Phil.</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smtClean="0">
                          <a:ln>
                            <a:noFill/>
                          </a:ln>
                          <a:effectLst/>
                          <a:latin typeface="Lucida Sans" panose="020B0602030504020204" pitchFamily="34" charset="0"/>
                        </a:rPr>
                        <a:t>1:174</a:t>
                      </a:r>
                      <a:endParaRPr kumimoji="0" lang="en-US" sz="1400" b="0" i="0" u="none" strike="noStrike" cap="none" normalizeH="0" baseline="0" smtClean="0">
                        <a:ln>
                          <a:noFill/>
                        </a:ln>
                        <a:solidFill>
                          <a:schemeClr val="tx1"/>
                        </a:solidFill>
                        <a:effectLst/>
                        <a:latin typeface="Lucida Sans" panose="020B0602030504020204" pitchFamily="34" charset="0"/>
                      </a:endParaRPr>
                    </a:p>
                  </a:txBody>
                  <a:tcPr anchor="b" horzOverflow="overflow"/>
                </a:tc>
              </a:tr>
              <a:tr h="2619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UCSF</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smtClean="0">
                          <a:ln>
                            <a:noFill/>
                          </a:ln>
                          <a:effectLst/>
                          <a:latin typeface="Lucida Sans" panose="020B0602030504020204" pitchFamily="34" charset="0"/>
                        </a:rPr>
                        <a:t>1:200</a:t>
                      </a:r>
                      <a:endParaRPr kumimoji="0" lang="en-US" sz="1400" b="0" i="0" u="none" strike="noStrike" cap="none" normalizeH="0" baseline="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r>
              <a:tr h="2635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NY Presbyterian</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smtClean="0">
                          <a:ln>
                            <a:noFill/>
                          </a:ln>
                          <a:effectLst/>
                          <a:latin typeface="Lucida Sans" panose="020B0602030504020204" pitchFamily="34" charset="0"/>
                        </a:rPr>
                        <a:t>1:208</a:t>
                      </a:r>
                      <a:endParaRPr kumimoji="0" lang="en-US" sz="1400" b="0" i="0" u="none" strike="noStrike" cap="none" normalizeH="0" baseline="0" smtClean="0">
                        <a:ln>
                          <a:noFill/>
                        </a:ln>
                        <a:solidFill>
                          <a:schemeClr val="tx1"/>
                        </a:solidFill>
                        <a:effectLst/>
                        <a:latin typeface="Lucida Sans" panose="020B0602030504020204" pitchFamily="34" charset="0"/>
                      </a:endParaRPr>
                    </a:p>
                  </a:txBody>
                  <a:tcPr anchor="b" horzOverflow="overflow"/>
                </a:tc>
              </a:tr>
              <a:tr h="2619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FFFF"/>
                          </a:solidFill>
                          <a:effectLst/>
                          <a:latin typeface="Lucida Sans" panose="020B0602030504020204" pitchFamily="34" charset="0"/>
                        </a:rPr>
                        <a:t>Cedars-Sinai</a:t>
                      </a:r>
                      <a:endParaRPr kumimoji="0" lang="en-US" sz="1600" b="1" i="0" u="none" strike="noStrike" cap="none" normalizeH="0" baseline="0" dirty="0" smtClean="0">
                        <a:ln>
                          <a:noFill/>
                        </a:ln>
                        <a:solidFill>
                          <a:srgbClr val="FFFFFF"/>
                        </a:solidFill>
                        <a:effectLst/>
                        <a:latin typeface="Lucida Sans" panose="020B0602030504020204" pitchFamily="34" charset="0"/>
                      </a:endParaRPr>
                    </a:p>
                  </a:txBody>
                  <a:tcPr anchor="b" horzOverflow="overflow">
                    <a:solidFill>
                      <a:srgbClr val="0000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FFFF"/>
                          </a:solidFill>
                          <a:effectLst/>
                          <a:latin typeface="Lucida Sans" panose="020B0602030504020204" pitchFamily="34" charset="0"/>
                        </a:rPr>
                        <a:t>1:274</a:t>
                      </a:r>
                      <a:endParaRPr kumimoji="0" lang="en-US" sz="1600" b="1" i="0" u="none" strike="noStrike" cap="none" normalizeH="0" baseline="0" dirty="0" smtClean="0">
                        <a:ln>
                          <a:noFill/>
                        </a:ln>
                        <a:solidFill>
                          <a:srgbClr val="FFFFFF"/>
                        </a:solidFill>
                        <a:effectLst/>
                        <a:latin typeface="Lucida Sans" panose="020B0602030504020204" pitchFamily="34" charset="0"/>
                      </a:endParaRPr>
                    </a:p>
                  </a:txBody>
                  <a:tcPr anchor="b" horzOverflow="overflow">
                    <a:solidFill>
                      <a:srgbClr val="000000"/>
                    </a:solidFill>
                  </a:tcPr>
                </a:tc>
              </a:tr>
            </a:tbl>
          </a:graphicData>
        </a:graphic>
      </p:graphicFrame>
      <p:sp>
        <p:nvSpPr>
          <p:cNvPr id="8241" name="TextBox 3"/>
          <p:cNvSpPr txBox="1">
            <a:spLocks noChangeArrowheads="1"/>
          </p:cNvSpPr>
          <p:nvPr/>
        </p:nvSpPr>
        <p:spPr bwMode="auto">
          <a:xfrm>
            <a:off x="762000" y="5788025"/>
            <a:ext cx="8153400" cy="276999"/>
          </a:xfrm>
          <a:prstGeom prst="rect">
            <a:avLst/>
          </a:prstGeom>
          <a:noFill/>
          <a:ln w="9525">
            <a:noFill/>
            <a:miter lim="800000"/>
            <a:headEnd/>
            <a:tailEnd/>
          </a:ln>
        </p:spPr>
        <p:txBody>
          <a:bodyPr>
            <a:spAutoFit/>
          </a:bodyPr>
          <a:lstStyle/>
          <a:p>
            <a:r>
              <a:rPr lang="en-US" sz="1200" i="1" dirty="0"/>
              <a:t>Spiritual Care Assessment Report – Interviews Conducted Feb-Apr 2010.</a:t>
            </a:r>
          </a:p>
        </p:txBody>
      </p:sp>
      <p:sp>
        <p:nvSpPr>
          <p:cNvPr id="6" name="Title 2"/>
          <p:cNvSpPr>
            <a:spLocks noGrp="1"/>
          </p:cNvSpPr>
          <p:nvPr>
            <p:ph type="title"/>
          </p:nvPr>
        </p:nvSpPr>
        <p:spPr>
          <a:xfrm>
            <a:off x="368300" y="152400"/>
            <a:ext cx="8229600" cy="742950"/>
          </a:xfrm>
        </p:spPr>
        <p:txBody>
          <a:bodyPr/>
          <a:lstStyle/>
          <a:p>
            <a:r>
              <a:rPr lang="en-US" dirty="0" smtClean="0"/>
              <a:t>External Benchmarking – National</a:t>
            </a:r>
            <a:endParaRPr lang="en-US" dirty="0"/>
          </a:p>
        </p:txBody>
      </p:sp>
    </p:spTree>
    <p:extLst>
      <p:ext uri="{BB962C8B-B14F-4D97-AF65-F5344CB8AC3E}">
        <p14:creationId xmlns:p14="http://schemas.microsoft.com/office/powerpoint/2010/main" val="1591323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411" name="Group 371"/>
          <p:cNvGraphicFramePr>
            <a:graphicFrameLocks noGrp="1"/>
          </p:cNvGraphicFramePr>
          <p:nvPr>
            <p:ph type="tbl" idx="1"/>
            <p:extLst>
              <p:ext uri="{D42A27DB-BD31-4B8C-83A1-F6EECF244321}">
                <p14:modId xmlns:p14="http://schemas.microsoft.com/office/powerpoint/2010/main" val="1294853824"/>
              </p:ext>
            </p:extLst>
          </p:nvPr>
        </p:nvGraphicFramePr>
        <p:xfrm>
          <a:off x="533400" y="1270000"/>
          <a:ext cx="8001000" cy="4140519"/>
        </p:xfrm>
        <a:graphic>
          <a:graphicData uri="http://schemas.openxmlformats.org/drawingml/2006/table">
            <a:tbl>
              <a:tblPr>
                <a:tableStyleId>{C4B1156A-380E-4F78-BDF5-A606A8083BF9}</a:tableStyleId>
              </a:tblPr>
              <a:tblGrid>
                <a:gridCol w="4419600"/>
                <a:gridCol w="3581400"/>
              </a:tblGrid>
              <a:tr h="609600">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u="none" strike="noStrike" cap="none" normalizeH="0" baseline="0" dirty="0" smtClean="0">
                          <a:ln>
                            <a:noFill/>
                          </a:ln>
                          <a:solidFill>
                            <a:srgbClr val="FFFFFF"/>
                          </a:solidFill>
                          <a:effectLst/>
                          <a:latin typeface="Lucida Sans" panose="020B0602030504020204" pitchFamily="34" charset="0"/>
                        </a:rPr>
                        <a:t>Los Angeles Medical Centers/Hospitals </a:t>
                      </a:r>
                      <a:r>
                        <a:rPr kumimoji="0" lang="en-US" sz="1800" b="0" i="1" u="none" strike="noStrike" cap="none" normalizeH="0" baseline="0" dirty="0" smtClean="0">
                          <a:ln>
                            <a:noFill/>
                          </a:ln>
                          <a:solidFill>
                            <a:srgbClr val="FFFFFF"/>
                          </a:solidFill>
                          <a:effectLst/>
                          <a:latin typeface="Lucida Sans" panose="020B0602030504020204" pitchFamily="34" charset="0"/>
                        </a:rPr>
                        <a:t>(2010)</a:t>
                      </a:r>
                    </a:p>
                  </a:txBody>
                  <a:tcPr anchor="ctr" horzOverflow="overflow">
                    <a:solidFill>
                      <a:schemeClr val="tx1"/>
                    </a:solidFill>
                  </a:tcPr>
                </a:tc>
                <a:tc hMerge="1">
                  <a:txBody>
                    <a:bodyPr/>
                    <a:lstStyle/>
                    <a:p>
                      <a:endParaRPr lang="en-US"/>
                    </a:p>
                  </a:txBody>
                  <a:tcPr/>
                </a:tc>
              </a:tr>
              <a:tr h="3810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u="none" strike="noStrike" cap="all" normalizeH="0" baseline="0" dirty="0" smtClean="0">
                          <a:ln>
                            <a:noFill/>
                          </a:ln>
                          <a:effectLst/>
                          <a:latin typeface="Lucida Sans" panose="020B0602030504020204" pitchFamily="34" charset="0"/>
                        </a:rPr>
                        <a:t>Hospital Name</a:t>
                      </a:r>
                      <a:endParaRPr kumimoji="0" lang="en-US" sz="1400" b="1" i="0" u="none" strike="noStrike" cap="all"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u="none" strike="noStrike" cap="all" normalizeH="0" baseline="0" dirty="0" smtClean="0">
                          <a:ln>
                            <a:noFill/>
                          </a:ln>
                          <a:effectLst/>
                          <a:latin typeface="Lucida Sans" panose="020B0602030504020204" pitchFamily="34" charset="0"/>
                        </a:rPr>
                        <a:t>Chaplain-to-Bed Ratios</a:t>
                      </a:r>
                      <a:endParaRPr kumimoji="0" lang="en-US" sz="1400" b="1" i="0" u="none" strike="noStrike" cap="all"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r>
              <a:tr h="3286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St. John’s</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1:48</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tc>
              </a:tr>
              <a:tr h="24193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UCLA Medical Center – Ronald Reagan Westwood</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1:58</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r>
              <a:tr h="3286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USC County Hospital</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1:60</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tc>
              </a:tr>
              <a:tr h="294321">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St. Joseph's (Providence – Burbank)</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1:62</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r>
              <a:tr h="3286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Children's Hospital Los Angeles</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1:64</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tc>
              </a:tr>
              <a:tr h="19430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Lucida Sans" panose="020B0602030504020204" pitchFamily="34" charset="0"/>
                        </a:rPr>
                        <a:t>City of Hope</a:t>
                      </a:r>
                    </a:p>
                  </a:txBody>
                  <a:tcPr anchor="ctr"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Lucida Sans" panose="020B0602030504020204" pitchFamily="34" charset="0"/>
                        </a:rPr>
                        <a:t>1:88</a:t>
                      </a:r>
                    </a:p>
                  </a:txBody>
                  <a:tcPr anchor="ctr" horzOverflow="overflow">
                    <a:solidFill>
                      <a:schemeClr val="bg1">
                        <a:lumMod val="75000"/>
                      </a:schemeClr>
                    </a:solidFill>
                  </a:tcPr>
                </a:tc>
              </a:tr>
              <a:tr h="19430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USC University/Norris Hospital</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1:100</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solidFill>
                  </a:tcPr>
                </a:tc>
              </a:tr>
              <a:tr h="19430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UCLA Medical Center – Santa Monica</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1:147     </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r>
              <a:tr h="3286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FFFF"/>
                          </a:solidFill>
                          <a:effectLst/>
                          <a:latin typeface="Lucida Sans" panose="020B0602030504020204" pitchFamily="34" charset="0"/>
                        </a:rPr>
                        <a:t>Cedars-Sinai</a:t>
                      </a:r>
                      <a:endParaRPr kumimoji="0" lang="en-US" sz="1600" b="1" i="0" u="none" strike="noStrike" cap="none" normalizeH="0" baseline="0" dirty="0" smtClean="0">
                        <a:ln>
                          <a:noFill/>
                        </a:ln>
                        <a:solidFill>
                          <a:srgbClr val="FFFFFF"/>
                        </a:solidFill>
                        <a:effectLst/>
                        <a:latin typeface="Lucida Sans" panose="020B0602030504020204" pitchFamily="34" charset="0"/>
                      </a:endParaRPr>
                    </a:p>
                  </a:txBody>
                  <a:tcPr anchor="ctr" horzOverflow="overflow">
                    <a:solidFill>
                      <a:schemeClr val="tx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FFFF"/>
                          </a:solidFill>
                          <a:effectLst/>
                          <a:latin typeface="Lucida Sans" panose="020B0602030504020204" pitchFamily="34" charset="0"/>
                        </a:rPr>
                        <a:t>1:274</a:t>
                      </a:r>
                      <a:endParaRPr kumimoji="0" lang="en-US" sz="1600" b="1" i="0" u="none" strike="noStrike" cap="none" normalizeH="0" baseline="0" dirty="0" smtClean="0">
                        <a:ln>
                          <a:noFill/>
                        </a:ln>
                        <a:solidFill>
                          <a:srgbClr val="FFFFFF"/>
                        </a:solidFill>
                        <a:effectLst/>
                        <a:latin typeface="Lucida Sans" panose="020B0602030504020204" pitchFamily="34" charset="0"/>
                      </a:endParaRPr>
                    </a:p>
                  </a:txBody>
                  <a:tcPr anchor="ctr" horzOverflow="overflow">
                    <a:solidFill>
                      <a:schemeClr val="tx1"/>
                    </a:solidFill>
                  </a:tcPr>
                </a:tc>
              </a:tr>
              <a:tr h="279081">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Kaiser Hospital of Los Angeles</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1:307</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r>
            </a:tbl>
          </a:graphicData>
        </a:graphic>
      </p:graphicFrame>
      <p:sp>
        <p:nvSpPr>
          <p:cNvPr id="9259" name="TextBox 3"/>
          <p:cNvSpPr txBox="1">
            <a:spLocks noChangeArrowheads="1"/>
          </p:cNvSpPr>
          <p:nvPr/>
        </p:nvSpPr>
        <p:spPr bwMode="auto">
          <a:xfrm>
            <a:off x="527050" y="5638800"/>
            <a:ext cx="8153400" cy="276999"/>
          </a:xfrm>
          <a:prstGeom prst="rect">
            <a:avLst/>
          </a:prstGeom>
          <a:noFill/>
          <a:ln w="9525">
            <a:noFill/>
            <a:miter lim="800000"/>
            <a:headEnd/>
            <a:tailEnd/>
          </a:ln>
        </p:spPr>
        <p:txBody>
          <a:bodyPr>
            <a:spAutoFit/>
          </a:bodyPr>
          <a:lstStyle/>
          <a:p>
            <a:r>
              <a:rPr lang="en-US" sz="1200" i="1" dirty="0"/>
              <a:t>Spiritual Care Assessment Report – Interviews Conducted Feb-Apr 2010.</a:t>
            </a:r>
          </a:p>
        </p:txBody>
      </p:sp>
      <p:sp>
        <p:nvSpPr>
          <p:cNvPr id="6" name="Title 2"/>
          <p:cNvSpPr>
            <a:spLocks noGrp="1"/>
          </p:cNvSpPr>
          <p:nvPr>
            <p:ph type="title"/>
          </p:nvPr>
        </p:nvSpPr>
        <p:spPr>
          <a:xfrm>
            <a:off x="368300" y="152400"/>
            <a:ext cx="8229600" cy="742950"/>
          </a:xfrm>
        </p:spPr>
        <p:txBody>
          <a:bodyPr/>
          <a:lstStyle/>
          <a:p>
            <a:r>
              <a:rPr lang="en-US" dirty="0" smtClean="0"/>
              <a:t>External Benchmarking – Local</a:t>
            </a:r>
            <a:endParaRPr lang="en-US" dirty="0"/>
          </a:p>
        </p:txBody>
      </p:sp>
    </p:spTree>
    <p:extLst>
      <p:ext uri="{BB962C8B-B14F-4D97-AF65-F5344CB8AC3E}">
        <p14:creationId xmlns:p14="http://schemas.microsoft.com/office/powerpoint/2010/main" val="2881933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A7DFC8-CC87-1C45-AE2C-C06DE0F5DDBD}" type="slidenum">
              <a:rPr lang="en-US" smtClean="0"/>
              <a:pPr/>
              <a:t>15</a:t>
            </a:fld>
            <a:endParaRPr lang="en-US" dirty="0"/>
          </a:p>
        </p:txBody>
      </p:sp>
      <p:sp>
        <p:nvSpPr>
          <p:cNvPr id="3" name="Title 2"/>
          <p:cNvSpPr>
            <a:spLocks noGrp="1"/>
          </p:cNvSpPr>
          <p:nvPr>
            <p:ph type="title"/>
          </p:nvPr>
        </p:nvSpPr>
        <p:spPr/>
        <p:txBody>
          <a:bodyPr/>
          <a:lstStyle/>
          <a:p>
            <a:r>
              <a:rPr lang="en-US" dirty="0" smtClean="0"/>
              <a:t>Timeline and Milestones</a:t>
            </a:r>
            <a:endParaRPr lang="en-US" dirty="0"/>
          </a:p>
        </p:txBody>
      </p:sp>
      <p:graphicFrame>
        <p:nvGraphicFramePr>
          <p:cNvPr id="8" name="Group 3"/>
          <p:cNvGraphicFramePr>
            <a:graphicFrameLocks/>
          </p:cNvGraphicFramePr>
          <p:nvPr>
            <p:extLst>
              <p:ext uri="{D42A27DB-BD31-4B8C-83A1-F6EECF244321}">
                <p14:modId xmlns:p14="http://schemas.microsoft.com/office/powerpoint/2010/main" val="1549619720"/>
              </p:ext>
            </p:extLst>
          </p:nvPr>
        </p:nvGraphicFramePr>
        <p:xfrm>
          <a:off x="990600" y="1447800"/>
          <a:ext cx="7543800" cy="4175760"/>
        </p:xfrm>
        <a:graphic>
          <a:graphicData uri="http://schemas.openxmlformats.org/drawingml/2006/table">
            <a:tbl>
              <a:tblPr/>
              <a:tblGrid>
                <a:gridCol w="4834202"/>
                <a:gridCol w="903685"/>
                <a:gridCol w="903684"/>
                <a:gridCol w="902229"/>
              </a:tblGrid>
              <a:tr h="26097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Lucida Sans" panose="020B0602030504020204" pitchFamily="34" charset="0"/>
                          <a:cs typeface="Arial" pitchFamily="34" charset="0"/>
                        </a:rPr>
                        <a:t> </a:t>
                      </a:r>
                      <a:endParaRPr kumimoji="0" lang="en-US" sz="2400" b="0" i="0" u="none" strike="noStrike" cap="none" normalizeH="0" baseline="0" dirty="0" smtClean="0">
                        <a:ln>
                          <a:noFill/>
                        </a:ln>
                        <a:solidFill>
                          <a:schemeClr val="bg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Lucida Sans" panose="020B0602030504020204" pitchFamily="34" charset="0"/>
                          <a:cs typeface="Arial" pitchFamily="34" charset="0"/>
                        </a:rPr>
                        <a:t>FEB</a:t>
                      </a:r>
                      <a:endParaRPr kumimoji="0" lang="en-US" sz="2800" b="1" i="0" u="none" strike="noStrike" cap="none" normalizeH="0" baseline="0" dirty="0" smtClean="0">
                        <a:ln>
                          <a:noFill/>
                        </a:ln>
                        <a:solidFill>
                          <a:schemeClr val="bg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Lucida Sans" panose="020B0602030504020204" pitchFamily="34" charset="0"/>
                          <a:cs typeface="Arial" pitchFamily="34" charset="0"/>
                        </a:rPr>
                        <a:t>MAR</a:t>
                      </a:r>
                      <a:endParaRPr kumimoji="0" lang="en-US" sz="2800" b="1" i="0" u="none" strike="noStrike" cap="none" normalizeH="0" baseline="0" smtClean="0">
                        <a:ln>
                          <a:noFill/>
                        </a:ln>
                        <a:solidFill>
                          <a:schemeClr val="bg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Lucida Sans" panose="020B0602030504020204" pitchFamily="34" charset="0"/>
                          <a:cs typeface="Arial" pitchFamily="34" charset="0"/>
                        </a:rPr>
                        <a:t>APR</a:t>
                      </a:r>
                      <a:endParaRPr kumimoji="0" lang="en-US" sz="2800" b="1" i="0" u="none" strike="noStrike" cap="none" normalizeH="0" baseline="0" smtClean="0">
                        <a:ln>
                          <a:noFill/>
                        </a:ln>
                        <a:solidFill>
                          <a:schemeClr val="bg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37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Administration</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CC99"/>
                          </a:solidFill>
                          <a:effectLst/>
                          <a:latin typeface="Lucida Sans" panose="020B0602030504020204" pitchFamily="34" charset="0"/>
                          <a:cs typeface="Arial" pitchFamily="34" charset="0"/>
                        </a:rPr>
                        <a:t> </a:t>
                      </a:r>
                      <a:endParaRPr kumimoji="0" lang="en-US" sz="2400" b="0"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Taskforce and Team Interviews</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I</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E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46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Taskforce Meetings</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X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rPr>
                        <a:t>        </a:t>
                      </a:r>
                      <a:r>
                        <a:rPr kumimoji="0" lang="en-US" sz="800" b="1" i="0" u="none" strike="noStrike" cap="none" normalizeH="0" baseline="0" dirty="0" smtClean="0">
                          <a:ln>
                            <a:noFill/>
                          </a:ln>
                          <a:solidFill>
                            <a:schemeClr val="tx1"/>
                          </a:solidFill>
                          <a:effectLst/>
                          <a:latin typeface="Lucida Sans" panose="020B0602030504020204" pitchFamily="34" charset="0"/>
                        </a:rPr>
                        <a:t> </a:t>
                      </a:r>
                      <a:r>
                        <a:rPr kumimoji="0" lang="en-US" sz="1000" b="1" i="0" u="none" strike="noStrike" cap="none" normalizeH="0" baseline="0" dirty="0" smtClean="0">
                          <a:ln>
                            <a:noFill/>
                          </a:ln>
                          <a:solidFill>
                            <a:schemeClr val="tx1"/>
                          </a:solidFill>
                          <a:effectLst/>
                          <a:latin typeface="Lucida Sans" panose="020B0602030504020204" pitchFamily="34" charset="0"/>
                        </a:rPr>
                        <a:t>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Chaplain Staffing, Structure, Support, Duties</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T</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46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Current Chaplaincy Usage and Coverage</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E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E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46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Data and Documentation</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R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R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E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Legal/Regulatory Requirements</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G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External Hospital Data and Benchmark Collection</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A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A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R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Referral Process and Response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L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L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A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Chaplaincy Religious Philosophies</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Chaplaincy Student Training</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F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F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I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Scholarship and Academic Values</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O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O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O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646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Data Collection Complete</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C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C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Visioning</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U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U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7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Report Due</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S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S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Implementation Proposal and Revisions</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6" name="Right Arrow 5"/>
          <p:cNvSpPr/>
          <p:nvPr/>
        </p:nvSpPr>
        <p:spPr>
          <a:xfrm>
            <a:off x="276225" y="5381625"/>
            <a:ext cx="6096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000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Implementation Proposal</a:t>
            </a:r>
          </a:p>
        </p:txBody>
      </p:sp>
      <p:sp>
        <p:nvSpPr>
          <p:cNvPr id="14339" name="Rectangle 3"/>
          <p:cNvSpPr>
            <a:spLocks noGrp="1" noChangeArrowheads="1"/>
          </p:cNvSpPr>
          <p:nvPr>
            <p:ph type="body" idx="1"/>
          </p:nvPr>
        </p:nvSpPr>
        <p:spPr>
          <a:xfrm>
            <a:off x="533400" y="1143000"/>
            <a:ext cx="8001000" cy="4191000"/>
          </a:xfrm>
        </p:spPr>
        <p:txBody>
          <a:bodyPr>
            <a:noAutofit/>
          </a:bodyPr>
          <a:lstStyle/>
          <a:p>
            <a:pPr marL="228600" indent="-228600"/>
            <a:r>
              <a:rPr lang="en-US" sz="1800" b="1" dirty="0"/>
              <a:t>Hybrid </a:t>
            </a:r>
            <a:r>
              <a:rPr lang="en-US" sz="1800" b="1" dirty="0" smtClean="0"/>
              <a:t>Liaison Model </a:t>
            </a:r>
          </a:p>
          <a:p>
            <a:pPr marL="228600" indent="-228600" eaLnBrk="1" hangingPunct="1"/>
            <a:r>
              <a:rPr lang="en-US" sz="1800" dirty="0" smtClean="0"/>
              <a:t>Personnel/Physical Space</a:t>
            </a:r>
          </a:p>
          <a:p>
            <a:pPr marL="228600" indent="-228600" eaLnBrk="1" hangingPunct="1"/>
            <a:r>
              <a:rPr lang="en-US" sz="1800" dirty="0" smtClean="0"/>
              <a:t>Prioritize Units and Needs</a:t>
            </a:r>
          </a:p>
          <a:p>
            <a:pPr marL="228600" indent="-228600" eaLnBrk="1" hangingPunct="1"/>
            <a:r>
              <a:rPr lang="en-US" sz="1800" dirty="0" smtClean="0"/>
              <a:t>Increase Awareness and Education</a:t>
            </a:r>
          </a:p>
          <a:p>
            <a:pPr marL="228600" indent="-228600" eaLnBrk="1" hangingPunct="1"/>
            <a:r>
              <a:rPr lang="en-US" sz="1800" dirty="0" smtClean="0"/>
              <a:t>Documentation and Charting</a:t>
            </a:r>
          </a:p>
          <a:p>
            <a:pPr marL="228600" indent="-228600" eaLnBrk="1" hangingPunct="1"/>
            <a:r>
              <a:rPr lang="en-US" sz="1800" dirty="0" smtClean="0"/>
              <a:t>Student Training Program in Clinical Pastoral Education (CPE)</a:t>
            </a:r>
          </a:p>
          <a:p>
            <a:pPr marL="228600" indent="-228600" eaLnBrk="1" hangingPunct="1"/>
            <a:r>
              <a:rPr lang="en-US" sz="1800" dirty="0" smtClean="0"/>
              <a:t>Culture Shift: An Evolution</a:t>
            </a:r>
          </a:p>
          <a:p>
            <a:pPr marL="228600" indent="-228600" eaLnBrk="1" hangingPunct="1"/>
            <a:r>
              <a:rPr lang="en-US" sz="1800" dirty="0" smtClean="0"/>
              <a:t>Aspirational Visioning</a:t>
            </a:r>
          </a:p>
          <a:p>
            <a:pPr marL="228600" indent="-228600" eaLnBrk="1" hangingPunct="1"/>
            <a:endParaRPr lang="en-US" sz="16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692" y="3409646"/>
            <a:ext cx="3562708" cy="2657779"/>
          </a:xfrm>
          <a:prstGeom prst="rect">
            <a:avLst/>
          </a:prstGeom>
        </p:spPr>
      </p:pic>
      <p:sp>
        <p:nvSpPr>
          <p:cNvPr id="3" name="Rectangle 2"/>
          <p:cNvSpPr/>
          <p:nvPr/>
        </p:nvSpPr>
        <p:spPr>
          <a:xfrm>
            <a:off x="552450" y="1181100"/>
            <a:ext cx="2952749" cy="30480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605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726" name="Group 214"/>
          <p:cNvGraphicFramePr>
            <a:graphicFrameLocks noGrp="1"/>
          </p:cNvGraphicFramePr>
          <p:nvPr>
            <p:ph idx="1"/>
            <p:extLst>
              <p:ext uri="{D42A27DB-BD31-4B8C-83A1-F6EECF244321}">
                <p14:modId xmlns:p14="http://schemas.microsoft.com/office/powerpoint/2010/main" val="3109777515"/>
              </p:ext>
            </p:extLst>
          </p:nvPr>
        </p:nvGraphicFramePr>
        <p:xfrm>
          <a:off x="457200" y="1296213"/>
          <a:ext cx="8153400" cy="4434523"/>
        </p:xfrm>
        <a:graphic>
          <a:graphicData uri="http://schemas.openxmlformats.org/drawingml/2006/table">
            <a:tbl>
              <a:tblPr>
                <a:tableStyleId>{C4B1156A-380E-4F78-BDF5-A606A8083BF9}</a:tableStyleId>
              </a:tblPr>
              <a:tblGrid>
                <a:gridCol w="5133622"/>
                <a:gridCol w="3019778"/>
              </a:tblGrid>
              <a:tr h="206375">
                <a:tc gridSpan="2">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FFFF"/>
                          </a:solidFill>
                          <a:effectLst/>
                          <a:latin typeface="Lucida Sans" panose="020B0602030504020204" pitchFamily="34" charset="0"/>
                        </a:rPr>
                        <a:t>US News &amp; World Report – Top 10 Hospitals </a:t>
                      </a:r>
                      <a:r>
                        <a:rPr kumimoji="0" lang="en-US" sz="1600" b="1" i="1" u="none" strike="noStrike" cap="none" normalizeH="0" baseline="0" dirty="0" smtClean="0">
                          <a:ln>
                            <a:noFill/>
                          </a:ln>
                          <a:solidFill>
                            <a:srgbClr val="FFFFFF"/>
                          </a:solidFill>
                          <a:effectLst/>
                          <a:latin typeface="Lucida Sans" panose="020B0602030504020204" pitchFamily="34" charset="0"/>
                        </a:rPr>
                        <a:t>(2010)</a:t>
                      </a:r>
                    </a:p>
                  </a:txBody>
                  <a:tcPr anchor="b" horzOverflow="overflow">
                    <a:solidFill>
                      <a:schemeClr val="tx1"/>
                    </a:solidFill>
                  </a:tcPr>
                </a:tc>
                <a:tc hMerge="1">
                  <a:txBody>
                    <a:bodyPr/>
                    <a:lstStyle/>
                    <a:p>
                      <a:endParaRPr lang="en-US"/>
                    </a:p>
                  </a:txBody>
                  <a:tcPr/>
                </a:tc>
              </a:tr>
              <a:tr h="4111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all" normalizeH="0" baseline="0" dirty="0" smtClean="0">
                          <a:ln>
                            <a:noFill/>
                          </a:ln>
                          <a:solidFill>
                            <a:schemeClr val="tx1"/>
                          </a:solidFill>
                          <a:effectLst/>
                          <a:latin typeface="Lucida Sans" panose="020B0602030504020204" pitchFamily="34" charset="0"/>
                        </a:rPr>
                        <a:t>Medical Center Name</a:t>
                      </a:r>
                    </a:p>
                  </a:txBody>
                  <a:tcPr anchor="b" horzOverflow="overflow">
                    <a:solidFill>
                      <a:schemeClr val="bg1">
                        <a:lumMod val="7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1" u="none" strike="noStrike" cap="all" normalizeH="0" baseline="0" dirty="0" smtClean="0">
                          <a:ln>
                            <a:noFill/>
                          </a:ln>
                          <a:effectLst/>
                          <a:latin typeface="Lucida Sans" panose="020B0602030504020204" pitchFamily="34" charset="0"/>
                        </a:rPr>
                        <a:t>Chaplain-to-Bed Ratios</a:t>
                      </a:r>
                      <a:endParaRPr kumimoji="0" lang="en-US" sz="1400" b="1" i="0" u="none" strike="noStrike" cap="all" normalizeH="0" baseline="0" dirty="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r>
              <a:tr h="2619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Mayo Clinic</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1:49</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r>
              <a:tr h="259397">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Ronald Reagan UCLA Medical Center (WW)</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smtClean="0">
                          <a:ln>
                            <a:noFill/>
                          </a:ln>
                          <a:effectLst/>
                          <a:latin typeface="Lucida Sans" panose="020B0602030504020204" pitchFamily="34" charset="0"/>
                        </a:rPr>
                        <a:t>1:58</a:t>
                      </a:r>
                      <a:endParaRPr kumimoji="0" lang="en-US" sz="1400" b="0" i="0" u="none" strike="noStrike" cap="none" normalizeH="0" baseline="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r>
              <a:tr h="2619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Brigham and Women's Hospital</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1:63</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r>
              <a:tr h="2635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Johns Hopkins</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1:83</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r>
              <a:tr h="2619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FFFF"/>
                          </a:solidFill>
                          <a:effectLst/>
                          <a:latin typeface="Lucida Sans" panose="020B0602030504020204" pitchFamily="34" charset="0"/>
                        </a:rPr>
                        <a:t>Cedars-Sinai</a:t>
                      </a:r>
                      <a:endParaRPr kumimoji="0" lang="en-US" sz="1600" b="1" i="0" u="none" strike="noStrike" cap="none" normalizeH="0" baseline="0" dirty="0" smtClean="0">
                        <a:ln>
                          <a:noFill/>
                        </a:ln>
                        <a:solidFill>
                          <a:srgbClr val="FFFFFF"/>
                        </a:solidFill>
                        <a:effectLst/>
                        <a:latin typeface="Lucida Sans" panose="020B0602030504020204" pitchFamily="34" charset="0"/>
                      </a:endParaRPr>
                    </a:p>
                  </a:txBody>
                  <a:tcPr anchor="ctr" horzOverflow="overflow">
                    <a:solidFill>
                      <a:schemeClr val="tx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FFFF"/>
                          </a:solidFill>
                          <a:effectLst/>
                          <a:latin typeface="Lucida Sans" panose="020B0602030504020204" pitchFamily="34" charset="0"/>
                        </a:rPr>
                        <a:t>1:87</a:t>
                      </a:r>
                      <a:endParaRPr kumimoji="0" lang="en-US" sz="1400" b="1" i="0" u="none" strike="noStrike" cap="none" normalizeH="0" baseline="0" dirty="0" smtClean="0">
                        <a:ln>
                          <a:noFill/>
                        </a:ln>
                        <a:solidFill>
                          <a:srgbClr val="FFFFFF"/>
                        </a:solidFill>
                        <a:effectLst/>
                        <a:latin typeface="Lucida Sans" panose="020B0602030504020204" pitchFamily="34" charset="0"/>
                      </a:endParaRPr>
                    </a:p>
                  </a:txBody>
                  <a:tcPr anchor="ctr" horzOverflow="overflow">
                    <a:solidFill>
                      <a:schemeClr val="tx1"/>
                    </a:solidFill>
                  </a:tcPr>
                </a:tc>
              </a:tr>
              <a:tr h="2619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Barnes Jewish Hospital</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1:88</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r>
              <a:tr h="2619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Cleveland Clinic</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smtClean="0">
                          <a:ln>
                            <a:noFill/>
                          </a:ln>
                          <a:effectLst/>
                          <a:latin typeface="Lucida Sans" panose="020B0602030504020204" pitchFamily="34" charset="0"/>
                        </a:rPr>
                        <a:t>1:108</a:t>
                      </a:r>
                      <a:endParaRPr kumimoji="0" lang="en-US" sz="1400" b="0" i="0" u="none" strike="noStrike" cap="none" normalizeH="0" baseline="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r>
              <a:tr h="2635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MA General</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1:113</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r>
              <a:tr h="2619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Duke University Medical Center</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smtClean="0">
                          <a:ln>
                            <a:noFill/>
                          </a:ln>
                          <a:effectLst/>
                          <a:latin typeface="Lucida Sans" panose="020B0602030504020204" pitchFamily="34" charset="0"/>
                        </a:rPr>
                        <a:t>1:116</a:t>
                      </a:r>
                      <a:endParaRPr kumimoji="0" lang="en-US" sz="1400" b="0" i="0" u="none" strike="noStrike" cap="none" normalizeH="0" baseline="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r>
              <a:tr h="237172">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Hospital at the Univ. of Pennsylvania, Phil.</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smtClean="0">
                          <a:ln>
                            <a:noFill/>
                          </a:ln>
                          <a:effectLst/>
                          <a:latin typeface="Lucida Sans" panose="020B0602030504020204" pitchFamily="34" charset="0"/>
                        </a:rPr>
                        <a:t>1:174</a:t>
                      </a:r>
                      <a:endParaRPr kumimoji="0" lang="en-US" sz="1400" b="0" i="0" u="none" strike="noStrike" cap="none" normalizeH="0" baseline="0" smtClean="0">
                        <a:ln>
                          <a:noFill/>
                        </a:ln>
                        <a:solidFill>
                          <a:schemeClr val="tx1"/>
                        </a:solidFill>
                        <a:effectLst/>
                        <a:latin typeface="Lucida Sans" panose="020B0602030504020204" pitchFamily="34" charset="0"/>
                      </a:endParaRPr>
                    </a:p>
                  </a:txBody>
                  <a:tcPr anchor="b" horzOverflow="overflow"/>
                </a:tc>
              </a:tr>
              <a:tr h="2619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UCSF</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smtClean="0">
                          <a:ln>
                            <a:noFill/>
                          </a:ln>
                          <a:effectLst/>
                          <a:latin typeface="Lucida Sans" panose="020B0602030504020204" pitchFamily="34" charset="0"/>
                        </a:rPr>
                        <a:t>1:200</a:t>
                      </a:r>
                      <a:endParaRPr kumimoji="0" lang="en-US" sz="1400" b="0" i="0" u="none" strike="noStrike" cap="none" normalizeH="0" baseline="0" smtClean="0">
                        <a:ln>
                          <a:noFill/>
                        </a:ln>
                        <a:solidFill>
                          <a:schemeClr val="tx1"/>
                        </a:solidFill>
                        <a:effectLst/>
                        <a:latin typeface="Lucida Sans" panose="020B0602030504020204" pitchFamily="34" charset="0"/>
                      </a:endParaRPr>
                    </a:p>
                  </a:txBody>
                  <a:tcPr anchor="b" horzOverflow="overflow">
                    <a:solidFill>
                      <a:schemeClr val="bg1">
                        <a:lumMod val="75000"/>
                      </a:schemeClr>
                    </a:solidFill>
                  </a:tcPr>
                </a:tc>
              </a:tr>
              <a:tr h="2635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NY Presbyterian</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1:208</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tc>
              </a:tr>
            </a:tbl>
          </a:graphicData>
        </a:graphic>
      </p:graphicFrame>
      <p:sp>
        <p:nvSpPr>
          <p:cNvPr id="13361" name="TextBox 3"/>
          <p:cNvSpPr txBox="1">
            <a:spLocks noChangeArrowheads="1"/>
          </p:cNvSpPr>
          <p:nvPr/>
        </p:nvSpPr>
        <p:spPr bwMode="auto">
          <a:xfrm>
            <a:off x="457200" y="5819001"/>
            <a:ext cx="8153400" cy="276999"/>
          </a:xfrm>
          <a:prstGeom prst="rect">
            <a:avLst/>
          </a:prstGeom>
          <a:noFill/>
          <a:ln w="9525">
            <a:noFill/>
            <a:miter lim="800000"/>
            <a:headEnd/>
            <a:tailEnd/>
          </a:ln>
        </p:spPr>
        <p:txBody>
          <a:bodyPr>
            <a:spAutoFit/>
          </a:bodyPr>
          <a:lstStyle/>
          <a:p>
            <a:r>
              <a:rPr lang="en-US" sz="1200" i="1" dirty="0"/>
              <a:t>Spiritual Care Assessment Report – Interviews Conducted Feb-Apr 2010.</a:t>
            </a:r>
          </a:p>
        </p:txBody>
      </p:sp>
      <p:cxnSp>
        <p:nvCxnSpPr>
          <p:cNvPr id="13362" name="Straight Arrow Connector 4"/>
          <p:cNvCxnSpPr>
            <a:cxnSpLocks noChangeShapeType="1"/>
          </p:cNvCxnSpPr>
          <p:nvPr/>
        </p:nvCxnSpPr>
        <p:spPr bwMode="auto">
          <a:xfrm rot="5400000">
            <a:off x="7391400" y="2819400"/>
            <a:ext cx="685800" cy="533400"/>
          </a:xfrm>
          <a:prstGeom prst="straightConnector1">
            <a:avLst/>
          </a:prstGeom>
          <a:noFill/>
          <a:ln w="57150" algn="ctr">
            <a:solidFill>
              <a:schemeClr val="accent1"/>
            </a:solidFill>
            <a:round/>
            <a:headEnd/>
            <a:tailEnd type="arrow" w="med" len="med"/>
          </a:ln>
        </p:spPr>
      </p:cxnSp>
      <p:sp>
        <p:nvSpPr>
          <p:cNvPr id="13363" name="TextBox 5"/>
          <p:cNvSpPr txBox="1">
            <a:spLocks noChangeArrowheads="1"/>
          </p:cNvSpPr>
          <p:nvPr/>
        </p:nvSpPr>
        <p:spPr bwMode="auto">
          <a:xfrm>
            <a:off x="7543800" y="2511623"/>
            <a:ext cx="1124026" cy="307777"/>
          </a:xfrm>
          <a:prstGeom prst="rect">
            <a:avLst/>
          </a:prstGeom>
          <a:solidFill>
            <a:schemeClr val="accent1"/>
          </a:solidFill>
          <a:ln w="9525">
            <a:noFill/>
            <a:miter lim="800000"/>
            <a:headEnd/>
            <a:tailEnd/>
          </a:ln>
        </p:spPr>
        <p:txBody>
          <a:bodyPr wrap="none">
            <a:spAutoFit/>
          </a:bodyPr>
          <a:lstStyle/>
          <a:p>
            <a:r>
              <a:rPr lang="en-US" sz="1400" dirty="0">
                <a:solidFill>
                  <a:schemeClr val="bg1"/>
                </a:solidFill>
                <a:latin typeface="Lucida Sans" panose="020B0602030504020204" pitchFamily="34" charset="0"/>
              </a:rPr>
              <a:t>Post-hiring</a:t>
            </a:r>
          </a:p>
        </p:txBody>
      </p:sp>
      <p:sp>
        <p:nvSpPr>
          <p:cNvPr id="7" name="Title 2"/>
          <p:cNvSpPr txBox="1">
            <a:spLocks/>
          </p:cNvSpPr>
          <p:nvPr/>
        </p:nvSpPr>
        <p:spPr>
          <a:xfrm>
            <a:off x="368300" y="152400"/>
            <a:ext cx="8229600" cy="74295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baseline="0">
                <a:solidFill>
                  <a:schemeClr val="bg1"/>
                </a:solidFill>
                <a:latin typeface="Lucida Sans"/>
                <a:ea typeface="+mj-ea"/>
                <a:cs typeface="Lucida Sans"/>
              </a:defRPr>
            </a:lvl1pPr>
          </a:lstStyle>
          <a:p>
            <a:r>
              <a:rPr lang="en-US" dirty="0" smtClean="0"/>
              <a:t>External Benchmarking – National</a:t>
            </a:r>
            <a:endParaRPr lang="en-US" dirty="0"/>
          </a:p>
        </p:txBody>
      </p:sp>
    </p:spTree>
    <p:extLst>
      <p:ext uri="{BB962C8B-B14F-4D97-AF65-F5344CB8AC3E}">
        <p14:creationId xmlns:p14="http://schemas.microsoft.com/office/powerpoint/2010/main" val="2170104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411" name="Group 371"/>
          <p:cNvGraphicFramePr>
            <a:graphicFrameLocks noGrp="1"/>
          </p:cNvGraphicFramePr>
          <p:nvPr>
            <p:ph type="tbl" idx="1"/>
            <p:extLst>
              <p:ext uri="{D42A27DB-BD31-4B8C-83A1-F6EECF244321}">
                <p14:modId xmlns:p14="http://schemas.microsoft.com/office/powerpoint/2010/main" val="1490370623"/>
              </p:ext>
            </p:extLst>
          </p:nvPr>
        </p:nvGraphicFramePr>
        <p:xfrm>
          <a:off x="533400" y="1295400"/>
          <a:ext cx="8001000" cy="4149092"/>
        </p:xfrm>
        <a:graphic>
          <a:graphicData uri="http://schemas.openxmlformats.org/drawingml/2006/table">
            <a:tbl>
              <a:tblPr>
                <a:tableStyleId>{C4B1156A-380E-4F78-BDF5-A606A8083BF9}</a:tableStyleId>
              </a:tblPr>
              <a:tblGrid>
                <a:gridCol w="4419600"/>
                <a:gridCol w="3581400"/>
              </a:tblGrid>
              <a:tr h="533400">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FFFF"/>
                          </a:solidFill>
                          <a:effectLst/>
                          <a:latin typeface="Lucida Sans" panose="020B0602030504020204" pitchFamily="34" charset="0"/>
                        </a:rPr>
                        <a:t>Los Angeles Medical Centers/Hospitals </a:t>
                      </a:r>
                      <a:r>
                        <a:rPr kumimoji="0" lang="en-US" sz="1600" b="1" i="1" u="none" strike="noStrike" cap="none" normalizeH="0" baseline="0" dirty="0" smtClean="0">
                          <a:ln>
                            <a:noFill/>
                          </a:ln>
                          <a:solidFill>
                            <a:srgbClr val="FFFFFF"/>
                          </a:solidFill>
                          <a:effectLst/>
                          <a:latin typeface="Lucida Sans" panose="020B0602030504020204" pitchFamily="34" charset="0"/>
                        </a:rPr>
                        <a:t>(2010)</a:t>
                      </a:r>
                    </a:p>
                  </a:txBody>
                  <a:tcPr anchor="ctr" horzOverflow="overflow">
                    <a:solidFill>
                      <a:schemeClr val="tx1"/>
                    </a:solidFill>
                  </a:tcPr>
                </a:tc>
                <a:tc hMerge="1">
                  <a:txBody>
                    <a:bodyPr/>
                    <a:lstStyle/>
                    <a:p>
                      <a:endParaRPr lang="en-US"/>
                    </a:p>
                  </a:txBody>
                  <a:tcPr/>
                </a:tc>
              </a:tr>
              <a:tr h="44196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u="none" strike="noStrike" cap="all" normalizeH="0" baseline="0" dirty="0" smtClean="0">
                          <a:ln>
                            <a:noFill/>
                          </a:ln>
                          <a:effectLst/>
                          <a:latin typeface="Lucida Sans" panose="020B0602030504020204" pitchFamily="34" charset="0"/>
                        </a:rPr>
                        <a:t>Hospital Name</a:t>
                      </a:r>
                      <a:endParaRPr kumimoji="0" lang="en-US" sz="1400" b="1" i="0" u="none" strike="noStrike" cap="all"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u="none" strike="noStrike" cap="all" normalizeH="0" baseline="0" dirty="0" smtClean="0">
                          <a:ln>
                            <a:noFill/>
                          </a:ln>
                          <a:effectLst/>
                          <a:latin typeface="Lucida Sans" panose="020B0602030504020204" pitchFamily="34" charset="0"/>
                        </a:rPr>
                        <a:t>Chaplain-to-Bed Ratios</a:t>
                      </a:r>
                      <a:endParaRPr kumimoji="0" lang="en-US" sz="1400" b="1" i="0" u="none" strike="noStrike" cap="all"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r>
              <a:tr h="3286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St. Johns</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1:48</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tc>
              </a:tr>
              <a:tr h="24193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UCLA Medical Center – Ronald Reagan Westwood</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1:58</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r>
              <a:tr h="3286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USC County Hospital</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1:60</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tc>
              </a:tr>
              <a:tr h="294321">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St. Joseph's (Providence – Burbank)</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1:62</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r>
              <a:tr h="3286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Children's Hospital Los Angeles</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1:64</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tc>
              </a:tr>
              <a:tr h="19430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FFFF"/>
                          </a:solidFill>
                          <a:effectLst/>
                          <a:latin typeface="Lucida Sans" panose="020B0602030504020204" pitchFamily="34" charset="0"/>
                        </a:rPr>
                        <a:t>Cedars-Sinai</a:t>
                      </a:r>
                      <a:endParaRPr kumimoji="0" lang="en-US" sz="1600" b="1" i="0" u="none" strike="noStrike" cap="none" normalizeH="0" baseline="0" dirty="0" smtClean="0">
                        <a:ln>
                          <a:noFill/>
                        </a:ln>
                        <a:solidFill>
                          <a:srgbClr val="FFFFFF"/>
                        </a:solidFill>
                        <a:effectLst/>
                        <a:latin typeface="Lucida Sans" panose="020B0602030504020204" pitchFamily="34" charset="0"/>
                      </a:endParaRPr>
                    </a:p>
                  </a:txBody>
                  <a:tcPr anchor="ctr" horzOverflow="overflow">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FFFF"/>
                          </a:solidFill>
                          <a:effectLst/>
                          <a:latin typeface="Lucida Sans" panose="020B0602030504020204" pitchFamily="34" charset="0"/>
                        </a:rPr>
                        <a:t>1:87</a:t>
                      </a:r>
                      <a:endParaRPr kumimoji="0" lang="en-US" sz="1400" b="1" i="0" u="none" strike="noStrike" cap="none" normalizeH="0" baseline="0" dirty="0" smtClean="0">
                        <a:ln>
                          <a:noFill/>
                        </a:ln>
                        <a:solidFill>
                          <a:srgbClr val="FFFFFF"/>
                        </a:solidFill>
                        <a:effectLst/>
                        <a:latin typeface="Lucida Sans" panose="020B0602030504020204" pitchFamily="34" charset="0"/>
                      </a:endParaRPr>
                    </a:p>
                  </a:txBody>
                  <a:tcPr anchor="ctr" horzOverflow="overflow">
                    <a:solidFill>
                      <a:srgbClr val="000000"/>
                    </a:solidFill>
                  </a:tcPr>
                </a:tc>
              </a:tr>
              <a:tr h="19430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Lucida Sans" panose="020B0602030504020204" pitchFamily="34" charset="0"/>
                        </a:rPr>
                        <a:t>City of Hope</a:t>
                      </a:r>
                    </a:p>
                  </a:txBody>
                  <a:tcPr anchor="ctr" horzOverflow="overflow">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Lucida Sans" panose="020B0602030504020204" pitchFamily="34" charset="0"/>
                        </a:rPr>
                        <a:t>1:88</a:t>
                      </a:r>
                    </a:p>
                  </a:txBody>
                  <a:tcPr anchor="ctr" horzOverflow="overflow">
                    <a:solidFill>
                      <a:schemeClr val="bg1"/>
                    </a:solidFill>
                  </a:tcPr>
                </a:tc>
              </a:tr>
              <a:tr h="19430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USC University/Norris Hospital</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1:100</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r>
              <a:tr h="19430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UCLA Medical Center - Santa Monica</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1:147     </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solidFill>
                  </a:tcPr>
                </a:tc>
              </a:tr>
              <a:tr h="3286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Kaiser Hospital of Los Angeles</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effectLst/>
                          <a:latin typeface="Lucida Sans" panose="020B0602030504020204" pitchFamily="34" charset="0"/>
                        </a:rPr>
                        <a:t>1:307</a:t>
                      </a:r>
                      <a:endParaRPr kumimoji="0" lang="en-US" sz="1400" b="0" i="0" u="none" strike="noStrike" cap="none" normalizeH="0" baseline="0" dirty="0" smtClean="0">
                        <a:ln>
                          <a:noFill/>
                        </a:ln>
                        <a:solidFill>
                          <a:schemeClr val="tx1"/>
                        </a:solidFill>
                        <a:effectLst/>
                        <a:latin typeface="Lucida Sans" panose="020B0602030504020204" pitchFamily="34" charset="0"/>
                      </a:endParaRPr>
                    </a:p>
                  </a:txBody>
                  <a:tcPr anchor="ctr" horzOverflow="overflow">
                    <a:solidFill>
                      <a:schemeClr val="bg1">
                        <a:lumMod val="75000"/>
                      </a:schemeClr>
                    </a:solidFill>
                  </a:tcPr>
                </a:tc>
              </a:tr>
            </a:tbl>
          </a:graphicData>
        </a:graphic>
      </p:graphicFrame>
      <p:sp>
        <p:nvSpPr>
          <p:cNvPr id="12331" name="TextBox 3"/>
          <p:cNvSpPr txBox="1">
            <a:spLocks noChangeArrowheads="1"/>
          </p:cNvSpPr>
          <p:nvPr/>
        </p:nvSpPr>
        <p:spPr bwMode="auto">
          <a:xfrm>
            <a:off x="527050" y="5742801"/>
            <a:ext cx="8153400" cy="276999"/>
          </a:xfrm>
          <a:prstGeom prst="rect">
            <a:avLst/>
          </a:prstGeom>
          <a:noFill/>
          <a:ln w="9525">
            <a:noFill/>
            <a:miter lim="800000"/>
            <a:headEnd/>
            <a:tailEnd/>
          </a:ln>
        </p:spPr>
        <p:txBody>
          <a:bodyPr>
            <a:spAutoFit/>
          </a:bodyPr>
          <a:lstStyle/>
          <a:p>
            <a:r>
              <a:rPr lang="en-US" sz="1200" i="1" dirty="0"/>
              <a:t>Spiritual Care Assessment Report – Interviews Conducted Feb-Apr 2010.</a:t>
            </a:r>
          </a:p>
        </p:txBody>
      </p:sp>
      <p:cxnSp>
        <p:nvCxnSpPr>
          <p:cNvPr id="12332" name="Straight Arrow Connector 5"/>
          <p:cNvCxnSpPr>
            <a:cxnSpLocks noChangeShapeType="1"/>
          </p:cNvCxnSpPr>
          <p:nvPr/>
        </p:nvCxnSpPr>
        <p:spPr bwMode="auto">
          <a:xfrm rot="5400000">
            <a:off x="7115175" y="3317677"/>
            <a:ext cx="762000" cy="685800"/>
          </a:xfrm>
          <a:prstGeom prst="straightConnector1">
            <a:avLst/>
          </a:prstGeom>
          <a:noFill/>
          <a:ln w="57150" algn="ctr">
            <a:solidFill>
              <a:schemeClr val="accent1"/>
            </a:solidFill>
            <a:round/>
            <a:headEnd/>
            <a:tailEnd type="arrow" w="med" len="med"/>
          </a:ln>
        </p:spPr>
      </p:cxnSp>
      <p:sp>
        <p:nvSpPr>
          <p:cNvPr id="12333" name="TextBox 8"/>
          <p:cNvSpPr txBox="1">
            <a:spLocks noChangeArrowheads="1"/>
          </p:cNvSpPr>
          <p:nvPr/>
        </p:nvSpPr>
        <p:spPr bwMode="auto">
          <a:xfrm>
            <a:off x="7324725" y="3048000"/>
            <a:ext cx="1124026" cy="307777"/>
          </a:xfrm>
          <a:prstGeom prst="rect">
            <a:avLst/>
          </a:prstGeom>
          <a:solidFill>
            <a:schemeClr val="accent1"/>
          </a:solidFill>
          <a:ln w="9525">
            <a:solidFill>
              <a:schemeClr val="accent1"/>
            </a:solidFill>
            <a:miter lim="800000"/>
            <a:headEnd/>
            <a:tailEnd/>
          </a:ln>
        </p:spPr>
        <p:txBody>
          <a:bodyPr wrap="none">
            <a:spAutoFit/>
          </a:bodyPr>
          <a:lstStyle/>
          <a:p>
            <a:r>
              <a:rPr lang="en-US" sz="1400" dirty="0">
                <a:solidFill>
                  <a:schemeClr val="bg1"/>
                </a:solidFill>
                <a:latin typeface="Lucida Sans" panose="020B0602030504020204" pitchFamily="34" charset="0"/>
              </a:rPr>
              <a:t>Post-hiring</a:t>
            </a:r>
          </a:p>
        </p:txBody>
      </p:sp>
      <p:sp>
        <p:nvSpPr>
          <p:cNvPr id="7" name="Title 2"/>
          <p:cNvSpPr>
            <a:spLocks noGrp="1"/>
          </p:cNvSpPr>
          <p:nvPr>
            <p:ph type="title"/>
          </p:nvPr>
        </p:nvSpPr>
        <p:spPr>
          <a:xfrm>
            <a:off x="368300" y="152400"/>
            <a:ext cx="8229600" cy="742950"/>
          </a:xfrm>
        </p:spPr>
        <p:txBody>
          <a:bodyPr/>
          <a:lstStyle/>
          <a:p>
            <a:r>
              <a:rPr lang="en-US" dirty="0" smtClean="0"/>
              <a:t>External Benchmarking – Local</a:t>
            </a:r>
            <a:endParaRPr lang="en-US" dirty="0"/>
          </a:p>
        </p:txBody>
      </p:sp>
    </p:spTree>
    <p:extLst>
      <p:ext uri="{BB962C8B-B14F-4D97-AF65-F5344CB8AC3E}">
        <p14:creationId xmlns:p14="http://schemas.microsoft.com/office/powerpoint/2010/main" val="1970942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6A7DFC8-CC87-1C45-AE2C-C06DE0F5DDBD}" type="slidenum">
              <a:rPr lang="en-US" smtClean="0"/>
              <a:pPr/>
              <a:t>19</a:t>
            </a:fld>
            <a:endParaRPr lang="en-US" dirty="0"/>
          </a:p>
        </p:txBody>
      </p:sp>
      <p:sp>
        <p:nvSpPr>
          <p:cNvPr id="4" name="Title 3"/>
          <p:cNvSpPr>
            <a:spLocks noGrp="1"/>
          </p:cNvSpPr>
          <p:nvPr>
            <p:ph type="title"/>
          </p:nvPr>
        </p:nvSpPr>
        <p:spPr/>
        <p:txBody>
          <a:bodyPr>
            <a:normAutofit/>
          </a:bodyPr>
          <a:lstStyle/>
          <a:p>
            <a:r>
              <a:rPr lang="en-US" dirty="0" smtClean="0"/>
              <a:t>Number of Referrals per Month</a:t>
            </a:r>
            <a:br>
              <a:rPr lang="en-US" dirty="0" smtClean="0"/>
            </a:br>
            <a:r>
              <a:rPr lang="en-US" i="1" dirty="0" smtClean="0"/>
              <a:t>(During </a:t>
            </a:r>
            <a:r>
              <a:rPr lang="en-US" i="1" dirty="0"/>
              <a:t>1st Full Year of Implementation</a:t>
            </a:r>
            <a:r>
              <a:rPr lang="en-US" i="1" dirty="0" smtClean="0"/>
              <a:t>)</a:t>
            </a:r>
            <a:endParaRPr lang="en-US" i="1" dirty="0"/>
          </a:p>
        </p:txBody>
      </p:sp>
      <p:graphicFrame>
        <p:nvGraphicFramePr>
          <p:cNvPr id="5" name="Chart 4"/>
          <p:cNvGraphicFramePr>
            <a:graphicFrameLocks/>
          </p:cNvGraphicFramePr>
          <p:nvPr>
            <p:extLst>
              <p:ext uri="{D42A27DB-BD31-4B8C-83A1-F6EECF244321}">
                <p14:modId xmlns:p14="http://schemas.microsoft.com/office/powerpoint/2010/main" val="3293692555"/>
              </p:ext>
            </p:extLst>
          </p:nvPr>
        </p:nvGraphicFramePr>
        <p:xfrm>
          <a:off x="838200" y="1524000"/>
          <a:ext cx="7467600" cy="43777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9243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6A7DFC8-CC87-1C45-AE2C-C06DE0F5DDBD}" type="slidenum">
              <a:rPr lang="en-US" smtClean="0"/>
              <a:pPr/>
              <a:t>2</a:t>
            </a:fld>
            <a:endParaRPr lang="en-US" dirty="0"/>
          </a:p>
        </p:txBody>
      </p:sp>
      <p:sp>
        <p:nvSpPr>
          <p:cNvPr id="3" name="Text Placeholder 2"/>
          <p:cNvSpPr>
            <a:spLocks noGrp="1"/>
          </p:cNvSpPr>
          <p:nvPr>
            <p:ph type="body" sz="quarter" idx="11"/>
          </p:nvPr>
        </p:nvSpPr>
        <p:spPr/>
        <p:txBody>
          <a:bodyPr>
            <a:normAutofit fontScale="92500" lnSpcReduction="10000"/>
          </a:bodyPr>
          <a:lstStyle/>
          <a:p>
            <a:r>
              <a:rPr lang="en-US" sz="2400" b="1" dirty="0">
                <a:solidFill>
                  <a:srgbClr val="54384C"/>
                </a:solidFill>
              </a:rPr>
              <a:t>History: </a:t>
            </a:r>
            <a:r>
              <a:rPr lang="en-US" sz="2400" dirty="0">
                <a:solidFill>
                  <a:srgbClr val="54384C"/>
                </a:solidFill>
              </a:rPr>
              <a:t>Alienation &amp; Welcoming to All</a:t>
            </a:r>
          </a:p>
          <a:p>
            <a:endParaRPr lang="en-US" sz="1200" dirty="0">
              <a:solidFill>
                <a:srgbClr val="54384C"/>
              </a:solidFill>
            </a:endParaRPr>
          </a:p>
          <a:p>
            <a:pPr lvl="1"/>
            <a:r>
              <a:rPr lang="en-US" sz="1500" b="1" dirty="0"/>
              <a:t>Exodus 23:9</a:t>
            </a:r>
            <a:r>
              <a:rPr lang="en-US" sz="1500" dirty="0"/>
              <a:t> (Also Ex. 22:21) “Do not oppress a stranger; you know the feelings of a stranger, for you were strangers in the Land of Egypt.”</a:t>
            </a:r>
            <a:endParaRPr lang="en-US" sz="1500" dirty="0">
              <a:solidFill>
                <a:srgbClr val="54384C"/>
              </a:solidFill>
            </a:endParaRPr>
          </a:p>
          <a:p>
            <a:endParaRPr lang="en-US" sz="1800" dirty="0">
              <a:solidFill>
                <a:srgbClr val="54384C"/>
              </a:solidFill>
            </a:endParaRPr>
          </a:p>
          <a:p>
            <a:r>
              <a:rPr lang="en-US" sz="2400" b="1" dirty="0">
                <a:solidFill>
                  <a:srgbClr val="54384C"/>
                </a:solidFill>
              </a:rPr>
              <a:t>Values: </a:t>
            </a:r>
            <a:r>
              <a:rPr lang="en-US" sz="2400" dirty="0">
                <a:solidFill>
                  <a:srgbClr val="54384C"/>
                </a:solidFill>
              </a:rPr>
              <a:t>Facilitation not Enforcement</a:t>
            </a:r>
          </a:p>
          <a:p>
            <a:endParaRPr lang="en-US" sz="1200" dirty="0">
              <a:solidFill>
                <a:srgbClr val="54384C"/>
              </a:solidFill>
            </a:endParaRPr>
          </a:p>
          <a:p>
            <a:pPr lvl="1"/>
            <a:r>
              <a:rPr lang="en-US" sz="1500" b="1" u="sng" dirty="0"/>
              <a:t>Transcript of Knesset Member </a:t>
            </a:r>
            <a:r>
              <a:rPr lang="en-US" sz="1500" b="1" u="sng" dirty="0" err="1"/>
              <a:t>Yair</a:t>
            </a:r>
            <a:r>
              <a:rPr lang="en-US" sz="1500" b="1" u="sng" dirty="0"/>
              <a:t> </a:t>
            </a:r>
            <a:r>
              <a:rPr lang="en-US" sz="1500" b="1" u="sng" dirty="0" err="1"/>
              <a:t>Lapid's</a:t>
            </a:r>
            <a:r>
              <a:rPr lang="en-US" sz="1500" b="1" u="sng" dirty="0"/>
              <a:t> presentation at </a:t>
            </a:r>
            <a:r>
              <a:rPr lang="en-US" sz="1500" b="1" u="sng" dirty="0" err="1"/>
              <a:t>Kiryat</a:t>
            </a:r>
            <a:r>
              <a:rPr lang="en-US" sz="1500" b="1" u="sng" dirty="0"/>
              <a:t> Ono College, March 13, 2012</a:t>
            </a:r>
            <a:endParaRPr lang="en-US" sz="1500" dirty="0"/>
          </a:p>
          <a:p>
            <a:pPr marL="400050" lvl="2" indent="0">
              <a:buNone/>
            </a:pPr>
            <a:r>
              <a:rPr lang="en-US" sz="1500" dirty="0"/>
              <a:t>I’ll give you an example that I always use when talking about </a:t>
            </a:r>
            <a:r>
              <a:rPr lang="en-US" sz="1500" dirty="0" err="1"/>
              <a:t>Haredi</a:t>
            </a:r>
            <a:r>
              <a:rPr lang="en-US" sz="1500" dirty="0"/>
              <a:t> [ultra-orthodox]-secular relations in Israel, which is the Yom Kippur Law. Israel has the </a:t>
            </a:r>
            <a:r>
              <a:rPr lang="en-US" sz="1500" dirty="0" err="1"/>
              <a:t>hametz</a:t>
            </a:r>
            <a:r>
              <a:rPr lang="en-US" sz="1500" dirty="0"/>
              <a:t> Law, but still, all over Israel people eat </a:t>
            </a:r>
            <a:r>
              <a:rPr lang="en-US" sz="1500" dirty="0" err="1"/>
              <a:t>hametz</a:t>
            </a:r>
            <a:r>
              <a:rPr lang="en-US" sz="1500" dirty="0"/>
              <a:t> [bread products] on Passover and buy and sell leaven on Passover. And Israel has the Pork Law, but still, all over Israel people eat pork and buy and sell pork. And the only law that they keep scrupulously is the Yom Kippur Law. On Yom Kippur, not one secular Jew in Israel drives out of his driveway. And not one secular Jew in Israel would even dream of eating in public on Yom Kippur. Do you know why secular Jews keep the Yom Kippur Law so stringently? Because there is no such law. The Yom Kippur Law was never passed in Israel. It doesn’t exist.</a:t>
            </a:r>
          </a:p>
          <a:p>
            <a:endParaRPr lang="en-US" dirty="0"/>
          </a:p>
        </p:txBody>
      </p:sp>
      <p:sp>
        <p:nvSpPr>
          <p:cNvPr id="4" name="Title 3"/>
          <p:cNvSpPr>
            <a:spLocks noGrp="1"/>
          </p:cNvSpPr>
          <p:nvPr>
            <p:ph type="title"/>
          </p:nvPr>
        </p:nvSpPr>
        <p:spPr/>
        <p:txBody>
          <a:bodyPr>
            <a:noAutofit/>
          </a:bodyPr>
          <a:lstStyle/>
          <a:p>
            <a:r>
              <a:rPr lang="en-US" dirty="0"/>
              <a:t>What Does it Mean to be a Jewish Hospital?</a:t>
            </a:r>
          </a:p>
        </p:txBody>
      </p:sp>
    </p:spTree>
    <p:extLst>
      <p:ext uri="{BB962C8B-B14F-4D97-AF65-F5344CB8AC3E}">
        <p14:creationId xmlns:p14="http://schemas.microsoft.com/office/powerpoint/2010/main" val="3558302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6A7DFC8-CC87-1C45-AE2C-C06DE0F5DDBD}" type="slidenum">
              <a:rPr lang="en-US" smtClean="0"/>
              <a:pPr/>
              <a:t>20</a:t>
            </a:fld>
            <a:endParaRPr lang="en-US" dirty="0"/>
          </a:p>
        </p:txBody>
      </p:sp>
      <p:sp>
        <p:nvSpPr>
          <p:cNvPr id="3" name="Text Placeholder 2"/>
          <p:cNvSpPr>
            <a:spLocks noGrp="1"/>
          </p:cNvSpPr>
          <p:nvPr>
            <p:ph type="body" sz="quarter" idx="11"/>
          </p:nvPr>
        </p:nvSpPr>
        <p:spPr/>
        <p:txBody>
          <a:bodyPr>
            <a:normAutofit/>
          </a:bodyPr>
          <a:lstStyle/>
          <a:p>
            <a:pPr marL="114300" lvl="0" indent="-114300">
              <a:buFont typeface="Arial"/>
              <a:buChar char="•"/>
            </a:pPr>
            <a:r>
              <a:rPr lang="en-US" sz="1800" dirty="0"/>
              <a:t>No Religion is an Island</a:t>
            </a:r>
          </a:p>
          <a:p>
            <a:pPr lvl="0"/>
            <a:endParaRPr lang="en-US" sz="1000" dirty="0"/>
          </a:p>
          <a:p>
            <a:pPr marL="114300" lvl="0" indent="-114300">
              <a:buFont typeface="Arial"/>
              <a:buChar char="•"/>
            </a:pPr>
            <a:r>
              <a:rPr lang="en-US" sz="1800" dirty="0"/>
              <a:t>Confrontation</a:t>
            </a:r>
          </a:p>
          <a:p>
            <a:endParaRPr lang="en-US" sz="1800" dirty="0"/>
          </a:p>
        </p:txBody>
      </p:sp>
      <p:sp>
        <p:nvSpPr>
          <p:cNvPr id="4" name="Title 3"/>
          <p:cNvSpPr>
            <a:spLocks noGrp="1"/>
          </p:cNvSpPr>
          <p:nvPr>
            <p:ph type="title"/>
          </p:nvPr>
        </p:nvSpPr>
        <p:spPr/>
        <p:txBody>
          <a:bodyPr>
            <a:normAutofit/>
          </a:bodyPr>
          <a:lstStyle/>
          <a:p>
            <a:r>
              <a:rPr lang="en-US" dirty="0"/>
              <a:t>Interfaith vs. </a:t>
            </a:r>
            <a:r>
              <a:rPr lang="en-US" dirty="0" err="1"/>
              <a:t>Multifaith</a:t>
            </a:r>
            <a:endParaRPr lang="en-US" dirty="0"/>
          </a:p>
        </p:txBody>
      </p:sp>
    </p:spTree>
    <p:extLst>
      <p:ext uri="{BB962C8B-B14F-4D97-AF65-F5344CB8AC3E}">
        <p14:creationId xmlns:p14="http://schemas.microsoft.com/office/powerpoint/2010/main" val="2275889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152400" y="-152400"/>
            <a:ext cx="9525000" cy="7391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itle 57"/>
          <p:cNvSpPr>
            <a:spLocks noGrp="1"/>
          </p:cNvSpPr>
          <p:nvPr>
            <p:ph type="title"/>
          </p:nvPr>
        </p:nvSpPr>
        <p:spPr>
          <a:xfrm>
            <a:off x="368300" y="249382"/>
            <a:ext cx="8229600" cy="742950"/>
          </a:xfrm>
        </p:spPr>
        <p:txBody>
          <a:bodyPr/>
          <a:lstStyle/>
          <a:p>
            <a:endParaRPr lang="en-US"/>
          </a:p>
        </p:txBody>
      </p:sp>
      <p:pic>
        <p:nvPicPr>
          <p:cNvPr id="59" name="Pictur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982"/>
            <a:ext cx="9144000" cy="7065818"/>
          </a:xfrm>
          <a:prstGeom prst="rect">
            <a:avLst/>
          </a:prstGeom>
        </p:spPr>
      </p:pic>
      <p:sp>
        <p:nvSpPr>
          <p:cNvPr id="60" name="TextBox 59"/>
          <p:cNvSpPr txBox="1"/>
          <p:nvPr/>
        </p:nvSpPr>
        <p:spPr>
          <a:xfrm>
            <a:off x="1066800" y="121807"/>
            <a:ext cx="5334000" cy="584775"/>
          </a:xfrm>
          <a:prstGeom prst="rect">
            <a:avLst/>
          </a:prstGeom>
          <a:noFill/>
        </p:spPr>
        <p:txBody>
          <a:bodyPr wrap="square" rtlCol="0">
            <a:spAutoFit/>
          </a:bodyPr>
          <a:lstStyle/>
          <a:p>
            <a:r>
              <a:rPr lang="en-US" sz="1600" dirty="0" smtClean="0">
                <a:latin typeface="Lucida Sans" pitchFamily="34" charset="0"/>
              </a:rPr>
              <a:t>Spiritual Care Dept. </a:t>
            </a:r>
          </a:p>
          <a:p>
            <a:r>
              <a:rPr lang="en-US" sz="1600" dirty="0" smtClean="0">
                <a:latin typeface="Lucida Sans" pitchFamily="34" charset="0"/>
              </a:rPr>
              <a:t>Organizational Chart</a:t>
            </a:r>
            <a:endParaRPr lang="en-US" sz="1600" dirty="0">
              <a:latin typeface="Lucida Sans" pitchFamily="34" charset="0"/>
            </a:endParaRPr>
          </a:p>
        </p:txBody>
      </p:sp>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173182"/>
            <a:ext cx="838200" cy="535662"/>
          </a:xfrm>
          <a:prstGeom prst="rect">
            <a:avLst/>
          </a:prstGeom>
        </p:spPr>
      </p:pic>
    </p:spTree>
    <p:extLst>
      <p:ext uri="{BB962C8B-B14F-4D97-AF65-F5344CB8AC3E}">
        <p14:creationId xmlns:p14="http://schemas.microsoft.com/office/powerpoint/2010/main" val="3481787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Connector 82"/>
          <p:cNvCxnSpPr>
            <a:stCxn id="24" idx="3"/>
            <a:endCxn id="76" idx="2"/>
          </p:cNvCxnSpPr>
          <p:nvPr/>
        </p:nvCxnSpPr>
        <p:spPr>
          <a:xfrm flipV="1">
            <a:off x="5562600" y="3705972"/>
            <a:ext cx="1333499" cy="66534"/>
          </a:xfrm>
          <a:prstGeom prst="line">
            <a:avLst/>
          </a:prstGeom>
          <a:ln>
            <a:solidFill>
              <a:schemeClr val="tx1"/>
            </a:solidFill>
            <a:prstDash val="sysDot"/>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24" idx="3"/>
            <a:endCxn id="78" idx="0"/>
          </p:cNvCxnSpPr>
          <p:nvPr/>
        </p:nvCxnSpPr>
        <p:spPr>
          <a:xfrm>
            <a:off x="5562600" y="3772506"/>
            <a:ext cx="1371600" cy="1256694"/>
          </a:xfrm>
          <a:prstGeom prst="line">
            <a:avLst/>
          </a:prstGeom>
          <a:ln>
            <a:solidFill>
              <a:schemeClr val="tx1"/>
            </a:solidFill>
            <a:prstDash val="sysDot"/>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19" idx="7"/>
          </p:cNvCxnSpPr>
          <p:nvPr/>
        </p:nvCxnSpPr>
        <p:spPr>
          <a:xfrm flipV="1">
            <a:off x="2928036" y="4234336"/>
            <a:ext cx="881964" cy="478416"/>
          </a:xfrm>
          <a:prstGeom prst="line">
            <a:avLst/>
          </a:prstGeom>
          <a:ln>
            <a:prstDash val="dash"/>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60" name="Straight Connector 59"/>
          <p:cNvCxnSpPr>
            <a:stCxn id="16" idx="6"/>
          </p:cNvCxnSpPr>
          <p:nvPr/>
        </p:nvCxnSpPr>
        <p:spPr>
          <a:xfrm>
            <a:off x="1835561" y="3943670"/>
            <a:ext cx="1974439" cy="145333"/>
          </a:xfrm>
          <a:prstGeom prst="line">
            <a:avLst/>
          </a:prstGeom>
          <a:ln>
            <a:prstDash val="dash"/>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63" name="Straight Connector 62"/>
          <p:cNvCxnSpPr>
            <a:stCxn id="17" idx="5"/>
          </p:cNvCxnSpPr>
          <p:nvPr/>
        </p:nvCxnSpPr>
        <p:spPr>
          <a:xfrm>
            <a:off x="1636705" y="3267534"/>
            <a:ext cx="2173295" cy="676136"/>
          </a:xfrm>
          <a:prstGeom prst="line">
            <a:avLst/>
          </a:prstGeom>
          <a:ln>
            <a:prstDash val="dash"/>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66" name="Straight Connector 65"/>
          <p:cNvCxnSpPr>
            <a:stCxn id="15" idx="5"/>
          </p:cNvCxnSpPr>
          <p:nvPr/>
        </p:nvCxnSpPr>
        <p:spPr>
          <a:xfrm>
            <a:off x="2905310" y="2817485"/>
            <a:ext cx="904690" cy="654499"/>
          </a:xfrm>
          <a:prstGeom prst="line">
            <a:avLst/>
          </a:prstGeom>
          <a:ln>
            <a:prstDash val="dash"/>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69" name="Straight Connector 68"/>
          <p:cNvCxnSpPr>
            <a:stCxn id="18" idx="4"/>
          </p:cNvCxnSpPr>
          <p:nvPr/>
        </p:nvCxnSpPr>
        <p:spPr>
          <a:xfrm>
            <a:off x="3150213" y="2373695"/>
            <a:ext cx="659787" cy="845471"/>
          </a:xfrm>
          <a:prstGeom prst="line">
            <a:avLst/>
          </a:prstGeom>
          <a:ln>
            <a:prstDash val="dash"/>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81" name="Straight Connector 80"/>
          <p:cNvCxnSpPr>
            <a:stCxn id="24" idx="3"/>
            <a:endCxn id="75" idx="2"/>
          </p:cNvCxnSpPr>
          <p:nvPr/>
        </p:nvCxnSpPr>
        <p:spPr>
          <a:xfrm flipV="1">
            <a:off x="5562600" y="2395417"/>
            <a:ext cx="1743766" cy="1377089"/>
          </a:xfrm>
          <a:prstGeom prst="line">
            <a:avLst/>
          </a:prstGeom>
          <a:ln>
            <a:solidFill>
              <a:schemeClr val="tx1"/>
            </a:solidFill>
            <a:prstDash val="sysDot"/>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20" idx="5"/>
            <a:endCxn id="24" idx="1"/>
          </p:cNvCxnSpPr>
          <p:nvPr/>
        </p:nvCxnSpPr>
        <p:spPr>
          <a:xfrm>
            <a:off x="1382549" y="2422384"/>
            <a:ext cx="2427451" cy="1350122"/>
          </a:xfrm>
          <a:prstGeom prst="line">
            <a:avLst/>
          </a:prstGeom>
          <a:ln>
            <a:prstDash val="dash"/>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2" name="Slide Number Placeholder 1"/>
          <p:cNvSpPr>
            <a:spLocks noGrp="1"/>
          </p:cNvSpPr>
          <p:nvPr>
            <p:ph type="sldNum" sz="quarter" idx="12"/>
          </p:nvPr>
        </p:nvSpPr>
        <p:spPr/>
        <p:txBody>
          <a:bodyPr/>
          <a:lstStyle/>
          <a:p>
            <a:fld id="{A6A7DFC8-CC87-1C45-AE2C-C06DE0F5DDBD}" type="slidenum">
              <a:rPr lang="en-US" smtClean="0"/>
              <a:pPr/>
              <a:t>22</a:t>
            </a:fld>
            <a:endParaRPr lang="en-US" dirty="0"/>
          </a:p>
        </p:txBody>
      </p:sp>
      <p:sp>
        <p:nvSpPr>
          <p:cNvPr id="3" name="Title 2"/>
          <p:cNvSpPr>
            <a:spLocks noGrp="1"/>
          </p:cNvSpPr>
          <p:nvPr>
            <p:ph type="title"/>
          </p:nvPr>
        </p:nvSpPr>
        <p:spPr/>
        <p:txBody>
          <a:bodyPr/>
          <a:lstStyle/>
          <a:p>
            <a:r>
              <a:rPr lang="en-US" dirty="0" smtClean="0"/>
              <a:t>Referral Workflow</a:t>
            </a:r>
            <a:endParaRPr lang="en-US" dirty="0"/>
          </a:p>
        </p:txBody>
      </p:sp>
      <p:sp>
        <p:nvSpPr>
          <p:cNvPr id="15" name="Oval 14"/>
          <p:cNvSpPr/>
          <p:nvPr/>
        </p:nvSpPr>
        <p:spPr>
          <a:xfrm>
            <a:off x="2073652" y="2362200"/>
            <a:ext cx="974348"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Patients</a:t>
            </a:r>
            <a:endParaRPr lang="en-US" dirty="0"/>
          </a:p>
        </p:txBody>
      </p:sp>
      <p:sp>
        <p:nvSpPr>
          <p:cNvPr id="16" name="Oval 15"/>
          <p:cNvSpPr/>
          <p:nvPr/>
        </p:nvSpPr>
        <p:spPr>
          <a:xfrm>
            <a:off x="879579" y="3653004"/>
            <a:ext cx="955982" cy="581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Families</a:t>
            </a:r>
            <a:endParaRPr lang="en-US" dirty="0"/>
          </a:p>
        </p:txBody>
      </p:sp>
      <p:sp>
        <p:nvSpPr>
          <p:cNvPr id="17" name="Oval 16"/>
          <p:cNvSpPr/>
          <p:nvPr/>
        </p:nvSpPr>
        <p:spPr>
          <a:xfrm>
            <a:off x="477685" y="2641255"/>
            <a:ext cx="1357876" cy="7337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Physicians</a:t>
            </a:r>
            <a:endParaRPr lang="en-US" sz="2400" dirty="0"/>
          </a:p>
        </p:txBody>
      </p:sp>
      <p:sp>
        <p:nvSpPr>
          <p:cNvPr id="18" name="Oval 17"/>
          <p:cNvSpPr/>
          <p:nvPr/>
        </p:nvSpPr>
        <p:spPr>
          <a:xfrm>
            <a:off x="2362813" y="1481707"/>
            <a:ext cx="1574800" cy="8919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Social Workers</a:t>
            </a:r>
            <a:endParaRPr lang="en-US" sz="2400" dirty="0"/>
          </a:p>
        </p:txBody>
      </p:sp>
      <p:sp>
        <p:nvSpPr>
          <p:cNvPr id="19" name="Oval 18"/>
          <p:cNvSpPr/>
          <p:nvPr/>
        </p:nvSpPr>
        <p:spPr>
          <a:xfrm>
            <a:off x="695592" y="4495800"/>
            <a:ext cx="2615471" cy="14814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Nurses</a:t>
            </a:r>
            <a:endParaRPr lang="en-US" sz="4000" dirty="0"/>
          </a:p>
        </p:txBody>
      </p:sp>
      <p:sp>
        <p:nvSpPr>
          <p:cNvPr id="20" name="Oval 19"/>
          <p:cNvSpPr/>
          <p:nvPr/>
        </p:nvSpPr>
        <p:spPr>
          <a:xfrm>
            <a:off x="228600" y="1752600"/>
            <a:ext cx="1351935" cy="78470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Other</a:t>
            </a:r>
            <a:endParaRPr lang="en-US" sz="2400" dirty="0"/>
          </a:p>
        </p:txBody>
      </p:sp>
      <p:sp>
        <p:nvSpPr>
          <p:cNvPr id="75" name="Rectangle 74"/>
          <p:cNvSpPr/>
          <p:nvPr/>
        </p:nvSpPr>
        <p:spPr>
          <a:xfrm>
            <a:off x="5638800" y="1219201"/>
            <a:ext cx="3335132" cy="11762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Staff Chaplains</a:t>
            </a:r>
            <a:endParaRPr lang="en-US" sz="2800" dirty="0"/>
          </a:p>
        </p:txBody>
      </p:sp>
      <p:sp>
        <p:nvSpPr>
          <p:cNvPr id="76" name="Oval 75"/>
          <p:cNvSpPr/>
          <p:nvPr/>
        </p:nvSpPr>
        <p:spPr>
          <a:xfrm>
            <a:off x="6896099" y="3086099"/>
            <a:ext cx="1181101" cy="123974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CPE Students, Interns</a:t>
            </a:r>
            <a:endParaRPr lang="en-US" sz="1200" dirty="0"/>
          </a:p>
        </p:txBody>
      </p:sp>
      <p:sp>
        <p:nvSpPr>
          <p:cNvPr id="78" name="Diamond 77"/>
          <p:cNvSpPr/>
          <p:nvPr/>
        </p:nvSpPr>
        <p:spPr>
          <a:xfrm>
            <a:off x="6096000" y="5029200"/>
            <a:ext cx="1676399" cy="762000"/>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smtClean="0"/>
              <a:t>Volunteers</a:t>
            </a:r>
            <a:endParaRPr lang="en-US" sz="1100" dirty="0"/>
          </a:p>
        </p:txBody>
      </p:sp>
      <p:sp>
        <p:nvSpPr>
          <p:cNvPr id="79" name="TextBox 78"/>
          <p:cNvSpPr txBox="1"/>
          <p:nvPr/>
        </p:nvSpPr>
        <p:spPr>
          <a:xfrm>
            <a:off x="4038600" y="4343400"/>
            <a:ext cx="1924025" cy="1846659"/>
          </a:xfrm>
          <a:prstGeom prst="rect">
            <a:avLst/>
          </a:prstGeom>
          <a:noFill/>
        </p:spPr>
        <p:txBody>
          <a:bodyPr wrap="square" rtlCol="0">
            <a:spAutoFit/>
          </a:bodyPr>
          <a:lstStyle/>
          <a:p>
            <a:r>
              <a:rPr lang="en-US" sz="1600" u="sng" dirty="0" smtClean="0"/>
              <a:t>Matching</a:t>
            </a:r>
            <a:endParaRPr lang="en-US" sz="1600" dirty="0" smtClean="0"/>
          </a:p>
          <a:p>
            <a:pPr marL="342900" indent="-342900">
              <a:buAutoNum type="arabicPeriod"/>
            </a:pPr>
            <a:r>
              <a:rPr lang="en-US" sz="1600" dirty="0" smtClean="0"/>
              <a:t>Religion</a:t>
            </a:r>
          </a:p>
          <a:p>
            <a:pPr marL="342900" indent="-342900">
              <a:buAutoNum type="arabicPeriod"/>
            </a:pPr>
            <a:r>
              <a:rPr lang="en-US" sz="1600" dirty="0" smtClean="0"/>
              <a:t>Language</a:t>
            </a:r>
          </a:p>
          <a:p>
            <a:pPr marL="342900" indent="-342900">
              <a:buAutoNum type="arabicPeriod"/>
            </a:pPr>
            <a:r>
              <a:rPr lang="en-US" sz="1600" dirty="0" smtClean="0"/>
              <a:t>Culture</a:t>
            </a:r>
          </a:p>
          <a:p>
            <a:pPr marL="342900" indent="-342900">
              <a:buAutoNum type="arabicPeriod"/>
            </a:pPr>
            <a:r>
              <a:rPr lang="en-US" sz="1600" dirty="0" smtClean="0"/>
              <a:t>Gender</a:t>
            </a:r>
          </a:p>
          <a:p>
            <a:pPr marL="342900" indent="-342900">
              <a:buAutoNum type="arabicPeriod"/>
            </a:pPr>
            <a:r>
              <a:rPr lang="en-US" sz="1600" dirty="0" smtClean="0"/>
              <a:t>Diagnosis</a:t>
            </a:r>
          </a:p>
          <a:p>
            <a:pPr marL="342900" indent="-342900">
              <a:buAutoNum type="arabicPeriod"/>
            </a:pPr>
            <a:r>
              <a:rPr lang="en-US" sz="1600" dirty="0" smtClean="0"/>
              <a:t>Other factors</a:t>
            </a:r>
          </a:p>
        </p:txBody>
      </p:sp>
      <p:sp>
        <p:nvSpPr>
          <p:cNvPr id="24" name="Rectangle 23"/>
          <p:cNvSpPr/>
          <p:nvPr/>
        </p:nvSpPr>
        <p:spPr>
          <a:xfrm>
            <a:off x="3810000" y="3219166"/>
            <a:ext cx="1752600" cy="1106679"/>
          </a:xfrm>
          <a:prstGeom prst="rect">
            <a:avLst/>
          </a:prstGeom>
          <a:gradFill>
            <a:gsLst>
              <a:gs pos="0">
                <a:schemeClr val="tx1">
                  <a:lumMod val="95000"/>
                  <a:lumOff val="5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Central Office Coordinator</a:t>
            </a:r>
            <a:endParaRPr lang="en-US" sz="2000" dirty="0"/>
          </a:p>
        </p:txBody>
      </p:sp>
    </p:spTree>
    <p:extLst>
      <p:ext uri="{BB962C8B-B14F-4D97-AF65-F5344CB8AC3E}">
        <p14:creationId xmlns:p14="http://schemas.microsoft.com/office/powerpoint/2010/main" val="1537738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6A7DFC8-CC87-1C45-AE2C-C06DE0F5DDBD}" type="slidenum">
              <a:rPr lang="en-US" smtClean="0"/>
              <a:pPr/>
              <a:t>23</a:t>
            </a:fld>
            <a:endParaRPr lang="en-US" dirty="0"/>
          </a:p>
        </p:txBody>
      </p:sp>
      <p:sp>
        <p:nvSpPr>
          <p:cNvPr id="4" name="Title 3"/>
          <p:cNvSpPr>
            <a:spLocks noGrp="1"/>
          </p:cNvSpPr>
          <p:nvPr>
            <p:ph type="title"/>
          </p:nvPr>
        </p:nvSpPr>
        <p:spPr/>
        <p:txBody>
          <a:bodyPr/>
          <a:lstStyle/>
          <a:p>
            <a:r>
              <a:rPr lang="en-US" dirty="0" smtClean="0"/>
              <a:t>Decision-making for CPE Interns </a:t>
            </a:r>
            <a:br>
              <a:rPr lang="en-US" dirty="0" smtClean="0"/>
            </a:br>
            <a:r>
              <a:rPr lang="en-US" i="1" dirty="0" smtClean="0"/>
              <a:t>On Assigned Unit: Should I visit this patient?</a:t>
            </a:r>
            <a:endParaRPr lang="en-US" i="1" dirty="0"/>
          </a:p>
        </p:txBody>
      </p:sp>
      <p:cxnSp>
        <p:nvCxnSpPr>
          <p:cNvPr id="7" name="Straight Arrow Connector 6"/>
          <p:cNvCxnSpPr>
            <a:stCxn id="27" idx="3"/>
            <a:endCxn id="107" idx="1"/>
          </p:cNvCxnSpPr>
          <p:nvPr/>
        </p:nvCxnSpPr>
        <p:spPr>
          <a:xfrm>
            <a:off x="3090862" y="4912727"/>
            <a:ext cx="17859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42" idx="2"/>
            <a:endCxn id="27" idx="0"/>
          </p:cNvCxnSpPr>
          <p:nvPr/>
        </p:nvCxnSpPr>
        <p:spPr>
          <a:xfrm>
            <a:off x="2100262" y="3645861"/>
            <a:ext cx="0" cy="504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643062" y="2737975"/>
            <a:ext cx="495300" cy="338554"/>
          </a:xfrm>
          <a:prstGeom prst="rect">
            <a:avLst/>
          </a:prstGeom>
          <a:noFill/>
        </p:spPr>
        <p:txBody>
          <a:bodyPr wrap="square" rtlCol="0">
            <a:spAutoFit/>
          </a:bodyPr>
          <a:lstStyle/>
          <a:p>
            <a:r>
              <a:rPr lang="en-US" sz="1600" dirty="0" smtClean="0"/>
              <a:t>NO</a:t>
            </a:r>
            <a:endParaRPr lang="en-US" dirty="0"/>
          </a:p>
        </p:txBody>
      </p:sp>
      <p:sp>
        <p:nvSpPr>
          <p:cNvPr id="20" name="Rectangle 19"/>
          <p:cNvSpPr/>
          <p:nvPr/>
        </p:nvSpPr>
        <p:spPr>
          <a:xfrm>
            <a:off x="5257800" y="2021848"/>
            <a:ext cx="2209800" cy="10668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Report to </a:t>
            </a:r>
            <a:br>
              <a:rPr lang="en-US" dirty="0" smtClean="0"/>
            </a:br>
            <a:r>
              <a:rPr lang="en-US" dirty="0" smtClean="0"/>
              <a:t>Central Office Coordinator</a:t>
            </a:r>
            <a:endParaRPr lang="en-US" dirty="0"/>
          </a:p>
        </p:txBody>
      </p:sp>
      <p:cxnSp>
        <p:nvCxnSpPr>
          <p:cNvPr id="23" name="Straight Arrow Connector 22"/>
          <p:cNvCxnSpPr>
            <a:stCxn id="42" idx="3"/>
            <a:endCxn id="20" idx="1"/>
          </p:cNvCxnSpPr>
          <p:nvPr/>
        </p:nvCxnSpPr>
        <p:spPr>
          <a:xfrm>
            <a:off x="3286124" y="2555248"/>
            <a:ext cx="197167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276600" y="4614446"/>
            <a:ext cx="533400" cy="338554"/>
          </a:xfrm>
          <a:prstGeom prst="rect">
            <a:avLst/>
          </a:prstGeom>
          <a:noFill/>
        </p:spPr>
        <p:txBody>
          <a:bodyPr wrap="square" rtlCol="0">
            <a:spAutoFit/>
          </a:bodyPr>
          <a:lstStyle/>
          <a:p>
            <a:r>
              <a:rPr lang="en-US" sz="1600" dirty="0" smtClean="0"/>
              <a:t>YES</a:t>
            </a:r>
            <a:endParaRPr lang="en-US" dirty="0"/>
          </a:p>
        </p:txBody>
      </p:sp>
      <p:sp>
        <p:nvSpPr>
          <p:cNvPr id="27" name="Flowchart: Process 26"/>
          <p:cNvSpPr/>
          <p:nvPr/>
        </p:nvSpPr>
        <p:spPr>
          <a:xfrm>
            <a:off x="1109662" y="4150727"/>
            <a:ext cx="1981200" cy="1524000"/>
          </a:xfrm>
          <a:prstGeom prst="flowChartProcess">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Check </a:t>
            </a:r>
            <a:r>
              <a:rPr lang="en-US" dirty="0" err="1" smtClean="0"/>
              <a:t>pt’s</a:t>
            </a:r>
            <a:r>
              <a:rPr lang="en-US" dirty="0" smtClean="0"/>
              <a:t> chart to see if any other chaplain is following.</a:t>
            </a:r>
            <a:endParaRPr lang="en-US" dirty="0"/>
          </a:p>
        </p:txBody>
      </p:sp>
      <p:sp>
        <p:nvSpPr>
          <p:cNvPr id="29" name="TextBox 28"/>
          <p:cNvSpPr txBox="1"/>
          <p:nvPr/>
        </p:nvSpPr>
        <p:spPr>
          <a:xfrm>
            <a:off x="3810000" y="2235369"/>
            <a:ext cx="533400" cy="338554"/>
          </a:xfrm>
          <a:prstGeom prst="rect">
            <a:avLst/>
          </a:prstGeom>
          <a:noFill/>
        </p:spPr>
        <p:txBody>
          <a:bodyPr wrap="square" rtlCol="0">
            <a:spAutoFit/>
          </a:bodyPr>
          <a:lstStyle/>
          <a:p>
            <a:r>
              <a:rPr lang="en-US" sz="1600" dirty="0" smtClean="0"/>
              <a:t>YES</a:t>
            </a:r>
            <a:endParaRPr lang="en-US" dirty="0"/>
          </a:p>
        </p:txBody>
      </p:sp>
      <p:sp>
        <p:nvSpPr>
          <p:cNvPr id="42" name="Flowchart: Decision 41"/>
          <p:cNvSpPr/>
          <p:nvPr/>
        </p:nvSpPr>
        <p:spPr>
          <a:xfrm>
            <a:off x="914400" y="1464635"/>
            <a:ext cx="2371724" cy="2181226"/>
          </a:xfrm>
          <a:prstGeom prst="flowChartDecision">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Did you receive a referral for this patient? </a:t>
            </a:r>
            <a:endParaRPr lang="en-US" dirty="0"/>
          </a:p>
        </p:txBody>
      </p:sp>
      <p:sp>
        <p:nvSpPr>
          <p:cNvPr id="59" name="TextBox 58"/>
          <p:cNvSpPr txBox="1"/>
          <p:nvPr/>
        </p:nvSpPr>
        <p:spPr>
          <a:xfrm>
            <a:off x="1676400" y="3657600"/>
            <a:ext cx="495300" cy="338554"/>
          </a:xfrm>
          <a:prstGeom prst="rect">
            <a:avLst/>
          </a:prstGeom>
          <a:noFill/>
        </p:spPr>
        <p:txBody>
          <a:bodyPr wrap="square" rtlCol="0">
            <a:spAutoFit/>
          </a:bodyPr>
          <a:lstStyle/>
          <a:p>
            <a:r>
              <a:rPr lang="en-US" sz="1600" dirty="0" smtClean="0"/>
              <a:t>NO</a:t>
            </a:r>
            <a:endParaRPr lang="en-US" dirty="0"/>
          </a:p>
        </p:txBody>
      </p:sp>
      <p:sp>
        <p:nvSpPr>
          <p:cNvPr id="107" name="Rectangle 106"/>
          <p:cNvSpPr/>
          <p:nvPr/>
        </p:nvSpPr>
        <p:spPr>
          <a:xfrm>
            <a:off x="4876800" y="4379327"/>
            <a:ext cx="2209800" cy="10668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Don’t visit</a:t>
            </a:r>
            <a:endParaRPr lang="en-US" dirty="0"/>
          </a:p>
        </p:txBody>
      </p:sp>
      <p:cxnSp>
        <p:nvCxnSpPr>
          <p:cNvPr id="108" name="Straight Arrow Connector 107"/>
          <p:cNvCxnSpPr>
            <a:stCxn id="27" idx="2"/>
          </p:cNvCxnSpPr>
          <p:nvPr/>
        </p:nvCxnSpPr>
        <p:spPr>
          <a:xfrm>
            <a:off x="2100262" y="5674727"/>
            <a:ext cx="0" cy="4563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700211" y="5681246"/>
            <a:ext cx="495300" cy="338554"/>
          </a:xfrm>
          <a:prstGeom prst="rect">
            <a:avLst/>
          </a:prstGeom>
          <a:noFill/>
        </p:spPr>
        <p:txBody>
          <a:bodyPr wrap="square" rtlCol="0">
            <a:spAutoFit/>
          </a:bodyPr>
          <a:lstStyle/>
          <a:p>
            <a:r>
              <a:rPr lang="en-US" sz="1600" dirty="0" smtClean="0"/>
              <a:t>NO</a:t>
            </a:r>
            <a:endParaRPr lang="en-US" dirty="0"/>
          </a:p>
        </p:txBody>
      </p:sp>
      <p:sp>
        <p:nvSpPr>
          <p:cNvPr id="10" name="Flowchart: Terminator 9"/>
          <p:cNvSpPr/>
          <p:nvPr/>
        </p:nvSpPr>
        <p:spPr>
          <a:xfrm>
            <a:off x="1643062" y="1143000"/>
            <a:ext cx="914400" cy="301752"/>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START</a:t>
            </a:r>
            <a:endParaRPr lang="en-US" dirty="0"/>
          </a:p>
        </p:txBody>
      </p:sp>
    </p:spTree>
    <p:extLst>
      <p:ext uri="{BB962C8B-B14F-4D97-AF65-F5344CB8AC3E}">
        <p14:creationId xmlns:p14="http://schemas.microsoft.com/office/powerpoint/2010/main" val="262925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6A7DFC8-CC87-1C45-AE2C-C06DE0F5DDBD}" type="slidenum">
              <a:rPr lang="en-US" smtClean="0"/>
              <a:pPr/>
              <a:t>24</a:t>
            </a:fld>
            <a:endParaRPr lang="en-US" dirty="0"/>
          </a:p>
        </p:txBody>
      </p:sp>
      <p:sp>
        <p:nvSpPr>
          <p:cNvPr id="4" name="Title 3"/>
          <p:cNvSpPr>
            <a:spLocks noGrp="1"/>
          </p:cNvSpPr>
          <p:nvPr>
            <p:ph type="title"/>
          </p:nvPr>
        </p:nvSpPr>
        <p:spPr/>
        <p:txBody>
          <a:bodyPr/>
          <a:lstStyle/>
          <a:p>
            <a:r>
              <a:rPr lang="en-US" dirty="0" smtClean="0"/>
              <a:t>Decision-making for CPE Interns </a:t>
            </a:r>
            <a:br>
              <a:rPr lang="en-US" dirty="0" smtClean="0"/>
            </a:br>
            <a:r>
              <a:rPr lang="en-US" i="1" dirty="0" smtClean="0"/>
              <a:t>On Assigned Unit: Should I visit this patient?</a:t>
            </a:r>
            <a:endParaRPr lang="en-US" i="1" dirty="0"/>
          </a:p>
        </p:txBody>
      </p:sp>
      <p:cxnSp>
        <p:nvCxnSpPr>
          <p:cNvPr id="108" name="Straight Arrow Connector 107"/>
          <p:cNvCxnSpPr/>
          <p:nvPr/>
        </p:nvCxnSpPr>
        <p:spPr>
          <a:xfrm>
            <a:off x="2100262" y="1143000"/>
            <a:ext cx="0" cy="4563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700211" y="1149519"/>
            <a:ext cx="495300" cy="338554"/>
          </a:xfrm>
          <a:prstGeom prst="rect">
            <a:avLst/>
          </a:prstGeom>
          <a:noFill/>
        </p:spPr>
        <p:txBody>
          <a:bodyPr wrap="square" rtlCol="0">
            <a:spAutoFit/>
          </a:bodyPr>
          <a:lstStyle/>
          <a:p>
            <a:r>
              <a:rPr lang="en-US" sz="1600" dirty="0" smtClean="0"/>
              <a:t>NO</a:t>
            </a:r>
            <a:endParaRPr lang="en-US" dirty="0"/>
          </a:p>
        </p:txBody>
      </p:sp>
      <p:sp>
        <p:nvSpPr>
          <p:cNvPr id="18" name="Rectangle 17"/>
          <p:cNvSpPr/>
          <p:nvPr/>
        </p:nvSpPr>
        <p:spPr>
          <a:xfrm>
            <a:off x="921543" y="1617999"/>
            <a:ext cx="2357438" cy="12200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Visit and Assess:</a:t>
            </a:r>
            <a:br>
              <a:rPr lang="en-US" dirty="0" smtClean="0"/>
            </a:br>
            <a:r>
              <a:rPr lang="en-US" dirty="0" smtClean="0"/>
              <a:t>Are there faith-specific spiritual needs?</a:t>
            </a:r>
            <a:endParaRPr lang="en-US" dirty="0"/>
          </a:p>
        </p:txBody>
      </p:sp>
      <p:sp>
        <p:nvSpPr>
          <p:cNvPr id="19" name="Rectangle 18"/>
          <p:cNvSpPr/>
          <p:nvPr/>
        </p:nvSpPr>
        <p:spPr>
          <a:xfrm>
            <a:off x="4972050" y="1694616"/>
            <a:ext cx="2209800" cy="10668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Report to </a:t>
            </a:r>
            <a:br>
              <a:rPr lang="en-US" dirty="0"/>
            </a:br>
            <a:r>
              <a:rPr lang="en-US" dirty="0"/>
              <a:t>Central Office Coordinator</a:t>
            </a:r>
          </a:p>
        </p:txBody>
      </p:sp>
      <p:cxnSp>
        <p:nvCxnSpPr>
          <p:cNvPr id="21" name="Straight Arrow Connector 20"/>
          <p:cNvCxnSpPr>
            <a:stCxn id="18" idx="3"/>
            <a:endCxn id="19" idx="1"/>
          </p:cNvCxnSpPr>
          <p:nvPr/>
        </p:nvCxnSpPr>
        <p:spPr>
          <a:xfrm>
            <a:off x="3278981" y="2228016"/>
            <a:ext cx="16930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810000" y="1905000"/>
            <a:ext cx="533400" cy="338554"/>
          </a:xfrm>
          <a:prstGeom prst="rect">
            <a:avLst/>
          </a:prstGeom>
          <a:noFill/>
        </p:spPr>
        <p:txBody>
          <a:bodyPr wrap="square" rtlCol="0">
            <a:spAutoFit/>
          </a:bodyPr>
          <a:lstStyle/>
          <a:p>
            <a:r>
              <a:rPr lang="en-US" sz="1600" dirty="0" smtClean="0"/>
              <a:t>YES</a:t>
            </a:r>
            <a:endParaRPr lang="en-US" dirty="0"/>
          </a:p>
        </p:txBody>
      </p:sp>
      <p:sp>
        <p:nvSpPr>
          <p:cNvPr id="26" name="Rectangle 25"/>
          <p:cNvSpPr/>
          <p:nvPr/>
        </p:nvSpPr>
        <p:spPr>
          <a:xfrm>
            <a:off x="995362" y="3457575"/>
            <a:ext cx="2209800"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Continue to follow if necessary or requested.</a:t>
            </a:r>
            <a:endParaRPr lang="en-US" dirty="0"/>
          </a:p>
        </p:txBody>
      </p:sp>
      <p:sp>
        <p:nvSpPr>
          <p:cNvPr id="28" name="TextBox 27"/>
          <p:cNvSpPr txBox="1"/>
          <p:nvPr/>
        </p:nvSpPr>
        <p:spPr>
          <a:xfrm>
            <a:off x="1700211" y="2978526"/>
            <a:ext cx="495300" cy="338554"/>
          </a:xfrm>
          <a:prstGeom prst="rect">
            <a:avLst/>
          </a:prstGeom>
          <a:noFill/>
        </p:spPr>
        <p:txBody>
          <a:bodyPr wrap="square" rtlCol="0">
            <a:spAutoFit/>
          </a:bodyPr>
          <a:lstStyle/>
          <a:p>
            <a:r>
              <a:rPr lang="en-US" sz="1600" dirty="0" smtClean="0"/>
              <a:t>NO</a:t>
            </a:r>
            <a:endParaRPr lang="en-US" dirty="0"/>
          </a:p>
        </p:txBody>
      </p:sp>
      <p:cxnSp>
        <p:nvCxnSpPr>
          <p:cNvPr id="31" name="Straight Arrow Connector 30"/>
          <p:cNvCxnSpPr>
            <a:stCxn id="18" idx="2"/>
            <a:endCxn id="26" idx="0"/>
          </p:cNvCxnSpPr>
          <p:nvPr/>
        </p:nvCxnSpPr>
        <p:spPr>
          <a:xfrm>
            <a:off x="2100262" y="2838032"/>
            <a:ext cx="0" cy="6195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2"/>
          </p:cNvCxnSpPr>
          <p:nvPr/>
        </p:nvCxnSpPr>
        <p:spPr>
          <a:xfrm>
            <a:off x="2100262" y="4524375"/>
            <a:ext cx="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Flowchart: Terminator 37"/>
          <p:cNvSpPr/>
          <p:nvPr/>
        </p:nvSpPr>
        <p:spPr>
          <a:xfrm>
            <a:off x="1108471" y="5057775"/>
            <a:ext cx="1983581" cy="609600"/>
          </a:xfrm>
          <a:prstGeom prst="flowChartTerminator">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REPEAT PROCESS AS NEEDED</a:t>
            </a:r>
            <a:endParaRPr lang="en-US" dirty="0"/>
          </a:p>
        </p:txBody>
      </p:sp>
      <p:cxnSp>
        <p:nvCxnSpPr>
          <p:cNvPr id="5" name="Elbow Connector 4"/>
          <p:cNvCxnSpPr>
            <a:stCxn id="38" idx="1"/>
          </p:cNvCxnSpPr>
          <p:nvPr/>
        </p:nvCxnSpPr>
        <p:spPr>
          <a:xfrm rot="10800000">
            <a:off x="457201" y="1143001"/>
            <a:ext cx="651271" cy="4219575"/>
          </a:xfrm>
          <a:prstGeom prst="bentConnector2">
            <a:avLst/>
          </a:prstGeom>
          <a:ln>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359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A7DFC8-CC87-1C45-AE2C-C06DE0F5DDBD}" type="slidenum">
              <a:rPr lang="en-US" smtClean="0"/>
              <a:pPr/>
              <a:t>25</a:t>
            </a:fld>
            <a:endParaRPr lang="en-US" dirty="0"/>
          </a:p>
        </p:txBody>
      </p:sp>
      <p:sp>
        <p:nvSpPr>
          <p:cNvPr id="6" name="Title 1"/>
          <p:cNvSpPr txBox="1">
            <a:spLocks/>
          </p:cNvSpPr>
          <p:nvPr/>
        </p:nvSpPr>
        <p:spPr>
          <a:xfrm>
            <a:off x="501650" y="152400"/>
            <a:ext cx="8229600" cy="74295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baseline="0">
                <a:solidFill>
                  <a:schemeClr val="bg1"/>
                </a:solidFill>
                <a:latin typeface="Lucida Sans"/>
                <a:ea typeface="+mj-ea"/>
                <a:cs typeface="Lucida Sans"/>
              </a:defRPr>
            </a:lvl1pPr>
          </a:lstStyle>
          <a:p>
            <a:r>
              <a:rPr lang="en-US" dirty="0" smtClean="0"/>
              <a:t>Typical student workflow </a:t>
            </a:r>
            <a:r>
              <a:rPr lang="en-US" i="1" dirty="0" smtClean="0"/>
              <a:t>(example uses Jewish student)</a:t>
            </a:r>
            <a:endParaRPr lang="en-US" i="1" dirty="0"/>
          </a:p>
        </p:txBody>
      </p:sp>
      <p:sp>
        <p:nvSpPr>
          <p:cNvPr id="8" name="Flowchart: Process 7"/>
          <p:cNvSpPr/>
          <p:nvPr/>
        </p:nvSpPr>
        <p:spPr>
          <a:xfrm>
            <a:off x="304800" y="3019426"/>
            <a:ext cx="2590800" cy="1066800"/>
          </a:xfrm>
          <a:prstGeom prst="flowChartProcess">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Check email for referrals: Could be anywhere </a:t>
            </a:r>
            <a:br>
              <a:rPr lang="en-US" dirty="0" smtClean="0"/>
            </a:br>
            <a:r>
              <a:rPr lang="en-US" dirty="0" smtClean="0"/>
              <a:t>in the hospital.</a:t>
            </a:r>
            <a:endParaRPr lang="en-US" dirty="0"/>
          </a:p>
        </p:txBody>
      </p:sp>
      <p:sp>
        <p:nvSpPr>
          <p:cNvPr id="9" name="Flowchart: Process 8"/>
          <p:cNvSpPr/>
          <p:nvPr/>
        </p:nvSpPr>
        <p:spPr>
          <a:xfrm>
            <a:off x="596900" y="4800600"/>
            <a:ext cx="1993900" cy="838200"/>
          </a:xfrm>
          <a:prstGeom prst="flowChartProcess">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Review charts for patients on assigned unit</a:t>
            </a:r>
            <a:endParaRPr lang="en-US" dirty="0"/>
          </a:p>
        </p:txBody>
      </p:sp>
      <p:sp>
        <p:nvSpPr>
          <p:cNvPr id="10" name="Flowchart: Process 9"/>
          <p:cNvSpPr/>
          <p:nvPr/>
        </p:nvSpPr>
        <p:spPr>
          <a:xfrm>
            <a:off x="3429000" y="1979664"/>
            <a:ext cx="1993900" cy="1144536"/>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Attend interdisciplinary Progression of Care Rounds (POCR)</a:t>
            </a:r>
            <a:endParaRPr lang="en-US" dirty="0"/>
          </a:p>
        </p:txBody>
      </p:sp>
      <p:sp>
        <p:nvSpPr>
          <p:cNvPr id="11" name="Flowchart: Process 10"/>
          <p:cNvSpPr/>
          <p:nvPr/>
        </p:nvSpPr>
        <p:spPr>
          <a:xfrm>
            <a:off x="6324600" y="2777613"/>
            <a:ext cx="2286000" cy="110858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Receive referrals from team members </a:t>
            </a:r>
            <a:br>
              <a:rPr lang="en-US" dirty="0" smtClean="0"/>
            </a:br>
            <a:r>
              <a:rPr lang="en-US" dirty="0" smtClean="0"/>
              <a:t>(SW, RN, MD, Other)</a:t>
            </a:r>
            <a:endParaRPr lang="en-US" dirty="0"/>
          </a:p>
        </p:txBody>
      </p:sp>
      <p:sp>
        <p:nvSpPr>
          <p:cNvPr id="16" name="Flowchart: Process 15"/>
          <p:cNvSpPr/>
          <p:nvPr/>
        </p:nvSpPr>
        <p:spPr>
          <a:xfrm>
            <a:off x="6477000" y="4476749"/>
            <a:ext cx="1993900" cy="1162051"/>
          </a:xfrm>
          <a:prstGeom prst="flowChartProcess">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Relay referrals to Central Office Coordinator for dispatch</a:t>
            </a:r>
            <a:endParaRPr lang="en-US" dirty="0"/>
          </a:p>
        </p:txBody>
      </p:sp>
      <p:sp>
        <p:nvSpPr>
          <p:cNvPr id="23" name="Oval 22"/>
          <p:cNvSpPr/>
          <p:nvPr/>
        </p:nvSpPr>
        <p:spPr>
          <a:xfrm>
            <a:off x="944102" y="1571626"/>
            <a:ext cx="1303184" cy="9144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Clock in for the day</a:t>
            </a:r>
            <a:endParaRPr lang="en-US" dirty="0"/>
          </a:p>
        </p:txBody>
      </p:sp>
      <p:cxnSp>
        <p:nvCxnSpPr>
          <p:cNvPr id="25" name="Straight Arrow Connector 24"/>
          <p:cNvCxnSpPr>
            <a:stCxn id="23" idx="4"/>
            <a:endCxn id="8" idx="0"/>
          </p:cNvCxnSpPr>
          <p:nvPr/>
        </p:nvCxnSpPr>
        <p:spPr>
          <a:xfrm>
            <a:off x="1595694" y="2486026"/>
            <a:ext cx="4506"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8" idx="2"/>
            <a:endCxn id="9" idx="0"/>
          </p:cNvCxnSpPr>
          <p:nvPr/>
        </p:nvCxnSpPr>
        <p:spPr>
          <a:xfrm flipH="1">
            <a:off x="1593850" y="4086226"/>
            <a:ext cx="6350" cy="7143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9" idx="2"/>
            <a:endCxn id="10" idx="2"/>
          </p:cNvCxnSpPr>
          <p:nvPr/>
        </p:nvCxnSpPr>
        <p:spPr>
          <a:xfrm rot="5400000" flipH="1" flipV="1">
            <a:off x="1752600" y="2965450"/>
            <a:ext cx="2514600" cy="2832100"/>
          </a:xfrm>
          <a:prstGeom prst="bentConnector3">
            <a:avLst>
              <a:gd name="adj1" fmla="val -909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2"/>
          <p:cNvCxnSpPr>
            <a:stCxn id="10" idx="0"/>
            <a:endCxn id="11" idx="0"/>
          </p:cNvCxnSpPr>
          <p:nvPr/>
        </p:nvCxnSpPr>
        <p:spPr>
          <a:xfrm rot="16200000" flipH="1">
            <a:off x="5547800" y="857813"/>
            <a:ext cx="797949" cy="3041650"/>
          </a:xfrm>
          <a:prstGeom prst="bentConnector3">
            <a:avLst>
              <a:gd name="adj1" fmla="val -28648"/>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1" idx="2"/>
            <a:endCxn id="16" idx="0"/>
          </p:cNvCxnSpPr>
          <p:nvPr/>
        </p:nvCxnSpPr>
        <p:spPr>
          <a:xfrm>
            <a:off x="7467600" y="3886200"/>
            <a:ext cx="6350" cy="590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16" idx="2"/>
          </p:cNvCxnSpPr>
          <p:nvPr/>
        </p:nvCxnSpPr>
        <p:spPr>
          <a:xfrm>
            <a:off x="7473950" y="5638800"/>
            <a:ext cx="0" cy="4572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707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A7DFC8-CC87-1C45-AE2C-C06DE0F5DDBD}" type="slidenum">
              <a:rPr lang="en-US" smtClean="0"/>
              <a:pPr/>
              <a:t>26</a:t>
            </a:fld>
            <a:endParaRPr lang="en-US" dirty="0"/>
          </a:p>
        </p:txBody>
      </p:sp>
      <p:sp>
        <p:nvSpPr>
          <p:cNvPr id="6" name="Title 1"/>
          <p:cNvSpPr txBox="1">
            <a:spLocks/>
          </p:cNvSpPr>
          <p:nvPr/>
        </p:nvSpPr>
        <p:spPr>
          <a:xfrm>
            <a:off x="501650" y="152400"/>
            <a:ext cx="8229600" cy="74295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baseline="0">
                <a:solidFill>
                  <a:schemeClr val="bg1"/>
                </a:solidFill>
                <a:latin typeface="Lucida Sans"/>
                <a:ea typeface="+mj-ea"/>
                <a:cs typeface="Lucida Sans"/>
              </a:defRPr>
            </a:lvl1pPr>
          </a:lstStyle>
          <a:p>
            <a:r>
              <a:rPr lang="en-US" dirty="0" smtClean="0"/>
              <a:t>Typical student workflow </a:t>
            </a:r>
            <a:r>
              <a:rPr lang="en-US" i="1" dirty="0" smtClean="0"/>
              <a:t>(example uses Jewish student)</a:t>
            </a:r>
            <a:endParaRPr lang="en-US" i="1" dirty="0"/>
          </a:p>
        </p:txBody>
      </p:sp>
      <p:sp>
        <p:nvSpPr>
          <p:cNvPr id="17" name="Flowchart: Process 16"/>
          <p:cNvSpPr/>
          <p:nvPr/>
        </p:nvSpPr>
        <p:spPr>
          <a:xfrm>
            <a:off x="977900" y="2063301"/>
            <a:ext cx="1993900" cy="1162051"/>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Visit referrals from:</a:t>
            </a:r>
          </a:p>
          <a:p>
            <a:pPr marL="342900" indent="-342900">
              <a:buAutoNum type="arabicParenR"/>
            </a:pPr>
            <a:r>
              <a:rPr lang="en-US" dirty="0" smtClean="0"/>
              <a:t>Central Office Coordinator</a:t>
            </a:r>
          </a:p>
          <a:p>
            <a:pPr marL="342900" indent="-342900">
              <a:buAutoNum type="arabicParenR"/>
            </a:pPr>
            <a:r>
              <a:rPr lang="en-US" dirty="0" smtClean="0"/>
              <a:t>POCR</a:t>
            </a:r>
            <a:endParaRPr lang="en-US" dirty="0"/>
          </a:p>
        </p:txBody>
      </p:sp>
      <p:sp>
        <p:nvSpPr>
          <p:cNvPr id="18" name="Flowchart: Process 17"/>
          <p:cNvSpPr/>
          <p:nvPr/>
        </p:nvSpPr>
        <p:spPr>
          <a:xfrm>
            <a:off x="977900" y="4073051"/>
            <a:ext cx="1993900" cy="1162051"/>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Self-initiate visits with non-referred patients*</a:t>
            </a:r>
            <a:endParaRPr lang="en-US" dirty="0"/>
          </a:p>
          <a:p>
            <a:pPr algn="ctr"/>
            <a:r>
              <a:rPr lang="en-US" dirty="0" smtClean="0"/>
              <a:t>on assigned unit</a:t>
            </a:r>
            <a:endParaRPr lang="en-US" dirty="0"/>
          </a:p>
        </p:txBody>
      </p:sp>
      <p:cxnSp>
        <p:nvCxnSpPr>
          <p:cNvPr id="7" name="Straight Arrow Connector 6"/>
          <p:cNvCxnSpPr>
            <a:endCxn id="17" idx="0"/>
          </p:cNvCxnSpPr>
          <p:nvPr/>
        </p:nvCxnSpPr>
        <p:spPr>
          <a:xfrm>
            <a:off x="1974850" y="1362074"/>
            <a:ext cx="0" cy="7012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7" idx="2"/>
            <a:endCxn id="18" idx="0"/>
          </p:cNvCxnSpPr>
          <p:nvPr/>
        </p:nvCxnSpPr>
        <p:spPr>
          <a:xfrm>
            <a:off x="1974850" y="3225352"/>
            <a:ext cx="0" cy="8476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066800" y="5532012"/>
            <a:ext cx="6019800" cy="307777"/>
          </a:xfrm>
          <a:prstGeom prst="rect">
            <a:avLst/>
          </a:prstGeom>
          <a:noFill/>
        </p:spPr>
        <p:txBody>
          <a:bodyPr wrap="square" rtlCol="0">
            <a:spAutoFit/>
          </a:bodyPr>
          <a:lstStyle/>
          <a:p>
            <a:r>
              <a:rPr lang="en-US" sz="1400" i="1" dirty="0" smtClean="0"/>
              <a:t>*Patients who are not currently being followed by other chaplains</a:t>
            </a:r>
            <a:endParaRPr lang="en-US" sz="1400" i="1" dirty="0"/>
          </a:p>
        </p:txBody>
      </p:sp>
      <p:cxnSp>
        <p:nvCxnSpPr>
          <p:cNvPr id="42" name="Elbow Connector 41"/>
          <p:cNvCxnSpPr>
            <a:stCxn id="18" idx="3"/>
          </p:cNvCxnSpPr>
          <p:nvPr/>
        </p:nvCxnSpPr>
        <p:spPr>
          <a:xfrm flipV="1">
            <a:off x="2971800" y="3352800"/>
            <a:ext cx="2514600" cy="130127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105400" y="3176748"/>
            <a:ext cx="3124200" cy="1200329"/>
          </a:xfrm>
          <a:prstGeom prst="rect">
            <a:avLst/>
          </a:prstGeom>
          <a:noFill/>
        </p:spPr>
        <p:txBody>
          <a:bodyPr wrap="square" rtlCol="0">
            <a:spAutoFit/>
          </a:bodyPr>
          <a:lstStyle/>
          <a:p>
            <a:r>
              <a:rPr lang="en-US" b="1" dirty="0" smtClean="0"/>
              <a:t>	IN THIS ORDER</a:t>
            </a:r>
          </a:p>
          <a:p>
            <a:pPr marL="342900" indent="-342900">
              <a:buAutoNum type="arabicPeriod"/>
            </a:pPr>
            <a:r>
              <a:rPr lang="en-US" dirty="0" smtClean="0"/>
              <a:t>Jewish Patients</a:t>
            </a:r>
          </a:p>
          <a:p>
            <a:pPr marL="342900" indent="-342900">
              <a:buAutoNum type="arabicPeriod"/>
            </a:pPr>
            <a:r>
              <a:rPr lang="en-US" dirty="0" smtClean="0"/>
              <a:t>No/Other Religion Patients</a:t>
            </a:r>
          </a:p>
          <a:p>
            <a:pPr marL="342900" indent="-342900">
              <a:buAutoNum type="arabicPeriod"/>
            </a:pPr>
            <a:r>
              <a:rPr lang="en-US" dirty="0" smtClean="0"/>
              <a:t>Christian/Catholic Patients</a:t>
            </a:r>
          </a:p>
        </p:txBody>
      </p:sp>
    </p:spTree>
    <p:extLst>
      <p:ext uri="{BB962C8B-B14F-4D97-AF65-F5344CB8AC3E}">
        <p14:creationId xmlns:p14="http://schemas.microsoft.com/office/powerpoint/2010/main" val="3037858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A7DFC8-CC87-1C45-AE2C-C06DE0F5DDBD}" type="slidenum">
              <a:rPr lang="en-US" smtClean="0"/>
              <a:pPr/>
              <a:t>27</a:t>
            </a:fld>
            <a:endParaRPr lang="en-US" dirty="0"/>
          </a:p>
        </p:txBody>
      </p:sp>
      <p:sp>
        <p:nvSpPr>
          <p:cNvPr id="3" name="Title 2"/>
          <p:cNvSpPr>
            <a:spLocks noGrp="1"/>
          </p:cNvSpPr>
          <p:nvPr>
            <p:ph type="title"/>
          </p:nvPr>
        </p:nvSpPr>
        <p:spPr/>
        <p:txBody>
          <a:bodyPr/>
          <a:lstStyle/>
          <a:p>
            <a:r>
              <a:rPr lang="en-US" dirty="0" smtClean="0"/>
              <a:t>CPE Training using the Hybrid Liaison Model</a:t>
            </a:r>
            <a:endParaRPr lang="en-US" dirty="0"/>
          </a:p>
        </p:txBody>
      </p:sp>
      <p:sp>
        <p:nvSpPr>
          <p:cNvPr id="4" name="Text Placeholder 3"/>
          <p:cNvSpPr>
            <a:spLocks noGrp="1"/>
          </p:cNvSpPr>
          <p:nvPr>
            <p:ph type="body" sz="quarter" idx="13"/>
          </p:nvPr>
        </p:nvSpPr>
        <p:spPr/>
        <p:txBody>
          <a:bodyPr>
            <a:normAutofit/>
          </a:bodyPr>
          <a:lstStyle/>
          <a:p>
            <a:pPr marL="0" indent="0">
              <a:buNone/>
            </a:pPr>
            <a:r>
              <a:rPr lang="en-US" sz="1800" b="1" dirty="0" smtClean="0"/>
              <a:t>Challenges</a:t>
            </a:r>
          </a:p>
          <a:p>
            <a:pPr marL="228600" indent="-228600"/>
            <a:r>
              <a:rPr lang="en-US" sz="1600" dirty="0" smtClean="0"/>
              <a:t>Time spent learning protocol &amp; procedures</a:t>
            </a:r>
          </a:p>
          <a:p>
            <a:pPr marL="228600" indent="-228600"/>
            <a:r>
              <a:rPr lang="en-US" sz="1600" dirty="0" smtClean="0"/>
              <a:t>Faith-specific focus</a:t>
            </a:r>
          </a:p>
          <a:p>
            <a:endParaRPr lang="en-US" sz="1600" dirty="0"/>
          </a:p>
          <a:p>
            <a:pPr marL="0" indent="0">
              <a:buNone/>
            </a:pPr>
            <a:r>
              <a:rPr lang="en-US" sz="1800" b="1" dirty="0" smtClean="0"/>
              <a:t>Benefits</a:t>
            </a:r>
          </a:p>
          <a:p>
            <a:pPr marL="228600" indent="-228600"/>
            <a:r>
              <a:rPr lang="en-US" sz="1600" dirty="0" smtClean="0"/>
              <a:t>Teamwork</a:t>
            </a:r>
          </a:p>
          <a:p>
            <a:pPr marL="228600" indent="-228600"/>
            <a:r>
              <a:rPr lang="en-US" sz="1600" dirty="0" smtClean="0"/>
              <a:t>Faith-specific sensitivity</a:t>
            </a:r>
          </a:p>
          <a:p>
            <a:pPr marL="228600" indent="-228600"/>
            <a:r>
              <a:rPr lang="en-US" sz="1600" dirty="0" smtClean="0"/>
              <a:t>Strong </a:t>
            </a:r>
            <a:r>
              <a:rPr lang="en-US" sz="1600" dirty="0" err="1" smtClean="0"/>
              <a:t>multifaith</a:t>
            </a:r>
            <a:r>
              <a:rPr lang="en-US" sz="1600" dirty="0" smtClean="0"/>
              <a:t> responsibility</a:t>
            </a:r>
          </a:p>
          <a:p>
            <a:pPr marL="228600" indent="-228600"/>
            <a:r>
              <a:rPr lang="en-US" sz="1600" dirty="0" smtClean="0"/>
              <a:t>Patient-Centered Spiritual Care</a:t>
            </a:r>
          </a:p>
          <a:p>
            <a:pPr marL="228600" indent="-228600"/>
            <a:r>
              <a:rPr lang="en-US" sz="1600" dirty="0" smtClean="0"/>
              <a:t>Spiritual Screening &amp; Assessment</a:t>
            </a:r>
            <a:endParaRPr lang="en-US" sz="1600" dirty="0"/>
          </a:p>
        </p:txBody>
      </p:sp>
    </p:spTree>
    <p:extLst>
      <p:ext uri="{BB962C8B-B14F-4D97-AF65-F5344CB8AC3E}">
        <p14:creationId xmlns:p14="http://schemas.microsoft.com/office/powerpoint/2010/main" val="3752714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A7DFC8-CC87-1C45-AE2C-C06DE0F5DDBD}" type="slidenum">
              <a:rPr lang="en-US" smtClean="0"/>
              <a:pPr/>
              <a:t>3</a:t>
            </a:fld>
            <a:endParaRPr lang="en-US" dirty="0"/>
          </a:p>
        </p:txBody>
      </p:sp>
      <p:sp>
        <p:nvSpPr>
          <p:cNvPr id="3" name="Title 2"/>
          <p:cNvSpPr>
            <a:spLocks noGrp="1"/>
          </p:cNvSpPr>
          <p:nvPr>
            <p:ph type="title"/>
          </p:nvPr>
        </p:nvSpPr>
        <p:spPr/>
        <p:txBody>
          <a:bodyPr/>
          <a:lstStyle/>
          <a:p>
            <a:r>
              <a:rPr lang="en-US" dirty="0" smtClean="0"/>
              <a:t>Spiritual Care History 1902-1961 and 1961-1976:</a:t>
            </a:r>
            <a:br>
              <a:rPr lang="en-US" dirty="0" smtClean="0"/>
            </a:br>
            <a:r>
              <a:rPr lang="en-US" dirty="0" smtClean="0"/>
              <a:t>The Volunteer Clergy Era</a:t>
            </a:r>
            <a:endParaRPr lang="en-US" dirty="0"/>
          </a:p>
        </p:txBody>
      </p:sp>
      <p:sp>
        <p:nvSpPr>
          <p:cNvPr id="4" name="Text Placeholder 3"/>
          <p:cNvSpPr>
            <a:spLocks noGrp="1"/>
          </p:cNvSpPr>
          <p:nvPr>
            <p:ph type="body" sz="quarter" idx="13"/>
          </p:nvPr>
        </p:nvSpPr>
        <p:spPr>
          <a:xfrm>
            <a:off x="876300" y="1447800"/>
            <a:ext cx="7315200" cy="762000"/>
          </a:xfrm>
        </p:spPr>
        <p:txBody>
          <a:bodyPr>
            <a:normAutofit/>
          </a:bodyPr>
          <a:lstStyle/>
          <a:p>
            <a:pPr marL="0" indent="0" algn="ctr">
              <a:buNone/>
            </a:pPr>
            <a:r>
              <a:rPr lang="en-US" sz="1800" dirty="0" err="1" smtClean="0"/>
              <a:t>Kaspare</a:t>
            </a:r>
            <a:r>
              <a:rPr lang="en-US" sz="1800" dirty="0" smtClean="0"/>
              <a:t> Cohn Hospital/Cedars of Lebanon Hospital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60794"/>
            <a:ext cx="1384829" cy="17454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913428"/>
            <a:ext cx="2635250" cy="1820372"/>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9812" t="33950" r="8411"/>
          <a:stretch/>
        </p:blipFill>
        <p:spPr>
          <a:xfrm>
            <a:off x="2508250" y="2370222"/>
            <a:ext cx="1828801" cy="133422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850" y="3973290"/>
            <a:ext cx="1676400" cy="137713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1169" y="4087934"/>
            <a:ext cx="1564482" cy="1147842"/>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b="45138"/>
          <a:stretch/>
        </p:blipFill>
        <p:spPr>
          <a:xfrm>
            <a:off x="5038725" y="4105275"/>
            <a:ext cx="1796276" cy="1186519"/>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t="56632" r="30161"/>
          <a:stretch/>
        </p:blipFill>
        <p:spPr>
          <a:xfrm>
            <a:off x="7239331" y="4057947"/>
            <a:ext cx="1663038" cy="1243372"/>
          </a:xfrm>
          <a:prstGeom prst="rect">
            <a:avLst/>
          </a:prstGeom>
        </p:spPr>
      </p:pic>
      <p:cxnSp>
        <p:nvCxnSpPr>
          <p:cNvPr id="17" name="Straight Connector 16"/>
          <p:cNvCxnSpPr/>
          <p:nvPr/>
        </p:nvCxnSpPr>
        <p:spPr>
          <a:xfrm>
            <a:off x="831850" y="3891462"/>
            <a:ext cx="7239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831850" y="3696699"/>
            <a:ext cx="0" cy="185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3429000" y="3720012"/>
            <a:ext cx="0" cy="185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6546850" y="3720012"/>
            <a:ext cx="0" cy="185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8070850" y="3887199"/>
            <a:ext cx="0" cy="185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5937250" y="3891462"/>
            <a:ext cx="0" cy="185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3810000" y="3891462"/>
            <a:ext cx="0" cy="185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746250" y="3891462"/>
            <a:ext cx="0" cy="185238"/>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 Placeholder 3"/>
          <p:cNvSpPr txBox="1">
            <a:spLocks/>
          </p:cNvSpPr>
          <p:nvPr/>
        </p:nvSpPr>
        <p:spPr>
          <a:xfrm>
            <a:off x="876300" y="5486400"/>
            <a:ext cx="7315200" cy="762000"/>
          </a:xfrm>
          <a:prstGeom prst="rect">
            <a:avLst/>
          </a:prstGeom>
        </p:spPr>
        <p:txBody>
          <a:bodyPr vert="horz" lIns="91440" tIns="45720" rIns="91440" bIns="45720" rtlCol="0">
            <a:normAutofit/>
          </a:bodyPr>
          <a:lstStyle>
            <a:lvl1pPr marL="1143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1pPr>
            <a:lvl2pPr marL="342900" indent="-114300" algn="l" defTabSz="457200" rtl="0" eaLnBrk="1" latinLnBrk="0" hangingPunct="1">
              <a:spcBef>
                <a:spcPct val="20000"/>
              </a:spcBef>
              <a:buSzPct val="50000"/>
              <a:buFont typeface="Wingdings" charset="2"/>
              <a:buChar char=""/>
              <a:defRPr sz="1400" kern="1200">
                <a:solidFill>
                  <a:schemeClr val="tx1"/>
                </a:solidFill>
                <a:latin typeface="Lucida Sans"/>
                <a:ea typeface="+mn-ea"/>
                <a:cs typeface="Lucida Sans"/>
              </a:defRPr>
            </a:lvl2pPr>
            <a:lvl3pPr marL="571500" indent="-114300" algn="l" defTabSz="457200" rtl="0" eaLnBrk="1" latinLnBrk="0" hangingPunct="1">
              <a:spcBef>
                <a:spcPct val="20000"/>
              </a:spcBef>
              <a:buSzPct val="80000"/>
              <a:buFont typeface="Wingdings" charset="2"/>
              <a:buChar char="§"/>
              <a:defRPr sz="1400" kern="1200">
                <a:solidFill>
                  <a:schemeClr val="tx1"/>
                </a:solidFill>
                <a:latin typeface="Lucida Sans"/>
                <a:ea typeface="+mn-ea"/>
                <a:cs typeface="Lucida Sans"/>
              </a:defRPr>
            </a:lvl3pPr>
            <a:lvl4pPr marL="800100" indent="-114300" algn="l" defTabSz="457200" rtl="0" eaLnBrk="1" latinLnBrk="0" hangingPunct="1">
              <a:spcBef>
                <a:spcPct val="20000"/>
              </a:spcBef>
              <a:buSzPct val="65000"/>
              <a:buFont typeface="Courier New"/>
              <a:buChar char="o"/>
              <a:tabLst/>
              <a:defRPr sz="1400" kern="1200">
                <a:solidFill>
                  <a:schemeClr val="tx1"/>
                </a:solidFill>
                <a:latin typeface="Lucida Sans"/>
                <a:ea typeface="+mn-ea"/>
                <a:cs typeface="Lucida Sans"/>
              </a:defRPr>
            </a:lvl4pPr>
            <a:lvl5pPr marL="10287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err="1" smtClean="0"/>
              <a:t>Bikur</a:t>
            </a:r>
            <a:r>
              <a:rPr lang="en-US" sz="1800" dirty="0" smtClean="0"/>
              <a:t> </a:t>
            </a:r>
            <a:r>
              <a:rPr lang="en-US" sz="1800" dirty="0" err="1" smtClean="0"/>
              <a:t>Cholim</a:t>
            </a:r>
            <a:r>
              <a:rPr lang="en-US" sz="1800" dirty="0" smtClean="0"/>
              <a:t> Hospital/Mount Sinai Hospital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A7DFC8-CC87-1C45-AE2C-C06DE0F5DDBD}" type="slidenum">
              <a:rPr lang="en-US" smtClean="0"/>
              <a:pPr/>
              <a:t>4</a:t>
            </a:fld>
            <a:endParaRPr lang="en-US" dirty="0"/>
          </a:p>
        </p:txBody>
      </p:sp>
      <p:sp>
        <p:nvSpPr>
          <p:cNvPr id="3" name="Title 2"/>
          <p:cNvSpPr>
            <a:spLocks noGrp="1"/>
          </p:cNvSpPr>
          <p:nvPr>
            <p:ph type="title"/>
          </p:nvPr>
        </p:nvSpPr>
        <p:spPr/>
        <p:txBody>
          <a:bodyPr/>
          <a:lstStyle/>
          <a:p>
            <a:r>
              <a:rPr lang="en-US" dirty="0" smtClean="0"/>
              <a:t>Spiritual Care History 1976-2012</a:t>
            </a:r>
            <a:endParaRPr lang="en-US" dirty="0"/>
          </a:p>
        </p:txBody>
      </p:sp>
      <p:sp>
        <p:nvSpPr>
          <p:cNvPr id="4" name="Text Placeholder 3"/>
          <p:cNvSpPr>
            <a:spLocks noGrp="1"/>
          </p:cNvSpPr>
          <p:nvPr>
            <p:ph type="body" sz="quarter" idx="13"/>
          </p:nvPr>
        </p:nvSpPr>
        <p:spPr>
          <a:xfrm>
            <a:off x="876300" y="1447800"/>
            <a:ext cx="7315200" cy="4038600"/>
          </a:xfrm>
        </p:spPr>
        <p:txBody>
          <a:bodyPr>
            <a:noAutofit/>
          </a:bodyPr>
          <a:lstStyle/>
          <a:p>
            <a:pPr marL="0" indent="0">
              <a:buNone/>
            </a:pPr>
            <a:r>
              <a:rPr lang="en-US" sz="1800" u="sng" dirty="0" smtClean="0"/>
              <a:t>Cedars-Sinai Medical Center</a:t>
            </a:r>
          </a:p>
          <a:p>
            <a:pPr marL="228600" indent="-228600"/>
            <a:r>
              <a:rPr lang="en-US" sz="1800" dirty="0" smtClean="0"/>
              <a:t>900 Beds</a:t>
            </a:r>
          </a:p>
          <a:p>
            <a:pPr marL="228600" indent="-228600"/>
            <a:r>
              <a:rPr lang="en-US" sz="1800" dirty="0" smtClean="0"/>
              <a:t>Cancer Center</a:t>
            </a:r>
          </a:p>
          <a:p>
            <a:pPr marL="228600" indent="-228600"/>
            <a:r>
              <a:rPr lang="en-US" sz="1800" dirty="0" smtClean="0"/>
              <a:t>Level 1 Trauma Center</a:t>
            </a:r>
          </a:p>
          <a:p>
            <a:pPr marL="228600" indent="-228600"/>
            <a:r>
              <a:rPr lang="en-US" sz="1800" dirty="0" smtClean="0"/>
              <a:t>Emergency Department</a:t>
            </a:r>
          </a:p>
          <a:p>
            <a:pPr marL="228600" indent="-228600"/>
            <a:endParaRPr lang="en-US" sz="1800" dirty="0" smtClean="0"/>
          </a:p>
          <a:p>
            <a:pPr marL="0" indent="0">
              <a:buNone/>
            </a:pPr>
            <a:r>
              <a:rPr lang="en-US" sz="1800" u="sng" dirty="0" smtClean="0"/>
              <a:t>Spiritual Care Staffing</a:t>
            </a:r>
            <a:endParaRPr lang="en-US" sz="1800" u="sng" dirty="0"/>
          </a:p>
          <a:p>
            <a:pPr marL="228600" indent="-228600"/>
            <a:r>
              <a:rPr lang="en-US" sz="1800" dirty="0" smtClean="0"/>
              <a:t>1976 Hired first chaplain (Catholic Priest)</a:t>
            </a:r>
          </a:p>
          <a:p>
            <a:pPr marL="228600" indent="-228600"/>
            <a:r>
              <a:rPr lang="en-US" sz="1800" dirty="0" smtClean="0"/>
              <a:t>1977 Hired second chaplain (Rabbi)</a:t>
            </a:r>
          </a:p>
          <a:p>
            <a:pPr marL="228600" indent="-228600"/>
            <a:r>
              <a:rPr lang="en-US" sz="1800" dirty="0" smtClean="0"/>
              <a:t>1977-1992 Two part-time assistant chaplains (Jewish)</a:t>
            </a:r>
          </a:p>
          <a:p>
            <a:pPr marL="228600" indent="-228600"/>
            <a:r>
              <a:rPr lang="en-US" sz="1800" dirty="0" smtClean="0"/>
              <a:t>Hired third chaplain 2000 (Christian Minister)</a:t>
            </a:r>
          </a:p>
          <a:p>
            <a:pPr marL="228600" indent="-228600"/>
            <a:r>
              <a:rPr lang="en-US" sz="1800" dirty="0" smtClean="0"/>
              <a:t>2011 Rabbi Levi Meier (</a:t>
            </a:r>
            <a:r>
              <a:rPr lang="en-US" sz="1800" dirty="0" err="1" smtClean="0"/>
              <a:t>z”l</a:t>
            </a:r>
            <a:r>
              <a:rPr lang="en-US" sz="1800" dirty="0" smtClean="0"/>
              <a:t>), Cedars-Sinai’s central, long-standing spiritual care leader passes away</a:t>
            </a:r>
          </a:p>
        </p:txBody>
      </p:sp>
      <p:pic>
        <p:nvPicPr>
          <p:cNvPr id="1026" name="Picture 2" descr="C:\Users\Schreiberj\AppData\Local\Microsoft\Windows\Temporary Internet Files\Content.Outlook\JAOLT39N\CSMCBldgMoses-653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310" y="1295400"/>
            <a:ext cx="3314522"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193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A7DFC8-CC87-1C45-AE2C-C06DE0F5DDBD}" type="slidenum">
              <a:rPr lang="en-US" smtClean="0"/>
              <a:pPr/>
              <a:t>5</a:t>
            </a:fld>
            <a:endParaRPr lang="en-US" dirty="0"/>
          </a:p>
        </p:txBody>
      </p:sp>
      <p:sp>
        <p:nvSpPr>
          <p:cNvPr id="3" name="Title 2"/>
          <p:cNvSpPr>
            <a:spLocks noGrp="1"/>
          </p:cNvSpPr>
          <p:nvPr>
            <p:ph type="title"/>
          </p:nvPr>
        </p:nvSpPr>
        <p:spPr/>
        <p:txBody>
          <a:bodyPr/>
          <a:lstStyle/>
          <a:p>
            <a:r>
              <a:rPr lang="en-US" dirty="0" smtClean="0"/>
              <a:t>Spiritual Care History 2012</a:t>
            </a:r>
            <a:endParaRPr lang="en-US" dirty="0"/>
          </a:p>
        </p:txBody>
      </p:sp>
      <p:sp>
        <p:nvSpPr>
          <p:cNvPr id="4" name="Text Placeholder 3"/>
          <p:cNvSpPr>
            <a:spLocks noGrp="1"/>
          </p:cNvSpPr>
          <p:nvPr>
            <p:ph type="body" sz="quarter" idx="13"/>
          </p:nvPr>
        </p:nvSpPr>
        <p:spPr>
          <a:xfrm>
            <a:off x="876300" y="1447800"/>
            <a:ext cx="7315200" cy="4038600"/>
          </a:xfrm>
        </p:spPr>
        <p:txBody>
          <a:bodyPr>
            <a:normAutofit/>
          </a:bodyPr>
          <a:lstStyle/>
          <a:p>
            <a:pPr marL="228600" indent="-228600">
              <a:buFont typeface="+mj-lt"/>
              <a:buAutoNum type="arabicPeriod"/>
            </a:pPr>
            <a:r>
              <a:rPr lang="en-US" sz="1800" dirty="0" smtClean="0"/>
              <a:t>Began national search for new rabbinic, spiritual care leader</a:t>
            </a:r>
          </a:p>
          <a:p>
            <a:pPr marL="228600" indent="-228600">
              <a:buFont typeface="+mj-lt"/>
              <a:buAutoNum type="arabicPeriod"/>
            </a:pPr>
            <a:r>
              <a:rPr lang="en-US" sz="1800" dirty="0" smtClean="0"/>
              <a:t>Began Spiritual Care Assessment* – Purpose:</a:t>
            </a:r>
          </a:p>
          <a:p>
            <a:pPr marL="457200" lvl="1" indent="-228600"/>
            <a:r>
              <a:rPr lang="en-US" sz="1800" dirty="0" smtClean="0"/>
              <a:t>Ensure successful, evidence-based chaplaincy practice, including:</a:t>
            </a:r>
          </a:p>
          <a:p>
            <a:pPr marL="685800" lvl="2" indent="-228600"/>
            <a:r>
              <a:rPr lang="en-US" sz="1800" dirty="0" smtClean="0"/>
              <a:t>Meeting regulatory requirements</a:t>
            </a:r>
          </a:p>
          <a:p>
            <a:pPr marL="685800" lvl="2" indent="-228600"/>
            <a:r>
              <a:rPr lang="en-US" sz="1800" dirty="0" smtClean="0"/>
              <a:t>Maintaining the culture of Cedars-Sinai</a:t>
            </a:r>
          </a:p>
          <a:p>
            <a:pPr marL="685800" lvl="2" indent="-228600"/>
            <a:r>
              <a:rPr lang="en-US" sz="1800" dirty="0" smtClean="0"/>
              <a:t>Striving for excellence in achieving standards of practice</a:t>
            </a:r>
          </a:p>
          <a:p>
            <a:pPr marL="457200" lvl="1" indent="-228600"/>
            <a:r>
              <a:rPr lang="en-US" sz="1800" dirty="0" smtClean="0"/>
              <a:t>Improve patient and staff experiences</a:t>
            </a:r>
          </a:p>
          <a:p>
            <a:pPr marL="457200" lvl="1" indent="-228600"/>
            <a:r>
              <a:rPr lang="en-US" sz="1800" dirty="0" smtClean="0"/>
              <a:t>Facilitate further program planning and evaluation</a:t>
            </a:r>
          </a:p>
          <a:p>
            <a:pPr marL="457200" lvl="1" indent="-228600"/>
            <a:r>
              <a:rPr lang="en-US" sz="1800" dirty="0" smtClean="0"/>
              <a:t>Gain a broad-based perspective of spiritual care needs from Cedars-Sinai staff and physicians</a:t>
            </a:r>
          </a:p>
        </p:txBody>
      </p:sp>
      <p:sp>
        <p:nvSpPr>
          <p:cNvPr id="8" name="TextBox 7"/>
          <p:cNvSpPr txBox="1"/>
          <p:nvPr/>
        </p:nvSpPr>
        <p:spPr>
          <a:xfrm>
            <a:off x="990600" y="5029200"/>
            <a:ext cx="7200900" cy="461665"/>
          </a:xfrm>
          <a:prstGeom prst="rect">
            <a:avLst/>
          </a:prstGeom>
          <a:noFill/>
        </p:spPr>
        <p:txBody>
          <a:bodyPr wrap="square" rtlCol="0">
            <a:spAutoFit/>
          </a:bodyPr>
          <a:lstStyle/>
          <a:p>
            <a:pPr marL="114300" indent="-114300"/>
            <a:r>
              <a:rPr lang="en-US" sz="1200" i="1" dirty="0" smtClean="0"/>
              <a:t>* Consulting services provided by Michele Prince, formerly with </a:t>
            </a:r>
            <a:r>
              <a:rPr lang="en-US" sz="1200" i="1" dirty="0" err="1" smtClean="0"/>
              <a:t>Kalsman</a:t>
            </a:r>
            <a:r>
              <a:rPr lang="en-US" sz="1200" i="1" dirty="0" smtClean="0"/>
              <a:t> Institute on Judaism and Health at the Hebrew Union College – Jewish Institute of Religion</a:t>
            </a:r>
            <a:endParaRPr lang="en-US" sz="1200" i="1" dirty="0"/>
          </a:p>
        </p:txBody>
      </p:sp>
    </p:spTree>
    <p:extLst>
      <p:ext uri="{BB962C8B-B14F-4D97-AF65-F5344CB8AC3E}">
        <p14:creationId xmlns:p14="http://schemas.microsoft.com/office/powerpoint/2010/main" val="1255466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A7DFC8-CC87-1C45-AE2C-C06DE0F5DDBD}" type="slidenum">
              <a:rPr lang="en-US" smtClean="0"/>
              <a:pPr/>
              <a:t>6</a:t>
            </a:fld>
            <a:endParaRPr lang="en-US" dirty="0"/>
          </a:p>
        </p:txBody>
      </p:sp>
      <p:sp>
        <p:nvSpPr>
          <p:cNvPr id="3" name="Title 2"/>
          <p:cNvSpPr>
            <a:spLocks noGrp="1"/>
          </p:cNvSpPr>
          <p:nvPr>
            <p:ph type="title"/>
          </p:nvPr>
        </p:nvSpPr>
        <p:spPr/>
        <p:txBody>
          <a:bodyPr/>
          <a:lstStyle/>
          <a:p>
            <a:r>
              <a:rPr lang="en-US" dirty="0" smtClean="0"/>
              <a:t>Timeline and Milestones</a:t>
            </a:r>
            <a:endParaRPr lang="en-US" dirty="0"/>
          </a:p>
        </p:txBody>
      </p:sp>
      <p:graphicFrame>
        <p:nvGraphicFramePr>
          <p:cNvPr id="8" name="Group 3"/>
          <p:cNvGraphicFramePr>
            <a:graphicFrameLocks/>
          </p:cNvGraphicFramePr>
          <p:nvPr>
            <p:extLst>
              <p:ext uri="{D42A27DB-BD31-4B8C-83A1-F6EECF244321}">
                <p14:modId xmlns:p14="http://schemas.microsoft.com/office/powerpoint/2010/main" val="273968034"/>
              </p:ext>
            </p:extLst>
          </p:nvPr>
        </p:nvGraphicFramePr>
        <p:xfrm>
          <a:off x="990600" y="1447800"/>
          <a:ext cx="7543800" cy="4175760"/>
        </p:xfrm>
        <a:graphic>
          <a:graphicData uri="http://schemas.openxmlformats.org/drawingml/2006/table">
            <a:tbl>
              <a:tblPr/>
              <a:tblGrid>
                <a:gridCol w="4834202"/>
                <a:gridCol w="903685"/>
                <a:gridCol w="903684"/>
                <a:gridCol w="902229"/>
              </a:tblGrid>
              <a:tr h="26097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Lucida Sans" panose="020B0602030504020204" pitchFamily="34" charset="0"/>
                          <a:cs typeface="Arial" pitchFamily="34" charset="0"/>
                        </a:rPr>
                        <a:t> </a:t>
                      </a:r>
                      <a:endParaRPr kumimoji="0" lang="en-US" sz="2400" b="0" i="0" u="none" strike="noStrike" cap="none" normalizeH="0" baseline="0" dirty="0" smtClean="0">
                        <a:ln>
                          <a:noFill/>
                        </a:ln>
                        <a:solidFill>
                          <a:schemeClr val="bg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Lucida Sans" panose="020B0602030504020204" pitchFamily="34" charset="0"/>
                          <a:cs typeface="Arial" pitchFamily="34" charset="0"/>
                        </a:rPr>
                        <a:t>FEB</a:t>
                      </a:r>
                      <a:endParaRPr kumimoji="0" lang="en-US" sz="2800" b="1" i="0" u="none" strike="noStrike" cap="none" normalizeH="0" baseline="0" dirty="0" smtClean="0">
                        <a:ln>
                          <a:noFill/>
                        </a:ln>
                        <a:solidFill>
                          <a:schemeClr val="bg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Lucida Sans" panose="020B0602030504020204" pitchFamily="34" charset="0"/>
                          <a:cs typeface="Arial" pitchFamily="34" charset="0"/>
                        </a:rPr>
                        <a:t>MAR</a:t>
                      </a:r>
                      <a:endParaRPr kumimoji="0" lang="en-US" sz="2800" b="1" i="0" u="none" strike="noStrike" cap="none" normalizeH="0" baseline="0" smtClean="0">
                        <a:ln>
                          <a:noFill/>
                        </a:ln>
                        <a:solidFill>
                          <a:schemeClr val="bg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Lucida Sans" panose="020B0602030504020204" pitchFamily="34" charset="0"/>
                          <a:cs typeface="Arial" pitchFamily="34" charset="0"/>
                        </a:rPr>
                        <a:t>APR</a:t>
                      </a:r>
                      <a:endParaRPr kumimoji="0" lang="en-US" sz="2800" b="1" i="0" u="none" strike="noStrike" cap="none" normalizeH="0" baseline="0" smtClean="0">
                        <a:ln>
                          <a:noFill/>
                        </a:ln>
                        <a:solidFill>
                          <a:schemeClr val="bg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37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Administration</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CC99"/>
                          </a:solidFill>
                          <a:effectLst/>
                          <a:latin typeface="Lucida Sans" panose="020B0602030504020204" pitchFamily="34" charset="0"/>
                          <a:cs typeface="Arial" pitchFamily="34" charset="0"/>
                        </a:rPr>
                        <a:t> </a:t>
                      </a:r>
                      <a:endParaRPr kumimoji="0" lang="en-US" sz="2400" b="0"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Taskforce and Team Interviews</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I</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E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46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Taskforce Meetings</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X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rPr>
                        <a:t>        </a:t>
                      </a:r>
                      <a:r>
                        <a:rPr kumimoji="0" lang="en-US" sz="800" b="1" i="0" u="none" strike="noStrike" cap="none" normalizeH="0" baseline="0" dirty="0" smtClean="0">
                          <a:ln>
                            <a:noFill/>
                          </a:ln>
                          <a:solidFill>
                            <a:schemeClr val="tx1"/>
                          </a:solidFill>
                          <a:effectLst/>
                          <a:latin typeface="Lucida Sans" panose="020B0602030504020204" pitchFamily="34" charset="0"/>
                        </a:rPr>
                        <a:t> </a:t>
                      </a:r>
                      <a:r>
                        <a:rPr kumimoji="0" lang="en-US" sz="1000" b="1" i="0" u="none" strike="noStrike" cap="none" normalizeH="0" baseline="0" dirty="0" smtClean="0">
                          <a:ln>
                            <a:noFill/>
                          </a:ln>
                          <a:solidFill>
                            <a:schemeClr val="tx1"/>
                          </a:solidFill>
                          <a:effectLst/>
                          <a:latin typeface="Lucida Sans" panose="020B0602030504020204" pitchFamily="34" charset="0"/>
                        </a:rPr>
                        <a:t>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Chaplain Staffing, Structure, Support, Duties</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T</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46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Current Chaplaincy Usage and Coverage</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E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E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46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Data and Documentation</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R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R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E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Legal/Regulatory Requirements</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G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External Hospital Data and Benchmark Collection</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A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A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R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Referral Process and Response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L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L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A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Chaplaincy Religious Philosophies</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Chaplaincy Student Training</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F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F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I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Scholarship and Academic Values</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O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O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O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646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Data Collection Complete</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C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C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Visioning</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U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U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7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Report Due</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S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S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Implementation Proposal and Revisions</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9" name="Right Arrow 8"/>
          <p:cNvSpPr/>
          <p:nvPr/>
        </p:nvSpPr>
        <p:spPr>
          <a:xfrm>
            <a:off x="304800" y="1981200"/>
            <a:ext cx="6096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74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A7DFC8-CC87-1C45-AE2C-C06DE0F5DDBD}" type="slidenum">
              <a:rPr lang="en-US" smtClean="0"/>
              <a:pPr/>
              <a:t>7</a:t>
            </a:fld>
            <a:endParaRPr lang="en-US" dirty="0"/>
          </a:p>
        </p:txBody>
      </p:sp>
      <p:sp>
        <p:nvSpPr>
          <p:cNvPr id="3" name="Title 2"/>
          <p:cNvSpPr>
            <a:spLocks noGrp="1"/>
          </p:cNvSpPr>
          <p:nvPr>
            <p:ph type="title"/>
          </p:nvPr>
        </p:nvSpPr>
        <p:spPr/>
        <p:txBody>
          <a:bodyPr/>
          <a:lstStyle/>
          <a:p>
            <a:r>
              <a:rPr lang="en-US" dirty="0" smtClean="0"/>
              <a:t>Spiritual Care Assessment Task Force</a:t>
            </a:r>
            <a:endParaRPr lang="en-US" dirty="0"/>
          </a:p>
        </p:txBody>
      </p:sp>
      <p:sp>
        <p:nvSpPr>
          <p:cNvPr id="4" name="Text Placeholder 3"/>
          <p:cNvSpPr>
            <a:spLocks noGrp="1"/>
          </p:cNvSpPr>
          <p:nvPr>
            <p:ph type="body" sz="quarter" idx="13"/>
          </p:nvPr>
        </p:nvSpPr>
        <p:spPr>
          <a:xfrm>
            <a:off x="876300" y="1219200"/>
            <a:ext cx="7315200" cy="4800600"/>
          </a:xfrm>
        </p:spPr>
        <p:txBody>
          <a:bodyPr>
            <a:noAutofit/>
          </a:bodyPr>
          <a:lstStyle/>
          <a:p>
            <a:pPr marL="228600" indent="-228600"/>
            <a:r>
              <a:rPr lang="en-US" sz="1800" dirty="0" smtClean="0"/>
              <a:t>Task Force Composition – 22 leaders and front-line professionals representing 19 departments across the medical center</a:t>
            </a:r>
          </a:p>
          <a:p>
            <a:pPr marL="228600" indent="-228600">
              <a:lnSpc>
                <a:spcPct val="80000"/>
              </a:lnSpc>
            </a:pPr>
            <a:endParaRPr lang="en-US" sz="1000" dirty="0" smtClean="0"/>
          </a:p>
          <a:p>
            <a:pPr marL="228600" indent="-228600">
              <a:lnSpc>
                <a:spcPct val="80000"/>
              </a:lnSpc>
            </a:pPr>
            <a:r>
              <a:rPr lang="en-US" sz="1800" dirty="0" smtClean="0"/>
              <a:t>Evaluative Responsibilities</a:t>
            </a:r>
          </a:p>
          <a:p>
            <a:pPr marL="457200" lvl="1" indent="-228600">
              <a:lnSpc>
                <a:spcPct val="80000"/>
              </a:lnSpc>
            </a:pPr>
            <a:r>
              <a:rPr lang="en-US" sz="1800" dirty="0" smtClean="0"/>
              <a:t>Provide </a:t>
            </a:r>
            <a:r>
              <a:rPr lang="en-US" sz="1800" dirty="0"/>
              <a:t>insight, anecdotes, and data</a:t>
            </a:r>
          </a:p>
          <a:p>
            <a:pPr marL="457200" lvl="1" indent="-228600">
              <a:lnSpc>
                <a:spcPct val="80000"/>
              </a:lnSpc>
            </a:pPr>
            <a:r>
              <a:rPr lang="en-US" sz="1800" dirty="0"/>
              <a:t>Share history of experiences and observations</a:t>
            </a:r>
          </a:p>
          <a:p>
            <a:pPr marL="457200" lvl="1" indent="-228600">
              <a:lnSpc>
                <a:spcPct val="80000"/>
              </a:lnSpc>
            </a:pPr>
            <a:r>
              <a:rPr lang="en-US" sz="1800" dirty="0"/>
              <a:t>Act as a sounding board for initial findings and recommendations</a:t>
            </a:r>
          </a:p>
          <a:p>
            <a:pPr marL="457200" lvl="1" indent="-228600">
              <a:lnSpc>
                <a:spcPct val="80000"/>
              </a:lnSpc>
            </a:pPr>
            <a:r>
              <a:rPr lang="en-US" sz="1800" dirty="0"/>
              <a:t>Help ensure the cultural and professional diversity of opinion and thought throughout this process </a:t>
            </a:r>
          </a:p>
          <a:p>
            <a:pPr marL="228600" indent="-228600">
              <a:lnSpc>
                <a:spcPct val="80000"/>
              </a:lnSpc>
            </a:pPr>
            <a:endParaRPr lang="en-US" sz="1000" dirty="0" smtClean="0"/>
          </a:p>
          <a:p>
            <a:pPr marL="228600" indent="-228600">
              <a:lnSpc>
                <a:spcPct val="80000"/>
              </a:lnSpc>
            </a:pPr>
            <a:r>
              <a:rPr lang="en-US" sz="1800" dirty="0" smtClean="0"/>
              <a:t>Implementation Responsibilities</a:t>
            </a:r>
          </a:p>
          <a:p>
            <a:pPr marL="457200" lvl="1" indent="-228600">
              <a:lnSpc>
                <a:spcPct val="80000"/>
              </a:lnSpc>
            </a:pPr>
            <a:r>
              <a:rPr lang="en-US" sz="1800" dirty="0" smtClean="0"/>
              <a:t>Help </a:t>
            </a:r>
            <a:r>
              <a:rPr lang="en-US" sz="1800" dirty="0"/>
              <a:t>identify and navigate potential challenges during assessment and implementation</a:t>
            </a:r>
          </a:p>
          <a:p>
            <a:pPr marL="457200" lvl="1" indent="-228600">
              <a:lnSpc>
                <a:spcPct val="80000"/>
              </a:lnSpc>
            </a:pPr>
            <a:r>
              <a:rPr lang="en-US" sz="1800" dirty="0"/>
              <a:t>Help shift </a:t>
            </a:r>
            <a:r>
              <a:rPr lang="en-US" sz="1800" dirty="0" smtClean="0"/>
              <a:t>Cedars-Sinai’s culture </a:t>
            </a:r>
            <a:r>
              <a:rPr lang="en-US" sz="1800" dirty="0"/>
              <a:t>to increase awareness of spiritual needs and care</a:t>
            </a:r>
          </a:p>
          <a:p>
            <a:pPr marL="457200" lvl="1" indent="-228600">
              <a:lnSpc>
                <a:spcPct val="80000"/>
              </a:lnSpc>
            </a:pPr>
            <a:r>
              <a:rPr lang="en-US" sz="1800" dirty="0"/>
              <a:t>Boost academic and scholarly thinking and efforts</a:t>
            </a:r>
          </a:p>
          <a:p>
            <a:pPr marL="457200" lvl="1" indent="-228600">
              <a:lnSpc>
                <a:spcPct val="80000"/>
              </a:lnSpc>
            </a:pPr>
            <a:r>
              <a:rPr lang="en-US" sz="1800" dirty="0"/>
              <a:t>Aid in the implementation of </a:t>
            </a:r>
            <a:r>
              <a:rPr lang="en-US" sz="1800" dirty="0" smtClean="0"/>
              <a:t>recommendations</a:t>
            </a:r>
            <a:endParaRPr lang="en-US" sz="1800" dirty="0"/>
          </a:p>
        </p:txBody>
      </p:sp>
    </p:spTree>
    <p:extLst>
      <p:ext uri="{BB962C8B-B14F-4D97-AF65-F5344CB8AC3E}">
        <p14:creationId xmlns:p14="http://schemas.microsoft.com/office/powerpoint/2010/main" val="270810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A7DFC8-CC87-1C45-AE2C-C06DE0F5DDBD}" type="slidenum">
              <a:rPr lang="en-US" smtClean="0"/>
              <a:pPr/>
              <a:t>8</a:t>
            </a:fld>
            <a:endParaRPr lang="en-US" dirty="0"/>
          </a:p>
        </p:txBody>
      </p:sp>
      <p:sp>
        <p:nvSpPr>
          <p:cNvPr id="3" name="Title 2"/>
          <p:cNvSpPr>
            <a:spLocks noGrp="1"/>
          </p:cNvSpPr>
          <p:nvPr>
            <p:ph type="title"/>
          </p:nvPr>
        </p:nvSpPr>
        <p:spPr/>
        <p:txBody>
          <a:bodyPr/>
          <a:lstStyle/>
          <a:p>
            <a:r>
              <a:rPr lang="en-US" dirty="0" smtClean="0"/>
              <a:t>Timeline and Milestones</a:t>
            </a:r>
            <a:endParaRPr lang="en-US" dirty="0"/>
          </a:p>
        </p:txBody>
      </p:sp>
      <p:graphicFrame>
        <p:nvGraphicFramePr>
          <p:cNvPr id="8" name="Group 3"/>
          <p:cNvGraphicFramePr>
            <a:graphicFrameLocks/>
          </p:cNvGraphicFramePr>
          <p:nvPr>
            <p:extLst>
              <p:ext uri="{D42A27DB-BD31-4B8C-83A1-F6EECF244321}">
                <p14:modId xmlns:p14="http://schemas.microsoft.com/office/powerpoint/2010/main" val="3505418431"/>
              </p:ext>
            </p:extLst>
          </p:nvPr>
        </p:nvGraphicFramePr>
        <p:xfrm>
          <a:off x="990600" y="1447800"/>
          <a:ext cx="7543800" cy="4175760"/>
        </p:xfrm>
        <a:graphic>
          <a:graphicData uri="http://schemas.openxmlformats.org/drawingml/2006/table">
            <a:tbl>
              <a:tblPr/>
              <a:tblGrid>
                <a:gridCol w="4834202"/>
                <a:gridCol w="903685"/>
                <a:gridCol w="903684"/>
                <a:gridCol w="902229"/>
              </a:tblGrid>
              <a:tr h="26097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Lucida Sans" panose="020B0602030504020204" pitchFamily="34" charset="0"/>
                          <a:cs typeface="Arial" pitchFamily="34" charset="0"/>
                        </a:rPr>
                        <a:t> </a:t>
                      </a:r>
                      <a:endParaRPr kumimoji="0" lang="en-US" sz="2400" b="0" i="0" u="none" strike="noStrike" cap="none" normalizeH="0" baseline="0" dirty="0" smtClean="0">
                        <a:ln>
                          <a:noFill/>
                        </a:ln>
                        <a:solidFill>
                          <a:schemeClr val="bg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Lucida Sans" panose="020B0602030504020204" pitchFamily="34" charset="0"/>
                          <a:cs typeface="Arial" pitchFamily="34" charset="0"/>
                        </a:rPr>
                        <a:t>FEB</a:t>
                      </a:r>
                      <a:endParaRPr kumimoji="0" lang="en-US" sz="2800" b="1" i="0" u="none" strike="noStrike" cap="none" normalizeH="0" baseline="0" dirty="0" smtClean="0">
                        <a:ln>
                          <a:noFill/>
                        </a:ln>
                        <a:solidFill>
                          <a:schemeClr val="bg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Lucida Sans" panose="020B0602030504020204" pitchFamily="34" charset="0"/>
                          <a:cs typeface="Arial" pitchFamily="34" charset="0"/>
                        </a:rPr>
                        <a:t>MAR</a:t>
                      </a:r>
                      <a:endParaRPr kumimoji="0" lang="en-US" sz="2800" b="1" i="0" u="none" strike="noStrike" cap="none" normalizeH="0" baseline="0" smtClean="0">
                        <a:ln>
                          <a:noFill/>
                        </a:ln>
                        <a:solidFill>
                          <a:schemeClr val="bg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Lucida Sans" panose="020B0602030504020204" pitchFamily="34" charset="0"/>
                          <a:cs typeface="Arial" pitchFamily="34" charset="0"/>
                        </a:rPr>
                        <a:t>APR</a:t>
                      </a:r>
                      <a:endParaRPr kumimoji="0" lang="en-US" sz="2800" b="1" i="0" u="none" strike="noStrike" cap="none" normalizeH="0" baseline="0" smtClean="0">
                        <a:ln>
                          <a:noFill/>
                        </a:ln>
                        <a:solidFill>
                          <a:schemeClr val="bg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37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Administration</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CC99"/>
                          </a:solidFill>
                          <a:effectLst/>
                          <a:latin typeface="Lucida Sans" panose="020B0602030504020204" pitchFamily="34" charset="0"/>
                          <a:cs typeface="Arial" pitchFamily="34" charset="0"/>
                        </a:rPr>
                        <a:t> </a:t>
                      </a:r>
                      <a:endParaRPr kumimoji="0" lang="en-US" sz="2400" b="0"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Taskforce and Team Interviews</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I</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E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46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Taskforce Meetings</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X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rPr>
                        <a:t>        </a:t>
                      </a:r>
                      <a:r>
                        <a:rPr kumimoji="0" lang="en-US" sz="800" b="1" i="0" u="none" strike="noStrike" cap="none" normalizeH="0" baseline="0" dirty="0" smtClean="0">
                          <a:ln>
                            <a:noFill/>
                          </a:ln>
                          <a:solidFill>
                            <a:schemeClr val="tx1"/>
                          </a:solidFill>
                          <a:effectLst/>
                          <a:latin typeface="Lucida Sans" panose="020B0602030504020204" pitchFamily="34" charset="0"/>
                        </a:rPr>
                        <a:t> </a:t>
                      </a:r>
                      <a:r>
                        <a:rPr kumimoji="0" lang="en-US" sz="1000" b="1" i="0" u="none" strike="noStrike" cap="none" normalizeH="0" baseline="0" dirty="0" smtClean="0">
                          <a:ln>
                            <a:noFill/>
                          </a:ln>
                          <a:solidFill>
                            <a:schemeClr val="tx1"/>
                          </a:solidFill>
                          <a:effectLst/>
                          <a:latin typeface="Lucida Sans" panose="020B0602030504020204" pitchFamily="34" charset="0"/>
                        </a:rPr>
                        <a:t>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Chaplain Staffing, Structure, Support, Duties</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T</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46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Current Chaplaincy Usage and Coverage</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E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E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46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Data and Documentation</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R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R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E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Legal/Regulatory Requirements</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G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External Hospital Data and Benchmark Collection</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A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A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R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Referral Process and Response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L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L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A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Chaplaincy Religious Philosophies</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Chaplaincy Student Training</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F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F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I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Scholarship and Academic Values</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O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O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O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646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Data Collection Complete</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C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C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N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Visioning</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U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U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7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Report Due</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S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Lucida Sans" panose="020B0602030504020204" pitchFamily="34" charset="0"/>
                          <a:cs typeface="Arial" pitchFamily="34" charset="0"/>
                        </a:rPr>
                        <a:t>S </a:t>
                      </a:r>
                      <a:endParaRPr kumimoji="0" lang="en-US" sz="2400" b="1"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50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Sans" panose="020B0602030504020204" pitchFamily="34" charset="0"/>
                          <a:cs typeface="Arial" pitchFamily="34" charset="0"/>
                        </a:rPr>
                        <a:t>Implementation Proposal and Revisions</a:t>
                      </a:r>
                      <a:endParaRPr kumimoji="0" lang="en-US" sz="2400" b="1"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Lucida Sans" panose="020B0602030504020204" pitchFamily="34" charset="0"/>
                          <a:cs typeface="Arial" pitchFamily="34" charset="0"/>
                        </a:rPr>
                        <a:t> </a:t>
                      </a:r>
                      <a:endParaRPr kumimoji="0" lang="en-US" sz="2400" b="0" i="0" u="none" strike="noStrike" cap="none" normalizeH="0" baseline="0" dirty="0" smtClean="0">
                        <a:ln>
                          <a:noFill/>
                        </a:ln>
                        <a:solidFill>
                          <a:schemeClr val="tx1"/>
                        </a:solidFill>
                        <a:effectLst/>
                        <a:latin typeface="Lucida Sans" panose="020B0602030504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9" name="Right Arrow 8"/>
          <p:cNvSpPr/>
          <p:nvPr/>
        </p:nvSpPr>
        <p:spPr>
          <a:xfrm>
            <a:off x="304800" y="2943225"/>
            <a:ext cx="6096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206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A7DFC8-CC87-1C45-AE2C-C06DE0F5DDBD}" type="slidenum">
              <a:rPr lang="en-US" smtClean="0"/>
              <a:pPr/>
              <a:t>9</a:t>
            </a:fld>
            <a:endParaRPr lang="en-US" dirty="0"/>
          </a:p>
        </p:txBody>
      </p:sp>
      <p:sp>
        <p:nvSpPr>
          <p:cNvPr id="3" name="Title 2"/>
          <p:cNvSpPr>
            <a:spLocks noGrp="1"/>
          </p:cNvSpPr>
          <p:nvPr>
            <p:ph type="title"/>
          </p:nvPr>
        </p:nvSpPr>
        <p:spPr/>
        <p:txBody>
          <a:bodyPr/>
          <a:lstStyle/>
          <a:p>
            <a:r>
              <a:rPr lang="en-US" dirty="0" smtClean="0"/>
              <a:t>Quantitative Data:  </a:t>
            </a:r>
            <a:r>
              <a:rPr lang="en-US" i="1" dirty="0"/>
              <a:t>I</a:t>
            </a:r>
            <a:r>
              <a:rPr lang="en-US" i="1" dirty="0" smtClean="0"/>
              <a:t>npatient Census, Percentage </a:t>
            </a:r>
            <a:r>
              <a:rPr lang="en-US" i="1" dirty="0"/>
              <a:t>by Faith</a:t>
            </a:r>
          </a:p>
        </p:txBody>
      </p:sp>
      <p:graphicFrame>
        <p:nvGraphicFramePr>
          <p:cNvPr id="8" name="Content Placeholder 5"/>
          <p:cNvGraphicFramePr>
            <a:graphicFrameLocks/>
          </p:cNvGraphicFramePr>
          <p:nvPr/>
        </p:nvGraphicFramePr>
        <p:xfrm>
          <a:off x="609600" y="1219200"/>
          <a:ext cx="7924800" cy="4495800"/>
        </p:xfrm>
        <a:graphic>
          <a:graphicData uri="http://schemas.openxmlformats.org/presentationml/2006/ole">
            <mc:AlternateContent xmlns:mc="http://schemas.openxmlformats.org/markup-compatibility/2006">
              <mc:Choice xmlns:v="urn:schemas-microsoft-com:vml" Requires="v">
                <p:oleObj spid="_x0000_s2072" name="Worksheet" r:id="rId3" imgW="7071319" imgH="3947088" progId="Excel.Sheet.8">
                  <p:embed/>
                </p:oleObj>
              </mc:Choice>
              <mc:Fallback>
                <p:oleObj name="Worksheet" r:id="rId3" imgW="7071319" imgH="3947088" progId="Excel.Shee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19200"/>
                        <a:ext cx="7924800" cy="449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4"/>
          <p:cNvSpPr txBox="1">
            <a:spLocks noChangeArrowheads="1"/>
          </p:cNvSpPr>
          <p:nvPr/>
        </p:nvSpPr>
        <p:spPr bwMode="auto">
          <a:xfrm>
            <a:off x="457200" y="5895201"/>
            <a:ext cx="8153400" cy="276999"/>
          </a:xfrm>
          <a:prstGeom prst="rect">
            <a:avLst/>
          </a:prstGeom>
          <a:noFill/>
          <a:ln w="9525">
            <a:noFill/>
            <a:miter lim="800000"/>
            <a:headEnd/>
            <a:tailEnd/>
          </a:ln>
        </p:spPr>
        <p:txBody>
          <a:bodyPr>
            <a:spAutoFit/>
          </a:bodyPr>
          <a:lstStyle/>
          <a:p>
            <a:r>
              <a:rPr lang="en-US" sz="1200" i="1" dirty="0">
                <a:latin typeface="Lucida Sans" panose="020B0602030504020204" pitchFamily="34" charset="0"/>
              </a:rPr>
              <a:t>Data based on total inpatient census at </a:t>
            </a:r>
            <a:r>
              <a:rPr lang="en-US" sz="1200" i="1" dirty="0" smtClean="0">
                <a:latin typeface="Lucida Sans" panose="020B0602030504020204" pitchFamily="34" charset="0"/>
              </a:rPr>
              <a:t>Cedars-Sinai, Jan-Dec </a:t>
            </a:r>
            <a:r>
              <a:rPr lang="en-US" sz="1200" i="1" dirty="0">
                <a:latin typeface="Lucida Sans" panose="020B0602030504020204" pitchFamily="34" charset="0"/>
              </a:rPr>
              <a:t>2010</a:t>
            </a:r>
          </a:p>
        </p:txBody>
      </p:sp>
    </p:spTree>
    <p:extLst>
      <p:ext uri="{BB962C8B-B14F-4D97-AF65-F5344CB8AC3E}">
        <p14:creationId xmlns:p14="http://schemas.microsoft.com/office/powerpoint/2010/main" val="891841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S Title">
  <a:themeElements>
    <a:clrScheme name="Cedars-Sinai PPT">
      <a:dk1>
        <a:sysClr val="windowText" lastClr="000000"/>
      </a:dk1>
      <a:lt1>
        <a:sysClr val="window" lastClr="FFFFFF"/>
      </a:lt1>
      <a:dk2>
        <a:srgbClr val="595959"/>
      </a:dk2>
      <a:lt2>
        <a:srgbClr val="CCCCCC"/>
      </a:lt2>
      <a:accent1>
        <a:srgbClr val="A90533"/>
      </a:accent1>
      <a:accent2>
        <a:srgbClr val="402D39"/>
      </a:accent2>
      <a:accent3>
        <a:srgbClr val="CCCCCC"/>
      </a:accent3>
      <a:accent4>
        <a:srgbClr val="CCCCCC"/>
      </a:accent4>
      <a:accent5>
        <a:srgbClr val="CCCCCC"/>
      </a:accent5>
      <a:accent6>
        <a:srgbClr val="CCCCC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S Content">
  <a:themeElements>
    <a:clrScheme name="Cedars-Sinai_PPT">
      <a:dk1>
        <a:sysClr val="windowText" lastClr="000000"/>
      </a:dk1>
      <a:lt1>
        <a:sysClr val="window" lastClr="FFFFFF"/>
      </a:lt1>
      <a:dk2>
        <a:srgbClr val="595959"/>
      </a:dk2>
      <a:lt2>
        <a:srgbClr val="CCCCCC"/>
      </a:lt2>
      <a:accent1>
        <a:srgbClr val="A90533"/>
      </a:accent1>
      <a:accent2>
        <a:srgbClr val="5F4357"/>
      </a:accent2>
      <a:accent3>
        <a:srgbClr val="CCCCCC"/>
      </a:accent3>
      <a:accent4>
        <a:srgbClr val="CCCCCC"/>
      </a:accent4>
      <a:accent5>
        <a:srgbClr val="CCCCCC"/>
      </a:accent5>
      <a:accent6>
        <a:srgbClr val="CCCCC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S Content (Footer)">
  <a:themeElements>
    <a:clrScheme name="Cedars-Sinai A 1">
      <a:dk1>
        <a:sysClr val="windowText" lastClr="000000"/>
      </a:dk1>
      <a:lt1>
        <a:sysClr val="window" lastClr="FFFFFF"/>
      </a:lt1>
      <a:dk2>
        <a:srgbClr val="4C3145"/>
      </a:dk2>
      <a:lt2>
        <a:srgbClr val="FFFFFF"/>
      </a:lt2>
      <a:accent1>
        <a:srgbClr val="CDCDCD"/>
      </a:accent1>
      <a:accent2>
        <a:srgbClr val="CCCCCC"/>
      </a:accent2>
      <a:accent3>
        <a:srgbClr val="CCCCCC"/>
      </a:accent3>
      <a:accent4>
        <a:srgbClr val="CCCCCC"/>
      </a:accent4>
      <a:accent5>
        <a:srgbClr val="CCCCCC"/>
      </a:accent5>
      <a:accent6>
        <a:srgbClr val="CCCCC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11774</TotalTime>
  <Words>1853</Words>
  <Application>Microsoft Office PowerPoint</Application>
  <PresentationFormat>On-screen Show (4:3)</PresentationFormat>
  <Paragraphs>580</Paragraphs>
  <Slides>27</Slides>
  <Notes>7</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7" baseType="lpstr">
      <vt:lpstr>Arial</vt:lpstr>
      <vt:lpstr>Calibri</vt:lpstr>
      <vt:lpstr>Courier New</vt:lpstr>
      <vt:lpstr>Lucida Sans</vt:lpstr>
      <vt:lpstr>Times</vt:lpstr>
      <vt:lpstr>Wingdings</vt:lpstr>
      <vt:lpstr>CS Title</vt:lpstr>
      <vt:lpstr>CS Content</vt:lpstr>
      <vt:lpstr>CS Content (Footer)</vt:lpstr>
      <vt:lpstr>Worksheet</vt:lpstr>
      <vt:lpstr>A New Approach to Chaplain Deployment: The Hybrid Liaison Model</vt:lpstr>
      <vt:lpstr>What Does it Mean to be a Jewish Hospital?</vt:lpstr>
      <vt:lpstr>Spiritual Care History 1902-1961 and 1961-1976: The Volunteer Clergy Era</vt:lpstr>
      <vt:lpstr>Spiritual Care History 1976-2012</vt:lpstr>
      <vt:lpstr>Spiritual Care History 2012</vt:lpstr>
      <vt:lpstr>Timeline and Milestones</vt:lpstr>
      <vt:lpstr>Spiritual Care Assessment Task Force</vt:lpstr>
      <vt:lpstr>Timeline and Milestones</vt:lpstr>
      <vt:lpstr>Quantitative Data:  Inpatient Census, Percentage by Faith</vt:lpstr>
      <vt:lpstr>Quantitative Data – Opportunity/Picker Score</vt:lpstr>
      <vt:lpstr>Qualitative Data – Interviews/Group Meetings Findings</vt:lpstr>
      <vt:lpstr>Timeline and Milestones</vt:lpstr>
      <vt:lpstr>External Benchmarking – National</vt:lpstr>
      <vt:lpstr>External Benchmarking – Local</vt:lpstr>
      <vt:lpstr>Timeline and Milestones</vt:lpstr>
      <vt:lpstr>Implementation Proposal</vt:lpstr>
      <vt:lpstr>PowerPoint Presentation</vt:lpstr>
      <vt:lpstr>External Benchmarking – Local</vt:lpstr>
      <vt:lpstr>Number of Referrals per Month (During 1st Full Year of Implementation)</vt:lpstr>
      <vt:lpstr>Interfaith vs. Multifaith</vt:lpstr>
      <vt:lpstr>PowerPoint Presentation</vt:lpstr>
      <vt:lpstr>Referral Workflow</vt:lpstr>
      <vt:lpstr>Decision-making for CPE Interns  On Assigned Unit: Should I visit this patient?</vt:lpstr>
      <vt:lpstr>Decision-making for CPE Interns  On Assigned Unit: Should I visit this patient?</vt:lpstr>
      <vt:lpstr>PowerPoint Presentation</vt:lpstr>
      <vt:lpstr>PowerPoint Presentation</vt:lpstr>
      <vt:lpstr>CPE Training using the Hybrid Liaison Model</vt:lpstr>
    </vt:vector>
  </TitlesOfParts>
  <Company>WONGDOODY/United Future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dc:creator>
  <cp:lastModifiedBy>Esmeralda Cordero</cp:lastModifiedBy>
  <cp:revision>164</cp:revision>
  <cp:lastPrinted>2012-10-18T22:44:58Z</cp:lastPrinted>
  <dcterms:created xsi:type="dcterms:W3CDTF">2012-10-24T23:13:22Z</dcterms:created>
  <dcterms:modified xsi:type="dcterms:W3CDTF">2016-03-23T16:07:05Z</dcterms:modified>
</cp:coreProperties>
</file>