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45"/>
  </p:notesMasterIdLst>
  <p:handoutMasterIdLst>
    <p:handoutMasterId r:id="rId46"/>
  </p:handoutMasterIdLst>
  <p:sldIdLst>
    <p:sldId id="256" r:id="rId3"/>
    <p:sldId id="767" r:id="rId4"/>
    <p:sldId id="768" r:id="rId5"/>
    <p:sldId id="805" r:id="rId6"/>
    <p:sldId id="769" r:id="rId7"/>
    <p:sldId id="770" r:id="rId8"/>
    <p:sldId id="796" r:id="rId9"/>
    <p:sldId id="791" r:id="rId10"/>
    <p:sldId id="821" r:id="rId11"/>
    <p:sldId id="822" r:id="rId12"/>
    <p:sldId id="797" r:id="rId13"/>
    <p:sldId id="795" r:id="rId14"/>
    <p:sldId id="807" r:id="rId15"/>
    <p:sldId id="824" r:id="rId16"/>
    <p:sldId id="825" r:id="rId17"/>
    <p:sldId id="815" r:id="rId18"/>
    <p:sldId id="757" r:id="rId19"/>
    <p:sldId id="809" r:id="rId20"/>
    <p:sldId id="799" r:id="rId21"/>
    <p:sldId id="800" r:id="rId22"/>
    <p:sldId id="801" r:id="rId23"/>
    <p:sldId id="802" r:id="rId24"/>
    <p:sldId id="808" r:id="rId25"/>
    <p:sldId id="803" r:id="rId26"/>
    <p:sldId id="810" r:id="rId27"/>
    <p:sldId id="811" r:id="rId28"/>
    <p:sldId id="812" r:id="rId29"/>
    <p:sldId id="813" r:id="rId30"/>
    <p:sldId id="776" r:id="rId31"/>
    <p:sldId id="777" r:id="rId32"/>
    <p:sldId id="816" r:id="rId33"/>
    <p:sldId id="817" r:id="rId34"/>
    <p:sldId id="818" r:id="rId35"/>
    <p:sldId id="823" r:id="rId36"/>
    <p:sldId id="778" r:id="rId37"/>
    <p:sldId id="826" r:id="rId38"/>
    <p:sldId id="828" r:id="rId39"/>
    <p:sldId id="827" r:id="rId40"/>
    <p:sldId id="783" r:id="rId41"/>
    <p:sldId id="829" r:id="rId42"/>
    <p:sldId id="782" r:id="rId43"/>
    <p:sldId id="820"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son Nieuwsma" initials="JN" lastIdx="43" clrIdx="0"/>
  <p:cmAuthor id="1" name="Lane, Becky" initials="BL"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9900"/>
    <a:srgbClr val="4B59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2" autoAdjust="0"/>
    <p:restoredTop sz="88994" autoAdjust="0"/>
  </p:normalViewPr>
  <p:slideViewPr>
    <p:cSldViewPr>
      <p:cViewPr>
        <p:scale>
          <a:sx n="88" d="100"/>
          <a:sy n="88" d="100"/>
        </p:scale>
        <p:origin x="-1590" y="-2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vhadurfpc02b\Groups_VHADURFPC02\MIRECC\MH&amp;C\JIF\Final%20Report\PDSA%20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a:t>PDSA Activities for All Teams by Learning Collaborative Aim </a:t>
            </a:r>
          </a:p>
          <a:p>
            <a:pPr>
              <a:defRPr/>
            </a:pPr>
            <a:r>
              <a:rPr lang="en-US"/>
              <a:t>(as of last reporting period)</a:t>
            </a:r>
          </a:p>
        </c:rich>
      </c:tx>
      <c:layout/>
      <c:overlay val="0"/>
    </c:title>
    <c:autoTitleDeleted val="0"/>
    <c:plotArea>
      <c:layout/>
      <c:barChart>
        <c:barDir val="col"/>
        <c:grouping val="clustered"/>
        <c:varyColors val="0"/>
        <c:ser>
          <c:idx val="0"/>
          <c:order val="0"/>
          <c:tx>
            <c:strRef>
              <c:f>Sheet5!$B$1</c:f>
              <c:strCache>
                <c:ptCount val="1"/>
                <c:pt idx="0">
                  <c:v>Patient Flow</c:v>
                </c:pt>
              </c:strCache>
            </c:strRef>
          </c:tx>
          <c:spPr>
            <a:solidFill>
              <a:schemeClr val="accent4"/>
            </a:solidFill>
          </c:spPr>
          <c:invertIfNegative val="0"/>
          <c:cat>
            <c:strRef>
              <c:f>Sheet5!$A$2:$A$7</c:f>
              <c:strCache>
                <c:ptCount val="6"/>
                <c:pt idx="0">
                  <c:v>Screening</c:v>
                </c:pt>
                <c:pt idx="1">
                  <c:v>Standardized Referral Process</c:v>
                </c:pt>
                <c:pt idx="2">
                  <c:v>Communication &amp; Documentation</c:v>
                </c:pt>
                <c:pt idx="3">
                  <c:v>Assessment</c:v>
                </c:pt>
                <c:pt idx="4">
                  <c:v>Role Clarification</c:v>
                </c:pt>
                <c:pt idx="5">
                  <c:v>Cross-Disciplinary Training</c:v>
                </c:pt>
              </c:strCache>
            </c:strRef>
          </c:cat>
          <c:val>
            <c:numRef>
              <c:f>Sheet5!$B$2:$B$7</c:f>
              <c:numCache>
                <c:formatCode>General</c:formatCode>
                <c:ptCount val="6"/>
                <c:pt idx="0">
                  <c:v>17</c:v>
                </c:pt>
                <c:pt idx="1">
                  <c:v>17</c:v>
                </c:pt>
              </c:numCache>
            </c:numRef>
          </c:val>
        </c:ser>
        <c:ser>
          <c:idx val="1"/>
          <c:order val="1"/>
          <c:tx>
            <c:strRef>
              <c:f>Sheet5!$C$1</c:f>
              <c:strCache>
                <c:ptCount val="1"/>
                <c:pt idx="0">
                  <c:v>Professional Practices</c:v>
                </c:pt>
              </c:strCache>
            </c:strRef>
          </c:tx>
          <c:spPr>
            <a:solidFill>
              <a:schemeClr val="accent2"/>
            </a:solidFill>
          </c:spPr>
          <c:invertIfNegative val="0"/>
          <c:cat>
            <c:strRef>
              <c:f>Sheet5!$A$2:$A$7</c:f>
              <c:strCache>
                <c:ptCount val="6"/>
                <c:pt idx="0">
                  <c:v>Screening</c:v>
                </c:pt>
                <c:pt idx="1">
                  <c:v>Standardized Referral Process</c:v>
                </c:pt>
                <c:pt idx="2">
                  <c:v>Communication &amp; Documentation</c:v>
                </c:pt>
                <c:pt idx="3">
                  <c:v>Assessment</c:v>
                </c:pt>
                <c:pt idx="4">
                  <c:v>Role Clarification</c:v>
                </c:pt>
                <c:pt idx="5">
                  <c:v>Cross-Disciplinary Training</c:v>
                </c:pt>
              </c:strCache>
            </c:strRef>
          </c:cat>
          <c:val>
            <c:numRef>
              <c:f>Sheet5!$C$2:$C$7</c:f>
              <c:numCache>
                <c:formatCode>General</c:formatCode>
                <c:ptCount val="6"/>
                <c:pt idx="2">
                  <c:v>13</c:v>
                </c:pt>
                <c:pt idx="3">
                  <c:v>3</c:v>
                </c:pt>
              </c:numCache>
            </c:numRef>
          </c:val>
        </c:ser>
        <c:ser>
          <c:idx val="2"/>
          <c:order val="2"/>
          <c:tx>
            <c:strRef>
              <c:f>Sheet5!$D$1</c:f>
              <c:strCache>
                <c:ptCount val="1"/>
                <c:pt idx="0">
                  <c:v>Interdisciplinary Relationships</c:v>
                </c:pt>
              </c:strCache>
            </c:strRef>
          </c:tx>
          <c:spPr>
            <a:solidFill>
              <a:schemeClr val="accent1"/>
            </a:solidFill>
          </c:spPr>
          <c:invertIfNegative val="0"/>
          <c:cat>
            <c:strRef>
              <c:f>Sheet5!$A$2:$A$7</c:f>
              <c:strCache>
                <c:ptCount val="6"/>
                <c:pt idx="0">
                  <c:v>Screening</c:v>
                </c:pt>
                <c:pt idx="1">
                  <c:v>Standardized Referral Process</c:v>
                </c:pt>
                <c:pt idx="2">
                  <c:v>Communication &amp; Documentation</c:v>
                </c:pt>
                <c:pt idx="3">
                  <c:v>Assessment</c:v>
                </c:pt>
                <c:pt idx="4">
                  <c:v>Role Clarification</c:v>
                </c:pt>
                <c:pt idx="5">
                  <c:v>Cross-Disciplinary Training</c:v>
                </c:pt>
              </c:strCache>
            </c:strRef>
          </c:cat>
          <c:val>
            <c:numRef>
              <c:f>Sheet5!$D$2:$D$7</c:f>
              <c:numCache>
                <c:formatCode>General</c:formatCode>
                <c:ptCount val="6"/>
                <c:pt idx="4">
                  <c:v>17</c:v>
                </c:pt>
                <c:pt idx="5">
                  <c:v>9</c:v>
                </c:pt>
              </c:numCache>
            </c:numRef>
          </c:val>
        </c:ser>
        <c:dLbls>
          <c:dLblPos val="outEnd"/>
          <c:showLegendKey val="0"/>
          <c:showVal val="1"/>
          <c:showCatName val="0"/>
          <c:showSerName val="0"/>
          <c:showPercent val="0"/>
          <c:showBubbleSize val="0"/>
        </c:dLbls>
        <c:gapWidth val="75"/>
        <c:overlap val="85"/>
        <c:axId val="104515456"/>
        <c:axId val="104516992"/>
      </c:barChart>
      <c:catAx>
        <c:axId val="104515456"/>
        <c:scaling>
          <c:orientation val="minMax"/>
        </c:scaling>
        <c:delete val="0"/>
        <c:axPos val="b"/>
        <c:majorTickMark val="out"/>
        <c:minorTickMark val="none"/>
        <c:tickLblPos val="low"/>
        <c:txPr>
          <a:bodyPr rot="-5400000" vert="horz" anchor="t" anchorCtr="0"/>
          <a:lstStyle/>
          <a:p>
            <a:pPr>
              <a:defRPr sz="1400" baseline="0"/>
            </a:pPr>
            <a:endParaRPr lang="en-US"/>
          </a:p>
        </c:txPr>
        <c:crossAx val="104516992"/>
        <c:crosses val="autoZero"/>
        <c:auto val="0"/>
        <c:lblAlgn val="ctr"/>
        <c:lblOffset val="100"/>
        <c:tickMarkSkip val="1"/>
        <c:noMultiLvlLbl val="0"/>
      </c:catAx>
      <c:valAx>
        <c:axId val="104516992"/>
        <c:scaling>
          <c:orientation val="minMax"/>
        </c:scaling>
        <c:delete val="0"/>
        <c:axPos val="l"/>
        <c:majorGridlines/>
        <c:title>
          <c:tx>
            <c:rich>
              <a:bodyPr rot="-5400000" vert="horz"/>
              <a:lstStyle/>
              <a:p>
                <a:pPr>
                  <a:defRPr/>
                </a:pPr>
                <a:r>
                  <a:rPr lang="en-US"/>
                  <a:t># of PDSAs</a:t>
                </a:r>
              </a:p>
            </c:rich>
          </c:tx>
          <c:layout/>
          <c:overlay val="0"/>
        </c:title>
        <c:numFmt formatCode="General" sourceLinked="1"/>
        <c:majorTickMark val="none"/>
        <c:minorTickMark val="none"/>
        <c:tickLblPos val="nextTo"/>
        <c:crossAx val="104515456"/>
        <c:crosses val="autoZero"/>
        <c:crossBetween val="between"/>
      </c:valAx>
    </c:plotArea>
    <c:legend>
      <c:legendPos val="b"/>
      <c:layout>
        <c:manualLayout>
          <c:xMode val="edge"/>
          <c:yMode val="edge"/>
          <c:x val="6.5068835735155747E-2"/>
          <c:y val="0.92270641122891195"/>
          <c:w val="0.9329721933343238"/>
          <c:h val="5.1027604540230954E-2"/>
        </c:manualLayout>
      </c:layout>
      <c:overlay val="0"/>
      <c:txPr>
        <a:bodyPr/>
        <a:lstStyle/>
        <a:p>
          <a:pPr>
            <a:defRPr sz="1600"/>
          </a:pPr>
          <a:endParaRPr lang="en-US"/>
        </a:p>
      </c:txPr>
    </c:legend>
    <c:plotVisOnly val="1"/>
    <c:dispBlanksAs val="gap"/>
    <c:showDLblsOverMax val="0"/>
  </c:chart>
  <c:spPr>
    <a:ln>
      <a:solidFill>
        <a:schemeClr val="tx1"/>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5138"/>
          </a:xfrm>
          <a:prstGeom prst="rect">
            <a:avLst/>
          </a:prstGeom>
        </p:spPr>
        <p:txBody>
          <a:bodyPr vert="horz" lIns="91429" tIns="45715" rIns="91429" bIns="45715"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5138"/>
          </a:xfrm>
          <a:prstGeom prst="rect">
            <a:avLst/>
          </a:prstGeom>
        </p:spPr>
        <p:txBody>
          <a:bodyPr vert="horz" lIns="91429" tIns="45715" rIns="91429" bIns="45715" rtlCol="0"/>
          <a:lstStyle>
            <a:lvl1pPr algn="r">
              <a:defRPr sz="1200"/>
            </a:lvl1pPr>
          </a:lstStyle>
          <a:p>
            <a:fld id="{3988A3FE-64CD-4235-9C4E-9B2D3B17B701}" type="datetimeFigureOut">
              <a:rPr lang="en-US" smtClean="0"/>
              <a:t>3/25/2016</a:t>
            </a:fld>
            <a:endParaRPr lang="en-US"/>
          </a:p>
        </p:txBody>
      </p:sp>
      <p:sp>
        <p:nvSpPr>
          <p:cNvPr id="4" name="Footer Placeholder 3"/>
          <p:cNvSpPr>
            <a:spLocks noGrp="1"/>
          </p:cNvSpPr>
          <p:nvPr>
            <p:ph type="ftr" sz="quarter" idx="2"/>
          </p:nvPr>
        </p:nvSpPr>
        <p:spPr>
          <a:xfrm>
            <a:off x="0" y="8829676"/>
            <a:ext cx="3037840" cy="465138"/>
          </a:xfrm>
          <a:prstGeom prst="rect">
            <a:avLst/>
          </a:prstGeom>
        </p:spPr>
        <p:txBody>
          <a:bodyPr vert="horz" lIns="91429" tIns="45715" rIns="91429"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6"/>
            <a:ext cx="3037840" cy="465138"/>
          </a:xfrm>
          <a:prstGeom prst="rect">
            <a:avLst/>
          </a:prstGeom>
        </p:spPr>
        <p:txBody>
          <a:bodyPr vert="horz" lIns="91429" tIns="45715" rIns="91429" bIns="45715" rtlCol="0" anchor="b"/>
          <a:lstStyle>
            <a:lvl1pPr algn="r">
              <a:defRPr sz="1200"/>
            </a:lvl1pPr>
          </a:lstStyle>
          <a:p>
            <a:fld id="{8CE89EC1-4631-487D-A1F0-F7A2EA344971}" type="slidenum">
              <a:rPr lang="en-US" smtClean="0"/>
              <a:t>‹#›</a:t>
            </a:fld>
            <a:endParaRPr lang="en-US"/>
          </a:p>
        </p:txBody>
      </p:sp>
    </p:spTree>
    <p:extLst>
      <p:ext uri="{BB962C8B-B14F-4D97-AF65-F5344CB8AC3E}">
        <p14:creationId xmlns:p14="http://schemas.microsoft.com/office/powerpoint/2010/main" val="594787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87" tIns="46145" rIns="92287" bIns="46145"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287" tIns="46145" rIns="92287" bIns="46145" rtlCol="0"/>
          <a:lstStyle>
            <a:lvl1pPr algn="r">
              <a:defRPr sz="1200"/>
            </a:lvl1pPr>
          </a:lstStyle>
          <a:p>
            <a:fld id="{7C3B4DDF-0C89-4F73-A7FB-DA2D3AC14957}" type="datetimeFigureOut">
              <a:rPr lang="en-US" smtClean="0"/>
              <a:pPr/>
              <a:t>3/25/2016</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287" tIns="46145" rIns="92287" bIns="46145"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2287" tIns="46145" rIns="92287" bIns="4614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287" tIns="46145" rIns="92287" bIns="4614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287" tIns="46145" rIns="92287" bIns="46145" rtlCol="0" anchor="b"/>
          <a:lstStyle>
            <a:lvl1pPr algn="r">
              <a:defRPr sz="1200"/>
            </a:lvl1pPr>
          </a:lstStyle>
          <a:p>
            <a:fld id="{49AF0528-1766-4D02-8546-D35B36F7D880}" type="slidenum">
              <a:rPr lang="en-US" smtClean="0"/>
              <a:pPr/>
              <a:t>‹#›</a:t>
            </a:fld>
            <a:endParaRPr lang="en-US"/>
          </a:p>
        </p:txBody>
      </p:sp>
    </p:spTree>
    <p:extLst>
      <p:ext uri="{BB962C8B-B14F-4D97-AF65-F5344CB8AC3E}">
        <p14:creationId xmlns:p14="http://schemas.microsoft.com/office/powerpoint/2010/main" val="55283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b="1" kern="1200" dirty="0" smtClean="0">
                <a:solidFill>
                  <a:schemeClr val="tx1"/>
                </a:solidFill>
                <a:effectLst/>
                <a:latin typeface="+mn-lt"/>
                <a:ea typeface="+mn-ea"/>
                <a:cs typeface="+mn-cs"/>
              </a:rPr>
              <a:t>Using Systems Redesign to Integrate Chaplaincy with Mental Health Services</a:t>
            </a:r>
            <a:endParaRPr lang="en-US" sz="900" kern="1200" dirty="0" smtClean="0">
              <a:solidFill>
                <a:schemeClr val="tx1"/>
              </a:solidFill>
              <a:effectLst/>
              <a:latin typeface="+mn-lt"/>
              <a:ea typeface="+mn-ea"/>
              <a:cs typeface="+mn-cs"/>
            </a:endParaRPr>
          </a:p>
          <a:p>
            <a:endParaRPr lang="en-US" sz="900" kern="1200" dirty="0" smtClean="0">
              <a:solidFill>
                <a:schemeClr val="tx1"/>
              </a:solidFill>
              <a:effectLst/>
              <a:latin typeface="+mn-lt"/>
              <a:ea typeface="+mn-ea"/>
              <a:cs typeface="+mn-cs"/>
            </a:endParaRPr>
          </a:p>
          <a:p>
            <a:r>
              <a:rPr lang="en-US" sz="900" b="1" u="sng" kern="1200" dirty="0" smtClean="0">
                <a:solidFill>
                  <a:schemeClr val="tx1"/>
                </a:solidFill>
                <a:effectLst/>
                <a:latin typeface="+mn-lt"/>
                <a:ea typeface="+mn-ea"/>
                <a:cs typeface="+mn-cs"/>
              </a:rPr>
              <a:t>Presentation Details:</a:t>
            </a:r>
            <a:endParaRPr lang="en-US" sz="900" b="0" u="none" kern="1200" dirty="0" smtClean="0">
              <a:solidFill>
                <a:schemeClr val="tx1"/>
              </a:solidFill>
              <a:effectLst/>
              <a:latin typeface="+mn-lt"/>
              <a:ea typeface="+mn-ea"/>
              <a:cs typeface="+mn-cs"/>
            </a:endParaRPr>
          </a:p>
          <a:p>
            <a:r>
              <a:rPr lang="en-US" sz="900" b="0" u="none" kern="1200" dirty="0" smtClean="0">
                <a:solidFill>
                  <a:schemeClr val="tx1"/>
                </a:solidFill>
                <a:effectLst/>
                <a:latin typeface="+mn-lt"/>
                <a:ea typeface="+mn-ea"/>
                <a:cs typeface="+mn-cs"/>
              </a:rPr>
              <a:t>2016 Health Care Chaplaincy Conference – San Diego, CA. April 11-13.</a:t>
            </a:r>
          </a:p>
          <a:p>
            <a:r>
              <a:rPr lang="en-US" sz="900" b="0" u="none" kern="1200" dirty="0" smtClean="0">
                <a:solidFill>
                  <a:schemeClr val="tx1"/>
                </a:solidFill>
                <a:effectLst/>
                <a:latin typeface="+mn-lt"/>
                <a:ea typeface="+mn-ea"/>
                <a:cs typeface="+mn-cs"/>
              </a:rPr>
              <a:t>90-minute presentation:</a:t>
            </a:r>
            <a:r>
              <a:rPr lang="en-US" sz="900" b="0" u="none" kern="1200" baseline="0" dirty="0" smtClean="0">
                <a:solidFill>
                  <a:schemeClr val="tx1"/>
                </a:solidFill>
                <a:effectLst/>
                <a:latin typeface="+mn-lt"/>
                <a:ea typeface="+mn-ea"/>
                <a:cs typeface="+mn-cs"/>
              </a:rPr>
              <a:t> 3:50-5:20 on Tuesday, April 12.</a:t>
            </a:r>
          </a:p>
          <a:p>
            <a:r>
              <a:rPr lang="en-US" sz="900" b="0" u="none" kern="1200" baseline="0" dirty="0" smtClean="0">
                <a:solidFill>
                  <a:schemeClr val="tx1"/>
                </a:solidFill>
                <a:effectLst/>
                <a:latin typeface="+mn-lt"/>
                <a:ea typeface="+mn-ea"/>
                <a:cs typeface="+mn-cs"/>
              </a:rPr>
              <a:t>Keith &amp; Jason presenting.</a:t>
            </a:r>
          </a:p>
          <a:p>
            <a:endParaRPr lang="en-US" sz="900" b="0" u="none" kern="1200" baseline="0" dirty="0" smtClean="0">
              <a:solidFill>
                <a:schemeClr val="tx1"/>
              </a:solidFill>
              <a:effectLst/>
              <a:latin typeface="+mn-lt"/>
              <a:ea typeface="+mn-ea"/>
              <a:cs typeface="+mn-cs"/>
            </a:endParaRPr>
          </a:p>
          <a:p>
            <a:r>
              <a:rPr lang="en-US" sz="900" b="0" u="none" kern="1200" baseline="0" dirty="0" smtClean="0">
                <a:solidFill>
                  <a:schemeClr val="tx1"/>
                </a:solidFill>
                <a:effectLst/>
                <a:latin typeface="+mn-lt"/>
                <a:ea typeface="+mn-ea"/>
                <a:cs typeface="+mn-cs"/>
              </a:rPr>
              <a:t>Group discussion: 10 min</a:t>
            </a:r>
            <a:endParaRPr lang="en-US" sz="900" kern="1200" dirty="0" smtClean="0">
              <a:solidFill>
                <a:schemeClr val="tx1"/>
              </a:solidFill>
              <a:effectLst/>
              <a:latin typeface="+mn-lt"/>
              <a:ea typeface="+mn-ea"/>
              <a:cs typeface="+mn-cs"/>
            </a:endParaRPr>
          </a:p>
          <a:p>
            <a:r>
              <a:rPr lang="en-US" sz="900" kern="1200" dirty="0" smtClean="0">
                <a:solidFill>
                  <a:schemeClr val="tx1"/>
                </a:solidFill>
                <a:effectLst/>
                <a:latin typeface="+mn-lt"/>
                <a:ea typeface="+mn-ea"/>
                <a:cs typeface="+mn-cs"/>
              </a:rPr>
              <a:t> </a:t>
            </a:r>
          </a:p>
          <a:p>
            <a:r>
              <a:rPr lang="en-US" sz="900" u="sng" kern="1200" dirty="0" smtClean="0">
                <a:solidFill>
                  <a:schemeClr val="tx1"/>
                </a:solidFill>
                <a:effectLst/>
                <a:latin typeface="+mn-lt"/>
                <a:ea typeface="+mn-ea"/>
                <a:cs typeface="+mn-cs"/>
              </a:rPr>
              <a:t>Learning Objectives:</a:t>
            </a:r>
            <a:endParaRPr lang="en-US" sz="900" kern="1200" dirty="0" smtClean="0">
              <a:solidFill>
                <a:schemeClr val="tx1"/>
              </a:solidFill>
              <a:effectLst/>
              <a:latin typeface="+mn-lt"/>
              <a:ea typeface="+mn-ea"/>
              <a:cs typeface="+mn-cs"/>
            </a:endParaRPr>
          </a:p>
          <a:p>
            <a:pPr lvl="0"/>
            <a:r>
              <a:rPr lang="en-US" sz="900" kern="1200" dirty="0" smtClean="0">
                <a:solidFill>
                  <a:schemeClr val="tx1"/>
                </a:solidFill>
                <a:effectLst/>
                <a:latin typeface="+mn-lt"/>
                <a:ea typeface="+mn-ea"/>
                <a:cs typeface="+mn-cs"/>
              </a:rPr>
              <a:t>Describe how systems redesign principles can be used to integrate mental health and chaplain services.</a:t>
            </a:r>
          </a:p>
          <a:p>
            <a:pPr lvl="0"/>
            <a:r>
              <a:rPr lang="en-US" sz="900" kern="1200" dirty="0" smtClean="0">
                <a:solidFill>
                  <a:schemeClr val="tx1"/>
                </a:solidFill>
                <a:effectLst/>
                <a:latin typeface="+mn-lt"/>
                <a:ea typeface="+mn-ea"/>
                <a:cs typeface="+mn-cs"/>
              </a:rPr>
              <a:t>Identify six specific areas for improving the integration of spiritual and mental health care.</a:t>
            </a:r>
          </a:p>
          <a:p>
            <a:pPr lvl="0"/>
            <a:r>
              <a:rPr lang="en-US" sz="900" kern="1200" dirty="0" smtClean="0">
                <a:solidFill>
                  <a:schemeClr val="tx1"/>
                </a:solidFill>
                <a:effectLst/>
                <a:latin typeface="+mn-lt"/>
                <a:ea typeface="+mn-ea"/>
                <a:cs typeface="+mn-cs"/>
              </a:rPr>
              <a:t>Develop an individualized approach for systematically integrating chaplaincy with mental health care.</a:t>
            </a:r>
          </a:p>
          <a:p>
            <a:r>
              <a:rPr lang="en-US" sz="900" kern="1200" dirty="0" smtClean="0">
                <a:solidFill>
                  <a:schemeClr val="tx1"/>
                </a:solidFill>
                <a:effectLst/>
                <a:latin typeface="+mn-lt"/>
                <a:ea typeface="+mn-ea"/>
                <a:cs typeface="+mn-cs"/>
              </a:rPr>
              <a:t> </a:t>
            </a:r>
          </a:p>
          <a:p>
            <a:r>
              <a:rPr lang="en-US" sz="900" u="sng" kern="1200" dirty="0" smtClean="0">
                <a:solidFill>
                  <a:schemeClr val="tx1"/>
                </a:solidFill>
                <a:effectLst/>
                <a:latin typeface="+mn-lt"/>
                <a:ea typeface="+mn-ea"/>
                <a:cs typeface="+mn-cs"/>
              </a:rPr>
              <a:t>Presenters:</a:t>
            </a:r>
            <a:endParaRPr lang="en-US" sz="900" kern="1200" dirty="0" smtClean="0">
              <a:solidFill>
                <a:schemeClr val="tx1"/>
              </a:solidFill>
              <a:effectLst/>
              <a:latin typeface="+mn-lt"/>
              <a:ea typeface="+mn-ea"/>
              <a:cs typeface="+mn-cs"/>
            </a:endParaRPr>
          </a:p>
          <a:p>
            <a:r>
              <a:rPr lang="en-US" sz="900" kern="1200" dirty="0" smtClean="0">
                <a:solidFill>
                  <a:schemeClr val="tx1"/>
                </a:solidFill>
                <a:effectLst/>
                <a:latin typeface="+mn-lt"/>
                <a:ea typeface="+mn-ea"/>
                <a:cs typeface="+mn-cs"/>
              </a:rPr>
              <a:t>Jason A. Nieuwsma, PhD (CV attached)</a:t>
            </a:r>
          </a:p>
          <a:p>
            <a:r>
              <a:rPr lang="en-US" sz="900" kern="1200" dirty="0" smtClean="0">
                <a:solidFill>
                  <a:schemeClr val="tx1"/>
                </a:solidFill>
                <a:effectLst/>
                <a:latin typeface="+mn-lt"/>
                <a:ea typeface="+mn-ea"/>
                <a:cs typeface="+mn-cs"/>
              </a:rPr>
              <a:t>William C. Cantrell, </a:t>
            </a:r>
            <a:r>
              <a:rPr lang="en-US" sz="900" kern="1200" dirty="0" err="1" smtClean="0">
                <a:solidFill>
                  <a:schemeClr val="tx1"/>
                </a:solidFill>
                <a:effectLst/>
                <a:latin typeface="+mn-lt"/>
                <a:ea typeface="+mn-ea"/>
                <a:cs typeface="+mn-cs"/>
              </a:rPr>
              <a:t>MDiv</a:t>
            </a:r>
            <a:r>
              <a:rPr lang="en-US" sz="900" kern="1200" dirty="0" smtClean="0">
                <a:solidFill>
                  <a:schemeClr val="tx1"/>
                </a:solidFill>
                <a:effectLst/>
                <a:latin typeface="+mn-lt"/>
                <a:ea typeface="+mn-ea"/>
                <a:cs typeface="+mn-cs"/>
              </a:rPr>
              <a:t>, BCC (CV attached)</a:t>
            </a:r>
          </a:p>
          <a:p>
            <a:r>
              <a:rPr lang="en-US" sz="900" kern="1200" dirty="0" smtClean="0">
                <a:solidFill>
                  <a:schemeClr val="tx1"/>
                </a:solidFill>
                <a:effectLst/>
                <a:latin typeface="+mn-lt"/>
                <a:ea typeface="+mn-ea"/>
                <a:cs typeface="+mn-cs"/>
              </a:rPr>
              <a:t>Keith G. Meador, MD, </a:t>
            </a:r>
            <a:r>
              <a:rPr lang="en-US" sz="900" kern="1200" dirty="0" err="1" smtClean="0">
                <a:solidFill>
                  <a:schemeClr val="tx1"/>
                </a:solidFill>
                <a:effectLst/>
                <a:latin typeface="+mn-lt"/>
                <a:ea typeface="+mn-ea"/>
                <a:cs typeface="+mn-cs"/>
              </a:rPr>
              <a:t>ThM</a:t>
            </a:r>
            <a:r>
              <a:rPr lang="en-US" sz="900" kern="1200" dirty="0" smtClean="0">
                <a:solidFill>
                  <a:schemeClr val="tx1"/>
                </a:solidFill>
                <a:effectLst/>
                <a:latin typeface="+mn-lt"/>
                <a:ea typeface="+mn-ea"/>
                <a:cs typeface="+mn-cs"/>
              </a:rPr>
              <a:t>, MPH (CV attached)</a:t>
            </a:r>
          </a:p>
          <a:p>
            <a:r>
              <a:rPr lang="en-US" sz="900" kern="1200" dirty="0" smtClean="0">
                <a:solidFill>
                  <a:schemeClr val="tx1"/>
                </a:solidFill>
                <a:effectLst/>
                <a:latin typeface="+mn-lt"/>
                <a:ea typeface="+mn-ea"/>
                <a:cs typeface="+mn-cs"/>
              </a:rPr>
              <a:t> </a:t>
            </a:r>
          </a:p>
          <a:p>
            <a:r>
              <a:rPr lang="en-US" sz="900" u="sng" kern="1200" dirty="0" smtClean="0">
                <a:solidFill>
                  <a:schemeClr val="tx1"/>
                </a:solidFill>
                <a:effectLst/>
                <a:latin typeface="+mn-lt"/>
                <a:ea typeface="+mn-ea"/>
                <a:cs typeface="+mn-cs"/>
              </a:rPr>
              <a:t>Abstract:</a:t>
            </a:r>
            <a:endParaRPr lang="en-US" sz="900" kern="1200" dirty="0" smtClean="0">
              <a:solidFill>
                <a:schemeClr val="tx1"/>
              </a:solidFill>
              <a:effectLst/>
              <a:latin typeface="+mn-lt"/>
              <a:ea typeface="+mn-ea"/>
              <a:cs typeface="+mn-cs"/>
            </a:endParaRPr>
          </a:p>
          <a:p>
            <a:r>
              <a:rPr lang="en-US" sz="900" kern="1200" dirty="0" smtClean="0">
                <a:solidFill>
                  <a:schemeClr val="tx1"/>
                </a:solidFill>
                <a:effectLst/>
                <a:latin typeface="+mn-lt"/>
                <a:ea typeface="+mn-ea"/>
                <a:cs typeface="+mn-cs"/>
              </a:rPr>
              <a:t>This workshop will review findings and present actionable recommendations derived from a yearlong VA/DoD “learning collaborative” focused on the integration of mental health and chaplain services. The learning collaborative utilized systems redesign principles (e.g., flow mapping, plan-do-study-act cycles) to improve the integration of mental health and chaplain services at 14 participating VA and DoD facilities across the country. Each facility was represented by a team that championed the integration, which was composed of a chaplain, mental health professional, and systems redesign coach. Over the course of three different action periods, teams implemented practice improvements in the following six domains: screening, referrals, assessment, documentation and communication, role clarification, and cross-disciplinary training. Teams implemented improvements in domains that were individually identified as needing improvement, and they carefully tracked metrics in their selected area of improvement. For example, a number of teams identified a gap in mental health professionals being able to screen for spiritual problems and make appropriate referrals to chaplains. These teams developed individually relevant screening instruments and practices, systematically implemented these practices in appropriate clinics, and monitored across time the number of screenings conducted and referrals generated (numerous sites went from a baseline of zero to generating multiple weekly referrals). These and other findings will be reviewed as part of the workshop, with an emphasis on principles that attendees can utilize.</a:t>
            </a:r>
          </a:p>
          <a:p>
            <a:r>
              <a:rPr lang="en-US" sz="900" kern="1200" dirty="0" smtClean="0">
                <a:solidFill>
                  <a:schemeClr val="tx1"/>
                </a:solidFill>
                <a:effectLst/>
                <a:latin typeface="+mn-lt"/>
                <a:ea typeface="+mn-ea"/>
                <a:cs typeface="+mn-cs"/>
              </a:rPr>
              <a:t>The workshop presenters include a chaplain, psychologist, and psychiatrist who collaborate in leading the VA’s Mental Health and Chaplaincy program. Since 2009, this multidisciplinary team has led national efforts across VA and the military aimed at better integrating mental health and chaplain care services, as evidenced by selected publications below. The workshop will include both didactic and interactive elements, building on abbreviated key exercises that were used as part of the VA/DoD mental health and chaplaincy learning collaborative.</a:t>
            </a:r>
          </a:p>
          <a:p>
            <a:r>
              <a:rPr lang="en-US" sz="900" kern="1200" dirty="0" smtClean="0">
                <a:solidFill>
                  <a:schemeClr val="tx1"/>
                </a:solidFill>
                <a:effectLst/>
                <a:latin typeface="+mn-lt"/>
                <a:ea typeface="+mn-ea"/>
                <a:cs typeface="+mn-cs"/>
              </a:rPr>
              <a:t> </a:t>
            </a:r>
          </a:p>
          <a:p>
            <a:r>
              <a:rPr lang="en-US" sz="900" u="sng" kern="1200" dirty="0" smtClean="0">
                <a:solidFill>
                  <a:schemeClr val="tx1"/>
                </a:solidFill>
                <a:effectLst/>
                <a:latin typeface="+mn-lt"/>
                <a:ea typeface="+mn-ea"/>
                <a:cs typeface="+mn-cs"/>
              </a:rPr>
              <a:t>References:</a:t>
            </a:r>
            <a:endParaRPr lang="en-US" sz="900" kern="1200" dirty="0" smtClean="0">
              <a:solidFill>
                <a:schemeClr val="tx1"/>
              </a:solidFill>
              <a:effectLst/>
              <a:latin typeface="+mn-lt"/>
              <a:ea typeface="+mn-ea"/>
              <a:cs typeface="+mn-cs"/>
            </a:endParaRPr>
          </a:p>
          <a:p>
            <a:r>
              <a:rPr lang="en-US" sz="900" kern="1200" dirty="0" smtClean="0">
                <a:solidFill>
                  <a:schemeClr val="tx1"/>
                </a:solidFill>
                <a:effectLst/>
                <a:latin typeface="+mn-lt"/>
                <a:ea typeface="+mn-ea"/>
                <a:cs typeface="+mn-cs"/>
              </a:rPr>
              <a:t>Bulling, D., </a:t>
            </a:r>
            <a:r>
              <a:rPr lang="en-US" sz="900" kern="1200" dirty="0" err="1" smtClean="0">
                <a:solidFill>
                  <a:schemeClr val="tx1"/>
                </a:solidFill>
                <a:effectLst/>
                <a:latin typeface="+mn-lt"/>
                <a:ea typeface="+mn-ea"/>
                <a:cs typeface="+mn-cs"/>
              </a:rPr>
              <a:t>DeKraai</a:t>
            </a:r>
            <a:r>
              <a:rPr lang="en-US" sz="900" kern="1200" dirty="0" smtClean="0">
                <a:solidFill>
                  <a:schemeClr val="tx1"/>
                </a:solidFill>
                <a:effectLst/>
                <a:latin typeface="+mn-lt"/>
                <a:ea typeface="+mn-ea"/>
                <a:cs typeface="+mn-cs"/>
              </a:rPr>
              <a:t>, M.B., Abdel </a:t>
            </a:r>
            <a:r>
              <a:rPr lang="en-US" sz="900" kern="1200" dirty="0" err="1" smtClean="0">
                <a:solidFill>
                  <a:schemeClr val="tx1"/>
                </a:solidFill>
                <a:effectLst/>
                <a:latin typeface="+mn-lt"/>
                <a:ea typeface="+mn-ea"/>
                <a:cs typeface="+mn-cs"/>
              </a:rPr>
              <a:t>Monem</a:t>
            </a:r>
            <a:r>
              <a:rPr lang="en-US" sz="900" kern="1200" dirty="0" smtClean="0">
                <a:solidFill>
                  <a:schemeClr val="tx1"/>
                </a:solidFill>
                <a:effectLst/>
                <a:latin typeface="+mn-lt"/>
                <a:ea typeface="+mn-ea"/>
                <a:cs typeface="+mn-cs"/>
              </a:rPr>
              <a:t>, T., Nieuwsma, J.A., Cantrell, W., Ethridge, K., &amp; Meador, K.G. (2014). Confidentiality and mental health/chaplain collaboration. </a:t>
            </a:r>
            <a:r>
              <a:rPr lang="en-US" sz="900" i="1" kern="1200" dirty="0" smtClean="0">
                <a:solidFill>
                  <a:schemeClr val="tx1"/>
                </a:solidFill>
                <a:effectLst/>
                <a:latin typeface="+mn-lt"/>
                <a:ea typeface="+mn-ea"/>
                <a:cs typeface="+mn-cs"/>
              </a:rPr>
              <a:t>Military Psychology, 25</a:t>
            </a:r>
            <a:r>
              <a:rPr lang="en-US" sz="900" kern="1200" dirty="0" smtClean="0">
                <a:solidFill>
                  <a:schemeClr val="tx1"/>
                </a:solidFill>
                <a:effectLst/>
                <a:latin typeface="+mn-lt"/>
                <a:ea typeface="+mn-ea"/>
                <a:cs typeface="+mn-cs"/>
              </a:rPr>
              <a:t>, 557-567.</a:t>
            </a:r>
          </a:p>
          <a:p>
            <a:r>
              <a:rPr lang="en-US" sz="900" kern="1200" dirty="0" smtClean="0">
                <a:solidFill>
                  <a:schemeClr val="tx1"/>
                </a:solidFill>
                <a:effectLst/>
                <a:latin typeface="+mn-lt"/>
                <a:ea typeface="+mn-ea"/>
                <a:cs typeface="+mn-cs"/>
              </a:rPr>
              <a:t>Fitchett, G., Nieuwsma, J.A., Bates, M.J., Rhodes, J.E., &amp; Meador, K.G. (2014). Evidence-based chaplaincy care: Attitudes and practices in diverse healthcare chaplain samples. </a:t>
            </a:r>
            <a:r>
              <a:rPr lang="en-US" sz="900" i="1" kern="1200" dirty="0" smtClean="0">
                <a:solidFill>
                  <a:schemeClr val="tx1"/>
                </a:solidFill>
                <a:effectLst/>
                <a:latin typeface="+mn-lt"/>
                <a:ea typeface="+mn-ea"/>
                <a:cs typeface="+mn-cs"/>
              </a:rPr>
              <a:t>Journal of Health Care Chaplaincy, 20</a:t>
            </a:r>
            <a:r>
              <a:rPr lang="en-US" sz="900" kern="1200" dirty="0" smtClean="0">
                <a:solidFill>
                  <a:schemeClr val="tx1"/>
                </a:solidFill>
                <a:effectLst/>
                <a:latin typeface="+mn-lt"/>
                <a:ea typeface="+mn-ea"/>
                <a:cs typeface="+mn-cs"/>
              </a:rPr>
              <a:t>, 144-160.</a:t>
            </a:r>
          </a:p>
          <a:p>
            <a:r>
              <a:rPr lang="en-US" sz="900" kern="1200" dirty="0" smtClean="0">
                <a:solidFill>
                  <a:schemeClr val="tx1"/>
                </a:solidFill>
                <a:effectLst/>
                <a:latin typeface="+mn-lt"/>
                <a:ea typeface="+mn-ea"/>
                <a:cs typeface="+mn-cs"/>
              </a:rPr>
              <a:t>Kopacz, M.S., Nieuwsma, J.A., Jackson, G.L., Rhodes, J.E., Cantrell, W.C., Bates, M.J., &amp; Meador, K.G. (in press). Chaplains’ engagement with suicidality among their service users: Findings from the VA/DoD Integrated Mental Health Strategy. </a:t>
            </a:r>
            <a:r>
              <a:rPr lang="en-US" sz="900" i="1" kern="1200" dirty="0" smtClean="0">
                <a:solidFill>
                  <a:schemeClr val="tx1"/>
                </a:solidFill>
                <a:effectLst/>
                <a:latin typeface="+mn-lt"/>
                <a:ea typeface="+mn-ea"/>
                <a:cs typeface="+mn-cs"/>
              </a:rPr>
              <a:t>Suicide and Life-Threatening Behavior</a:t>
            </a:r>
            <a:r>
              <a:rPr lang="en-US" sz="900" kern="1200" dirty="0" smtClean="0">
                <a:solidFill>
                  <a:schemeClr val="tx1"/>
                </a:solidFill>
                <a:effectLst/>
                <a:latin typeface="+mn-lt"/>
                <a:ea typeface="+mn-ea"/>
                <a:cs typeface="+mn-cs"/>
              </a:rPr>
              <a:t>. </a:t>
            </a:r>
          </a:p>
          <a:p>
            <a:r>
              <a:rPr lang="en-US" sz="900" kern="1200" dirty="0" smtClean="0">
                <a:solidFill>
                  <a:schemeClr val="tx1"/>
                </a:solidFill>
                <a:effectLst/>
                <a:latin typeface="+mn-lt"/>
                <a:ea typeface="+mn-ea"/>
                <a:cs typeface="+mn-cs"/>
              </a:rPr>
              <a:t>Meador, K. G., &amp; Koenig, H. G. (2000). Spirituality and religion in psychiatric practice: Parameters and implications. </a:t>
            </a:r>
            <a:r>
              <a:rPr lang="en-US" sz="900" i="1" kern="1200" dirty="0" smtClean="0">
                <a:solidFill>
                  <a:schemeClr val="tx1"/>
                </a:solidFill>
                <a:effectLst/>
                <a:latin typeface="+mn-lt"/>
                <a:ea typeface="+mn-ea"/>
                <a:cs typeface="+mn-cs"/>
              </a:rPr>
              <a:t>Psychiatric Annals</a:t>
            </a:r>
            <a:r>
              <a:rPr lang="en-US" sz="900" kern="1200" dirty="0" smtClean="0">
                <a:solidFill>
                  <a:schemeClr val="tx1"/>
                </a:solidFill>
                <a:effectLst/>
                <a:latin typeface="+mn-lt"/>
                <a:ea typeface="+mn-ea"/>
                <a:cs typeface="+mn-cs"/>
              </a:rPr>
              <a:t>, </a:t>
            </a:r>
            <a:r>
              <a:rPr lang="en-US" sz="900" i="1" kern="1200" dirty="0" smtClean="0">
                <a:solidFill>
                  <a:schemeClr val="tx1"/>
                </a:solidFill>
                <a:effectLst/>
                <a:latin typeface="+mn-lt"/>
                <a:ea typeface="+mn-ea"/>
                <a:cs typeface="+mn-cs"/>
              </a:rPr>
              <a:t>30</a:t>
            </a:r>
            <a:r>
              <a:rPr lang="en-US" sz="900" kern="1200" dirty="0" smtClean="0">
                <a:solidFill>
                  <a:schemeClr val="tx1"/>
                </a:solidFill>
                <a:effectLst/>
                <a:latin typeface="+mn-lt"/>
                <a:ea typeface="+mn-ea"/>
                <a:cs typeface="+mn-cs"/>
              </a:rPr>
              <a:t>(8), 549–555.</a:t>
            </a:r>
          </a:p>
          <a:p>
            <a:r>
              <a:rPr lang="en-US" sz="900" kern="1200" dirty="0" smtClean="0">
                <a:solidFill>
                  <a:schemeClr val="tx1"/>
                </a:solidFill>
                <a:effectLst/>
                <a:latin typeface="+mn-lt"/>
                <a:ea typeface="+mn-ea"/>
                <a:cs typeface="+mn-cs"/>
              </a:rPr>
              <a:t>Nieuwsma, J.A., Jackson, G.L., </a:t>
            </a:r>
            <a:r>
              <a:rPr lang="en-US" sz="900" kern="1200" dirty="0" err="1" smtClean="0">
                <a:solidFill>
                  <a:schemeClr val="tx1"/>
                </a:solidFill>
                <a:effectLst/>
                <a:latin typeface="+mn-lt"/>
                <a:ea typeface="+mn-ea"/>
                <a:cs typeface="+mn-cs"/>
              </a:rPr>
              <a:t>DeKraai</a:t>
            </a:r>
            <a:r>
              <a:rPr lang="en-US" sz="900" kern="1200" dirty="0" smtClean="0">
                <a:solidFill>
                  <a:schemeClr val="tx1"/>
                </a:solidFill>
                <a:effectLst/>
                <a:latin typeface="+mn-lt"/>
                <a:ea typeface="+mn-ea"/>
                <a:cs typeface="+mn-cs"/>
              </a:rPr>
              <a:t>, M.B., Bulling, D.J., Cantrell, W.C., Rhodes, J.E., Bates, M.J., Ethridge, K., Lane, M.E., Tenhula, W.N., Batten, S.J., &amp; Meador, K.G. (2014). Collaborating across the Departments of Veterans Affairs and Defense to integrate mental health and chaplaincy services. </a:t>
            </a:r>
            <a:r>
              <a:rPr lang="en-US" sz="900" i="1" kern="1200" dirty="0" smtClean="0">
                <a:solidFill>
                  <a:schemeClr val="tx1"/>
                </a:solidFill>
                <a:effectLst/>
                <a:latin typeface="+mn-lt"/>
                <a:ea typeface="+mn-ea"/>
                <a:cs typeface="+mn-cs"/>
              </a:rPr>
              <a:t>Journal of General Internal Medicine, 29, </a:t>
            </a:r>
            <a:r>
              <a:rPr lang="en-US" sz="900" kern="1200" dirty="0" smtClean="0">
                <a:solidFill>
                  <a:schemeClr val="tx1"/>
                </a:solidFill>
                <a:effectLst/>
                <a:latin typeface="+mn-lt"/>
                <a:ea typeface="+mn-ea"/>
                <a:cs typeface="+mn-cs"/>
              </a:rPr>
              <a:t>S885-S894.</a:t>
            </a:r>
          </a:p>
          <a:p>
            <a:r>
              <a:rPr lang="en-US" sz="900" kern="1200" dirty="0" smtClean="0">
                <a:solidFill>
                  <a:schemeClr val="tx1"/>
                </a:solidFill>
                <a:effectLst/>
                <a:latin typeface="+mn-lt"/>
                <a:ea typeface="+mn-ea"/>
                <a:cs typeface="+mn-cs"/>
              </a:rPr>
              <a:t>Nieuwsma, J.A., Rhodes, J.E., Jackson, G.L., Cantrell, W.C., Lane, M.B., Bates, M.B., </a:t>
            </a:r>
            <a:r>
              <a:rPr lang="en-US" sz="900" kern="1200" dirty="0" err="1" smtClean="0">
                <a:solidFill>
                  <a:schemeClr val="tx1"/>
                </a:solidFill>
                <a:effectLst/>
                <a:latin typeface="+mn-lt"/>
                <a:ea typeface="+mn-ea"/>
                <a:cs typeface="+mn-cs"/>
              </a:rPr>
              <a:t>DeKraai</a:t>
            </a:r>
            <a:r>
              <a:rPr lang="en-US" sz="900" kern="1200" dirty="0" smtClean="0">
                <a:solidFill>
                  <a:schemeClr val="tx1"/>
                </a:solidFill>
                <a:effectLst/>
                <a:latin typeface="+mn-lt"/>
                <a:ea typeface="+mn-ea"/>
                <a:cs typeface="+mn-cs"/>
              </a:rPr>
              <a:t>, M.B., Bulling, D.J., Ethridge, K., </a:t>
            </a:r>
            <a:r>
              <a:rPr lang="en-US" sz="900" kern="1200" dirty="0" err="1" smtClean="0">
                <a:solidFill>
                  <a:schemeClr val="tx1"/>
                </a:solidFill>
                <a:effectLst/>
                <a:latin typeface="+mn-lt"/>
                <a:ea typeface="+mn-ea"/>
                <a:cs typeface="+mn-cs"/>
              </a:rPr>
              <a:t>Drescher</a:t>
            </a:r>
            <a:r>
              <a:rPr lang="en-US" sz="900" kern="1200" dirty="0" smtClean="0">
                <a:solidFill>
                  <a:schemeClr val="tx1"/>
                </a:solidFill>
                <a:effectLst/>
                <a:latin typeface="+mn-lt"/>
                <a:ea typeface="+mn-ea"/>
                <a:cs typeface="+mn-cs"/>
              </a:rPr>
              <a:t>, K.D., Fitchett, G., Tenhula, W.N., Milstein, G., Bray, R.M., &amp; Meador, K.G. (2013). Chaplaincy and mental health in the Department of Veterans Affairs and Department of Defense. </a:t>
            </a:r>
            <a:r>
              <a:rPr lang="en-US" sz="900" i="1" kern="1200" dirty="0" smtClean="0">
                <a:solidFill>
                  <a:schemeClr val="tx1"/>
                </a:solidFill>
                <a:effectLst/>
                <a:latin typeface="+mn-lt"/>
                <a:ea typeface="+mn-ea"/>
                <a:cs typeface="+mn-cs"/>
              </a:rPr>
              <a:t>Journal of Health Care Chaplaincy, 19</a:t>
            </a:r>
            <a:r>
              <a:rPr lang="en-US" sz="900" kern="1200" dirty="0" smtClean="0">
                <a:solidFill>
                  <a:schemeClr val="tx1"/>
                </a:solidFill>
                <a:effectLst/>
                <a:latin typeface="+mn-lt"/>
                <a:ea typeface="+mn-ea"/>
                <a:cs typeface="+mn-cs"/>
              </a:rPr>
              <a:t>, 3-21.</a:t>
            </a:r>
          </a:p>
          <a:p>
            <a:r>
              <a:rPr lang="en-US" sz="900" kern="1200" dirty="0" err="1" smtClean="0">
                <a:solidFill>
                  <a:schemeClr val="tx1"/>
                </a:solidFill>
                <a:effectLst/>
                <a:latin typeface="+mn-lt"/>
                <a:ea typeface="+mn-ea"/>
                <a:cs typeface="+mn-cs"/>
              </a:rPr>
              <a:t>Zullig</a:t>
            </a:r>
            <a:r>
              <a:rPr lang="en-US" sz="900" kern="1200" dirty="0" smtClean="0">
                <a:solidFill>
                  <a:schemeClr val="tx1"/>
                </a:solidFill>
                <a:effectLst/>
                <a:latin typeface="+mn-lt"/>
                <a:ea typeface="+mn-ea"/>
                <a:cs typeface="+mn-cs"/>
              </a:rPr>
              <a:t>, L.L., Jackson, G.L., </a:t>
            </a:r>
            <a:r>
              <a:rPr lang="en-US" sz="900" kern="1200" dirty="0" err="1" smtClean="0">
                <a:solidFill>
                  <a:schemeClr val="tx1"/>
                </a:solidFill>
                <a:effectLst/>
                <a:latin typeface="+mn-lt"/>
                <a:ea typeface="+mn-ea"/>
                <a:cs typeface="+mn-cs"/>
              </a:rPr>
              <a:t>Provenzale</a:t>
            </a:r>
            <a:r>
              <a:rPr lang="en-US" sz="900" kern="1200" dirty="0" smtClean="0">
                <a:solidFill>
                  <a:schemeClr val="tx1"/>
                </a:solidFill>
                <a:effectLst/>
                <a:latin typeface="+mn-lt"/>
                <a:ea typeface="+mn-ea"/>
                <a:cs typeface="+mn-cs"/>
              </a:rPr>
              <a:t>, D., Griffin, J.M.,</a:t>
            </a:r>
            <a:r>
              <a:rPr lang="en-US" sz="900" kern="1200" baseline="30000" dirty="0" smtClean="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Phelan, S., Nieuwsma, J.A., &amp; van </a:t>
            </a:r>
            <a:r>
              <a:rPr lang="en-US" sz="900" kern="1200" dirty="0" err="1" smtClean="0">
                <a:solidFill>
                  <a:schemeClr val="tx1"/>
                </a:solidFill>
                <a:effectLst/>
                <a:latin typeface="+mn-lt"/>
                <a:ea typeface="+mn-ea"/>
                <a:cs typeface="+mn-cs"/>
              </a:rPr>
              <a:t>Ryn</a:t>
            </a:r>
            <a:r>
              <a:rPr lang="en-US" sz="900" kern="1200" dirty="0" smtClean="0">
                <a:solidFill>
                  <a:schemeClr val="tx1"/>
                </a:solidFill>
                <a:effectLst/>
                <a:latin typeface="+mn-lt"/>
                <a:ea typeface="+mn-ea"/>
                <a:cs typeface="+mn-cs"/>
              </a:rPr>
              <a:t>,</a:t>
            </a:r>
            <a:r>
              <a:rPr lang="en-US" sz="900" kern="1200" baseline="30000" dirty="0" smtClean="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M. (2014). Utilization of hospital-based chaplain services among newly diagnosed Veterans Affairs colorectal cancer patients. </a:t>
            </a:r>
            <a:r>
              <a:rPr lang="en-US" sz="900" i="1" kern="1200" dirty="0" smtClean="0">
                <a:solidFill>
                  <a:schemeClr val="tx1"/>
                </a:solidFill>
                <a:effectLst/>
                <a:latin typeface="+mn-lt"/>
                <a:ea typeface="+mn-ea"/>
                <a:cs typeface="+mn-cs"/>
              </a:rPr>
              <a:t>Journal of Religion and Health, 53</a:t>
            </a:r>
            <a:r>
              <a:rPr lang="en-US" sz="900" kern="1200" dirty="0" smtClean="0">
                <a:solidFill>
                  <a:schemeClr val="tx1"/>
                </a:solidFill>
                <a:effectLst/>
                <a:latin typeface="+mn-lt"/>
                <a:ea typeface="+mn-ea"/>
                <a:cs typeface="+mn-cs"/>
              </a:rPr>
              <a:t>, 498-510.</a:t>
            </a:r>
          </a:p>
        </p:txBody>
      </p:sp>
      <p:sp>
        <p:nvSpPr>
          <p:cNvPr id="4" name="Slide Number Placeholder 3"/>
          <p:cNvSpPr>
            <a:spLocks noGrp="1"/>
          </p:cNvSpPr>
          <p:nvPr>
            <p:ph type="sldNum" sz="quarter" idx="10"/>
          </p:nvPr>
        </p:nvSpPr>
        <p:spPr/>
        <p:txBody>
          <a:bodyPr/>
          <a:lstStyle/>
          <a:p>
            <a:fld id="{49AF0528-1766-4D02-8546-D35B36F7D88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“quality improvement?”</a:t>
            </a:r>
          </a:p>
          <a:p>
            <a:pPr lvl="1"/>
            <a:r>
              <a:rPr lang="en-US" dirty="0" smtClean="0"/>
              <a:t>Lean</a:t>
            </a:r>
          </a:p>
          <a:p>
            <a:pPr lvl="1"/>
            <a:r>
              <a:rPr lang="en-US" dirty="0" smtClean="0"/>
              <a:t>Six Sigma</a:t>
            </a:r>
          </a:p>
          <a:p>
            <a:pPr lvl="1"/>
            <a:r>
              <a:rPr lang="en-US" dirty="0" smtClean="0"/>
              <a:t>TQM</a:t>
            </a:r>
          </a:p>
          <a:p>
            <a:pPr lvl="1"/>
            <a:r>
              <a:rPr lang="en-US" dirty="0" smtClean="0"/>
              <a:t>VA-TAMMICS</a:t>
            </a:r>
          </a:p>
          <a:p>
            <a:pPr lvl="1"/>
            <a:r>
              <a:rPr lang="en-US" u="sng" dirty="0" smtClean="0"/>
              <a:t>…numerous others</a:t>
            </a:r>
          </a:p>
          <a:p>
            <a:endParaRPr lang="en-US" b="1" u="sng" dirty="0" smtClean="0"/>
          </a:p>
          <a:p>
            <a:r>
              <a:rPr lang="en-US" dirty="0" smtClean="0"/>
              <a:t>All share in common the aim of taking a </a:t>
            </a:r>
            <a:r>
              <a:rPr lang="en-US" b="1" i="1" dirty="0" smtClean="0"/>
              <a:t>systematic approach </a:t>
            </a:r>
            <a:r>
              <a:rPr lang="en-US" dirty="0" smtClean="0"/>
              <a:t>to:</a:t>
            </a:r>
          </a:p>
          <a:p>
            <a:pPr lvl="1"/>
            <a:r>
              <a:rPr lang="en-US" dirty="0" smtClean="0"/>
              <a:t>understanding current practices &amp; identifying areas for improvement</a:t>
            </a:r>
          </a:p>
          <a:p>
            <a:pPr lvl="1"/>
            <a:r>
              <a:rPr lang="en-US" dirty="0" smtClean="0"/>
              <a:t>developing improvements</a:t>
            </a:r>
          </a:p>
          <a:p>
            <a:pPr lvl="1"/>
            <a:r>
              <a:rPr lang="en-US" dirty="0" smtClean="0"/>
              <a:t>testing out improvements</a:t>
            </a:r>
          </a:p>
          <a:p>
            <a:pPr lvl="1"/>
            <a:r>
              <a:rPr lang="en-US" dirty="0" smtClean="0"/>
              <a:t>refining improvements</a:t>
            </a:r>
            <a:endParaRPr lang="en-US" b="1" dirty="0" smtClean="0"/>
          </a:p>
          <a:p>
            <a:endParaRPr lang="en-US" dirty="0"/>
          </a:p>
        </p:txBody>
      </p:sp>
      <p:sp>
        <p:nvSpPr>
          <p:cNvPr id="4" name="Slide Number Placeholder 3"/>
          <p:cNvSpPr>
            <a:spLocks noGrp="1"/>
          </p:cNvSpPr>
          <p:nvPr>
            <p:ph type="sldNum" sz="quarter" idx="10"/>
          </p:nvPr>
        </p:nvSpPr>
        <p:spPr/>
        <p:txBody>
          <a:bodyPr/>
          <a:lstStyle/>
          <a:p>
            <a:fld id="{49AF0528-1766-4D02-8546-D35B36F7D880}" type="slidenum">
              <a:rPr lang="en-US" smtClean="0"/>
              <a:pPr/>
              <a:t>14</a:t>
            </a:fld>
            <a:endParaRPr lang="en-US"/>
          </a:p>
        </p:txBody>
      </p:sp>
    </p:spTree>
    <p:extLst>
      <p:ext uri="{BB962C8B-B14F-4D97-AF65-F5344CB8AC3E}">
        <p14:creationId xmlns:p14="http://schemas.microsoft.com/office/powerpoint/2010/main" val="426632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HK: Do we need to define home team?</a:t>
            </a:r>
            <a:r>
              <a:rPr lang="en-US" b="1" baseline="0" dirty="0" smtClean="0"/>
              <a:t>  Will the speaker note that Learning Sessions (at least 2 for DoD) were in person? </a:t>
            </a:r>
            <a:endParaRPr lang="en-US" b="1" dirty="0"/>
          </a:p>
        </p:txBody>
      </p:sp>
      <p:sp>
        <p:nvSpPr>
          <p:cNvPr id="4" name="Slide Number Placeholder 3"/>
          <p:cNvSpPr>
            <a:spLocks noGrp="1"/>
          </p:cNvSpPr>
          <p:nvPr>
            <p:ph type="sldNum" sz="quarter" idx="10"/>
          </p:nvPr>
        </p:nvSpPr>
        <p:spPr/>
        <p:txBody>
          <a:bodyPr/>
          <a:lstStyle/>
          <a:p>
            <a:fld id="{49AF0528-1766-4D02-8546-D35B36F7D880}" type="slidenum">
              <a:rPr lang="en-US" smtClean="0"/>
              <a:pPr/>
              <a:t>15</a:t>
            </a:fld>
            <a:endParaRPr lang="en-US"/>
          </a:p>
        </p:txBody>
      </p:sp>
    </p:spTree>
    <p:extLst>
      <p:ext uri="{BB962C8B-B14F-4D97-AF65-F5344CB8AC3E}">
        <p14:creationId xmlns:p14="http://schemas.microsoft.com/office/powerpoint/2010/main" val="2957082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Enhance quality of MH care and incorporate dimensions</a:t>
            </a:r>
            <a:r>
              <a:rPr lang="en-US" baseline="0" dirty="0" smtClean="0"/>
              <a:t> of spirituality that have been lacking.</a:t>
            </a:r>
          </a:p>
          <a:p>
            <a:r>
              <a:rPr lang="en-US" baseline="0" dirty="0" smtClean="0"/>
              <a:t>Increase cross-disciplinary understanding and communication.</a:t>
            </a:r>
          </a:p>
          <a:p>
            <a:r>
              <a:rPr lang="en-US" baseline="0" dirty="0" smtClean="0"/>
              <a:t>Consider what are “credible” outcomes? And can some of them be “weaker” for certain aims?</a:t>
            </a:r>
          </a:p>
          <a:p>
            <a:r>
              <a:rPr lang="en-US" baseline="0" dirty="0" smtClean="0"/>
              <a:t>Educating chaplains about broader vision of “community health,” and chaplain’s role in taking initiative to make linkages in that, etc. (benefits of stigma reduction, connectedness in communities).</a:t>
            </a:r>
          </a:p>
          <a:p>
            <a:r>
              <a:rPr lang="en-US" dirty="0" smtClean="0"/>
              <a:t>Other goals:</a:t>
            </a:r>
          </a:p>
          <a:p>
            <a:r>
              <a:rPr lang="en-US" dirty="0" smtClean="0"/>
              <a:t>Establish integrated care practices between mental health and chaplaincy</a:t>
            </a:r>
          </a:p>
          <a:p>
            <a:r>
              <a:rPr lang="en-US" dirty="0" smtClean="0"/>
              <a:t>Improve reliability, efficiency, and usefulness of care processes</a:t>
            </a:r>
          </a:p>
          <a:p>
            <a:r>
              <a:rPr lang="en-US" dirty="0" smtClean="0"/>
              <a:t>Increase timely, reliable, bidirectional access to chaplain and MH services</a:t>
            </a:r>
          </a:p>
          <a:p>
            <a:r>
              <a:rPr lang="en-US" dirty="0" smtClean="0"/>
              <a:t>Successful integration will contribute to the optimization of health system performance as delineated by VA Triple Aims and DOD Quadruple Aims</a:t>
            </a:r>
          </a:p>
        </p:txBody>
      </p:sp>
      <p:sp>
        <p:nvSpPr>
          <p:cNvPr id="4" name="Slide Number Placeholder 3"/>
          <p:cNvSpPr>
            <a:spLocks noGrp="1"/>
          </p:cNvSpPr>
          <p:nvPr>
            <p:ph type="sldNum" sz="quarter" idx="10"/>
          </p:nvPr>
        </p:nvSpPr>
        <p:spPr/>
        <p:txBody>
          <a:bodyPr/>
          <a:lstStyle/>
          <a:p>
            <a:pPr>
              <a:defRPr/>
            </a:pPr>
            <a:fld id="{B0765EC4-94C6-4FFF-8296-734D785F6DB2}" type="slidenum">
              <a:rPr lang="en-US" smtClean="0"/>
              <a:pPr>
                <a:defRPr/>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Seven VA and seven DoD teams were selected for participation in the collaborative. VA teams were invited to participate in the collaborative based on preexisting knowledge of facilities and personnel from the IMHS site visits, recommendations from VA National Chaplain Center leadership, and geographic diversity. DoD teams were selected in close coordination with appropriate leadership in the domains of mental health and chaplaincy in the three branches of the military. Figure 2 displays the names and locations of participating VA and DoD facilities. Teams consisted of:</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Core team from facility (required to participate in all activities):</a:t>
            </a:r>
          </a:p>
          <a:p>
            <a:pPr lvl="0"/>
            <a:r>
              <a:rPr lang="en-US" sz="1200" kern="1200" dirty="0" smtClean="0">
                <a:solidFill>
                  <a:schemeClr val="tx1"/>
                </a:solidFill>
                <a:effectLst/>
                <a:latin typeface="+mn-lt"/>
                <a:ea typeface="+mn-ea"/>
                <a:cs typeface="+mn-cs"/>
              </a:rPr>
              <a:t>Mental health provider champion (traveled to learning sessions)</a:t>
            </a:r>
          </a:p>
          <a:p>
            <a:pPr lvl="0"/>
            <a:r>
              <a:rPr lang="en-US" sz="1200" kern="1200" dirty="0" smtClean="0">
                <a:solidFill>
                  <a:schemeClr val="tx1"/>
                </a:solidFill>
                <a:effectLst/>
                <a:latin typeface="+mn-lt"/>
                <a:ea typeface="+mn-ea"/>
                <a:cs typeface="+mn-cs"/>
              </a:rPr>
              <a:t>Chaplain champion (traveled to learning sessions)</a:t>
            </a:r>
          </a:p>
          <a:p>
            <a:pPr lvl="0"/>
            <a:r>
              <a:rPr lang="en-US" sz="1200" kern="1200" dirty="0" smtClean="0">
                <a:solidFill>
                  <a:schemeClr val="tx1"/>
                </a:solidFill>
                <a:effectLst/>
                <a:latin typeface="+mn-lt"/>
                <a:ea typeface="+mn-ea"/>
                <a:cs typeface="+mn-cs"/>
              </a:rPr>
              <a:t>Non-clinical team member (did not travel)</a:t>
            </a:r>
          </a:p>
          <a:p>
            <a:pPr lvl="0"/>
            <a:r>
              <a:rPr lang="en-US" sz="1200" kern="1200" dirty="0" smtClean="0">
                <a:solidFill>
                  <a:schemeClr val="tx1"/>
                </a:solidFill>
                <a:effectLst/>
                <a:latin typeface="+mn-lt"/>
                <a:ea typeface="+mn-ea"/>
                <a:cs typeface="+mn-cs"/>
              </a:rPr>
              <a:t>Support staff members identified and provided by learning collaborative leadership:</a:t>
            </a:r>
          </a:p>
          <a:p>
            <a:pPr lvl="0"/>
            <a:r>
              <a:rPr lang="en-US" sz="1200" kern="1200" dirty="0" smtClean="0">
                <a:solidFill>
                  <a:schemeClr val="tx1"/>
                </a:solidFill>
                <a:effectLst/>
                <a:latin typeface="+mn-lt"/>
                <a:ea typeface="+mn-ea"/>
                <a:cs typeface="+mn-cs"/>
              </a:rPr>
              <a:t>Team level coach (a process improvement expert)</a:t>
            </a:r>
          </a:p>
          <a:p>
            <a:r>
              <a:rPr lang="en-US" sz="1200" kern="1200" dirty="0" smtClean="0">
                <a:solidFill>
                  <a:schemeClr val="tx1"/>
                </a:solidFill>
                <a:effectLst/>
                <a:latin typeface="+mn-lt"/>
                <a:ea typeface="+mn-ea"/>
                <a:cs typeface="+mn-cs"/>
              </a:rPr>
              <a:t>Integration of mental health and chaplaincy coach captain</a:t>
            </a:r>
            <a:endParaRPr lang="en-US" dirty="0"/>
          </a:p>
        </p:txBody>
      </p:sp>
      <p:sp>
        <p:nvSpPr>
          <p:cNvPr id="4" name="Slide Number Placeholder 3"/>
          <p:cNvSpPr>
            <a:spLocks noGrp="1"/>
          </p:cNvSpPr>
          <p:nvPr>
            <p:ph type="sldNum" sz="quarter" idx="10"/>
          </p:nvPr>
        </p:nvSpPr>
        <p:spPr/>
        <p:txBody>
          <a:bodyPr/>
          <a:lstStyle/>
          <a:p>
            <a:fld id="{49AF0528-1766-4D02-8546-D35B36F7D880}" type="slidenum">
              <a:rPr lang="en-US" smtClean="0"/>
              <a:pPr/>
              <a:t>17</a:t>
            </a:fld>
            <a:endParaRPr lang="en-US"/>
          </a:p>
        </p:txBody>
      </p:sp>
    </p:spTree>
    <p:extLst>
      <p:ext uri="{BB962C8B-B14F-4D97-AF65-F5344CB8AC3E}">
        <p14:creationId xmlns:p14="http://schemas.microsoft.com/office/powerpoint/2010/main" val="552288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F0528-1766-4D02-8546-D35B36F7D880}"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273980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2696" lvl="1"/>
            <a:endParaRPr lang="en-US" sz="2400" dirty="0"/>
          </a:p>
        </p:txBody>
      </p:sp>
      <p:sp>
        <p:nvSpPr>
          <p:cNvPr id="4" name="Slide Number Placeholder 3"/>
          <p:cNvSpPr>
            <a:spLocks noGrp="1"/>
          </p:cNvSpPr>
          <p:nvPr>
            <p:ph type="sldNum" sz="quarter" idx="10"/>
          </p:nvPr>
        </p:nvSpPr>
        <p:spPr/>
        <p:txBody>
          <a:bodyPr/>
          <a:lstStyle/>
          <a:p>
            <a:fld id="{49AF0528-1766-4D02-8546-D35B36F7D880}" type="slidenum">
              <a:rPr lang="en-US" smtClean="0"/>
              <a:pPr/>
              <a:t>19</a:t>
            </a:fld>
            <a:endParaRPr lang="en-US"/>
          </a:p>
        </p:txBody>
      </p:sp>
    </p:spTree>
    <p:extLst>
      <p:ext uri="{BB962C8B-B14F-4D97-AF65-F5344CB8AC3E}">
        <p14:creationId xmlns:p14="http://schemas.microsoft.com/office/powerpoint/2010/main" val="3645008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30642" lvl="1" indent="-456651">
              <a:buFont typeface="+mj-lt"/>
              <a:buAutoNum type="arabicPeriod"/>
            </a:pPr>
            <a:r>
              <a:rPr lang="en-US" sz="1100" b="1" dirty="0"/>
              <a:t>Screening -</a:t>
            </a:r>
            <a:r>
              <a:rPr lang="en-US" sz="1100" dirty="0"/>
              <a:t> Evaluate current practices for screening patients for spiritual and mental health issues, with the intention of strengthening existing practices and/or implementing new research-informed screening practices where none exist.</a:t>
            </a:r>
          </a:p>
          <a:p>
            <a:pPr marL="730642" lvl="1" indent="-456651">
              <a:buFont typeface="+mj-lt"/>
              <a:buAutoNum type="arabicPeriod"/>
            </a:pPr>
            <a:r>
              <a:rPr lang="en-US" sz="1100" b="1" dirty="0"/>
              <a:t>Referrals -</a:t>
            </a:r>
            <a:r>
              <a:rPr lang="en-US" sz="1100" dirty="0"/>
              <a:t> Strengthen and/or develop clearly articulated processes for referring patients between disciplines, including processes to contact the other discipline, communicate the core issue, articulate a basic care plan, and conduct follow up.</a:t>
            </a:r>
          </a:p>
          <a:p>
            <a:pPr marL="730642" lvl="1" indent="-456651">
              <a:buFont typeface="+mj-lt"/>
              <a:buAutoNum type="arabicPeriod"/>
            </a:pPr>
            <a:r>
              <a:rPr lang="en-US" sz="1100" b="1" dirty="0"/>
              <a:t>Assessment - </a:t>
            </a:r>
            <a:r>
              <a:rPr lang="en-US" sz="1100" dirty="0"/>
              <a:t>Develop, improve, and/or ensure standardized use of multidimensional spiritual and mental health assessments that can contribute to making effective referrals and to providing relevant healthcare information to the other discipline.</a:t>
            </a:r>
          </a:p>
          <a:p>
            <a:pPr marL="730642" lvl="1" indent="-456651">
              <a:buFont typeface="+mj-lt"/>
              <a:buAutoNum type="arabicPeriod"/>
            </a:pPr>
            <a:r>
              <a:rPr lang="en-US" sz="1100" b="1" dirty="0"/>
              <a:t>Communication and Documentation - </a:t>
            </a:r>
            <a:r>
              <a:rPr lang="en-US" sz="1100" dirty="0"/>
              <a:t>Establish regular communication practices, ideally as part of recurring integrated care team meetings, and document care and consults in a useful manner to the other discipline (at facilities where chaplain documentation of care is expected).</a:t>
            </a:r>
          </a:p>
          <a:p>
            <a:pPr marL="730642" lvl="1" indent="-456651">
              <a:buFont typeface="+mj-lt"/>
              <a:buAutoNum type="arabicPeriod"/>
            </a:pPr>
            <a:r>
              <a:rPr lang="en-US" sz="1100" b="1" dirty="0"/>
              <a:t>Cross-Disciplinary Training -</a:t>
            </a:r>
            <a:r>
              <a:rPr lang="en-US" sz="1100" dirty="0"/>
              <a:t> Champion cross-disciplinary training opportunities, at a minimum to inform colleagues about the aims of and rationale for this learning collaborative.</a:t>
            </a:r>
          </a:p>
          <a:p>
            <a:pPr marL="730642" lvl="1" indent="-456651">
              <a:buFont typeface="+mj-lt"/>
              <a:buAutoNum type="arabicPeriod"/>
            </a:pPr>
            <a:r>
              <a:rPr lang="en-US" sz="1100" b="1" dirty="0"/>
              <a:t>Role Clarification - </a:t>
            </a:r>
            <a:r>
              <a:rPr lang="en-US" sz="1100" dirty="0"/>
              <a:t>Develop a better understanding of chaplain and mental health provider roles, culminating in the development of formal documentation of how mental health and chaplain services collaborate (e.g., care coordination agreement).</a:t>
            </a:r>
          </a:p>
          <a:p>
            <a:endParaRPr lang="en-US" sz="1100" dirty="0"/>
          </a:p>
        </p:txBody>
      </p:sp>
      <p:sp>
        <p:nvSpPr>
          <p:cNvPr id="4" name="Slide Number Placeholder 3"/>
          <p:cNvSpPr>
            <a:spLocks noGrp="1"/>
          </p:cNvSpPr>
          <p:nvPr>
            <p:ph type="sldNum" sz="quarter" idx="10"/>
          </p:nvPr>
        </p:nvSpPr>
        <p:spPr/>
        <p:txBody>
          <a:bodyPr/>
          <a:lstStyle/>
          <a:p>
            <a:fld id="{49AF0528-1766-4D02-8546-D35B36F7D880}" type="slidenum">
              <a:rPr lang="en-US" smtClean="0"/>
              <a:pPr/>
              <a:t>20</a:t>
            </a:fld>
            <a:endParaRPr lang="en-US"/>
          </a:p>
        </p:txBody>
      </p:sp>
    </p:spTree>
    <p:extLst>
      <p:ext uri="{BB962C8B-B14F-4D97-AF65-F5344CB8AC3E}">
        <p14:creationId xmlns:p14="http://schemas.microsoft.com/office/powerpoint/2010/main" val="2768554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AF0528-1766-4D02-8546-D35B36F7D880}" type="slidenum">
              <a:rPr lang="en-US" smtClean="0"/>
              <a:pPr/>
              <a:t>21</a:t>
            </a:fld>
            <a:endParaRPr lang="en-US"/>
          </a:p>
        </p:txBody>
      </p:sp>
    </p:spTree>
    <p:extLst>
      <p:ext uri="{BB962C8B-B14F-4D97-AF65-F5344CB8AC3E}">
        <p14:creationId xmlns:p14="http://schemas.microsoft.com/office/powerpoint/2010/main" val="2768554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AF0528-1766-4D02-8546-D35B36F7D880}" type="slidenum">
              <a:rPr lang="en-US" smtClean="0"/>
              <a:pPr/>
              <a:t>22</a:t>
            </a:fld>
            <a:endParaRPr lang="en-US"/>
          </a:p>
        </p:txBody>
      </p:sp>
    </p:spTree>
    <p:extLst>
      <p:ext uri="{BB962C8B-B14F-4D97-AF65-F5344CB8AC3E}">
        <p14:creationId xmlns:p14="http://schemas.microsoft.com/office/powerpoint/2010/main" val="2768554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F0528-1766-4D02-8546-D35B36F7D880}" type="slidenum">
              <a:rPr lang="en-US" smtClean="0"/>
              <a:pPr/>
              <a:t>24</a:t>
            </a:fld>
            <a:endParaRPr lang="en-US"/>
          </a:p>
        </p:txBody>
      </p:sp>
    </p:spTree>
    <p:extLst>
      <p:ext uri="{BB962C8B-B14F-4D97-AF65-F5344CB8AC3E}">
        <p14:creationId xmlns:p14="http://schemas.microsoft.com/office/powerpoint/2010/main" val="82168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000" dirty="0"/>
              <a:t>Matt: National Comorbidity Study: people seeking help for mental health care problems are more likely to turn to clergy than a psychiatrist.</a:t>
            </a:r>
          </a:p>
          <a:p>
            <a:pPr marL="173059" indent="-173059" defTabSz="922983">
              <a:buFontTx/>
              <a:buChar char="-"/>
              <a:defRPr/>
            </a:pPr>
            <a:r>
              <a:rPr lang="en-US" sz="1000" dirty="0"/>
              <a:t>Psychiatrist (17/140=12%);  Other MH specialist (43/140=31%) (including psychologists, mental health counselors, social workers other than in a social services agency, or providers in outpatient mental health or alcohol or drug clinics); Non-psychiatrist MD (23/140=16%) (including general practitioners, family physicians, and physician specialists such as cardiologists or gynecologists); Clergy (24/140=17%) (including ministers, priests, or rabbis); tx provided by clergy is typically lower intensity (i.e., fewer sessions) than that of other providers; majority see only clergy and no other provider; effect more pronounced in the South (Bible Belt); Alternative (26=18%) (including spiritualists, herbalists, natural therapists, faith healers, or self-help groups); hence, this group contains many “spiritual care providers;” Human services (8/140=6%) (including counselors or social workers specifically in a social service agency or department).</a:t>
            </a:r>
          </a:p>
          <a:p>
            <a:pPr marL="173059" indent="-173059" defTabSz="922983">
              <a:buFontTx/>
              <a:buChar char="-"/>
              <a:defRPr/>
            </a:pPr>
            <a:r>
              <a:rPr lang="en-US" sz="1000" dirty="0"/>
              <a:t>Note that this is people </a:t>
            </a:r>
            <a:r>
              <a:rPr lang="en-US" sz="1000" b="1" dirty="0"/>
              <a:t>seeking mental health care services</a:t>
            </a:r>
            <a:r>
              <a:rPr lang="en-US" sz="1000" dirty="0"/>
              <a:t>, not people suffering from mental illness or who could benefit from some form of mental health care. If it were the latter, the percentages for PCPs and clergy become larger.</a:t>
            </a:r>
          </a:p>
          <a:p>
            <a:pPr defTabSz="922983">
              <a:defRPr/>
            </a:pPr>
            <a:r>
              <a:rPr lang="en-US" sz="1000" dirty="0"/>
              <a:t>Post 9/11 people turned to clergy and pastoral counselors.</a:t>
            </a:r>
          </a:p>
          <a:p>
            <a:pPr defTabSz="922983">
              <a:defRPr/>
            </a:pPr>
            <a:r>
              <a:rPr lang="en-US" sz="1000" dirty="0"/>
              <a:t>Notion that people don’t come to us asking for to fix their “mental health problem” vs. “spiritual problem,” but come “suffering.”</a:t>
            </a:r>
          </a:p>
          <a:p>
            <a:r>
              <a:rPr lang="en-US" sz="1000" dirty="0"/>
              <a:t>Familiar</a:t>
            </a:r>
          </a:p>
          <a:p>
            <a:r>
              <a:rPr lang="en-US" sz="1000" dirty="0"/>
              <a:t>Financial reasons</a:t>
            </a:r>
          </a:p>
          <a:p>
            <a:r>
              <a:rPr lang="en-US" sz="1000" dirty="0"/>
              <a:t>Stigma</a:t>
            </a:r>
          </a:p>
          <a:p>
            <a:r>
              <a:rPr lang="en-US" sz="1000" dirty="0"/>
              <a:t>Shared worldview: there is a disconnect between pts and mental health care providers. Health care providers in general are less religious than the populations they serve; mental health care providers are significantly less religious than average health care provider (and, ironically, spirituality is much more salient in regard to mental health than in regard to dental health; mental health care providers and clergy are both in the business of telling people how to live)</a:t>
            </a:r>
          </a:p>
          <a:p>
            <a:r>
              <a:rPr lang="en-US" sz="1000" dirty="0"/>
              <a:t>First responders: funeral arrangements, marital conflicts, personal crises</a:t>
            </a:r>
          </a:p>
          <a:p>
            <a:r>
              <a:rPr lang="en-US" sz="1000" dirty="0"/>
              <a:t>Organic</a:t>
            </a:r>
          </a:p>
          <a:p>
            <a:pPr marL="171450" indent="-171450">
              <a:buFontTx/>
              <a:buChar char="-"/>
            </a:pPr>
            <a:r>
              <a:rPr lang="en-US" sz="1000" dirty="0" smtClean="0"/>
              <a:t>Many </a:t>
            </a:r>
            <a:r>
              <a:rPr lang="en-US" sz="1000" dirty="0"/>
              <a:t>of these similarities for clergy also translate for chaplains</a:t>
            </a:r>
            <a:r>
              <a:rPr lang="en-US" sz="1000" dirty="0" smtClean="0"/>
              <a:t>.</a:t>
            </a:r>
          </a:p>
          <a:p>
            <a:pPr marL="171450" indent="-171450">
              <a:buFontTx/>
              <a:buChar char="-"/>
            </a:pPr>
            <a:endParaRPr lang="en-US" sz="1000" dirty="0" smtClean="0"/>
          </a:p>
          <a:p>
            <a:r>
              <a:rPr lang="en-US" sz="1000" dirty="0" smtClean="0"/>
              <a:t>Chaplains are frontline providers for Veterans and Service members with mental health needs.</a:t>
            </a:r>
          </a:p>
          <a:p>
            <a:r>
              <a:rPr lang="en-US" sz="1000" dirty="0" smtClean="0"/>
              <a:t>Majority of issues presented to military chaplains are mental health related.</a:t>
            </a:r>
          </a:p>
          <a:p>
            <a:r>
              <a:rPr lang="en-US" sz="1000" dirty="0" smtClean="0"/>
              <a:t>Chaplains provide a safety net for service members reluctant to seek mental health care due to stigma.</a:t>
            </a:r>
          </a:p>
          <a:p>
            <a:r>
              <a:rPr lang="en-US" sz="1000" dirty="0" smtClean="0"/>
              <a:t>Traditional chaplain training has not equipped them to optimally respond to mental health related issues.</a:t>
            </a:r>
          </a:p>
          <a:p>
            <a:r>
              <a:rPr lang="en-US" sz="1000" dirty="0" smtClean="0"/>
              <a:t>Most mental health providers and chaplains are receptive and willing to work toward integration of services for optimal care of service members.</a:t>
            </a:r>
          </a:p>
          <a:p>
            <a:pPr marL="0" indent="0">
              <a:buFontTx/>
              <a:buNone/>
            </a:pPr>
            <a:endParaRPr lang="en-US" sz="1000" dirty="0"/>
          </a:p>
        </p:txBody>
      </p:sp>
      <p:sp>
        <p:nvSpPr>
          <p:cNvPr id="4" name="Slide Number Placeholder 3"/>
          <p:cNvSpPr>
            <a:spLocks noGrp="1"/>
          </p:cNvSpPr>
          <p:nvPr>
            <p:ph type="sldNum" sz="quarter" idx="10"/>
          </p:nvPr>
        </p:nvSpPr>
        <p:spPr/>
        <p:txBody>
          <a:bodyPr/>
          <a:lstStyle/>
          <a:p>
            <a:fld id="{49AF0528-1766-4D02-8546-D35B36F7D880}" type="slidenum">
              <a:rPr lang="en-US" smtClean="0"/>
              <a:pPr/>
              <a:t>5</a:t>
            </a:fld>
            <a:endParaRPr lang="en-US" dirty="0"/>
          </a:p>
        </p:txBody>
      </p:sp>
    </p:spTree>
    <p:extLst>
      <p:ext uri="{BB962C8B-B14F-4D97-AF65-F5344CB8AC3E}">
        <p14:creationId xmlns:p14="http://schemas.microsoft.com/office/powerpoint/2010/main" val="3417217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i="1" dirty="0" smtClean="0"/>
              <a:t>Qualitative Interviews.</a:t>
            </a:r>
            <a:r>
              <a:rPr lang="en-US" sz="2800" dirty="0" smtClean="0"/>
              <a:t> Feedback from the first round of qualitative interviews was used to identify issues potentially in need of addressing and to develop actionable and constructive improvements to the learning collaborative process. For example, traveling team members expressed a desire for more time dedicated for team sharing, which was reflected accordingly in the agenda for the third learning session. For the follow-up interviews, individual interview data and notes based on recording transcripts were organized in matrices to address aspects of collaborative operations and processes, such as degree of team flexibility. Individual qualitative data were aggregated to identify patterns across facilities by collaborative operations / processes and organization (VA, DoD). The following themes emerged. </a:t>
            </a:r>
            <a:endParaRPr lang="en-US" sz="2400" dirty="0" smtClean="0"/>
          </a:p>
          <a:p>
            <a:pPr lvl="0"/>
            <a:r>
              <a:rPr lang="en-US" sz="2800" dirty="0" smtClean="0"/>
              <a:t>VA and DoD teams reported aspects of the collaborative-coaching strategy that worked well, including: </a:t>
            </a:r>
            <a:endParaRPr lang="en-US" sz="2400" dirty="0" smtClean="0"/>
          </a:p>
          <a:p>
            <a:pPr lvl="1"/>
            <a:r>
              <a:rPr lang="en-US" sz="2400" dirty="0" smtClean="0"/>
              <a:t>Enhancing local focus on mental health-chaplaincy integration</a:t>
            </a:r>
            <a:endParaRPr lang="en-US" sz="2000" dirty="0" smtClean="0"/>
          </a:p>
          <a:p>
            <a:pPr lvl="1"/>
            <a:r>
              <a:rPr lang="en-US" sz="2400" dirty="0" smtClean="0"/>
              <a:t>Utilization of in-person learning sessions to share experiences</a:t>
            </a:r>
            <a:endParaRPr lang="en-US" sz="2000" dirty="0" smtClean="0"/>
          </a:p>
          <a:p>
            <a:pPr lvl="1"/>
            <a:r>
              <a:rPr lang="en-US" sz="2400" dirty="0" smtClean="0"/>
              <a:t>Utilization of team-specific improvement coaches / facilitators to guide the process</a:t>
            </a:r>
            <a:endParaRPr lang="en-US" sz="2000" dirty="0" smtClean="0"/>
          </a:p>
          <a:p>
            <a:pPr lvl="0"/>
            <a:r>
              <a:rPr lang="en-US" sz="2800" dirty="0" smtClean="0"/>
              <a:t>DoD teams desired or identified:</a:t>
            </a:r>
            <a:endParaRPr lang="en-US" sz="2400" dirty="0" smtClean="0"/>
          </a:p>
          <a:p>
            <a:pPr lvl="1"/>
            <a:r>
              <a:rPr lang="en-US" sz="2400" dirty="0" smtClean="0"/>
              <a:t>Earlier help understanding specific collaborative objectives</a:t>
            </a:r>
            <a:endParaRPr lang="en-US" sz="2000" dirty="0" smtClean="0"/>
          </a:p>
          <a:p>
            <a:pPr lvl="1"/>
            <a:r>
              <a:rPr lang="en-US" sz="2400" dirty="0" smtClean="0"/>
              <a:t>Greater initial clarity concerning the roles of improvement coaches (also reported by VA)</a:t>
            </a:r>
            <a:endParaRPr lang="en-US" sz="2000" dirty="0" smtClean="0"/>
          </a:p>
          <a:p>
            <a:pPr lvl="1"/>
            <a:r>
              <a:rPr lang="en-US" sz="2400" dirty="0" smtClean="0"/>
              <a:t>Need to translate improvement and VA language into DoD nomenclature</a:t>
            </a:r>
            <a:endParaRPr lang="en-US" sz="2000" dirty="0" smtClean="0"/>
          </a:p>
          <a:p>
            <a:pPr lvl="1"/>
            <a:r>
              <a:rPr lang="en-US" sz="2400" dirty="0" smtClean="0"/>
              <a:t>Difficulty with an initial “virtual” learning session</a:t>
            </a:r>
            <a:endParaRPr lang="en-US" sz="2000" dirty="0" smtClean="0"/>
          </a:p>
          <a:p>
            <a:pPr lvl="0"/>
            <a:r>
              <a:rPr lang="en-US" sz="2800" dirty="0" smtClean="0"/>
              <a:t>DoD teams reported that coaches and collaborative leadership effectively facilitated this process over time.</a:t>
            </a:r>
            <a:endParaRPr lang="en-US" sz="2400" dirty="0" smtClean="0"/>
          </a:p>
          <a:p>
            <a:pPr lvl="0"/>
            <a:r>
              <a:rPr lang="en-US" sz="2800" dirty="0" smtClean="0"/>
              <a:t>In contrast to DoD teams’ desire for more structure, VA teams reported a desire for a less structured collaborative model.  </a:t>
            </a:r>
            <a:endParaRPr lang="en-US" sz="2400" dirty="0" smtClean="0"/>
          </a:p>
          <a:p>
            <a:r>
              <a:rPr lang="en-US" sz="2800" dirty="0" smtClean="0"/>
              <a:t> </a:t>
            </a:r>
            <a:endParaRPr lang="en-US" sz="2400" dirty="0" smtClean="0"/>
          </a:p>
          <a:p>
            <a:r>
              <a:rPr lang="en-US" sz="2800" dirty="0" smtClean="0"/>
              <a:t>DoD and VA teams reported that the implementation strategy (learning collaborative with coaching / facilitation) worked well for enhancing collaboration across healthcare professions. However, DoD arguably has a greater level of command and control and a wider variety of missions than the VA healthcare system. When working across organizations with different levels of centralized control to conduct </a:t>
            </a:r>
            <a:r>
              <a:rPr lang="en-US" sz="2800" dirty="0" err="1" smtClean="0"/>
              <a:t>collaboratives</a:t>
            </a:r>
            <a:r>
              <a:rPr lang="en-US" sz="2800" dirty="0" smtClean="0"/>
              <a:t>, there appears to be a need to balance flexibility with standardization. Organizational context, culture, and structure may be important to consider when selecting and designing appropriate implementation strategies.</a:t>
            </a:r>
          </a:p>
          <a:p>
            <a:endParaRPr lang="en-US" dirty="0"/>
          </a:p>
        </p:txBody>
      </p:sp>
      <p:sp>
        <p:nvSpPr>
          <p:cNvPr id="4" name="Slide Number Placeholder 3"/>
          <p:cNvSpPr>
            <a:spLocks noGrp="1"/>
          </p:cNvSpPr>
          <p:nvPr>
            <p:ph type="sldNum" sz="quarter" idx="10"/>
          </p:nvPr>
        </p:nvSpPr>
        <p:spPr/>
        <p:txBody>
          <a:bodyPr/>
          <a:lstStyle/>
          <a:p>
            <a:fld id="{49AF0528-1766-4D02-8546-D35B36F7D880}" type="slidenum">
              <a:rPr lang="en-US" smtClean="0"/>
              <a:pPr/>
              <a:t>32</a:t>
            </a:fld>
            <a:endParaRPr lang="en-US"/>
          </a:p>
        </p:txBody>
      </p:sp>
    </p:spTree>
    <p:extLst>
      <p:ext uri="{BB962C8B-B14F-4D97-AF65-F5344CB8AC3E}">
        <p14:creationId xmlns:p14="http://schemas.microsoft.com/office/powerpoint/2010/main" val="2525036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a:t>
            </a:r>
            <a:r>
              <a:rPr lang="en-US" dirty="0" smtClean="0"/>
              <a:t>https://www.youtube.com/watch?v=4rPU11Bj2gg&amp;index=1&amp;list=PLUvYCtRcDiavj9dn908N-LmxXxn3xWqrX</a:t>
            </a:r>
          </a:p>
          <a:p>
            <a:r>
              <a:rPr lang="en-US" dirty="0" smtClean="0"/>
              <a:t>2. https://www.youtube.com/watch?v=iD71SVA1sdA&amp;list=PLUvYCtRcDiavj9dn908N-LmxXxn3xWqrX&amp;index=2</a:t>
            </a:r>
          </a:p>
          <a:p>
            <a:r>
              <a:rPr lang="en-US" dirty="0" smtClean="0"/>
              <a:t>3. https://www.youtube.com/watch?v=zORJ95z5lvM&amp;list=PLUvYCtRcDiavj9dn908N-LmxXxn3xWqrX&amp;index=3</a:t>
            </a:r>
          </a:p>
          <a:p>
            <a:endParaRPr lang="en-US" dirty="0"/>
          </a:p>
        </p:txBody>
      </p:sp>
      <p:sp>
        <p:nvSpPr>
          <p:cNvPr id="4" name="Slide Number Placeholder 3"/>
          <p:cNvSpPr>
            <a:spLocks noGrp="1"/>
          </p:cNvSpPr>
          <p:nvPr>
            <p:ph type="sldNum" sz="quarter" idx="10"/>
          </p:nvPr>
        </p:nvSpPr>
        <p:spPr/>
        <p:txBody>
          <a:bodyPr/>
          <a:lstStyle/>
          <a:p>
            <a:fld id="{49AF0528-1766-4D02-8546-D35B36F7D880}" type="slidenum">
              <a:rPr lang="en-US" smtClean="0"/>
              <a:pPr/>
              <a:t>34</a:t>
            </a:fld>
            <a:endParaRPr lang="en-US"/>
          </a:p>
        </p:txBody>
      </p:sp>
    </p:spTree>
    <p:extLst>
      <p:ext uri="{BB962C8B-B14F-4D97-AF65-F5344CB8AC3E}">
        <p14:creationId xmlns:p14="http://schemas.microsoft.com/office/powerpoint/2010/main" val="1370668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Mental Health and Chaplaincy Integration Lessons Learned</a:t>
            </a:r>
            <a:endParaRPr lang="en-US" dirty="0" smtClean="0"/>
          </a:p>
          <a:p>
            <a:pPr lvl="0"/>
            <a:r>
              <a:rPr lang="en-US" i="1" dirty="0" smtClean="0"/>
              <a:t>Because in many locations there is a substantial gap between mental health and chaplain services, improvement efforts in many places may need to focus first on establishing basic building blocks before moving on to making improvements in other domains</a:t>
            </a:r>
            <a:r>
              <a:rPr lang="en-US" dirty="0" smtClean="0"/>
              <a:t>. Surveys of mental health professionals at participating learning collaborative sites indicated that a large proportion of mental health professionals knew very little about the services that chaplains could offer. Hence, a critical foundational piece is to provide mental health professionals with such information about chaplaincy – both in general and in contextually-specific ways (i.e., what do chaplains do in general and what can chaplains provide in the context of specific facilities and clinics). This educational process then inherently informs other domains where improvements need to be made. For instance, mental health professionals who implemented screening procedures to identify spiritual problems were most effective in conducting screenings and making meaningful referrals to services when they understood precisely the function of chaplain services to which they were referring a patient. </a:t>
            </a:r>
          </a:p>
          <a:p>
            <a:r>
              <a:rPr lang="en-US" dirty="0" smtClean="0"/>
              <a:t> </a:t>
            </a:r>
          </a:p>
          <a:p>
            <a:pPr lvl="0"/>
            <a:r>
              <a:rPr lang="en-US" i="1" dirty="0" smtClean="0"/>
              <a:t>Global recommendations for integrating mental health and chaplain services must be able to accommodate variations in the local characteristics and capacities of different facilities and providers</a:t>
            </a:r>
            <a:r>
              <a:rPr lang="en-US" dirty="0" smtClean="0"/>
              <a:t>. There are marked variations between different VA and military facilities. Patient populations, provider capacities, and sufficiency of staffing are among some of the more important characteristics that drive if and how different quality improvement efforts can be successful. For instance, facilities with a limited number of chaplains might be able to offer spirituality groups but may not be able to offer as much in the way of individual spiritual counseling time to patients. Processes for screening and referring patients to chaplains must be structured according to this reality. Of additional note, a handful of participating learning collaborative sites also had chaplains who were participating in MHICS, either as members of the learning collaborative team or as staff chaplains at the facility. These sites generally appeared to be more successful in integrating care services, which per participant report was in large part due to the enhanced capacities of those chaplains going through the year-long intensive MHICS training.</a:t>
            </a:r>
          </a:p>
          <a:p>
            <a:r>
              <a:rPr lang="en-US" dirty="0" smtClean="0"/>
              <a:t> </a:t>
            </a:r>
          </a:p>
          <a:p>
            <a:pPr lvl="0"/>
            <a:r>
              <a:rPr lang="en-US" i="1" dirty="0" smtClean="0"/>
              <a:t>Service members and Veterans commonly endorse having mental and spiritual problems when asked, and continued efforts are merited with respect to further developing and refining approaches to screening, referrals, and treatment</a:t>
            </a:r>
            <a:r>
              <a:rPr lang="en-US" dirty="0" smtClean="0"/>
              <a:t>. In general, when mental health professionals began systematically asking about religious and spiritual issues and tracking patients’ responses, teams discovered that a substantial proportion of patients indicated having such problems. At the same time, there was also fairly wide variation between sites in the proportion of patients who endorsed suffering from spiritual problems as well as the proportion of patients who subsequently indicated interest in seeing a chaplain. It is likely that patient characteristics, provider characteristics, and characteristics of the screening question influenced this variation. The intention of conducting quality improvement efforts in a learning collaborative is to meaningfully and iteratively enhance “on the ground” care processes, not to conduct a controlled research study. Conducting such real world improvements across an array of sites provides rich information for potential follow-up in more controlled research settings. Lessons learned from the collaborative can and are being used to inform future controlled research studies on topics ranging from tool development to treatment protocols.</a:t>
            </a:r>
          </a:p>
          <a:p>
            <a:endParaRPr lang="en-US" dirty="0"/>
          </a:p>
        </p:txBody>
      </p:sp>
      <p:sp>
        <p:nvSpPr>
          <p:cNvPr id="4" name="Slide Number Placeholder 3"/>
          <p:cNvSpPr>
            <a:spLocks noGrp="1"/>
          </p:cNvSpPr>
          <p:nvPr>
            <p:ph type="sldNum" sz="quarter" idx="10"/>
          </p:nvPr>
        </p:nvSpPr>
        <p:spPr/>
        <p:txBody>
          <a:bodyPr/>
          <a:lstStyle/>
          <a:p>
            <a:fld id="{49AF0528-1766-4D02-8546-D35B36F7D880}" type="slidenum">
              <a:rPr lang="en-US" smtClean="0"/>
              <a:pPr/>
              <a:t>40</a:t>
            </a:fld>
            <a:endParaRPr lang="en-US"/>
          </a:p>
        </p:txBody>
      </p:sp>
    </p:spTree>
    <p:extLst>
      <p:ext uri="{BB962C8B-B14F-4D97-AF65-F5344CB8AC3E}">
        <p14:creationId xmlns:p14="http://schemas.microsoft.com/office/powerpoint/2010/main" val="216051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03533830-945B-4463-A902-F3F9BF5CE6D7}" type="slidenum">
              <a:rPr lang="en-US" smtClean="0"/>
              <a:pPr>
                <a:defRPr/>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F0528-1766-4D02-8546-D35B36F7D880}" type="slidenum">
              <a:rPr lang="en-US" smtClean="0"/>
              <a:pPr/>
              <a:t>7</a:t>
            </a:fld>
            <a:endParaRPr lang="en-US"/>
          </a:p>
        </p:txBody>
      </p:sp>
    </p:spTree>
    <p:extLst>
      <p:ext uri="{BB962C8B-B14F-4D97-AF65-F5344CB8AC3E}">
        <p14:creationId xmlns:p14="http://schemas.microsoft.com/office/powerpoint/2010/main" val="1986734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F0528-1766-4D02-8546-D35B36F7D880}" type="slidenum">
              <a:rPr lang="en-US" smtClean="0"/>
              <a:pPr/>
              <a:t>8</a:t>
            </a:fld>
            <a:endParaRPr lang="en-US"/>
          </a:p>
        </p:txBody>
      </p:sp>
    </p:spTree>
    <p:extLst>
      <p:ext uri="{BB962C8B-B14F-4D97-AF65-F5344CB8AC3E}">
        <p14:creationId xmlns:p14="http://schemas.microsoft.com/office/powerpoint/2010/main" val="1544435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informal routes to care (top two, though different order, are both informal…chaplain or </a:t>
            </a:r>
            <a:r>
              <a:rPr lang="en-US" dirty="0" err="1"/>
              <a:t>pt</a:t>
            </a:r>
            <a:r>
              <a:rPr lang="en-US" dirty="0"/>
              <a:t> initiative). </a:t>
            </a:r>
          </a:p>
          <a:p>
            <a:r>
              <a:rPr lang="en-US" dirty="0"/>
              <a:t>SM = Service member. Percentages are of chaplains who reported that they come into contact with Veterans or Service members "Frequently" or "Almost always" in the manners listed. (Scale was: Never, Rarely, Sometimes, Frequently, Almost Always.) VA chaplains were asked about "Veterans" and "professionals." </a:t>
            </a:r>
            <a:r>
              <a:rPr lang="en-US" dirty="0" err="1"/>
              <a:t>DoD</a:t>
            </a:r>
            <a:r>
              <a:rPr lang="en-US" dirty="0"/>
              <a:t> chaplains were asked about "Service members" and "commanding officers." Missing data for the above variables ranged from 4 (1%) to 9 (2%) cases out of the total VA sample (n = 440), and 26 (2%) to 41 (2%) cases out of the total </a:t>
            </a:r>
            <a:r>
              <a:rPr lang="en-US" dirty="0" err="1"/>
              <a:t>DoD</a:t>
            </a:r>
            <a:r>
              <a:rPr lang="en-US" dirty="0"/>
              <a:t> sample (n = 1,723). Percentages in the table are based out of the total number of those that responded to each item.</a:t>
            </a:r>
            <a:endParaRPr lang="en-US" dirty="0"/>
          </a:p>
        </p:txBody>
      </p:sp>
      <p:sp>
        <p:nvSpPr>
          <p:cNvPr id="4" name="Slide Number Placeholder 3"/>
          <p:cNvSpPr>
            <a:spLocks noGrp="1"/>
          </p:cNvSpPr>
          <p:nvPr>
            <p:ph type="sldNum" sz="quarter" idx="10"/>
          </p:nvPr>
        </p:nvSpPr>
        <p:spPr/>
        <p:txBody>
          <a:bodyPr/>
          <a:lstStyle/>
          <a:p>
            <a:fld id="{49AF0528-1766-4D02-8546-D35B36F7D880}" type="slidenum">
              <a:rPr lang="en-US" smtClean="0"/>
              <a:pPr/>
              <a:t>9</a:t>
            </a:fld>
            <a:endParaRPr lang="en-US"/>
          </a:p>
        </p:txBody>
      </p:sp>
    </p:spTree>
    <p:extLst>
      <p:ext uri="{BB962C8B-B14F-4D97-AF65-F5344CB8AC3E}">
        <p14:creationId xmlns:p14="http://schemas.microsoft.com/office/powerpoint/2010/main" val="3506034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(Scale was: Never, Less than monthly, Monthly, Weekly, Daily or almost daily.) Make point about different potential ways to interpret this and how these differences embody some of the issues that will come up in this learning collaborative (e.g., can chaplains even place a “consult” or referral).</a:t>
            </a:r>
            <a:endParaRPr lang="en-US" dirty="0"/>
          </a:p>
        </p:txBody>
      </p:sp>
      <p:sp>
        <p:nvSpPr>
          <p:cNvPr id="4" name="Slide Number Placeholder 3"/>
          <p:cNvSpPr>
            <a:spLocks noGrp="1"/>
          </p:cNvSpPr>
          <p:nvPr>
            <p:ph type="sldNum" sz="quarter" idx="10"/>
          </p:nvPr>
        </p:nvSpPr>
        <p:spPr/>
        <p:txBody>
          <a:bodyPr/>
          <a:lstStyle/>
          <a:p>
            <a:fld id="{49AF0528-1766-4D02-8546-D35B36F7D880}" type="slidenum">
              <a:rPr lang="en-US" smtClean="0"/>
              <a:pPr/>
              <a:t>10</a:t>
            </a:fld>
            <a:endParaRPr lang="en-US"/>
          </a:p>
        </p:txBody>
      </p:sp>
    </p:spTree>
    <p:extLst>
      <p:ext uri="{BB962C8B-B14F-4D97-AF65-F5344CB8AC3E}">
        <p14:creationId xmlns:p14="http://schemas.microsoft.com/office/powerpoint/2010/main" val="2094594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F0528-1766-4D02-8546-D35B36F7D880}" type="slidenum">
              <a:rPr lang="en-US" smtClean="0"/>
              <a:pPr/>
              <a:t>11</a:t>
            </a:fld>
            <a:endParaRPr lang="en-US"/>
          </a:p>
        </p:txBody>
      </p:sp>
    </p:spTree>
    <p:extLst>
      <p:ext uri="{BB962C8B-B14F-4D97-AF65-F5344CB8AC3E}">
        <p14:creationId xmlns:p14="http://schemas.microsoft.com/office/powerpoint/2010/main" val="3701725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AF0528-1766-4D02-8546-D35B36F7D880}"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lgn="l" eaLnBrk="1" latinLnBrk="0" hangingPunct="1"/>
            <a:fld id="{2F40F5CD-1F5A-4113-9408-E4A9B2AE3758}" type="datetime1">
              <a:rPr lang="en-US" smtClean="0"/>
              <a:t>3/25/2016</a:t>
            </a:fld>
            <a:endParaRPr lang="en-US"/>
          </a:p>
        </p:txBody>
      </p:sp>
      <p:sp>
        <p:nvSpPr>
          <p:cNvPr id="17" name="Footer Placeholder 16"/>
          <p:cNvSpPr>
            <a:spLocks noGrp="1"/>
          </p:cNvSpPr>
          <p:nvPr>
            <p:ph type="ftr" sz="quarter" idx="11"/>
          </p:nvPr>
        </p:nvSpPr>
        <p:spPr/>
        <p:txBody>
          <a:bodyPr/>
          <a:lstStyle/>
          <a:p>
            <a:endParaRPr kumimoji="0"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84E5E5-7086-4193-873C-E363CAD0796C}" type="datetime1">
              <a:rPr lang="en-US" smtClean="0"/>
              <a:t>3/25/2016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EE2395B-4682-4747-9738-931BA81AD78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EE2395B-4682-4747-9738-931BA81AD786}"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1ACA0C-78BA-4AC6-B5D0-E35C444F70B0}" type="datetime1">
              <a:rPr lang="en-US" smtClean="0"/>
              <a:t>3/25/2016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455B1E-CB16-4B73-82CF-79341BBB93EF}" type="datetime1">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2EC964-0C08-4755-BD1B-750D7914C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505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5B4F9-6CB9-4334-8F72-E992639EA744}" type="datetime1">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2EC964-0C08-4755-BD1B-750D7914C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253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26AB1A-8381-4DF5-96DA-33433A7E28A0}" type="datetime1">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2EC964-0C08-4755-BD1B-750D7914C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72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6BA75A-EC29-4DC2-92E3-FBD47F7F510A}" type="datetime1">
              <a:rPr lang="en-US" smtClean="0">
                <a:solidFill>
                  <a:prstClr val="black">
                    <a:tint val="75000"/>
                  </a:prstClr>
                </a:solidFill>
              </a:rPr>
              <a:pPr/>
              <a:t>3/25/2016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2EC964-0C08-4755-BD1B-750D7914C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068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DA945F-9F81-41A4-BDA3-BAE091FB9819}" type="datetime1">
              <a:rPr lang="en-US" smtClean="0">
                <a:solidFill>
                  <a:prstClr val="black">
                    <a:tint val="75000"/>
                  </a:prstClr>
                </a:solidFill>
              </a:rPr>
              <a:pPr/>
              <a:t>3/25/2016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92EC964-0C08-4755-BD1B-750D7914C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4925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286A28-7635-4236-A3DB-D0193EC0E22D}" type="datetime1">
              <a:rPr lang="en-US" smtClean="0">
                <a:solidFill>
                  <a:prstClr val="black">
                    <a:tint val="75000"/>
                  </a:prstClr>
                </a:solidFill>
              </a:rPr>
              <a:pPr/>
              <a:t>3/25/2016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92EC964-0C08-4755-BD1B-750D7914C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388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C2A81-9F97-4709-A3CE-7087F7C35CB1}" type="datetime1">
              <a:rPr lang="en-US" smtClean="0">
                <a:solidFill>
                  <a:prstClr val="black">
                    <a:tint val="75000"/>
                  </a:prstClr>
                </a:solidFill>
              </a:rPr>
              <a:pPr/>
              <a:t>3/25/2016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92EC964-0C08-4755-BD1B-750D7914C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888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0FAB7-B0B0-475C-A54A-8DBBDE995E2F}" type="datetime1">
              <a:rPr lang="en-US" smtClean="0">
                <a:solidFill>
                  <a:prstClr val="black">
                    <a:tint val="75000"/>
                  </a:prstClr>
                </a:solidFill>
              </a:rPr>
              <a:pPr/>
              <a:t>3/25/2016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2EC964-0C08-4755-BD1B-750D7914C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6152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691B318-7B13-4554-8F1B-78D7C534980C}" type="datetime1">
              <a:rPr lang="en-US" smtClean="0"/>
              <a:t>3/25/2016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EE2395B-4682-4747-9738-931BA81AD786}"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C19C06-715F-41EC-9023-7616BB0F7BE3}" type="datetime1">
              <a:rPr lang="en-US" smtClean="0">
                <a:solidFill>
                  <a:prstClr val="black">
                    <a:tint val="75000"/>
                  </a:prstClr>
                </a:solidFill>
              </a:rPr>
              <a:pPr/>
              <a:t>3/25/2016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2EC964-0C08-4755-BD1B-750D7914C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061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28D80F-D8D4-47F6-BD88-06B3C224439C}" type="datetime1">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2EC964-0C08-4755-BD1B-750D7914C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831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D309A-2D07-4BF7-989B-9A97C74AAE21}" type="datetime1">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2EC964-0C08-4755-BD1B-750D7914C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0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algn="l" eaLnBrk="1" latinLnBrk="0" hangingPunct="1"/>
            <a:fld id="{DFCC9799-237C-4322-B90D-8BCCA183732A}" type="datetime1">
              <a:rPr lang="en-US" smtClean="0"/>
              <a:t>3/25/2016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DA0473E-1FA3-4CB5-AB4C-437C34365D2C}" type="datetime1">
              <a:rPr lang="en-US" smtClean="0"/>
              <a:t>3/25/2016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EE2395B-4682-4747-9738-931BA81AD786}"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C80B603-D88F-4ACA-8C98-8C55CB1F8535}" type="datetime1">
              <a:rPr lang="en-US" smtClean="0"/>
              <a:t>3/25/2016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EE2395B-4682-4747-9738-931BA81AD786}"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pic>
        <p:nvPicPr>
          <p:cNvPr id="28" name="Picture 27"/>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76472" y="6291072"/>
            <a:ext cx="1600200" cy="521399"/>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CD312F1-5113-45A7-BEEF-CA690833E2FB}" type="datetime1">
              <a:rPr lang="en-US" smtClean="0"/>
              <a:t>3/25/2016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a:xfrm>
            <a:off x="4343400" y="1036020"/>
            <a:ext cx="457200" cy="441325"/>
          </a:xfrm>
        </p:spPr>
        <p:txBody>
          <a:bodyPr/>
          <a:lstStyle/>
          <a:p>
            <a:fld id="{2EE2395B-4682-4747-9738-931BA81AD78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FAC42EF-8BCD-4BE9-AB03-4259B498CBEF}" type="datetime1">
              <a:rPr lang="en-US" smtClean="0"/>
              <a:t>3/25/2016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EE2395B-4682-4747-9738-931BA81AD78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EE2395B-4682-4747-9738-931BA81AD786}"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lgn="l" eaLnBrk="1" latinLnBrk="0" hangingPunct="1"/>
            <a:fld id="{297AF6DE-8036-400B-90F4-F9875AB4199F}" type="datetime1">
              <a:rPr lang="en-US" smtClean="0"/>
              <a:t>3/25/2016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EE2395B-4682-4747-9738-931BA81AD786}"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lgn="l" eaLnBrk="1" latinLnBrk="0" hangingPunct="1"/>
            <a:fld id="{D66818A6-FBA5-4E59-933C-15A478E60600}" type="datetime1">
              <a:rPr lang="en-US" smtClean="0"/>
              <a:t>3/25/2016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kumimoji="0"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l" eaLnBrk="1" latinLnBrk="0" hangingPunct="1"/>
            <a:fld id="{9527945A-DA69-4D05-A7AE-AC0E38A9A8DE}" type="datetime1">
              <a:rPr lang="en-US" smtClean="0"/>
              <a:t>3/25/2016</a:t>
            </a:fld>
            <a:endParaRPr lang="en-US" sz="1300" dirty="0">
              <a:solidFill>
                <a:schemeClr val="bg2">
                  <a:tint val="60000"/>
                  <a:satMod val="155000"/>
                </a:schemeClr>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r" eaLnBrk="1" latinLnBrk="0" hangingPunct="1"/>
            <a:endParaRPr kumimoji="0" lang="en-US" sz="1300" dirty="0">
              <a:solidFill>
                <a:schemeClr val="bg2">
                  <a:tint val="60000"/>
                  <a:satMod val="155000"/>
                </a:schemeClr>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EE2395B-4682-4747-9738-931BA81AD786}"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1C076-8CAE-4780-B9A6-E1C38AFF93B0}" type="datetime1">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EC964-0C08-4755-BD1B-750D7914C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4270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www.mirecc.va.gov/MIRECC/mentalhealthandchaplaincy/"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jason.nieuwsma@duke.edu" TargetMode="External"/><Relationship Id="rId2" Type="http://schemas.openxmlformats.org/officeDocument/2006/relationships/hyperlink" Target="mailto:keith.meador@vanderbilt.edu" TargetMode="External"/><Relationship Id="rId1" Type="http://schemas.openxmlformats.org/officeDocument/2006/relationships/slideLayout" Target="../slideLayouts/slideLayout2.xml"/><Relationship Id="rId5" Type="http://schemas.openxmlformats.org/officeDocument/2006/relationships/hyperlink" Target="mailto:mh-c@va.gov" TargetMode="External"/><Relationship Id="rId4" Type="http://schemas.openxmlformats.org/officeDocument/2006/relationships/hyperlink" Target="mailto:william.cantrell@va.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hyperlink" Target="http://www.mirecc.va.gov/mentalhealthandchaplaincy/Docs_and_Images/Chaplains_MH_JIF_Final_Report.pdf" TargetMode="External"/><Relationship Id="rId4" Type="http://schemas.openxmlformats.org/officeDocument/2006/relationships/image" Target="../media/image7.jpeg"/><Relationship Id="rId9" Type="http://schemas.openxmlformats.org/officeDocument/2006/relationships/hyperlink" Target="http://www.mirecc.va.gov/mentalhealthandchaplaincy/Docs_and_Images/Expanded%20IMHS%20SA23%20Mental%20Health%20and%20Chaplaincy%20Report.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8134" y="5361369"/>
            <a:ext cx="3423932" cy="1115631"/>
          </a:xfrm>
          <a:prstGeom prst="rect">
            <a:avLst/>
          </a:prstGeom>
        </p:spPr>
      </p:pic>
      <p:sp>
        <p:nvSpPr>
          <p:cNvPr id="7" name="Title 1"/>
          <p:cNvSpPr txBox="1">
            <a:spLocks/>
          </p:cNvSpPr>
          <p:nvPr/>
        </p:nvSpPr>
        <p:spPr>
          <a:xfrm>
            <a:off x="76200" y="685800"/>
            <a:ext cx="8991600" cy="1219200"/>
          </a:xfrm>
          <a:prstGeom prst="rect">
            <a:avLst/>
          </a:prstGeom>
        </p:spPr>
        <p:txBody>
          <a:bodyPr vert="horz" anchor="b">
            <a:noAutofit/>
          </a:bodyPr>
          <a:lstStyle>
            <a:lvl1pPr algn="ctr" rtl="0" eaLnBrk="1" latinLnBrk="0" hangingPunct="1">
              <a:spcBef>
                <a:spcPct val="0"/>
              </a:spcBef>
              <a:buNone/>
              <a:defRPr kumimoji="0" sz="4200" kern="1200">
                <a:solidFill>
                  <a:schemeClr val="accent1"/>
                </a:solidFill>
                <a:latin typeface="+mj-lt"/>
                <a:ea typeface="+mj-ea"/>
                <a:cs typeface="+mj-cs"/>
              </a:defRPr>
            </a:lvl1pPr>
          </a:lstStyle>
          <a:p>
            <a:r>
              <a:rPr lang="en-US" sz="3600" dirty="0" smtClean="0"/>
              <a:t>Using Systems Redesign to Integrate Chaplaincy with Mental Health Services</a:t>
            </a:r>
            <a:endParaRPr lang="en-US" sz="3600" i="1" dirty="0">
              <a:solidFill>
                <a:schemeClr val="accent3"/>
              </a:solidFill>
            </a:endParaRPr>
          </a:p>
        </p:txBody>
      </p:sp>
      <p:sp>
        <p:nvSpPr>
          <p:cNvPr id="8" name="TextBox 7"/>
          <p:cNvSpPr txBox="1"/>
          <p:nvPr/>
        </p:nvSpPr>
        <p:spPr>
          <a:xfrm>
            <a:off x="304800" y="2986225"/>
            <a:ext cx="8610600" cy="1661975"/>
          </a:xfrm>
          <a:prstGeom prst="rect">
            <a:avLst/>
          </a:prstGeom>
          <a:noFill/>
        </p:spPr>
        <p:txBody>
          <a:bodyPr wrap="square" lIns="91422" tIns="45711" rIns="91422" bIns="45711" rtlCol="0">
            <a:spAutoFit/>
          </a:bodyPr>
          <a:lstStyle/>
          <a:p>
            <a:pPr algn="ctr"/>
            <a:r>
              <a:rPr lang="en-US" dirty="0"/>
              <a:t>Jason A. Nieuwsma, PhD;</a:t>
            </a:r>
            <a:r>
              <a:rPr lang="en-US" baseline="30000" dirty="0"/>
              <a:t>1,2</a:t>
            </a:r>
            <a:r>
              <a:rPr lang="en-US" dirty="0"/>
              <a:t> </a:t>
            </a:r>
            <a:r>
              <a:rPr lang="en-US" dirty="0" smtClean="0"/>
              <a:t>William </a:t>
            </a:r>
            <a:r>
              <a:rPr lang="en-US" dirty="0"/>
              <a:t>C. Cantrell, MDiv, </a:t>
            </a:r>
            <a:r>
              <a:rPr lang="en-US" dirty="0" smtClean="0"/>
              <a:t>BCC;</a:t>
            </a:r>
            <a:r>
              <a:rPr lang="en-US" baseline="30000" dirty="0" smtClean="0"/>
              <a:t>1,3</a:t>
            </a:r>
            <a:r>
              <a:rPr lang="en-US" dirty="0" smtClean="0"/>
              <a:t> &amp;</a:t>
            </a:r>
          </a:p>
          <a:p>
            <a:pPr algn="ctr"/>
            <a:r>
              <a:rPr lang="en-US" dirty="0" smtClean="0"/>
              <a:t>Keith </a:t>
            </a:r>
            <a:r>
              <a:rPr lang="en-US" dirty="0"/>
              <a:t>G. Meador, MD, ThM, </a:t>
            </a:r>
            <a:r>
              <a:rPr lang="en-US" dirty="0" smtClean="0"/>
              <a:t>MPH</a:t>
            </a:r>
            <a:r>
              <a:rPr lang="en-US" baseline="30000" dirty="0" smtClean="0"/>
              <a:t>1,4</a:t>
            </a:r>
          </a:p>
          <a:p>
            <a:pPr algn="ctr"/>
            <a:r>
              <a:rPr lang="en-US" dirty="0"/>
              <a:t> </a:t>
            </a:r>
          </a:p>
          <a:p>
            <a:pPr lvl="0" algn="ctr"/>
            <a:r>
              <a:rPr lang="en-US" sz="1200" dirty="0"/>
              <a:t>1. Mental Health and Chaplaincy, Department of Veterans Affairs</a:t>
            </a:r>
          </a:p>
          <a:p>
            <a:pPr lvl="0" algn="ctr"/>
            <a:r>
              <a:rPr lang="en-US" sz="1200" dirty="0"/>
              <a:t>2. Duke University Medical Center</a:t>
            </a:r>
          </a:p>
          <a:p>
            <a:pPr lvl="0" algn="ctr"/>
            <a:r>
              <a:rPr lang="en-US" sz="1200" dirty="0"/>
              <a:t>3. U.S. Navy Chaplain Corps</a:t>
            </a:r>
          </a:p>
          <a:p>
            <a:pPr lvl="0" algn="ctr"/>
            <a:r>
              <a:rPr lang="en-US" sz="1200" dirty="0" smtClean="0"/>
              <a:t>4. Vanderbilt </a:t>
            </a:r>
            <a:r>
              <a:rPr lang="en-US" sz="1200" dirty="0"/>
              <a:t>University</a:t>
            </a:r>
            <a:endParaRPr lang="en-US" sz="1200" dirty="0">
              <a:solidFill>
                <a:schemeClr val="accent3"/>
              </a:solidFill>
            </a:endParaRPr>
          </a:p>
        </p:txBody>
      </p:sp>
    </p:spTree>
    <p:extLst>
      <p:ext uri="{BB962C8B-B14F-4D97-AF65-F5344CB8AC3E}">
        <p14:creationId xmlns:p14="http://schemas.microsoft.com/office/powerpoint/2010/main" val="2854572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rmAutofit fontScale="90000"/>
          </a:bodyPr>
          <a:lstStyle/>
          <a:p>
            <a:r>
              <a:rPr lang="en-US" dirty="0" smtClean="0"/>
              <a:t>IMHS Chaplain Survey:</a:t>
            </a:r>
            <a:br>
              <a:rPr lang="en-US" dirty="0" smtClean="0"/>
            </a:br>
            <a:r>
              <a:rPr lang="en-US" dirty="0" smtClean="0"/>
              <a:t>Referrals</a:t>
            </a:r>
            <a:endParaRPr lang="en-US" dirty="0"/>
          </a:p>
        </p:txBody>
      </p:sp>
      <p:sp>
        <p:nvSpPr>
          <p:cNvPr id="3" name="Content Placeholder 2"/>
          <p:cNvSpPr>
            <a:spLocks noGrp="1"/>
          </p:cNvSpPr>
          <p:nvPr>
            <p:ph sz="quarter" idx="1"/>
          </p:nvPr>
        </p:nvSpPr>
        <p:spPr>
          <a:xfrm>
            <a:off x="301752" y="1905000"/>
            <a:ext cx="8503920" cy="4194048"/>
          </a:xfrm>
        </p:spPr>
        <p:txBody>
          <a:bodyPr/>
          <a:lstStyle/>
          <a:p>
            <a:pPr>
              <a:defRPr/>
            </a:pPr>
            <a:r>
              <a:rPr lang="en-US" sz="2800" dirty="0" smtClean="0"/>
              <a:t>Chaplains </a:t>
            </a:r>
            <a:r>
              <a:rPr lang="en-US" sz="2800" u="sng" dirty="0"/>
              <a:t>making referrals</a:t>
            </a:r>
            <a:r>
              <a:rPr lang="en-US" sz="2800" dirty="0"/>
              <a:t> to mental </a:t>
            </a:r>
            <a:r>
              <a:rPr lang="en-US" sz="2800" dirty="0" smtClean="0"/>
              <a:t>health</a:t>
            </a:r>
            <a:endParaRPr lang="en-US" sz="1900" dirty="0" smtClean="0"/>
          </a:p>
          <a:p>
            <a:pPr lvl="1">
              <a:defRPr/>
            </a:pPr>
            <a:r>
              <a:rPr lang="en-US" sz="2400" dirty="0" smtClean="0"/>
              <a:t>VA</a:t>
            </a:r>
            <a:r>
              <a:rPr lang="en-US" sz="2400" dirty="0"/>
              <a:t>: 43% reported </a:t>
            </a:r>
            <a:r>
              <a:rPr lang="en-US" sz="2400" i="1" u="sng" dirty="0"/>
              <a:t>rarely</a:t>
            </a:r>
            <a:r>
              <a:rPr lang="en-US" sz="2400" dirty="0"/>
              <a:t> (less than monthly or </a:t>
            </a:r>
            <a:r>
              <a:rPr lang="en-US" sz="2400" dirty="0" smtClean="0"/>
              <a:t>never)</a:t>
            </a:r>
          </a:p>
          <a:p>
            <a:pPr lvl="1">
              <a:defRPr/>
            </a:pPr>
            <a:r>
              <a:rPr lang="en-US" sz="2400" dirty="0" smtClean="0"/>
              <a:t>DOD</a:t>
            </a:r>
            <a:r>
              <a:rPr lang="en-US" sz="2400" dirty="0"/>
              <a:t>: 37% reported </a:t>
            </a:r>
            <a:r>
              <a:rPr lang="en-US" sz="2400" dirty="0" smtClean="0"/>
              <a:t>rarely</a:t>
            </a:r>
          </a:p>
          <a:p>
            <a:pPr lvl="5">
              <a:defRPr/>
            </a:pPr>
            <a:endParaRPr lang="en-US" sz="1900" dirty="0" smtClean="0"/>
          </a:p>
          <a:p>
            <a:pPr>
              <a:defRPr/>
            </a:pPr>
            <a:r>
              <a:rPr lang="en-US" sz="2800" dirty="0" smtClean="0"/>
              <a:t>Chaplains </a:t>
            </a:r>
            <a:r>
              <a:rPr lang="en-US" sz="2800" u="sng" dirty="0"/>
              <a:t>receiving referrals</a:t>
            </a:r>
            <a:r>
              <a:rPr lang="en-US" sz="2800" dirty="0"/>
              <a:t> from mental </a:t>
            </a:r>
            <a:r>
              <a:rPr lang="en-US" sz="2800" dirty="0" smtClean="0"/>
              <a:t>health</a:t>
            </a:r>
          </a:p>
          <a:p>
            <a:pPr lvl="1">
              <a:defRPr/>
            </a:pPr>
            <a:r>
              <a:rPr lang="en-US" sz="2400" dirty="0" smtClean="0"/>
              <a:t>VA</a:t>
            </a:r>
            <a:r>
              <a:rPr lang="en-US" sz="2400" dirty="0"/>
              <a:t>: 36% </a:t>
            </a:r>
            <a:r>
              <a:rPr lang="en-US" sz="2400" dirty="0" smtClean="0"/>
              <a:t>reported rarely</a:t>
            </a:r>
          </a:p>
          <a:p>
            <a:pPr lvl="1">
              <a:defRPr/>
            </a:pPr>
            <a:r>
              <a:rPr lang="en-US" sz="2400" dirty="0" smtClean="0"/>
              <a:t>DOD</a:t>
            </a:r>
            <a:r>
              <a:rPr lang="en-US" sz="2400" dirty="0"/>
              <a:t>: 74% reported rarely</a:t>
            </a:r>
          </a:p>
          <a:p>
            <a:endParaRPr lang="en-US" dirty="0"/>
          </a:p>
        </p:txBody>
      </p:sp>
      <p:pic>
        <p:nvPicPr>
          <p:cNvPr id="4" name="Picture 2" descr="https://encrypted-tbn3.gstatic.com/images?q=tbn:ANd9GcSNRD9L2pDzx0wIkUodB9fwkP8rw9gZWiMA6f0kFvKmHhuNX6lK"/>
          <p:cNvPicPr>
            <a:picLocks noChangeAspect="1" noChangeArrowheads="1"/>
          </p:cNvPicPr>
          <p:nvPr/>
        </p:nvPicPr>
        <p:blipFill>
          <a:blip r:embed="rId3" cstate="print"/>
          <a:srcRect/>
          <a:stretch>
            <a:fillRect/>
          </a:stretch>
        </p:blipFill>
        <p:spPr bwMode="auto">
          <a:xfrm>
            <a:off x="5867400" y="4368799"/>
            <a:ext cx="2819400" cy="1879601"/>
          </a:xfrm>
          <a:prstGeom prst="rect">
            <a:avLst/>
          </a:prstGeom>
          <a:noFill/>
        </p:spPr>
      </p:pic>
      <p:pic>
        <p:nvPicPr>
          <p:cNvPr id="5" name="Picture 12" descr="http://www.hippocampusmagazine.com/wp-content/uploads/2012/01/100040398.jpg"/>
          <p:cNvPicPr>
            <a:picLocks noChangeAspect="1" noChangeArrowheads="1"/>
          </p:cNvPicPr>
          <p:nvPr/>
        </p:nvPicPr>
        <p:blipFill>
          <a:blip r:embed="rId4" cstate="print">
            <a:clrChange>
              <a:clrFrom>
                <a:srgbClr val="FBFBFB"/>
              </a:clrFrom>
              <a:clrTo>
                <a:srgbClr val="FBFBFB">
                  <a:alpha val="0"/>
                </a:srgbClr>
              </a:clrTo>
            </a:clrChange>
          </a:blip>
          <a:srcRect t="13043" b="4348"/>
          <a:stretch>
            <a:fillRect/>
          </a:stretch>
        </p:blipFill>
        <p:spPr bwMode="auto">
          <a:xfrm>
            <a:off x="228600" y="163286"/>
            <a:ext cx="609601" cy="756050"/>
          </a:xfrm>
          <a:prstGeom prst="rect">
            <a:avLst/>
          </a:prstGeom>
          <a:noFill/>
        </p:spPr>
      </p:pic>
      <p:sp>
        <p:nvSpPr>
          <p:cNvPr id="6" name="TextBox 5"/>
          <p:cNvSpPr txBox="1"/>
          <p:nvPr/>
        </p:nvSpPr>
        <p:spPr>
          <a:xfrm>
            <a:off x="152400" y="6400800"/>
            <a:ext cx="8763000" cy="292388"/>
          </a:xfrm>
          <a:prstGeom prst="rect">
            <a:avLst/>
          </a:prstGeom>
          <a:noFill/>
        </p:spPr>
        <p:txBody>
          <a:bodyPr wrap="square" rtlCol="0">
            <a:spAutoFit/>
          </a:bodyPr>
          <a:lstStyle/>
          <a:p>
            <a:r>
              <a:rPr lang="en-US" sz="650" dirty="0" smtClean="0">
                <a:solidFill>
                  <a:schemeClr val="bg1"/>
                </a:solidFill>
              </a:rPr>
              <a:t>Nieuwsma</a:t>
            </a:r>
            <a:r>
              <a:rPr lang="en-US" sz="650" dirty="0">
                <a:solidFill>
                  <a:schemeClr val="bg1"/>
                </a:solidFill>
              </a:rPr>
              <a:t>, J. A., Rhodes, J. E., Cantrell, W. C., Jackson, G. L., Lane, M. B., </a:t>
            </a:r>
            <a:r>
              <a:rPr lang="en-US" sz="650" dirty="0" err="1">
                <a:solidFill>
                  <a:schemeClr val="bg1"/>
                </a:solidFill>
              </a:rPr>
              <a:t>DeKraai</a:t>
            </a:r>
            <a:r>
              <a:rPr lang="en-US" sz="650" dirty="0">
                <a:solidFill>
                  <a:schemeClr val="bg1"/>
                </a:solidFill>
              </a:rPr>
              <a:t>, M. B., Bulling, D. J., Fitchett, G., Milstein, G., Bray, R. M., Ethridge, K., </a:t>
            </a:r>
            <a:r>
              <a:rPr lang="en-US" sz="650" dirty="0" err="1">
                <a:solidFill>
                  <a:schemeClr val="bg1"/>
                </a:solidFill>
              </a:rPr>
              <a:t>Drescher</a:t>
            </a:r>
            <a:r>
              <a:rPr lang="en-US" sz="650" dirty="0">
                <a:solidFill>
                  <a:schemeClr val="bg1"/>
                </a:solidFill>
              </a:rPr>
              <a:t>, K. D., Bates, M. J., &amp; Meador, K. G. (2013). The intersection of chaplaincy and mental health care in VA and DoD: Expanded report on VA / DoD Integrated Mental Health Strategy, Strategic Action #23. Washington, DC: Department of Veterans Affairs and Department of Defense. </a:t>
            </a:r>
            <a:endParaRPr lang="en-US" sz="650" dirty="0">
              <a:solidFill>
                <a:schemeClr val="bg1"/>
              </a:solidFill>
            </a:endParaRPr>
          </a:p>
        </p:txBody>
      </p:sp>
    </p:spTree>
    <p:extLst>
      <p:ext uri="{BB962C8B-B14F-4D97-AF65-F5344CB8AC3E}">
        <p14:creationId xmlns:p14="http://schemas.microsoft.com/office/powerpoint/2010/main" val="3759191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rmAutofit fontScale="90000"/>
          </a:bodyPr>
          <a:lstStyle/>
          <a:p>
            <a:r>
              <a:rPr lang="en-US" dirty="0"/>
              <a:t>IMHS Site Visit Findings:</a:t>
            </a:r>
            <a:br>
              <a:rPr lang="en-US" dirty="0"/>
            </a:br>
            <a:r>
              <a:rPr lang="en-US" dirty="0"/>
              <a:t>Common Themes from Interviews</a:t>
            </a:r>
          </a:p>
        </p:txBody>
      </p:sp>
      <p:sp>
        <p:nvSpPr>
          <p:cNvPr id="4" name="Content Placeholder 3"/>
          <p:cNvSpPr>
            <a:spLocks noGrp="1"/>
          </p:cNvSpPr>
          <p:nvPr>
            <p:ph sz="quarter" idx="1"/>
          </p:nvPr>
        </p:nvSpPr>
        <p:spPr/>
        <p:txBody>
          <a:bodyPr/>
          <a:lstStyle/>
          <a:p>
            <a:pPr marL="0" indent="0">
              <a:buNone/>
            </a:pPr>
            <a:r>
              <a:rPr lang="en-US" dirty="0" smtClean="0"/>
              <a:t>Most common themes* to arise from interviews with DoD chaplains and mental health professionals:</a:t>
            </a:r>
          </a:p>
          <a:p>
            <a:pPr lvl="1"/>
            <a:r>
              <a:rPr lang="en-US" dirty="0" smtClean="0"/>
              <a:t>Mental health should have general awareness of chaplain practices.</a:t>
            </a:r>
          </a:p>
          <a:p>
            <a:pPr lvl="1"/>
            <a:r>
              <a:rPr lang="en-US" dirty="0" smtClean="0"/>
              <a:t>Professional relationships encourage cross-disciplinary referral and integration.</a:t>
            </a:r>
          </a:p>
          <a:p>
            <a:pPr lvl="1"/>
            <a:r>
              <a:rPr lang="en-US" dirty="0" smtClean="0"/>
              <a:t>Chaplains currently don’t have or should have a general awareness of mental health.</a:t>
            </a:r>
          </a:p>
          <a:p>
            <a:pPr lvl="1"/>
            <a:r>
              <a:rPr lang="en-US" dirty="0" smtClean="0"/>
              <a:t>Chaplains would benefit from training in mental health evidence-based practices.</a:t>
            </a:r>
            <a:endParaRPr lang="en-US" dirty="0"/>
          </a:p>
        </p:txBody>
      </p:sp>
      <p:sp>
        <p:nvSpPr>
          <p:cNvPr id="5" name="TextBox 4"/>
          <p:cNvSpPr txBox="1"/>
          <p:nvPr/>
        </p:nvSpPr>
        <p:spPr>
          <a:xfrm>
            <a:off x="152400" y="6367046"/>
            <a:ext cx="8686800" cy="338554"/>
          </a:xfrm>
          <a:prstGeom prst="rect">
            <a:avLst/>
          </a:prstGeom>
          <a:noFill/>
        </p:spPr>
        <p:txBody>
          <a:bodyPr wrap="square" rtlCol="0">
            <a:spAutoFit/>
          </a:bodyPr>
          <a:lstStyle/>
          <a:p>
            <a:r>
              <a:rPr lang="en-US" sz="800" dirty="0">
                <a:solidFill>
                  <a:schemeClr val="bg1"/>
                </a:solidFill>
              </a:rPr>
              <a:t>Nieuwsma, J.A., Jackson, G.L., </a:t>
            </a:r>
            <a:r>
              <a:rPr lang="en-US" sz="800" dirty="0" err="1">
                <a:solidFill>
                  <a:schemeClr val="bg1"/>
                </a:solidFill>
              </a:rPr>
              <a:t>DeKraai</a:t>
            </a:r>
            <a:r>
              <a:rPr lang="en-US" sz="800" dirty="0">
                <a:solidFill>
                  <a:schemeClr val="bg1"/>
                </a:solidFill>
              </a:rPr>
              <a:t>, M.B., Bulling, D.J., Cantrell, W.C., Rhodes, J.E., Bates, M.J., Ethridge, K., Lane, M.E., Tenhula, W.N., Batten, S.J., &amp; Meador, K.G. (2014). Collaborating across the Departments of Veterans Affairs and Defense to integrate mental health and chaplaincy services. </a:t>
            </a:r>
            <a:r>
              <a:rPr lang="en-US" sz="800" i="1" dirty="0">
                <a:solidFill>
                  <a:schemeClr val="bg1"/>
                </a:solidFill>
              </a:rPr>
              <a:t>Journal of General Internal Medicine, 29, </a:t>
            </a:r>
            <a:r>
              <a:rPr lang="en-US" sz="800" dirty="0">
                <a:solidFill>
                  <a:schemeClr val="bg1"/>
                </a:solidFill>
              </a:rPr>
              <a:t>S885-S894.</a:t>
            </a:r>
          </a:p>
        </p:txBody>
      </p:sp>
      <p:sp>
        <p:nvSpPr>
          <p:cNvPr id="6" name="TextBox 5"/>
          <p:cNvSpPr txBox="1"/>
          <p:nvPr/>
        </p:nvSpPr>
        <p:spPr>
          <a:xfrm>
            <a:off x="381000" y="5638800"/>
            <a:ext cx="8458200" cy="738664"/>
          </a:xfrm>
          <a:prstGeom prst="rect">
            <a:avLst/>
          </a:prstGeom>
          <a:noFill/>
        </p:spPr>
        <p:txBody>
          <a:bodyPr wrap="square" rtlCol="0">
            <a:spAutoFit/>
          </a:bodyPr>
          <a:lstStyle/>
          <a:p>
            <a:r>
              <a:rPr lang="en-US" sz="1400" dirty="0" smtClean="0"/>
              <a:t>* Themes were systematically identified using a grounded theory approach following completion of interviews with 396 chaplains &amp; mental health professionals in DoD &amp; VA. Of the 122 themes ultimately coded for, these were among the most common.</a:t>
            </a:r>
            <a:endParaRPr lang="en-US" sz="1400" dirty="0"/>
          </a:p>
        </p:txBody>
      </p:sp>
      <p:pic>
        <p:nvPicPr>
          <p:cNvPr id="8" name="Picture 7" descr="H:\Tarik's VA Chaplains\Report writing\GRAPHICS\newvisnmap.png"/>
          <p:cNvPicPr/>
          <p:nvPr/>
        </p:nvPicPr>
        <p:blipFill>
          <a:blip r:embed="rId3" cstate="print">
            <a:clrChange>
              <a:clrFrom>
                <a:srgbClr val="FFFFFF"/>
              </a:clrFrom>
              <a:clrTo>
                <a:srgbClr val="FFFFFF">
                  <a:alpha val="0"/>
                </a:srgbClr>
              </a:clrTo>
            </a:clrChange>
          </a:blip>
          <a:srcRect/>
          <a:stretch>
            <a:fillRect/>
          </a:stretch>
        </p:blipFill>
        <p:spPr bwMode="auto">
          <a:xfrm>
            <a:off x="152400" y="152400"/>
            <a:ext cx="817331" cy="442877"/>
          </a:xfrm>
          <a:prstGeom prst="rect">
            <a:avLst/>
          </a:prstGeom>
          <a:noFill/>
          <a:ln w="9525">
            <a:noFill/>
            <a:miter lim="800000"/>
            <a:headEnd/>
            <a:tailEnd/>
          </a:ln>
        </p:spPr>
      </p:pic>
    </p:spTree>
    <p:extLst>
      <p:ext uri="{BB962C8B-B14F-4D97-AF65-F5344CB8AC3E}">
        <p14:creationId xmlns:p14="http://schemas.microsoft.com/office/powerpoint/2010/main" val="3967538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54124628"/>
              </p:ext>
            </p:extLst>
          </p:nvPr>
        </p:nvGraphicFramePr>
        <p:xfrm>
          <a:off x="152400" y="723310"/>
          <a:ext cx="3810000" cy="5601290"/>
        </p:xfrm>
        <a:graphic>
          <a:graphicData uri="http://schemas.openxmlformats.org/drawingml/2006/table">
            <a:tbl>
              <a:tblPr firstRow="1" bandRow="1">
                <a:tableStyleId>{5C22544A-7EE6-4342-B048-85BDC9FD1C3A}</a:tableStyleId>
              </a:tblPr>
              <a:tblGrid>
                <a:gridCol w="3810000"/>
              </a:tblGrid>
              <a:tr h="398585">
                <a:tc>
                  <a:txBody>
                    <a:bodyPr/>
                    <a:lstStyle/>
                    <a:p>
                      <a:r>
                        <a:rPr lang="en-US" sz="2400" b="1" dirty="0" smtClean="0"/>
                        <a:t>Barriers</a:t>
                      </a:r>
                      <a:endParaRPr lang="en-US" sz="2400" b="1" dirty="0"/>
                    </a:p>
                  </a:txBody>
                  <a:tcPr/>
                </a:tc>
              </a:tr>
              <a:tr h="398585">
                <a:tc>
                  <a:txBody>
                    <a:bodyPr/>
                    <a:lstStyle/>
                    <a:p>
                      <a:pPr marL="514350" marR="0" lvl="0" indent="-514350" defTabSz="457200" rtl="0" eaLnBrk="1" fontAlgn="base" latinLnBrk="0" hangingPunct="1">
                        <a:lnSpc>
                          <a:spcPct val="100000"/>
                        </a:lnSpc>
                        <a:spcBef>
                          <a:spcPct val="20000"/>
                        </a:spcBef>
                        <a:spcAft>
                          <a:spcPct val="0"/>
                        </a:spcAft>
                        <a:buClrTx/>
                        <a:buSzTx/>
                        <a:buFont typeface="+mj-lt"/>
                        <a:buNone/>
                        <a:tabLst/>
                        <a:defRPr/>
                      </a:pPr>
                      <a:r>
                        <a:rPr kumimoji="0" lang="en-US" sz="1600" b="0" i="0" u="none" strike="noStrike" kern="1200" cap="none" spc="0" normalizeH="0" baseline="0" noProof="0" dirty="0" smtClean="0">
                          <a:ln>
                            <a:noFill/>
                          </a:ln>
                          <a:solidFill>
                            <a:schemeClr val="tx1"/>
                          </a:solidFill>
                          <a:effectLst/>
                          <a:uLnTx/>
                          <a:uFillTx/>
                          <a:latin typeface="+mn-lt"/>
                          <a:ea typeface="ＭＳ Ｐゴシック" charset="0"/>
                          <a:cs typeface="Georgia"/>
                        </a:rPr>
                        <a:t>1. Lack of cross-training</a:t>
                      </a:r>
                    </a:p>
                  </a:txBody>
                  <a:tcPr/>
                </a:tc>
              </a:tr>
              <a:tr h="398585">
                <a:tc>
                  <a:txBody>
                    <a:bodyPr/>
                    <a:lstStyle/>
                    <a:p>
                      <a:pPr marL="514350" marR="0" lvl="0" indent="-514350" defTabSz="457200" rtl="0" eaLnBrk="1" fontAlgn="base" latinLnBrk="0" hangingPunct="1">
                        <a:lnSpc>
                          <a:spcPct val="100000"/>
                        </a:lnSpc>
                        <a:spcBef>
                          <a:spcPct val="20000"/>
                        </a:spcBef>
                        <a:spcAft>
                          <a:spcPct val="0"/>
                        </a:spcAft>
                        <a:buClrTx/>
                        <a:buSzTx/>
                        <a:buFont typeface="+mj-lt"/>
                        <a:buNone/>
                        <a:tabLst/>
                        <a:defRPr/>
                      </a:pPr>
                      <a:r>
                        <a:rPr kumimoji="0" lang="en-US" sz="1600" b="0" i="0" u="none" strike="noStrike" kern="1200" cap="none" spc="0" normalizeH="0" baseline="0" noProof="0" dirty="0" smtClean="0">
                          <a:ln>
                            <a:noFill/>
                          </a:ln>
                          <a:solidFill>
                            <a:schemeClr val="tx1"/>
                          </a:solidFill>
                          <a:effectLst/>
                          <a:uLnTx/>
                          <a:uFillTx/>
                          <a:latin typeface="+mn-lt"/>
                          <a:ea typeface="ＭＳ Ｐゴシック" charset="0"/>
                          <a:cs typeface="Georgia"/>
                        </a:rPr>
                        <a:t>2. Professional roles blur</a:t>
                      </a:r>
                    </a:p>
                  </a:txBody>
                  <a:tcPr/>
                </a:tc>
              </a:tr>
              <a:tr h="3985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ＭＳ Ｐゴシック" charset="0"/>
                          <a:cs typeface="Georgia"/>
                        </a:rPr>
                        <a:t>3. Different desired outcomes</a:t>
                      </a:r>
                      <a:endParaRPr lang="en-US" sz="1600" dirty="0"/>
                    </a:p>
                  </a:txBody>
                  <a:tcPr/>
                </a:tc>
              </a:tr>
              <a:tr h="3985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ＭＳ Ｐゴシック" charset="0"/>
                          <a:cs typeface="Georgia"/>
                        </a:rPr>
                        <a:t>4. Discomfort with respective specialties</a:t>
                      </a:r>
                      <a:endParaRPr lang="en-US" sz="1600" dirty="0"/>
                    </a:p>
                  </a:txBody>
                  <a:tcPr/>
                </a:tc>
              </a:tr>
              <a:tr h="3985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ＭＳ Ｐゴシック" charset="0"/>
                          <a:cs typeface="Georgia"/>
                        </a:rPr>
                        <a:t>5. Resources</a:t>
                      </a:r>
                      <a:endParaRPr lang="en-US" sz="1600" dirty="0"/>
                    </a:p>
                  </a:txBody>
                  <a:tcPr/>
                </a:tc>
              </a:tr>
              <a:tr h="3985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ＭＳ Ｐゴシック" charset="0"/>
                          <a:cs typeface="Georgia"/>
                        </a:rPr>
                        <a:t>6. Chaplaincy subsumed by medical model</a:t>
                      </a:r>
                      <a:endParaRPr lang="en-US" sz="1600" dirty="0"/>
                    </a:p>
                  </a:txBody>
                  <a:tcPr/>
                </a:tc>
              </a:tr>
              <a:tr h="3985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ＭＳ Ｐゴシック" charset="0"/>
                          <a:cs typeface="Georgia"/>
                        </a:rPr>
                        <a:t>7. Proselytizing</a:t>
                      </a:r>
                      <a:endParaRPr lang="en-US" sz="1600" dirty="0"/>
                    </a:p>
                  </a:txBody>
                  <a:tcPr/>
                </a:tc>
              </a:tr>
              <a:tr h="3985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ＭＳ Ｐゴシック" charset="0"/>
                          <a:cs typeface="Georgia"/>
                        </a:rPr>
                        <a:t>8. Lack relationships</a:t>
                      </a:r>
                      <a:endParaRPr lang="en-US" sz="1600" dirty="0"/>
                    </a:p>
                  </a:txBody>
                  <a:tcPr/>
                </a:tc>
              </a:tr>
              <a:tr h="3985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ＭＳ Ｐゴシック" charset="0"/>
                          <a:cs typeface="Georgia"/>
                        </a:rPr>
                        <a:t>9. Cultural differences (confidentiality)</a:t>
                      </a:r>
                      <a:endParaRPr lang="en-US" sz="1600" dirty="0"/>
                    </a:p>
                  </a:txBody>
                  <a:tcPr/>
                </a:tc>
              </a:tr>
              <a:tr h="3985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ＭＳ Ｐゴシック" charset="0"/>
                          <a:cs typeface="Georgia"/>
                        </a:rPr>
                        <a:t>10. Lack of community collaboration</a:t>
                      </a:r>
                      <a:endParaRPr lang="en-US" sz="1600" dirty="0"/>
                    </a:p>
                  </a:txBody>
                  <a:tcPr/>
                </a:tc>
              </a:tr>
              <a:tr h="3985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ＭＳ Ｐゴシック" charset="0"/>
                          <a:cs typeface="Georgia"/>
                        </a:rPr>
                        <a:t>11. Chaplaincy resistance of evidence-based</a:t>
                      </a:r>
                      <a:endParaRPr lang="en-US" sz="1600" dirty="0"/>
                    </a:p>
                  </a:txBody>
                  <a:tcPr/>
                </a:tc>
              </a:tr>
              <a:tr h="3985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ＭＳ Ｐゴシック" charset="0"/>
                          <a:cs typeface="Georgia"/>
                        </a:rPr>
                        <a:t>12. Lack of common value system</a:t>
                      </a:r>
                      <a:endParaRPr lang="en-US" sz="1600"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976995108"/>
              </p:ext>
            </p:extLst>
          </p:nvPr>
        </p:nvGraphicFramePr>
        <p:xfrm>
          <a:off x="5410200" y="781930"/>
          <a:ext cx="3581400" cy="5473700"/>
        </p:xfrm>
        <a:graphic>
          <a:graphicData uri="http://schemas.openxmlformats.org/drawingml/2006/table">
            <a:tbl>
              <a:tblPr firstRow="1" bandRow="1">
                <a:tableStyleId>{5C22544A-7EE6-4342-B048-85BDC9FD1C3A}</a:tableStyleId>
              </a:tblPr>
              <a:tblGrid>
                <a:gridCol w="3581400"/>
              </a:tblGrid>
              <a:tr h="391319">
                <a:tc>
                  <a:txBody>
                    <a:bodyPr/>
                    <a:lstStyle/>
                    <a:p>
                      <a:r>
                        <a:rPr lang="en-US" sz="2400" dirty="0" smtClean="0"/>
                        <a:t>Solutions</a:t>
                      </a:r>
                      <a:endParaRPr lang="en-US" sz="2400" dirty="0"/>
                    </a:p>
                  </a:txBody>
                  <a:tcPr/>
                </a:tc>
              </a:tr>
              <a:tr h="4617561">
                <a:tc>
                  <a:txBody>
                    <a:bodyPr/>
                    <a:lstStyle/>
                    <a:p>
                      <a:pPr marL="342900" indent="-342900">
                        <a:spcBef>
                          <a:spcPts val="1700"/>
                        </a:spcBef>
                        <a:buAutoNum type="alphaUcPeriod"/>
                      </a:pPr>
                      <a:r>
                        <a:rPr lang="en-US" sz="1600" b="1" dirty="0" smtClean="0">
                          <a:solidFill>
                            <a:srgbClr val="C00000"/>
                          </a:solidFill>
                        </a:rPr>
                        <a:t>Cross-training</a:t>
                      </a:r>
                      <a:r>
                        <a:rPr lang="en-US" sz="1600" b="1" baseline="0" dirty="0" smtClean="0">
                          <a:solidFill>
                            <a:srgbClr val="C00000"/>
                          </a:solidFill>
                        </a:rPr>
                        <a:t> of Chap/MH</a:t>
                      </a:r>
                    </a:p>
                    <a:p>
                      <a:pPr marL="342900" indent="-342900">
                        <a:spcBef>
                          <a:spcPts val="1700"/>
                        </a:spcBef>
                        <a:buAutoNum type="alphaUcPeriod"/>
                      </a:pPr>
                      <a:r>
                        <a:rPr lang="en-US" sz="1600" b="1" baseline="0" dirty="0" smtClean="0">
                          <a:solidFill>
                            <a:schemeClr val="accent4">
                              <a:lumMod val="75000"/>
                            </a:schemeClr>
                          </a:solidFill>
                        </a:rPr>
                        <a:t>Embrace integrated roles</a:t>
                      </a:r>
                    </a:p>
                    <a:p>
                      <a:pPr marL="342900" indent="-342900">
                        <a:spcBef>
                          <a:spcPts val="1700"/>
                        </a:spcBef>
                        <a:buAutoNum type="alphaUcPeriod"/>
                      </a:pPr>
                      <a:r>
                        <a:rPr lang="en-US" sz="1600" baseline="0" dirty="0" smtClean="0"/>
                        <a:t>Standardize processes across entire systems</a:t>
                      </a:r>
                    </a:p>
                    <a:p>
                      <a:pPr marL="342900" indent="-342900">
                        <a:spcBef>
                          <a:spcPts val="1700"/>
                        </a:spcBef>
                        <a:buAutoNum type="alphaUcPeriod"/>
                      </a:pPr>
                      <a:r>
                        <a:rPr lang="en-US" sz="1600" baseline="0" dirty="0" smtClean="0"/>
                        <a:t>Change from bottom up</a:t>
                      </a:r>
                    </a:p>
                    <a:p>
                      <a:pPr marL="342900" indent="-342900">
                        <a:spcBef>
                          <a:spcPts val="1700"/>
                        </a:spcBef>
                        <a:buAutoNum type="alphaUcPeriod"/>
                      </a:pPr>
                      <a:r>
                        <a:rPr lang="en-US" sz="1600" baseline="0" dirty="0" smtClean="0"/>
                        <a:t>Prevent proselytizing and communicate that not goal of chaplaincy</a:t>
                      </a:r>
                    </a:p>
                    <a:p>
                      <a:pPr marL="342900" indent="-342900">
                        <a:spcBef>
                          <a:spcPts val="1700"/>
                        </a:spcBef>
                        <a:buAutoNum type="alphaUcPeriod"/>
                      </a:pPr>
                      <a:r>
                        <a:rPr lang="en-US" sz="1600" baseline="0" dirty="0" smtClean="0"/>
                        <a:t>Gain permission from pt to share information</a:t>
                      </a:r>
                    </a:p>
                    <a:p>
                      <a:pPr marL="342900" indent="-342900">
                        <a:spcBef>
                          <a:spcPts val="1700"/>
                        </a:spcBef>
                        <a:buAutoNum type="alphaUcPeriod"/>
                      </a:pPr>
                      <a:r>
                        <a:rPr lang="en-US" sz="1600" baseline="0" dirty="0" smtClean="0"/>
                        <a:t>Involve other healthcare providers</a:t>
                      </a:r>
                    </a:p>
                    <a:p>
                      <a:pPr marL="342900" indent="-342900">
                        <a:spcBef>
                          <a:spcPts val="1700"/>
                        </a:spcBef>
                        <a:buAutoNum type="alphaUcPeriod"/>
                      </a:pPr>
                      <a:r>
                        <a:rPr lang="en-US" sz="1600" baseline="0" dirty="0" smtClean="0"/>
                        <a:t>Involve chaplains in identifying expectations and measures</a:t>
                      </a:r>
                    </a:p>
                  </a:txBody>
                  <a:tcPr/>
                </a:tc>
              </a:tr>
            </a:tbl>
          </a:graphicData>
        </a:graphic>
      </p:graphicFrame>
      <p:cxnSp>
        <p:nvCxnSpPr>
          <p:cNvPr id="5" name="Straight Connector 4"/>
          <p:cNvCxnSpPr/>
          <p:nvPr/>
        </p:nvCxnSpPr>
        <p:spPr>
          <a:xfrm>
            <a:off x="3962400" y="1391530"/>
            <a:ext cx="1447800" cy="0"/>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flipV="1">
            <a:off x="3962400" y="1391530"/>
            <a:ext cx="1447800" cy="381000"/>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flipV="1">
            <a:off x="3962400" y="1391530"/>
            <a:ext cx="1447800" cy="1219200"/>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flipV="1">
            <a:off x="3962400" y="1391530"/>
            <a:ext cx="1447800" cy="2913180"/>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flipV="1">
            <a:off x="3962400" y="1391530"/>
            <a:ext cx="1447800" cy="4741980"/>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3962400" y="1772530"/>
            <a:ext cx="1447800" cy="152400"/>
          </a:xfrm>
          <a:prstGeom prst="line">
            <a:avLst/>
          </a:prstGeom>
          <a:ln w="38100"/>
        </p:spPr>
        <p:style>
          <a:lnRef idx="2">
            <a:schemeClr val="accent4"/>
          </a:lnRef>
          <a:fillRef idx="0">
            <a:schemeClr val="accent4"/>
          </a:fillRef>
          <a:effectRef idx="1">
            <a:schemeClr val="accent4"/>
          </a:effectRef>
          <a:fontRef idx="minor">
            <a:schemeClr val="tx1"/>
          </a:fontRef>
        </p:style>
      </p:cxnSp>
      <p:cxnSp>
        <p:nvCxnSpPr>
          <p:cNvPr id="16" name="Straight Connector 15"/>
          <p:cNvCxnSpPr/>
          <p:nvPr/>
        </p:nvCxnSpPr>
        <p:spPr>
          <a:xfrm flipV="1">
            <a:off x="3962400" y="1924930"/>
            <a:ext cx="1447800" cy="1371600"/>
          </a:xfrm>
          <a:prstGeom prst="line">
            <a:avLst/>
          </a:prstGeom>
          <a:ln w="38100"/>
        </p:spPr>
        <p:style>
          <a:lnRef idx="2">
            <a:schemeClr val="accent4"/>
          </a:lnRef>
          <a:fillRef idx="0">
            <a:schemeClr val="accent4"/>
          </a:fillRef>
          <a:effectRef idx="1">
            <a:schemeClr val="accent4"/>
          </a:effectRef>
          <a:fontRef idx="minor">
            <a:schemeClr val="tx1"/>
          </a:fontRef>
        </p:style>
      </p:cxnSp>
      <p:cxnSp>
        <p:nvCxnSpPr>
          <p:cNvPr id="18" name="Straight Connector 17"/>
          <p:cNvCxnSpPr/>
          <p:nvPr/>
        </p:nvCxnSpPr>
        <p:spPr>
          <a:xfrm flipV="1">
            <a:off x="3962400" y="1924930"/>
            <a:ext cx="1447800" cy="4208580"/>
          </a:xfrm>
          <a:prstGeom prst="line">
            <a:avLst/>
          </a:prstGeom>
          <a:ln w="38100"/>
        </p:spPr>
        <p:style>
          <a:lnRef idx="2">
            <a:schemeClr val="accent4"/>
          </a:lnRef>
          <a:fillRef idx="0">
            <a:schemeClr val="accent4"/>
          </a:fillRef>
          <a:effectRef idx="1">
            <a:schemeClr val="accent4"/>
          </a:effectRef>
          <a:fontRef idx="minor">
            <a:schemeClr val="tx1"/>
          </a:fontRef>
        </p:style>
      </p:cxnSp>
      <p:cxnSp>
        <p:nvCxnSpPr>
          <p:cNvPr id="20" name="Straight Connector 19"/>
          <p:cNvCxnSpPr/>
          <p:nvPr/>
        </p:nvCxnSpPr>
        <p:spPr>
          <a:xfrm>
            <a:off x="3962400" y="2991730"/>
            <a:ext cx="1447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962400" y="2229730"/>
            <a:ext cx="1447800"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3962400" y="3695110"/>
            <a:ext cx="14478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3962400" y="4439530"/>
            <a:ext cx="14478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962400" y="5125330"/>
            <a:ext cx="1447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962400" y="5600110"/>
            <a:ext cx="1447800" cy="22860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52400" y="6400800"/>
            <a:ext cx="8763000" cy="338554"/>
          </a:xfrm>
          <a:prstGeom prst="rect">
            <a:avLst/>
          </a:prstGeom>
          <a:noFill/>
        </p:spPr>
        <p:txBody>
          <a:bodyPr wrap="square" rtlCol="0">
            <a:spAutoFit/>
          </a:bodyPr>
          <a:lstStyle/>
          <a:p>
            <a:r>
              <a:rPr lang="en-US" sz="800" dirty="0">
                <a:solidFill>
                  <a:schemeClr val="bg1"/>
                </a:solidFill>
              </a:rPr>
              <a:t>Nieuwsma, J.A., Rhodes, J.E., Jackson, G.L., Cantrell, W.C., Lane, M.B., Bates, M.B., </a:t>
            </a:r>
            <a:r>
              <a:rPr lang="en-US" sz="800" dirty="0" err="1">
                <a:solidFill>
                  <a:schemeClr val="bg1"/>
                </a:solidFill>
              </a:rPr>
              <a:t>DeKraai</a:t>
            </a:r>
            <a:r>
              <a:rPr lang="en-US" sz="800" dirty="0">
                <a:solidFill>
                  <a:schemeClr val="bg1"/>
                </a:solidFill>
              </a:rPr>
              <a:t>, M.B., Bulling, D.J., Ethridge, K., </a:t>
            </a:r>
            <a:r>
              <a:rPr lang="en-US" sz="800" dirty="0" err="1">
                <a:solidFill>
                  <a:schemeClr val="bg1"/>
                </a:solidFill>
              </a:rPr>
              <a:t>Drescher</a:t>
            </a:r>
            <a:r>
              <a:rPr lang="en-US" sz="800" dirty="0">
                <a:solidFill>
                  <a:schemeClr val="bg1"/>
                </a:solidFill>
              </a:rPr>
              <a:t>, K.D., Fitchett, G., Tenhula, W.N., Milstein, G., Bray, R.M., &amp; Meador, K.G. (2013). Chaplaincy and mental health in the Department of Veterans Affairs and Department of Defense. </a:t>
            </a:r>
            <a:r>
              <a:rPr lang="en-US" sz="800" i="1" dirty="0">
                <a:solidFill>
                  <a:schemeClr val="bg1"/>
                </a:solidFill>
              </a:rPr>
              <a:t>Journal of Health Care Chaplaincy, 19</a:t>
            </a:r>
            <a:r>
              <a:rPr lang="en-US" sz="800" dirty="0">
                <a:solidFill>
                  <a:schemeClr val="bg1"/>
                </a:solidFill>
              </a:rPr>
              <a:t>, 3-21.</a:t>
            </a:r>
          </a:p>
        </p:txBody>
      </p:sp>
      <p:sp>
        <p:nvSpPr>
          <p:cNvPr id="19" name="Title 1"/>
          <p:cNvSpPr txBox="1">
            <a:spLocks/>
          </p:cNvSpPr>
          <p:nvPr/>
        </p:nvSpPr>
        <p:spPr>
          <a:xfrm>
            <a:off x="301752" y="228600"/>
            <a:ext cx="8613648" cy="530352"/>
          </a:xfrm>
          <a:prstGeom prst="rect">
            <a:avLst/>
          </a:prstGeom>
        </p:spPr>
        <p:txBody>
          <a:bodyPr>
            <a:normAutofit fontScale="975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2800" dirty="0" smtClean="0"/>
              <a:t>IMHS Task Group Input: Barriers &amp; Solutions</a:t>
            </a:r>
            <a:endParaRPr lang="en-US" sz="2800" dirty="0"/>
          </a:p>
        </p:txBody>
      </p:sp>
      <p:pic>
        <p:nvPicPr>
          <p:cNvPr id="22" name="Picture 4" descr="http://blog.ebta.nu/wp-content/uploads/2012/05/group.png"/>
          <p:cNvPicPr>
            <a:picLocks noChangeAspect="1" noChangeArrowheads="1"/>
          </p:cNvPicPr>
          <p:nvPr/>
        </p:nvPicPr>
        <p:blipFill>
          <a:blip r:embed="rId3" cstate="print"/>
          <a:srcRect/>
          <a:stretch>
            <a:fillRect/>
          </a:stretch>
        </p:blipFill>
        <p:spPr bwMode="auto">
          <a:xfrm>
            <a:off x="152400" y="179903"/>
            <a:ext cx="693471" cy="579049"/>
          </a:xfrm>
          <a:prstGeom prst="rect">
            <a:avLst/>
          </a:prstGeom>
          <a:noFill/>
        </p:spPr>
      </p:pic>
    </p:spTree>
    <p:extLst>
      <p:ext uri="{BB962C8B-B14F-4D97-AF65-F5344CB8AC3E}">
        <p14:creationId xmlns:p14="http://schemas.microsoft.com/office/powerpoint/2010/main" val="251718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par>
                                <p:cTn id="20" presetID="3" presetClass="entr" presetSubtype="1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par>
                                <p:cTn id="23" presetID="3" presetClass="entr" presetSubtype="1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par>
                                <p:cTn id="29" presetID="3" presetClass="entr" presetSubtype="1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linds(horizontal)">
                                      <p:cBhvr>
                                        <p:cTn id="31" dur="500"/>
                                        <p:tgtEl>
                                          <p:spTgt spid="23"/>
                                        </p:tgtEl>
                                      </p:cBhvr>
                                    </p:animEffect>
                                  </p:childTnLst>
                                </p:cTn>
                              </p:par>
                              <p:par>
                                <p:cTn id="32" presetID="3" presetClass="entr" presetSubtype="1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linds(horizontal)">
                                      <p:cBhvr>
                                        <p:cTn id="34" dur="500"/>
                                        <p:tgtEl>
                                          <p:spTgt spid="25"/>
                                        </p:tgtEl>
                                      </p:cBhvr>
                                    </p:animEffect>
                                  </p:childTnLst>
                                </p:cTn>
                              </p:par>
                              <p:par>
                                <p:cTn id="35" presetID="3" presetClass="entr" presetSubtype="1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linds(horizontal)">
                                      <p:cBhvr>
                                        <p:cTn id="37" dur="500"/>
                                        <p:tgtEl>
                                          <p:spTgt spid="27"/>
                                        </p:tgtEl>
                                      </p:cBhvr>
                                    </p:animEffect>
                                  </p:childTnLst>
                                </p:cTn>
                              </p:par>
                              <p:par>
                                <p:cTn id="38" presetID="3" presetClass="entr" presetSubtype="1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linds(horizontal)">
                                      <p:cBhvr>
                                        <p:cTn id="40" dur="500"/>
                                        <p:tgtEl>
                                          <p:spTgt spid="29"/>
                                        </p:tgtEl>
                                      </p:cBhvr>
                                    </p:animEffect>
                                  </p:childTnLst>
                                </p:cTn>
                              </p:par>
                              <p:par>
                                <p:cTn id="41" presetID="3" presetClass="entr" presetSubtype="1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linds(horizontal)">
                                      <p:cBhvr>
                                        <p:cTn id="43" dur="500"/>
                                        <p:tgtEl>
                                          <p:spTgt spid="18"/>
                                        </p:tgtEl>
                                      </p:cBhvr>
                                    </p:animEffect>
                                  </p:childTnLst>
                                </p:cTn>
                              </p:par>
                              <p:par>
                                <p:cTn id="44" presetID="3" presetClass="entr" presetSubtype="1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linds(horizontal)">
                                      <p:cBhvr>
                                        <p:cTn id="46" dur="500"/>
                                        <p:tgtEl>
                                          <p:spTgt spid="13"/>
                                        </p:tgtEl>
                                      </p:cBhvr>
                                    </p:animEffect>
                                  </p:childTnLst>
                                </p:cTn>
                              </p:par>
                              <p:par>
                                <p:cTn id="47" presetID="3" presetClass="entr" presetSubtype="1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linds(horizontal)">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2EE2395B-4682-4747-9738-931BA81AD786}" type="slidenum">
              <a:rPr lang="en-US" smtClean="0"/>
              <a:pPr/>
              <a:t>13</a:t>
            </a:fld>
            <a:endParaRPr lang="en-US"/>
          </a:p>
        </p:txBody>
      </p:sp>
      <p:sp>
        <p:nvSpPr>
          <p:cNvPr id="4" name="Content Placeholder 3"/>
          <p:cNvSpPr>
            <a:spLocks noGrp="1"/>
          </p:cNvSpPr>
          <p:nvPr>
            <p:ph sz="quarter" idx="1"/>
          </p:nvPr>
        </p:nvSpPr>
        <p:spPr>
          <a:xfrm>
            <a:off x="301752" y="2590800"/>
            <a:ext cx="8503920" cy="3508248"/>
          </a:xfrm>
        </p:spPr>
        <p:txBody>
          <a:bodyPr>
            <a:normAutofit/>
          </a:bodyPr>
          <a:lstStyle/>
          <a:p>
            <a:pPr marL="0" indent="0" algn="ctr">
              <a:buNone/>
            </a:pPr>
            <a:r>
              <a:rPr lang="en-US" sz="4800" dirty="0" smtClean="0"/>
              <a:t>Mental Health and Chaplaincy Learning Collaborative</a:t>
            </a:r>
          </a:p>
          <a:p>
            <a:pPr marL="0" indent="0" algn="ctr">
              <a:buNone/>
            </a:pPr>
            <a:r>
              <a:rPr lang="en-US" sz="4800" dirty="0" smtClean="0"/>
              <a:t>Methods</a:t>
            </a:r>
            <a:endParaRPr lang="en-US" sz="4800" dirty="0"/>
          </a:p>
        </p:txBody>
      </p:sp>
    </p:spTree>
    <p:extLst>
      <p:ext uri="{BB962C8B-B14F-4D97-AF65-F5344CB8AC3E}">
        <p14:creationId xmlns:p14="http://schemas.microsoft.com/office/powerpoint/2010/main" val="3675142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Autofit/>
          </a:bodyPr>
          <a:lstStyle/>
          <a:p>
            <a:r>
              <a:rPr lang="en-US" sz="2400" dirty="0" smtClean="0"/>
              <a:t>Using the Learning Collaborative Process to Integrate Mental Health and Chaplaincy: Systems Redesign Rationale</a:t>
            </a:r>
            <a:endParaRPr lang="en-US" sz="2400" dirty="0"/>
          </a:p>
        </p:txBody>
      </p:sp>
      <p:sp>
        <p:nvSpPr>
          <p:cNvPr id="3" name="Slide Number Placeholder 2"/>
          <p:cNvSpPr>
            <a:spLocks noGrp="1"/>
          </p:cNvSpPr>
          <p:nvPr>
            <p:ph type="sldNum" sz="quarter" idx="12"/>
          </p:nvPr>
        </p:nvSpPr>
        <p:spPr/>
        <p:txBody>
          <a:bodyPr/>
          <a:lstStyle/>
          <a:p>
            <a:fld id="{2EE2395B-4682-4747-9738-931BA81AD786}" type="slidenum">
              <a:rPr lang="en-US" smtClean="0"/>
              <a:pPr/>
              <a:t>14</a:t>
            </a:fld>
            <a:endParaRPr lang="en-US"/>
          </a:p>
        </p:txBody>
      </p:sp>
      <p:sp>
        <p:nvSpPr>
          <p:cNvPr id="4" name="Content Placeholder 3"/>
          <p:cNvSpPr>
            <a:spLocks noGrp="1"/>
          </p:cNvSpPr>
          <p:nvPr>
            <p:ph sz="quarter" idx="1"/>
          </p:nvPr>
        </p:nvSpPr>
        <p:spPr/>
        <p:txBody>
          <a:bodyPr>
            <a:normAutofit lnSpcReduction="10000"/>
          </a:bodyPr>
          <a:lstStyle/>
          <a:p>
            <a:r>
              <a:rPr lang="en-US" dirty="0" smtClean="0"/>
              <a:t>Learning collaboratives have been used in healthcare since the mid-1990’s to encourage improvement in care processes</a:t>
            </a:r>
          </a:p>
          <a:p>
            <a:pPr lvl="1"/>
            <a:r>
              <a:rPr lang="en-US" dirty="0" smtClean="0">
                <a:solidFill>
                  <a:schemeClr val="tx1"/>
                </a:solidFill>
              </a:rPr>
              <a:t>Based on concepts of lean management – engineering and management principle aimed at getting from current care processes to desired future care processes</a:t>
            </a:r>
          </a:p>
          <a:p>
            <a:pPr lvl="1"/>
            <a:endParaRPr lang="en-US" dirty="0" smtClean="0">
              <a:solidFill>
                <a:schemeClr val="tx1"/>
              </a:solidFill>
            </a:endParaRPr>
          </a:p>
          <a:p>
            <a:pPr lvl="1"/>
            <a:r>
              <a:rPr lang="en-US" dirty="0" smtClean="0">
                <a:solidFill>
                  <a:schemeClr val="tx1"/>
                </a:solidFill>
              </a:rPr>
              <a:t>Used to clarify to process of caring for patients (e.g., how to screen and refer appropriate patients between clinical services)</a:t>
            </a:r>
          </a:p>
          <a:p>
            <a:pPr lvl="1"/>
            <a:endParaRPr lang="en-US" dirty="0" smtClean="0">
              <a:solidFill>
                <a:schemeClr val="tx1"/>
              </a:solidFill>
            </a:endParaRPr>
          </a:p>
          <a:p>
            <a:pPr lvl="1"/>
            <a:r>
              <a:rPr lang="en-US" dirty="0" smtClean="0">
                <a:solidFill>
                  <a:schemeClr val="tx1"/>
                </a:solidFill>
              </a:rPr>
              <a:t>Utilizes local teams of clinical and administrative stakeholders who understand how things are done at their own treatment facilities</a:t>
            </a:r>
          </a:p>
          <a:p>
            <a:pPr lvl="1"/>
            <a:endParaRPr lang="en-US" dirty="0" smtClean="0">
              <a:solidFill>
                <a:srgbClr val="FF0000"/>
              </a:solidFill>
            </a:endParaRPr>
          </a:p>
        </p:txBody>
      </p:sp>
    </p:spTree>
    <p:extLst>
      <p:ext uri="{BB962C8B-B14F-4D97-AF65-F5344CB8AC3E}">
        <p14:creationId xmlns:p14="http://schemas.microsoft.com/office/powerpoint/2010/main" val="2812080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356389" y="1524000"/>
            <a:ext cx="6431221" cy="4826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1752" y="307848"/>
            <a:ext cx="8534400" cy="758952"/>
          </a:xfrm>
        </p:spPr>
        <p:txBody>
          <a:bodyPr>
            <a:normAutofit fontScale="90000"/>
          </a:bodyPr>
          <a:lstStyle/>
          <a:p>
            <a:r>
              <a:rPr lang="en-US" dirty="0" smtClean="0"/>
              <a:t>Learning Collaborative:</a:t>
            </a:r>
            <a:r>
              <a:rPr lang="en-US" dirty="0"/>
              <a:t> </a:t>
            </a:r>
            <a:r>
              <a:rPr lang="en-US" dirty="0" smtClean="0"/>
              <a:t>Rationale and Process</a:t>
            </a:r>
            <a:endParaRPr lang="en-US" dirty="0"/>
          </a:p>
        </p:txBody>
      </p:sp>
      <p:sp>
        <p:nvSpPr>
          <p:cNvPr id="3" name="Slide Number Placeholder 2"/>
          <p:cNvSpPr>
            <a:spLocks noGrp="1"/>
          </p:cNvSpPr>
          <p:nvPr>
            <p:ph type="sldNum" sz="quarter" idx="12"/>
          </p:nvPr>
        </p:nvSpPr>
        <p:spPr/>
        <p:txBody>
          <a:bodyPr/>
          <a:lstStyle/>
          <a:p>
            <a:fld id="{2EE2395B-4682-4747-9738-931BA81AD786}" type="slidenum">
              <a:rPr lang="en-US" smtClean="0"/>
              <a:pPr/>
              <a:t>15</a:t>
            </a:fld>
            <a:endParaRPr lang="en-US"/>
          </a:p>
        </p:txBody>
      </p:sp>
    </p:spTree>
    <p:extLst>
      <p:ext uri="{BB962C8B-B14F-4D97-AF65-F5344CB8AC3E}">
        <p14:creationId xmlns:p14="http://schemas.microsoft.com/office/powerpoint/2010/main" val="2113556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304800"/>
            <a:ext cx="8020050" cy="762000"/>
          </a:xfrm>
        </p:spPr>
        <p:txBody>
          <a:bodyPr>
            <a:normAutofit fontScale="90000"/>
          </a:bodyPr>
          <a:lstStyle/>
          <a:p>
            <a:r>
              <a:rPr lang="en-US" dirty="0" smtClean="0"/>
              <a:t>Mental Health and Chaplaincy </a:t>
            </a:r>
            <a:br>
              <a:rPr lang="en-US" dirty="0" smtClean="0"/>
            </a:br>
            <a:r>
              <a:rPr lang="en-US" dirty="0" smtClean="0"/>
              <a:t>Learning </a:t>
            </a:r>
            <a:r>
              <a:rPr lang="en-US" dirty="0" smtClean="0"/>
              <a:t>Collaborative Goals</a:t>
            </a:r>
            <a:endParaRPr lang="en-US" dirty="0"/>
          </a:p>
        </p:txBody>
      </p:sp>
      <p:sp>
        <p:nvSpPr>
          <p:cNvPr id="7" name="Content Placeholder 6"/>
          <p:cNvSpPr>
            <a:spLocks noGrp="1"/>
          </p:cNvSpPr>
          <p:nvPr>
            <p:ph idx="1"/>
          </p:nvPr>
        </p:nvSpPr>
        <p:spPr>
          <a:xfrm>
            <a:off x="533400" y="1676400"/>
            <a:ext cx="8229600" cy="4800600"/>
          </a:xfrm>
        </p:spPr>
        <p:txBody>
          <a:bodyPr>
            <a:normAutofit fontScale="77500" lnSpcReduction="20000"/>
          </a:bodyPr>
          <a:lstStyle/>
          <a:p>
            <a:pPr marL="571500" indent="-571500">
              <a:buFont typeface="+mj-lt"/>
              <a:buAutoNum type="romanUcPeriod"/>
            </a:pPr>
            <a:r>
              <a:rPr lang="en-US" sz="2900" dirty="0"/>
              <a:t>Establish chaplains as collaborators within models of integrated mental health care.</a:t>
            </a:r>
            <a:endParaRPr lang="en-US" sz="2500" dirty="0"/>
          </a:p>
          <a:p>
            <a:pPr marL="571500" indent="-571500">
              <a:buFont typeface="+mj-lt"/>
              <a:buAutoNum type="romanUcPeriod"/>
            </a:pPr>
            <a:r>
              <a:rPr lang="en-US" sz="2900" dirty="0"/>
              <a:t>Improve reliability, efficiency, and usefulness of care processes by sharing information about strong practices across sites.</a:t>
            </a:r>
            <a:endParaRPr lang="en-US" sz="2500" dirty="0"/>
          </a:p>
          <a:p>
            <a:pPr marL="571500" indent="-571500">
              <a:buFont typeface="+mj-lt"/>
              <a:buAutoNum type="romanUcPeriod"/>
            </a:pPr>
            <a:r>
              <a:rPr lang="en-US" sz="2900" dirty="0"/>
              <a:t>Increase timely, reliable, bidirectional access to chaplain and mental health services for Veterans and Service members with PTSD and mental health problems.</a:t>
            </a:r>
            <a:endParaRPr lang="en-US" sz="2500" dirty="0"/>
          </a:p>
          <a:p>
            <a:pPr marL="571500" indent="-571500">
              <a:buFont typeface="+mj-lt"/>
              <a:buAutoNum type="romanUcPeriod"/>
            </a:pPr>
            <a:r>
              <a:rPr lang="en-US" sz="2900" dirty="0"/>
              <a:t>Establish participating facilities as resources for other sites seeking to better integrate mental health and chaplain services.</a:t>
            </a:r>
            <a:endParaRPr lang="en-US" sz="2500" dirty="0"/>
          </a:p>
          <a:p>
            <a:pPr marL="571500" indent="-571500">
              <a:buFont typeface="+mj-lt"/>
              <a:buAutoNum type="romanUcPeriod"/>
            </a:pPr>
            <a:r>
              <a:rPr lang="en-US" sz="2900" dirty="0"/>
              <a:t>Contribute to the optimization of health system performance as delineated by VA Triple Aims and DOD Quadruple Aims.</a:t>
            </a:r>
            <a:endParaRPr lang="en-US" sz="2500" dirty="0"/>
          </a:p>
        </p:txBody>
      </p:sp>
    </p:spTree>
    <p:extLst>
      <p:ext uri="{BB962C8B-B14F-4D97-AF65-F5344CB8AC3E}">
        <p14:creationId xmlns:p14="http://schemas.microsoft.com/office/powerpoint/2010/main" val="1997476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540389"/>
            <a:ext cx="8033084" cy="4360817"/>
          </a:xfrm>
          <a:prstGeom prst="rect">
            <a:avLst/>
          </a:prstGeom>
        </p:spPr>
      </p:pic>
      <p:sp>
        <p:nvSpPr>
          <p:cNvPr id="8" name="TextBox 7"/>
          <p:cNvSpPr txBox="1"/>
          <p:nvPr/>
        </p:nvSpPr>
        <p:spPr>
          <a:xfrm>
            <a:off x="129309" y="164068"/>
            <a:ext cx="8991600" cy="369332"/>
          </a:xfrm>
          <a:prstGeom prst="rect">
            <a:avLst/>
          </a:prstGeom>
          <a:noFill/>
        </p:spPr>
        <p:txBody>
          <a:bodyPr wrap="square" rtlCol="0">
            <a:spAutoFit/>
          </a:bodyPr>
          <a:lstStyle/>
          <a:p>
            <a:pPr algn="ctr"/>
            <a:r>
              <a:rPr lang="en-US" b="1" dirty="0" smtClean="0"/>
              <a:t>Mental Health and Chaplaincy Learning Collaborative Site Locations</a:t>
            </a:r>
            <a:endParaRPr lang="en-US" b="1" dirty="0"/>
          </a:p>
        </p:txBody>
      </p:sp>
      <p:sp>
        <p:nvSpPr>
          <p:cNvPr id="9" name="Rectangle 8"/>
          <p:cNvSpPr/>
          <p:nvPr/>
        </p:nvSpPr>
        <p:spPr>
          <a:xfrm>
            <a:off x="457200" y="464189"/>
            <a:ext cx="8229600" cy="4552890"/>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8199" y="4946011"/>
            <a:ext cx="7543801" cy="1631216"/>
          </a:xfrm>
          <a:prstGeom prst="rect">
            <a:avLst/>
          </a:prstGeom>
          <a:noFill/>
          <a:ln w="38100">
            <a:noFill/>
          </a:ln>
        </p:spPr>
        <p:txBody>
          <a:bodyPr wrap="square" numCol="2" rtlCol="0">
            <a:spAutoFit/>
          </a:bodyPr>
          <a:lstStyle/>
          <a:p>
            <a:r>
              <a:rPr lang="en-US" sz="1000" b="1" u="sng" dirty="0" smtClean="0">
                <a:latin typeface="Calibri" panose="020F0502020204030204" pitchFamily="34" charset="0"/>
              </a:rPr>
              <a:t>Participating VA Facilities:</a:t>
            </a:r>
          </a:p>
          <a:p>
            <a:pPr marL="282575" indent="-282575"/>
            <a:r>
              <a:rPr lang="en-US" sz="1000" b="1" dirty="0" smtClean="0">
                <a:latin typeface="Calibri" panose="020F0502020204030204" pitchFamily="34" charset="0"/>
              </a:rPr>
              <a:t>V1 = Cheyenne VA Medical Center, Cheyenne Vet Center, Cheyenne, WY  &amp; Ft. Collins Vet Center, Ft. Collins, CO</a:t>
            </a:r>
          </a:p>
          <a:p>
            <a:r>
              <a:rPr lang="en-US" sz="1000" b="1" dirty="0" smtClean="0">
                <a:latin typeface="Calibri" panose="020F0502020204030204" pitchFamily="34" charset="0"/>
              </a:rPr>
              <a:t>V2 = Louis Stokes Cleveland VA Medical Center, Cleveland, OH</a:t>
            </a:r>
          </a:p>
          <a:p>
            <a:r>
              <a:rPr lang="en-US" sz="1000" b="1" dirty="0" smtClean="0">
                <a:latin typeface="Calibri" panose="020F0502020204030204" pitchFamily="34" charset="0"/>
              </a:rPr>
              <a:t>V3 = VA North Texas Health Care System, Dallas, TX</a:t>
            </a:r>
          </a:p>
          <a:p>
            <a:r>
              <a:rPr lang="en-US" sz="1000" b="1" dirty="0" smtClean="0">
                <a:latin typeface="Calibri" panose="020F0502020204030204" pitchFamily="34" charset="0"/>
              </a:rPr>
              <a:t>V4 = Richard L. </a:t>
            </a:r>
            <a:r>
              <a:rPr lang="en-US" sz="1000" b="1" dirty="0" err="1" smtClean="0">
                <a:latin typeface="Calibri" panose="020F0502020204030204" pitchFamily="34" charset="0"/>
              </a:rPr>
              <a:t>Roudebush</a:t>
            </a:r>
            <a:r>
              <a:rPr lang="en-US" sz="1000" b="1" dirty="0" smtClean="0">
                <a:latin typeface="Calibri" panose="020F0502020204030204" pitchFamily="34" charset="0"/>
              </a:rPr>
              <a:t> VA Medical Center, Indianapolis, IN</a:t>
            </a:r>
          </a:p>
          <a:p>
            <a:r>
              <a:rPr lang="en-US" sz="1000" b="1" dirty="0" smtClean="0">
                <a:latin typeface="Calibri" panose="020F0502020204030204" pitchFamily="34" charset="0"/>
              </a:rPr>
              <a:t>V5 = VA Pittsburgh Health Care System, Pittsburgh, PA</a:t>
            </a:r>
          </a:p>
          <a:p>
            <a:r>
              <a:rPr lang="en-US" sz="1000" b="1" dirty="0" smtClean="0">
                <a:latin typeface="Calibri" panose="020F0502020204030204" pitchFamily="34" charset="0"/>
              </a:rPr>
              <a:t>V6 = South Texas Veterans’ Health Care </a:t>
            </a:r>
            <a:r>
              <a:rPr lang="en-US" sz="1000" b="1" dirty="0" err="1" smtClean="0">
                <a:latin typeface="Calibri" panose="020F0502020204030204" pitchFamily="34" charset="0"/>
              </a:rPr>
              <a:t>SystemSan</a:t>
            </a:r>
            <a:r>
              <a:rPr lang="en-US" sz="1000" b="1" dirty="0" smtClean="0">
                <a:latin typeface="Calibri" panose="020F0502020204030204" pitchFamily="34" charset="0"/>
              </a:rPr>
              <a:t> Antonio, TX</a:t>
            </a:r>
          </a:p>
          <a:p>
            <a:r>
              <a:rPr lang="en-US" sz="1000" b="1" dirty="0" smtClean="0">
                <a:latin typeface="Calibri" panose="020F0502020204030204" pitchFamily="34" charset="0"/>
              </a:rPr>
              <a:t>V7 = James A. Haley Veterans’ Hospital, Tampa, FL</a:t>
            </a:r>
          </a:p>
          <a:p>
            <a:pPr marL="57150"/>
            <a:endParaRPr lang="en-US" sz="1000" b="1" u="sng" dirty="0" smtClean="0">
              <a:latin typeface="Calibri" panose="020F0502020204030204" pitchFamily="34" charset="0"/>
            </a:endParaRPr>
          </a:p>
          <a:p>
            <a:pPr marL="57150"/>
            <a:r>
              <a:rPr lang="en-US" sz="1000" b="1" u="sng" dirty="0" smtClean="0">
                <a:latin typeface="Calibri" panose="020F0502020204030204" pitchFamily="34" charset="0"/>
              </a:rPr>
              <a:t>Participating DoD Facilities:</a:t>
            </a:r>
          </a:p>
          <a:p>
            <a:pPr marL="57150"/>
            <a:r>
              <a:rPr lang="en-US" sz="1000" b="1" dirty="0" smtClean="0">
                <a:latin typeface="Calibri" panose="020F0502020204030204" pitchFamily="34" charset="0"/>
              </a:rPr>
              <a:t>D1 = Naval Hospital, Pensacola, FL</a:t>
            </a:r>
          </a:p>
          <a:p>
            <a:pPr marL="57150"/>
            <a:r>
              <a:rPr lang="en-US" sz="1000" b="1" dirty="0" smtClean="0">
                <a:latin typeface="Calibri" panose="020F0502020204030204" pitchFamily="34" charset="0"/>
              </a:rPr>
              <a:t>D2 = Naval Hospital, Camp Lejeune, NC</a:t>
            </a:r>
          </a:p>
          <a:p>
            <a:pPr marL="57150"/>
            <a:r>
              <a:rPr lang="en-US" sz="1000" b="1" dirty="0" smtClean="0">
                <a:latin typeface="Calibri" panose="020F0502020204030204" pitchFamily="34" charset="0"/>
              </a:rPr>
              <a:t>D3 = Naval Medical Center, San Diego, CA</a:t>
            </a:r>
          </a:p>
          <a:p>
            <a:pPr marL="57150"/>
            <a:r>
              <a:rPr lang="en-US" sz="1000" b="1" dirty="0" smtClean="0">
                <a:latin typeface="Calibri" panose="020F0502020204030204" pitchFamily="34" charset="0"/>
              </a:rPr>
              <a:t>D4 = Army Ft. Belvoir Community Hospital, Ft. Belvoir, VA</a:t>
            </a:r>
          </a:p>
          <a:p>
            <a:pPr marL="57150"/>
            <a:r>
              <a:rPr lang="en-US" sz="1000" b="1" dirty="0" smtClean="0">
                <a:latin typeface="Calibri" panose="020F0502020204030204" pitchFamily="34" charset="0"/>
              </a:rPr>
              <a:t>D5 = Army Southern Regional Medical Command, San Antonio, TX</a:t>
            </a:r>
          </a:p>
          <a:p>
            <a:pPr marL="57150"/>
            <a:r>
              <a:rPr lang="en-US" sz="1000" b="1" dirty="0" smtClean="0">
                <a:latin typeface="Calibri" panose="020F0502020204030204" pitchFamily="34" charset="0"/>
              </a:rPr>
              <a:t>D6 = Army Pacific Region Medical Center, Tripler, Honolulu, HI</a:t>
            </a:r>
          </a:p>
          <a:p>
            <a:pPr marL="57150"/>
            <a:r>
              <a:rPr lang="en-US" sz="1000" b="1" dirty="0" smtClean="0">
                <a:latin typeface="Calibri" panose="020F0502020204030204" pitchFamily="34" charset="0"/>
              </a:rPr>
              <a:t>D7 = Air Force Joint Base, San Antonio, TX</a:t>
            </a:r>
            <a:endParaRPr lang="en-US" sz="1000" b="1" dirty="0">
              <a:latin typeface="Calibri" panose="020F0502020204030204" pitchFamily="34" charset="0"/>
            </a:endParaRPr>
          </a:p>
        </p:txBody>
      </p:sp>
      <p:sp>
        <p:nvSpPr>
          <p:cNvPr id="11" name="Rectangle 10"/>
          <p:cNvSpPr/>
          <p:nvPr/>
        </p:nvSpPr>
        <p:spPr>
          <a:xfrm>
            <a:off x="4038600" y="2140589"/>
            <a:ext cx="381000" cy="278130"/>
          </a:xfrm>
          <a:prstGeom prst="rect">
            <a:avLst/>
          </a:prstGeom>
          <a:solidFill>
            <a:srgbClr val="00B0F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V1</a:t>
            </a:r>
            <a:endParaRPr lang="en-US" sz="1400" dirty="0">
              <a:solidFill>
                <a:schemeClr val="bg1"/>
              </a:solidFill>
            </a:endParaRPr>
          </a:p>
        </p:txBody>
      </p:sp>
      <p:sp>
        <p:nvSpPr>
          <p:cNvPr id="12" name="Rectangle 11"/>
          <p:cNvSpPr/>
          <p:nvPr/>
        </p:nvSpPr>
        <p:spPr>
          <a:xfrm>
            <a:off x="6781800" y="2014859"/>
            <a:ext cx="381000" cy="278130"/>
          </a:xfrm>
          <a:prstGeom prst="rect">
            <a:avLst/>
          </a:prstGeom>
          <a:solidFill>
            <a:srgbClr val="00B0F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V2</a:t>
            </a:r>
            <a:endParaRPr lang="en-US" sz="1400" dirty="0">
              <a:solidFill>
                <a:schemeClr val="bg1"/>
              </a:solidFill>
            </a:endParaRPr>
          </a:p>
        </p:txBody>
      </p:sp>
      <p:sp>
        <p:nvSpPr>
          <p:cNvPr id="13" name="Rectangle 12"/>
          <p:cNvSpPr/>
          <p:nvPr/>
        </p:nvSpPr>
        <p:spPr>
          <a:xfrm>
            <a:off x="5181600" y="3512189"/>
            <a:ext cx="381000" cy="278130"/>
          </a:xfrm>
          <a:prstGeom prst="rect">
            <a:avLst/>
          </a:prstGeom>
          <a:solidFill>
            <a:srgbClr val="00B0F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V3</a:t>
            </a:r>
            <a:endParaRPr lang="en-US" sz="1400" dirty="0">
              <a:solidFill>
                <a:schemeClr val="bg1"/>
              </a:solidFill>
            </a:endParaRPr>
          </a:p>
        </p:txBody>
      </p:sp>
      <p:sp>
        <p:nvSpPr>
          <p:cNvPr id="14" name="Rectangle 13"/>
          <p:cNvSpPr/>
          <p:nvPr/>
        </p:nvSpPr>
        <p:spPr>
          <a:xfrm>
            <a:off x="6248400" y="2292989"/>
            <a:ext cx="381000" cy="278130"/>
          </a:xfrm>
          <a:prstGeom prst="rect">
            <a:avLst/>
          </a:prstGeom>
          <a:solidFill>
            <a:srgbClr val="00B0F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V4</a:t>
            </a:r>
            <a:endParaRPr lang="en-US" sz="1400" dirty="0">
              <a:solidFill>
                <a:schemeClr val="bg1"/>
              </a:solidFill>
            </a:endParaRPr>
          </a:p>
        </p:txBody>
      </p:sp>
      <p:sp>
        <p:nvSpPr>
          <p:cNvPr id="15" name="Rectangle 14"/>
          <p:cNvSpPr/>
          <p:nvPr/>
        </p:nvSpPr>
        <p:spPr>
          <a:xfrm>
            <a:off x="6972300" y="2216789"/>
            <a:ext cx="381000" cy="278130"/>
          </a:xfrm>
          <a:prstGeom prst="rect">
            <a:avLst/>
          </a:prstGeom>
          <a:solidFill>
            <a:srgbClr val="00B0F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V5</a:t>
            </a:r>
            <a:endParaRPr lang="en-US" sz="1400" dirty="0">
              <a:solidFill>
                <a:schemeClr val="bg1"/>
              </a:solidFill>
            </a:endParaRPr>
          </a:p>
        </p:txBody>
      </p:sp>
      <p:sp>
        <p:nvSpPr>
          <p:cNvPr id="17" name="Rectangle 16"/>
          <p:cNvSpPr/>
          <p:nvPr/>
        </p:nvSpPr>
        <p:spPr>
          <a:xfrm>
            <a:off x="4807418" y="4191000"/>
            <a:ext cx="678982" cy="232410"/>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D5, D7</a:t>
            </a:r>
            <a:endParaRPr lang="en-US" sz="1200" dirty="0">
              <a:solidFill>
                <a:schemeClr val="bg1"/>
              </a:solidFill>
            </a:endParaRPr>
          </a:p>
        </p:txBody>
      </p:sp>
      <p:sp>
        <p:nvSpPr>
          <p:cNvPr id="18" name="Rectangle 17"/>
          <p:cNvSpPr/>
          <p:nvPr/>
        </p:nvSpPr>
        <p:spPr>
          <a:xfrm>
            <a:off x="6972300" y="4197989"/>
            <a:ext cx="381000" cy="278130"/>
          </a:xfrm>
          <a:prstGeom prst="rect">
            <a:avLst/>
          </a:prstGeom>
          <a:solidFill>
            <a:srgbClr val="00B0F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V7</a:t>
            </a:r>
            <a:endParaRPr lang="en-US" sz="1400" dirty="0">
              <a:solidFill>
                <a:schemeClr val="bg1"/>
              </a:solidFill>
            </a:endParaRPr>
          </a:p>
        </p:txBody>
      </p:sp>
      <p:sp>
        <p:nvSpPr>
          <p:cNvPr id="19" name="Rectangle 18"/>
          <p:cNvSpPr/>
          <p:nvPr/>
        </p:nvSpPr>
        <p:spPr>
          <a:xfrm>
            <a:off x="6656070" y="3816989"/>
            <a:ext cx="381000" cy="278130"/>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D1</a:t>
            </a:r>
            <a:endParaRPr lang="en-US" sz="1400" dirty="0">
              <a:solidFill>
                <a:schemeClr val="bg1"/>
              </a:solidFill>
            </a:endParaRPr>
          </a:p>
        </p:txBody>
      </p:sp>
      <p:sp>
        <p:nvSpPr>
          <p:cNvPr id="20" name="Rectangle 19"/>
          <p:cNvSpPr/>
          <p:nvPr/>
        </p:nvSpPr>
        <p:spPr>
          <a:xfrm>
            <a:off x="7467600" y="2902589"/>
            <a:ext cx="381000" cy="278130"/>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smtClean="0">
                <a:solidFill>
                  <a:schemeClr val="bg1"/>
                </a:solidFill>
              </a:rPr>
              <a:t>D2</a:t>
            </a:r>
            <a:endParaRPr lang="en-US" sz="1400" dirty="0">
              <a:solidFill>
                <a:schemeClr val="bg1"/>
              </a:solidFill>
            </a:endParaRPr>
          </a:p>
        </p:txBody>
      </p:sp>
      <p:sp>
        <p:nvSpPr>
          <p:cNvPr id="21" name="Rectangle 20"/>
          <p:cNvSpPr/>
          <p:nvPr/>
        </p:nvSpPr>
        <p:spPr>
          <a:xfrm>
            <a:off x="2362200" y="3054989"/>
            <a:ext cx="381000" cy="278130"/>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smtClean="0">
                <a:solidFill>
                  <a:schemeClr val="bg1"/>
                </a:solidFill>
              </a:rPr>
              <a:t>D3</a:t>
            </a:r>
            <a:endParaRPr lang="en-US" sz="1400" dirty="0">
              <a:solidFill>
                <a:schemeClr val="bg1"/>
              </a:solidFill>
            </a:endParaRPr>
          </a:p>
        </p:txBody>
      </p:sp>
      <p:sp>
        <p:nvSpPr>
          <p:cNvPr id="22" name="Rectangle 21"/>
          <p:cNvSpPr/>
          <p:nvPr/>
        </p:nvSpPr>
        <p:spPr>
          <a:xfrm>
            <a:off x="7324424" y="2521589"/>
            <a:ext cx="381000" cy="278130"/>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smtClean="0">
                <a:solidFill>
                  <a:schemeClr val="bg1"/>
                </a:solidFill>
              </a:rPr>
              <a:t>D4</a:t>
            </a:r>
            <a:endParaRPr lang="en-US" sz="1400" dirty="0">
              <a:solidFill>
                <a:schemeClr val="bg1"/>
              </a:solidFill>
            </a:endParaRPr>
          </a:p>
        </p:txBody>
      </p:sp>
      <p:sp>
        <p:nvSpPr>
          <p:cNvPr id="23" name="Rectangle 22"/>
          <p:cNvSpPr/>
          <p:nvPr/>
        </p:nvSpPr>
        <p:spPr>
          <a:xfrm>
            <a:off x="1066800" y="2521589"/>
            <a:ext cx="381000" cy="278130"/>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smtClean="0">
                <a:solidFill>
                  <a:schemeClr val="bg1"/>
                </a:solidFill>
              </a:rPr>
              <a:t>D6</a:t>
            </a:r>
            <a:endParaRPr lang="en-US" sz="1400" dirty="0">
              <a:solidFill>
                <a:schemeClr val="bg1"/>
              </a:solidFill>
            </a:endParaRPr>
          </a:p>
        </p:txBody>
      </p:sp>
      <p:sp>
        <p:nvSpPr>
          <p:cNvPr id="16" name="Rectangle 15"/>
          <p:cNvSpPr/>
          <p:nvPr/>
        </p:nvSpPr>
        <p:spPr>
          <a:xfrm>
            <a:off x="4495800" y="4197989"/>
            <a:ext cx="381000" cy="278130"/>
          </a:xfrm>
          <a:prstGeom prst="rect">
            <a:avLst/>
          </a:prstGeom>
          <a:solidFill>
            <a:srgbClr val="00B0F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V6</a:t>
            </a:r>
            <a:endParaRPr lang="en-US" sz="1400" dirty="0">
              <a:solidFill>
                <a:schemeClr val="bg1"/>
              </a:solidFill>
            </a:endParaRPr>
          </a:p>
        </p:txBody>
      </p:sp>
      <p:sp>
        <p:nvSpPr>
          <p:cNvPr id="2" name="Slide Number Placeholder 1"/>
          <p:cNvSpPr>
            <a:spLocks noGrp="1"/>
          </p:cNvSpPr>
          <p:nvPr>
            <p:ph type="sldNum" sz="quarter" idx="12"/>
          </p:nvPr>
        </p:nvSpPr>
        <p:spPr/>
        <p:txBody>
          <a:bodyPr/>
          <a:lstStyle/>
          <a:p>
            <a:fld id="{2EE2395B-4682-4747-9738-931BA81AD786}" type="slidenum">
              <a:rPr lang="en-US" smtClean="0"/>
              <a:pPr/>
              <a:t>17</a:t>
            </a:fld>
            <a:endParaRPr lang="en-US"/>
          </a:p>
        </p:txBody>
      </p:sp>
    </p:spTree>
    <p:extLst>
      <p:ext uri="{BB962C8B-B14F-4D97-AF65-F5344CB8AC3E}">
        <p14:creationId xmlns:p14="http://schemas.microsoft.com/office/powerpoint/2010/main" val="1263439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1134" t="23509" r="11655" b="7556"/>
          <a:stretch/>
        </p:blipFill>
        <p:spPr bwMode="auto">
          <a:xfrm>
            <a:off x="1447800" y="1025536"/>
            <a:ext cx="6483096" cy="4155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68664" y="1912441"/>
            <a:ext cx="1295400" cy="754053"/>
          </a:xfrm>
          <a:prstGeom prst="rect">
            <a:avLst/>
          </a:prstGeom>
          <a:noFill/>
          <a:ln w="28575">
            <a:solidFill>
              <a:schemeClr val="tx1"/>
            </a:solidFill>
            <a:prstDash val="dash"/>
          </a:ln>
        </p:spPr>
        <p:txBody>
          <a:bodyPr wrap="square" rtlCol="0">
            <a:spAutoFit/>
          </a:bodyPr>
          <a:lstStyle/>
          <a:p>
            <a:pPr algn="ctr"/>
            <a:endParaRPr lang="en-US" sz="500" b="1" dirty="0" smtClean="0">
              <a:solidFill>
                <a:prstClr val="black"/>
              </a:solidFill>
            </a:endParaRPr>
          </a:p>
          <a:p>
            <a:pPr algn="ctr"/>
            <a:r>
              <a:rPr lang="en-US" sz="1100" b="1" dirty="0" smtClean="0">
                <a:solidFill>
                  <a:prstClr val="black"/>
                </a:solidFill>
              </a:rPr>
              <a:t>Pre-work</a:t>
            </a:r>
          </a:p>
          <a:p>
            <a:pPr algn="ctr"/>
            <a:r>
              <a:rPr lang="en-US" sz="1100" dirty="0" smtClean="0">
                <a:solidFill>
                  <a:prstClr val="black"/>
                </a:solidFill>
              </a:rPr>
              <a:t>March 10 – April 7, 2014*</a:t>
            </a:r>
          </a:p>
          <a:p>
            <a:pPr algn="ctr"/>
            <a:endParaRPr lang="en-US" sz="500" b="1" dirty="0">
              <a:solidFill>
                <a:prstClr val="black"/>
              </a:solidFill>
            </a:endParaRPr>
          </a:p>
        </p:txBody>
      </p:sp>
      <p:sp>
        <p:nvSpPr>
          <p:cNvPr id="4" name="Oval 3"/>
          <p:cNvSpPr/>
          <p:nvPr/>
        </p:nvSpPr>
        <p:spPr>
          <a:xfrm>
            <a:off x="952500" y="3997336"/>
            <a:ext cx="2781300" cy="149650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304800" y="256095"/>
            <a:ext cx="1295400" cy="754053"/>
          </a:xfrm>
          <a:prstGeom prst="rect">
            <a:avLst/>
          </a:prstGeom>
          <a:noFill/>
          <a:ln w="28575">
            <a:solidFill>
              <a:schemeClr val="tx1"/>
            </a:solidFill>
            <a:prstDash val="dash"/>
          </a:ln>
        </p:spPr>
        <p:txBody>
          <a:bodyPr wrap="square" rtlCol="0">
            <a:spAutoFit/>
          </a:bodyPr>
          <a:lstStyle/>
          <a:p>
            <a:pPr algn="ctr"/>
            <a:endParaRPr lang="en-US" sz="500" b="1" dirty="0" smtClean="0">
              <a:solidFill>
                <a:prstClr val="black"/>
              </a:solidFill>
            </a:endParaRPr>
          </a:p>
          <a:p>
            <a:pPr algn="ctr"/>
            <a:r>
              <a:rPr lang="en-US" sz="1100" b="1" dirty="0" smtClean="0">
                <a:solidFill>
                  <a:prstClr val="black"/>
                </a:solidFill>
              </a:rPr>
              <a:t>Site selection</a:t>
            </a:r>
          </a:p>
          <a:p>
            <a:pPr algn="ctr"/>
            <a:r>
              <a:rPr lang="en-US" sz="1100" dirty="0" smtClean="0">
                <a:solidFill>
                  <a:prstClr val="black"/>
                </a:solidFill>
              </a:rPr>
              <a:t>December 2013 –</a:t>
            </a:r>
          </a:p>
          <a:p>
            <a:pPr algn="ctr"/>
            <a:r>
              <a:rPr lang="en-US" sz="1100" dirty="0" smtClean="0">
                <a:solidFill>
                  <a:prstClr val="black"/>
                </a:solidFill>
              </a:rPr>
              <a:t>February 2014*</a:t>
            </a:r>
          </a:p>
          <a:p>
            <a:pPr algn="ctr"/>
            <a:endParaRPr lang="en-US" sz="500" b="1" dirty="0">
              <a:solidFill>
                <a:prstClr val="black"/>
              </a:solidFill>
            </a:endParaRPr>
          </a:p>
        </p:txBody>
      </p:sp>
      <p:sp>
        <p:nvSpPr>
          <p:cNvPr id="6" name="Oval 5"/>
          <p:cNvSpPr/>
          <p:nvPr/>
        </p:nvSpPr>
        <p:spPr>
          <a:xfrm>
            <a:off x="5372100" y="3997336"/>
            <a:ext cx="2781300" cy="149650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3124200" y="900631"/>
            <a:ext cx="2781300" cy="1721384"/>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0" name="Straight Arrow Connector 29"/>
          <p:cNvCxnSpPr/>
          <p:nvPr/>
        </p:nvCxnSpPr>
        <p:spPr>
          <a:xfrm rot="16200000" flipH="1">
            <a:off x="169591" y="1590448"/>
            <a:ext cx="1222919" cy="190503"/>
          </a:xfrm>
          <a:prstGeom prst="bentConnector3">
            <a:avLst>
              <a:gd name="adj1" fmla="val 99848"/>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29"/>
          <p:cNvCxnSpPr/>
          <p:nvPr/>
        </p:nvCxnSpPr>
        <p:spPr>
          <a:xfrm rot="16200000" flipH="1">
            <a:off x="1757924" y="2882386"/>
            <a:ext cx="1367878" cy="197427"/>
          </a:xfrm>
          <a:prstGeom prst="bentConnector3">
            <a:avLst>
              <a:gd name="adj1" fmla="val -642"/>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29"/>
          <p:cNvCxnSpPr>
            <a:stCxn id="4" idx="4"/>
            <a:endCxn id="52" idx="1"/>
          </p:cNvCxnSpPr>
          <p:nvPr/>
        </p:nvCxnSpPr>
        <p:spPr>
          <a:xfrm rot="16200000" flipH="1">
            <a:off x="2848241" y="4988750"/>
            <a:ext cx="513819" cy="1524000"/>
          </a:xfrm>
          <a:prstGeom prst="bentConnector2">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867150" y="5630633"/>
            <a:ext cx="1295400" cy="754053"/>
          </a:xfrm>
          <a:prstGeom prst="rect">
            <a:avLst/>
          </a:prstGeom>
          <a:noFill/>
          <a:ln w="28575">
            <a:solidFill>
              <a:schemeClr val="tx1"/>
            </a:solidFill>
            <a:prstDash val="dash"/>
          </a:ln>
        </p:spPr>
        <p:txBody>
          <a:bodyPr wrap="square" rtlCol="0">
            <a:spAutoFit/>
          </a:bodyPr>
          <a:lstStyle/>
          <a:p>
            <a:pPr algn="ctr"/>
            <a:endParaRPr lang="en-US" sz="500" b="1" dirty="0" smtClean="0">
              <a:solidFill>
                <a:prstClr val="black"/>
              </a:solidFill>
            </a:endParaRPr>
          </a:p>
          <a:p>
            <a:pPr algn="ctr"/>
            <a:r>
              <a:rPr lang="en-US" sz="1100" b="1" dirty="0" smtClean="0">
                <a:solidFill>
                  <a:prstClr val="black"/>
                </a:solidFill>
              </a:rPr>
              <a:t>Action Period #1</a:t>
            </a:r>
          </a:p>
          <a:p>
            <a:pPr algn="ctr"/>
            <a:r>
              <a:rPr lang="en-US" sz="1100" dirty="0" smtClean="0">
                <a:solidFill>
                  <a:prstClr val="black"/>
                </a:solidFill>
              </a:rPr>
              <a:t>April 10 – July 21, 2014*</a:t>
            </a:r>
          </a:p>
          <a:p>
            <a:pPr algn="ctr"/>
            <a:endParaRPr lang="en-US" sz="500" b="1" dirty="0">
              <a:solidFill>
                <a:prstClr val="black"/>
              </a:solidFill>
            </a:endParaRPr>
          </a:p>
        </p:txBody>
      </p:sp>
      <p:cxnSp>
        <p:nvCxnSpPr>
          <p:cNvPr id="53" name="Straight Arrow Connector 29"/>
          <p:cNvCxnSpPr>
            <a:endCxn id="6" idx="4"/>
          </p:cNvCxnSpPr>
          <p:nvPr/>
        </p:nvCxnSpPr>
        <p:spPr>
          <a:xfrm flipV="1">
            <a:off x="5162551" y="5493841"/>
            <a:ext cx="1600199" cy="521514"/>
          </a:xfrm>
          <a:prstGeom prst="bentConnector2">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066800" y="3933110"/>
            <a:ext cx="2514600" cy="646331"/>
          </a:xfrm>
          <a:prstGeom prst="rect">
            <a:avLst/>
          </a:prstGeom>
          <a:noFill/>
        </p:spPr>
        <p:txBody>
          <a:bodyPr wrap="square" rtlCol="0">
            <a:prstTxWarp prst="textArchUp">
              <a:avLst/>
            </a:prstTxWarp>
            <a:spAutoFit/>
            <a:scene3d>
              <a:camera prst="orthographicFront">
                <a:rot lat="0" lon="0" rev="0"/>
              </a:camera>
              <a:lightRig rig="threePt" dir="t"/>
            </a:scene3d>
            <a:sp3d>
              <a:bevelT w="0"/>
            </a:sp3d>
          </a:bodyPr>
          <a:lstStyle/>
          <a:p>
            <a:pPr algn="ctr"/>
            <a:r>
              <a:rPr lang="en-US" sz="1100" b="1" dirty="0" smtClean="0">
                <a:solidFill>
                  <a:prstClr val="black"/>
                </a:solidFill>
              </a:rPr>
              <a:t>Learning Session #1</a:t>
            </a:r>
          </a:p>
          <a:p>
            <a:pPr algn="ctr"/>
            <a:r>
              <a:rPr lang="en-US" sz="1100" dirty="0" smtClean="0">
                <a:solidFill>
                  <a:prstClr val="black"/>
                </a:solidFill>
              </a:rPr>
              <a:t>April 8-9, 2014*</a:t>
            </a:r>
            <a:endParaRPr lang="en-US" sz="1100" dirty="0">
              <a:solidFill>
                <a:prstClr val="black"/>
              </a:solidFill>
            </a:endParaRPr>
          </a:p>
        </p:txBody>
      </p:sp>
      <p:sp>
        <p:nvSpPr>
          <p:cNvPr id="57" name="TextBox 56"/>
          <p:cNvSpPr txBox="1"/>
          <p:nvPr/>
        </p:nvSpPr>
        <p:spPr>
          <a:xfrm>
            <a:off x="5486400" y="3933110"/>
            <a:ext cx="2514600" cy="646331"/>
          </a:xfrm>
          <a:prstGeom prst="rect">
            <a:avLst/>
          </a:prstGeom>
          <a:noFill/>
        </p:spPr>
        <p:txBody>
          <a:bodyPr wrap="square" rtlCol="0">
            <a:prstTxWarp prst="textArchUp">
              <a:avLst/>
            </a:prstTxWarp>
            <a:spAutoFit/>
            <a:scene3d>
              <a:camera prst="orthographicFront">
                <a:rot lat="0" lon="0" rev="0"/>
              </a:camera>
              <a:lightRig rig="threePt" dir="t"/>
            </a:scene3d>
            <a:sp3d>
              <a:bevelT w="0"/>
            </a:sp3d>
          </a:bodyPr>
          <a:lstStyle/>
          <a:p>
            <a:pPr algn="ctr"/>
            <a:r>
              <a:rPr lang="en-US" sz="1100" b="1" dirty="0" smtClean="0">
                <a:solidFill>
                  <a:prstClr val="black"/>
                </a:solidFill>
              </a:rPr>
              <a:t>Learning Session #2</a:t>
            </a:r>
          </a:p>
          <a:p>
            <a:pPr algn="ctr"/>
            <a:r>
              <a:rPr lang="en-US" sz="1100" dirty="0" smtClean="0">
                <a:solidFill>
                  <a:prstClr val="black"/>
                </a:solidFill>
              </a:rPr>
              <a:t>July 22-23, 2014</a:t>
            </a:r>
            <a:endParaRPr lang="en-US" sz="1100" dirty="0">
              <a:solidFill>
                <a:prstClr val="black"/>
              </a:solidFill>
            </a:endParaRPr>
          </a:p>
        </p:txBody>
      </p:sp>
      <p:sp>
        <p:nvSpPr>
          <p:cNvPr id="58" name="TextBox 57"/>
          <p:cNvSpPr txBox="1"/>
          <p:nvPr/>
        </p:nvSpPr>
        <p:spPr>
          <a:xfrm>
            <a:off x="6019800" y="2445841"/>
            <a:ext cx="1447800" cy="754053"/>
          </a:xfrm>
          <a:prstGeom prst="rect">
            <a:avLst/>
          </a:prstGeom>
          <a:noFill/>
          <a:ln w="28575">
            <a:solidFill>
              <a:schemeClr val="tx1"/>
            </a:solidFill>
            <a:prstDash val="dash"/>
          </a:ln>
        </p:spPr>
        <p:txBody>
          <a:bodyPr wrap="square" rtlCol="0">
            <a:spAutoFit/>
          </a:bodyPr>
          <a:lstStyle/>
          <a:p>
            <a:pPr algn="ctr"/>
            <a:endParaRPr lang="en-US" sz="500" b="1" dirty="0" smtClean="0">
              <a:solidFill>
                <a:prstClr val="black"/>
              </a:solidFill>
            </a:endParaRPr>
          </a:p>
          <a:p>
            <a:pPr algn="ctr"/>
            <a:r>
              <a:rPr lang="en-US" sz="1100" b="1" dirty="0" smtClean="0">
                <a:solidFill>
                  <a:prstClr val="black"/>
                </a:solidFill>
              </a:rPr>
              <a:t>Action Period #2</a:t>
            </a:r>
          </a:p>
          <a:p>
            <a:pPr algn="ctr"/>
            <a:r>
              <a:rPr lang="en-US" sz="1100" dirty="0" smtClean="0">
                <a:solidFill>
                  <a:prstClr val="black"/>
                </a:solidFill>
              </a:rPr>
              <a:t>July 24 – October 27, 2014</a:t>
            </a:r>
          </a:p>
          <a:p>
            <a:pPr algn="ctr"/>
            <a:endParaRPr lang="en-US" sz="500" b="1" dirty="0">
              <a:solidFill>
                <a:prstClr val="black"/>
              </a:solidFill>
            </a:endParaRPr>
          </a:p>
        </p:txBody>
      </p:sp>
      <p:cxnSp>
        <p:nvCxnSpPr>
          <p:cNvPr id="59" name="Straight Arrow Connector 29"/>
          <p:cNvCxnSpPr/>
          <p:nvPr/>
        </p:nvCxnSpPr>
        <p:spPr>
          <a:xfrm rot="16200000" flipV="1">
            <a:off x="6518277" y="3477715"/>
            <a:ext cx="374648" cy="2"/>
          </a:xfrm>
          <a:prstGeom prst="bentConnector3">
            <a:avLst>
              <a:gd name="adj1" fmla="val 50000"/>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29"/>
          <p:cNvCxnSpPr/>
          <p:nvPr/>
        </p:nvCxnSpPr>
        <p:spPr>
          <a:xfrm rot="10800000">
            <a:off x="5962650" y="1683842"/>
            <a:ext cx="742952" cy="722405"/>
          </a:xfrm>
          <a:prstGeom prst="bentConnector3">
            <a:avLst>
              <a:gd name="adj1" fmla="val 272"/>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276600" y="845641"/>
            <a:ext cx="2514600" cy="646331"/>
          </a:xfrm>
          <a:prstGeom prst="rect">
            <a:avLst/>
          </a:prstGeom>
          <a:noFill/>
        </p:spPr>
        <p:txBody>
          <a:bodyPr wrap="square" rtlCol="0">
            <a:prstTxWarp prst="textArchUp">
              <a:avLst/>
            </a:prstTxWarp>
            <a:spAutoFit/>
            <a:scene3d>
              <a:camera prst="orthographicFront">
                <a:rot lat="0" lon="0" rev="0"/>
              </a:camera>
              <a:lightRig rig="threePt" dir="t"/>
            </a:scene3d>
            <a:sp3d>
              <a:bevelT w="0"/>
            </a:sp3d>
          </a:bodyPr>
          <a:lstStyle/>
          <a:p>
            <a:pPr algn="ctr"/>
            <a:r>
              <a:rPr lang="en-US" sz="1100" b="1" dirty="0" smtClean="0">
                <a:solidFill>
                  <a:prstClr val="black"/>
                </a:solidFill>
              </a:rPr>
              <a:t>Learning Session #3</a:t>
            </a:r>
          </a:p>
          <a:p>
            <a:pPr algn="ctr"/>
            <a:r>
              <a:rPr lang="en-US" sz="1100" dirty="0" smtClean="0">
                <a:solidFill>
                  <a:prstClr val="black"/>
                </a:solidFill>
              </a:rPr>
              <a:t>October 28-29, 2014</a:t>
            </a:r>
            <a:endParaRPr lang="en-US" sz="1100" dirty="0">
              <a:solidFill>
                <a:prstClr val="black"/>
              </a:solidFill>
            </a:endParaRPr>
          </a:p>
        </p:txBody>
      </p:sp>
      <p:cxnSp>
        <p:nvCxnSpPr>
          <p:cNvPr id="66" name="Straight Arrow Connector 29"/>
          <p:cNvCxnSpPr/>
          <p:nvPr/>
        </p:nvCxnSpPr>
        <p:spPr>
          <a:xfrm flipV="1">
            <a:off x="4538520" y="388441"/>
            <a:ext cx="1176480" cy="156400"/>
          </a:xfrm>
          <a:prstGeom prst="bentConnector3">
            <a:avLst>
              <a:gd name="adj1" fmla="val -245"/>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715000" y="228600"/>
            <a:ext cx="1295400" cy="754053"/>
          </a:xfrm>
          <a:prstGeom prst="rect">
            <a:avLst/>
          </a:prstGeom>
          <a:noFill/>
          <a:ln w="28575">
            <a:solidFill>
              <a:schemeClr val="tx1"/>
            </a:solidFill>
            <a:prstDash val="dash"/>
          </a:ln>
        </p:spPr>
        <p:txBody>
          <a:bodyPr wrap="square" rtlCol="0">
            <a:spAutoFit/>
          </a:bodyPr>
          <a:lstStyle/>
          <a:p>
            <a:pPr algn="ctr"/>
            <a:endParaRPr lang="en-US" sz="500" b="1" dirty="0" smtClean="0">
              <a:solidFill>
                <a:prstClr val="black"/>
              </a:solidFill>
            </a:endParaRPr>
          </a:p>
          <a:p>
            <a:pPr algn="ctr"/>
            <a:r>
              <a:rPr lang="en-US" sz="1100" b="1" dirty="0" smtClean="0">
                <a:solidFill>
                  <a:prstClr val="black"/>
                </a:solidFill>
              </a:rPr>
              <a:t>Action Period #3</a:t>
            </a:r>
          </a:p>
          <a:p>
            <a:pPr algn="ctr"/>
            <a:r>
              <a:rPr lang="en-US" sz="1100" dirty="0" smtClean="0">
                <a:solidFill>
                  <a:prstClr val="black"/>
                </a:solidFill>
              </a:rPr>
              <a:t>October 30, 2014 – February 13, 2015*</a:t>
            </a:r>
          </a:p>
          <a:p>
            <a:pPr algn="ctr"/>
            <a:endParaRPr lang="en-US" sz="500" b="1" dirty="0">
              <a:solidFill>
                <a:prstClr val="black"/>
              </a:solidFill>
            </a:endParaRPr>
          </a:p>
        </p:txBody>
      </p:sp>
      <p:cxnSp>
        <p:nvCxnSpPr>
          <p:cNvPr id="73" name="Straight Arrow Connector 29"/>
          <p:cNvCxnSpPr/>
          <p:nvPr/>
        </p:nvCxnSpPr>
        <p:spPr>
          <a:xfrm flipV="1">
            <a:off x="7010400" y="464640"/>
            <a:ext cx="533400" cy="1"/>
          </a:xfrm>
          <a:prstGeom prst="bentConnector3">
            <a:avLst>
              <a:gd name="adj1" fmla="val 50000"/>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543800" y="236041"/>
            <a:ext cx="1295400" cy="769441"/>
          </a:xfrm>
          <a:prstGeom prst="rect">
            <a:avLst/>
          </a:prstGeom>
          <a:noFill/>
          <a:ln w="28575">
            <a:solidFill>
              <a:schemeClr val="tx1"/>
            </a:solidFill>
            <a:prstDash val="dash"/>
          </a:ln>
        </p:spPr>
        <p:txBody>
          <a:bodyPr wrap="square" rtlCol="0">
            <a:spAutoFit/>
          </a:bodyPr>
          <a:lstStyle/>
          <a:p>
            <a:pPr algn="ctr"/>
            <a:endParaRPr lang="en-US" sz="1100" b="1" dirty="0" smtClean="0">
              <a:solidFill>
                <a:prstClr val="black"/>
              </a:solidFill>
            </a:endParaRPr>
          </a:p>
          <a:p>
            <a:pPr algn="ctr"/>
            <a:r>
              <a:rPr lang="en-US" sz="1100" b="1" dirty="0" smtClean="0">
                <a:solidFill>
                  <a:prstClr val="black"/>
                </a:solidFill>
              </a:rPr>
              <a:t>Sustain &amp;</a:t>
            </a:r>
          </a:p>
          <a:p>
            <a:pPr algn="ctr"/>
            <a:r>
              <a:rPr lang="en-US" sz="1100" b="1" dirty="0" smtClean="0">
                <a:solidFill>
                  <a:prstClr val="black"/>
                </a:solidFill>
              </a:rPr>
              <a:t>Spread</a:t>
            </a:r>
          </a:p>
          <a:p>
            <a:pPr algn="ctr"/>
            <a:endParaRPr lang="en-US" sz="1100" b="1" dirty="0">
              <a:solidFill>
                <a:prstClr val="black"/>
              </a:solidFill>
            </a:endParaRPr>
          </a:p>
        </p:txBody>
      </p:sp>
      <p:sp>
        <p:nvSpPr>
          <p:cNvPr id="29" name="TextBox 28"/>
          <p:cNvSpPr txBox="1"/>
          <p:nvPr/>
        </p:nvSpPr>
        <p:spPr>
          <a:xfrm>
            <a:off x="171450" y="6553200"/>
            <a:ext cx="8686800" cy="246221"/>
          </a:xfrm>
          <a:prstGeom prst="rect">
            <a:avLst/>
          </a:prstGeom>
          <a:noFill/>
        </p:spPr>
        <p:txBody>
          <a:bodyPr wrap="square" rtlCol="0">
            <a:spAutoFit/>
          </a:bodyPr>
          <a:lstStyle/>
          <a:p>
            <a:r>
              <a:rPr lang="en-US" sz="1000" dirty="0" smtClean="0">
                <a:solidFill>
                  <a:prstClr val="black"/>
                </a:solidFill>
              </a:rPr>
              <a:t>*DoD teams were delayed in joining the collaborative and therefore had later dates of participation for aspects of the collaborative.</a:t>
            </a:r>
          </a:p>
        </p:txBody>
      </p:sp>
      <p:sp>
        <p:nvSpPr>
          <p:cNvPr id="14" name="Slide Number Placeholder 13"/>
          <p:cNvSpPr>
            <a:spLocks noGrp="1"/>
          </p:cNvSpPr>
          <p:nvPr>
            <p:ph type="sldNum" sz="quarter" idx="12"/>
          </p:nvPr>
        </p:nvSpPr>
        <p:spPr/>
        <p:txBody>
          <a:bodyPr/>
          <a:lstStyle/>
          <a:p>
            <a:fld id="{192EC964-0C08-4755-BD1B-750D7914C95C}"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185583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up)">
                                      <p:cBhvr>
                                        <p:cTn id="24" dur="500"/>
                                        <p:tgtEl>
                                          <p:spTgt spid="42"/>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up)">
                                      <p:cBhvr>
                                        <p:cTn id="28" dur="500"/>
                                        <p:tgtEl>
                                          <p:spTgt spid="56"/>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500"/>
                                        <p:tgtEl>
                                          <p:spTgt spid="48"/>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left)">
                                      <p:cBhvr>
                                        <p:cTn id="40" dur="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left)">
                                      <p:cBhvr>
                                        <p:cTn id="45" dur="500"/>
                                        <p:tgtEl>
                                          <p:spTgt spid="53"/>
                                        </p:tgtEl>
                                      </p:cBhvr>
                                    </p:animEffect>
                                  </p:childTnLst>
                                </p:cTn>
                              </p:par>
                            </p:childTnLst>
                          </p:cTn>
                        </p:par>
                        <p:par>
                          <p:cTn id="46" fill="hold">
                            <p:stCondLst>
                              <p:cond delay="500"/>
                            </p:stCondLst>
                            <p:childTnLst>
                              <p:par>
                                <p:cTn id="47" presetID="22" presetClass="entr" presetSubtype="4"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childTnLst>
                          </p:cTn>
                        </p:par>
                        <p:par>
                          <p:cTn id="50" fill="hold">
                            <p:stCondLst>
                              <p:cond delay="1000"/>
                            </p:stCondLst>
                            <p:childTnLst>
                              <p:par>
                                <p:cTn id="51" presetID="22" presetClass="entr" presetSubtype="4"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down)">
                                      <p:cBhvr>
                                        <p:cTn id="53" dur="500"/>
                                        <p:tgtEl>
                                          <p:spTgt spid="57"/>
                                        </p:tgtEl>
                                      </p:cBhvr>
                                    </p:animEffect>
                                  </p:childTnLst>
                                </p:cTn>
                              </p:par>
                            </p:childTnLst>
                          </p:cTn>
                        </p:par>
                        <p:par>
                          <p:cTn id="54" fill="hold">
                            <p:stCondLst>
                              <p:cond delay="1500"/>
                            </p:stCondLst>
                            <p:childTnLst>
                              <p:par>
                                <p:cTn id="55" presetID="2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wipe(down)">
                                      <p:cBhvr>
                                        <p:cTn id="57" dur="500"/>
                                        <p:tgtEl>
                                          <p:spTgt spid="59"/>
                                        </p:tgtEl>
                                      </p:cBhvr>
                                    </p:animEffect>
                                  </p:childTnLst>
                                </p:cTn>
                              </p:par>
                            </p:childTnLst>
                          </p:cTn>
                        </p:par>
                        <p:par>
                          <p:cTn id="58" fill="hold">
                            <p:stCondLst>
                              <p:cond delay="2000"/>
                            </p:stCondLst>
                            <p:childTnLst>
                              <p:par>
                                <p:cTn id="59" presetID="2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wipe(down)">
                                      <p:cBhvr>
                                        <p:cTn id="61" dur="500"/>
                                        <p:tgtEl>
                                          <p:spTgt spid="5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wipe(down)">
                                      <p:cBhvr>
                                        <p:cTn id="66" dur="500"/>
                                        <p:tgtEl>
                                          <p:spTgt spid="62"/>
                                        </p:tgtEl>
                                      </p:cBhvr>
                                    </p:animEffect>
                                  </p:childTnLst>
                                </p:cTn>
                              </p:par>
                            </p:childTnLst>
                          </p:cTn>
                        </p:par>
                        <p:par>
                          <p:cTn id="67" fill="hold">
                            <p:stCondLst>
                              <p:cond delay="500"/>
                            </p:stCondLst>
                            <p:childTnLst>
                              <p:par>
                                <p:cTn id="68" presetID="22" presetClass="entr" presetSubtype="2"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right)">
                                      <p:cBhvr>
                                        <p:cTn id="70" dur="500"/>
                                        <p:tgtEl>
                                          <p:spTgt spid="7"/>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wipe(right)">
                                      <p:cBhvr>
                                        <p:cTn id="73" dur="500"/>
                                        <p:tgtEl>
                                          <p:spTgt spid="65"/>
                                        </p:tgtEl>
                                      </p:cBhvr>
                                    </p:animEffect>
                                  </p:childTnLst>
                                </p:cTn>
                              </p:par>
                            </p:childTnLst>
                          </p:cTn>
                        </p:par>
                        <p:par>
                          <p:cTn id="74" fill="hold">
                            <p:stCondLst>
                              <p:cond delay="1000"/>
                            </p:stCondLst>
                            <p:childTnLst>
                              <p:par>
                                <p:cTn id="75" presetID="22" presetClass="entr" presetSubtype="8" fill="hold" nodeType="after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wipe(left)">
                                      <p:cBhvr>
                                        <p:cTn id="77" dur="500"/>
                                        <p:tgtEl>
                                          <p:spTgt spid="66"/>
                                        </p:tgtEl>
                                      </p:cBhvr>
                                    </p:animEffect>
                                  </p:childTnLst>
                                </p:cTn>
                              </p:par>
                            </p:childTnLst>
                          </p:cTn>
                        </p:par>
                        <p:par>
                          <p:cTn id="78" fill="hold">
                            <p:stCondLst>
                              <p:cond delay="1500"/>
                            </p:stCondLst>
                            <p:childTnLst>
                              <p:par>
                                <p:cTn id="79" presetID="22" presetClass="entr" presetSubtype="8"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wipe(left)">
                                      <p:cBhvr>
                                        <p:cTn id="81" dur="500"/>
                                        <p:tgtEl>
                                          <p:spTgt spid="70"/>
                                        </p:tgtEl>
                                      </p:cBhvr>
                                    </p:animEffect>
                                  </p:childTnLst>
                                </p:cTn>
                              </p:par>
                            </p:childTnLst>
                          </p:cTn>
                        </p:par>
                        <p:par>
                          <p:cTn id="82" fill="hold">
                            <p:stCondLst>
                              <p:cond delay="2000"/>
                            </p:stCondLst>
                            <p:childTnLst>
                              <p:par>
                                <p:cTn id="83" presetID="22" presetClass="entr" presetSubtype="8" fill="hold" nodeType="afterEffect">
                                  <p:stCondLst>
                                    <p:cond delay="0"/>
                                  </p:stCondLst>
                                  <p:childTnLst>
                                    <p:set>
                                      <p:cBhvr>
                                        <p:cTn id="84" dur="1" fill="hold">
                                          <p:stCondLst>
                                            <p:cond delay="0"/>
                                          </p:stCondLst>
                                        </p:cTn>
                                        <p:tgtEl>
                                          <p:spTgt spid="73"/>
                                        </p:tgtEl>
                                        <p:attrNameLst>
                                          <p:attrName>style.visibility</p:attrName>
                                        </p:attrNameLst>
                                      </p:cBhvr>
                                      <p:to>
                                        <p:strVal val="visible"/>
                                      </p:to>
                                    </p:set>
                                    <p:animEffect transition="in" filter="wipe(left)">
                                      <p:cBhvr>
                                        <p:cTn id="85" dur="500"/>
                                        <p:tgtEl>
                                          <p:spTgt spid="73"/>
                                        </p:tgtEl>
                                      </p:cBhvr>
                                    </p:animEffect>
                                  </p:childTnLst>
                                </p:cTn>
                              </p:par>
                            </p:childTnLst>
                          </p:cTn>
                        </p:par>
                        <p:par>
                          <p:cTn id="86" fill="hold">
                            <p:stCondLst>
                              <p:cond delay="2500"/>
                            </p:stCondLst>
                            <p:childTnLst>
                              <p:par>
                                <p:cTn id="87" presetID="22" presetClass="entr" presetSubtype="8" fill="hold" grpId="0" nodeType="afterEffect">
                                  <p:stCondLst>
                                    <p:cond delay="0"/>
                                  </p:stCondLst>
                                  <p:childTnLst>
                                    <p:set>
                                      <p:cBhvr>
                                        <p:cTn id="88" dur="1" fill="hold">
                                          <p:stCondLst>
                                            <p:cond delay="0"/>
                                          </p:stCondLst>
                                        </p:cTn>
                                        <p:tgtEl>
                                          <p:spTgt spid="79"/>
                                        </p:tgtEl>
                                        <p:attrNameLst>
                                          <p:attrName>style.visibility</p:attrName>
                                        </p:attrNameLst>
                                      </p:cBhvr>
                                      <p:to>
                                        <p:strVal val="visible"/>
                                      </p:to>
                                    </p:set>
                                    <p:animEffect transition="in" filter="wipe(left)">
                                      <p:cBhvr>
                                        <p:cTn id="8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52" grpId="0" animBg="1"/>
      <p:bldP spid="56" grpId="0"/>
      <p:bldP spid="57" grpId="0"/>
      <p:bldP spid="58" grpId="0" animBg="1"/>
      <p:bldP spid="65" grpId="0"/>
      <p:bldP spid="70" grpId="0" animBg="1"/>
      <p:bldP spid="79" grpId="0" animBg="1"/>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Collaborative Model</a:t>
            </a:r>
            <a:endParaRPr lang="en-US" dirty="0"/>
          </a:p>
        </p:txBody>
      </p:sp>
      <p:pic>
        <p:nvPicPr>
          <p:cNvPr id="1026"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219200" y="1981200"/>
            <a:ext cx="70866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762000" y="4953000"/>
            <a:ext cx="3048000" cy="1828800"/>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6" name="TextBox 5"/>
          <p:cNvSpPr txBox="1"/>
          <p:nvPr/>
        </p:nvSpPr>
        <p:spPr>
          <a:xfrm>
            <a:off x="990600" y="4812268"/>
            <a:ext cx="2590800" cy="978932"/>
          </a:xfrm>
          <a:prstGeom prst="rect">
            <a:avLst/>
          </a:prstGeom>
          <a:noFill/>
          <a:ln>
            <a:noFill/>
          </a:ln>
        </p:spPr>
        <p:txBody>
          <a:bodyPr wrap="square" rtlCol="0">
            <a:prstTxWarp prst="textArchUp">
              <a:avLst/>
            </a:prstTxWarp>
            <a:spAutoFit/>
          </a:bodyPr>
          <a:lstStyle/>
          <a:p>
            <a:pPr algn="ctr"/>
            <a:r>
              <a:rPr lang="en-US" b="1" dirty="0" smtClean="0">
                <a:solidFill>
                  <a:schemeClr val="accent4"/>
                </a:solidFill>
              </a:rPr>
              <a:t>Learning Session #1</a:t>
            </a:r>
            <a:endParaRPr lang="en-US" b="1" dirty="0">
              <a:solidFill>
                <a:schemeClr val="accent4"/>
              </a:solidFill>
            </a:endParaRPr>
          </a:p>
        </p:txBody>
      </p:sp>
      <p:sp>
        <p:nvSpPr>
          <p:cNvPr id="9" name="Oval 8"/>
          <p:cNvSpPr/>
          <p:nvPr/>
        </p:nvSpPr>
        <p:spPr>
          <a:xfrm>
            <a:off x="5410200" y="4876800"/>
            <a:ext cx="3048000" cy="18288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38800" y="4736068"/>
            <a:ext cx="2590800" cy="978932"/>
          </a:xfrm>
          <a:prstGeom prst="rect">
            <a:avLst/>
          </a:prstGeom>
          <a:noFill/>
        </p:spPr>
        <p:txBody>
          <a:bodyPr wrap="square" rtlCol="0">
            <a:prstTxWarp prst="textArchUp">
              <a:avLst/>
            </a:prstTxWarp>
            <a:spAutoFit/>
          </a:bodyPr>
          <a:lstStyle/>
          <a:p>
            <a:pPr algn="ctr"/>
            <a:r>
              <a:rPr lang="en-US" b="1" dirty="0" smtClean="0">
                <a:solidFill>
                  <a:schemeClr val="accent2"/>
                </a:solidFill>
              </a:rPr>
              <a:t>Learning Session #2</a:t>
            </a:r>
            <a:endParaRPr lang="en-US" b="1" dirty="0">
              <a:solidFill>
                <a:schemeClr val="accent2"/>
              </a:solidFill>
            </a:endParaRPr>
          </a:p>
        </p:txBody>
      </p:sp>
      <p:sp>
        <p:nvSpPr>
          <p:cNvPr id="11" name="Oval 10"/>
          <p:cNvSpPr/>
          <p:nvPr/>
        </p:nvSpPr>
        <p:spPr>
          <a:xfrm>
            <a:off x="3048000" y="1817132"/>
            <a:ext cx="3048000" cy="2388522"/>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2" name="TextBox 11"/>
          <p:cNvSpPr txBox="1"/>
          <p:nvPr/>
        </p:nvSpPr>
        <p:spPr>
          <a:xfrm>
            <a:off x="3276600" y="1676400"/>
            <a:ext cx="2590800" cy="1143000"/>
          </a:xfrm>
          <a:prstGeom prst="rect">
            <a:avLst/>
          </a:prstGeom>
          <a:noFill/>
          <a:ln>
            <a:noFill/>
          </a:ln>
        </p:spPr>
        <p:txBody>
          <a:bodyPr wrap="square" rtlCol="0">
            <a:prstTxWarp prst="textArchUp">
              <a:avLst/>
            </a:prstTxWarp>
            <a:spAutoFit/>
          </a:bodyPr>
          <a:lstStyle/>
          <a:p>
            <a:pPr algn="ctr"/>
            <a:r>
              <a:rPr lang="en-US" b="1" dirty="0" smtClean="0">
                <a:solidFill>
                  <a:schemeClr val="accent3"/>
                </a:solidFill>
              </a:rPr>
              <a:t>Learning Session #3</a:t>
            </a:r>
            <a:endParaRPr lang="en-US" b="1" dirty="0">
              <a:solidFill>
                <a:schemeClr val="accent3"/>
              </a:solidFill>
            </a:endParaRPr>
          </a:p>
        </p:txBody>
      </p:sp>
    </p:spTree>
    <p:extLst>
      <p:ext uri="{BB962C8B-B14F-4D97-AF65-F5344CB8AC3E}">
        <p14:creationId xmlns:p14="http://schemas.microsoft.com/office/powerpoint/2010/main" val="280079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9" grpId="0" animBg="1"/>
      <p:bldP spid="10" grpId="0"/>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Slide Number Placeholder 2"/>
          <p:cNvSpPr>
            <a:spLocks noGrp="1"/>
          </p:cNvSpPr>
          <p:nvPr>
            <p:ph type="sldNum" sz="quarter" idx="12"/>
          </p:nvPr>
        </p:nvSpPr>
        <p:spPr/>
        <p:txBody>
          <a:bodyPr/>
          <a:lstStyle/>
          <a:p>
            <a:fld id="{2EE2395B-4682-4747-9738-931BA81AD786}" type="slidenum">
              <a:rPr lang="en-US" smtClean="0"/>
              <a:pPr/>
              <a:t>2</a:t>
            </a:fld>
            <a:endParaRPr lang="en-US"/>
          </a:p>
        </p:txBody>
      </p:sp>
      <p:sp>
        <p:nvSpPr>
          <p:cNvPr id="4" name="Content Placeholder 3"/>
          <p:cNvSpPr>
            <a:spLocks noGrp="1"/>
          </p:cNvSpPr>
          <p:nvPr>
            <p:ph sz="quarter" idx="1"/>
          </p:nvPr>
        </p:nvSpPr>
        <p:spPr/>
        <p:txBody>
          <a:bodyPr/>
          <a:lstStyle/>
          <a:p>
            <a:pPr marL="514350" lvl="0" indent="-514350">
              <a:buFont typeface="+mj-lt"/>
              <a:buAutoNum type="arabicPeriod"/>
            </a:pPr>
            <a:r>
              <a:rPr lang="en-US" sz="2800" dirty="0"/>
              <a:t>Describe how systems redesign principles can be used to integrate mental health and chaplain services</a:t>
            </a:r>
            <a:r>
              <a:rPr lang="en-US" sz="2800" dirty="0" smtClean="0"/>
              <a:t>.</a:t>
            </a:r>
          </a:p>
          <a:p>
            <a:pPr marL="1337310" lvl="3" indent="-514350">
              <a:buFont typeface="+mj-lt"/>
              <a:buAutoNum type="arabicPeriod"/>
            </a:pPr>
            <a:endParaRPr lang="en-US" sz="2100" dirty="0"/>
          </a:p>
          <a:p>
            <a:pPr marL="514350" lvl="0" indent="-514350">
              <a:buFont typeface="+mj-lt"/>
              <a:buAutoNum type="arabicPeriod"/>
            </a:pPr>
            <a:r>
              <a:rPr lang="en-US" sz="2800" dirty="0"/>
              <a:t>Identify six specific areas for improving the integration of spiritual and mental health care</a:t>
            </a:r>
            <a:r>
              <a:rPr lang="en-US" sz="2800" dirty="0" smtClean="0"/>
              <a:t>.</a:t>
            </a:r>
          </a:p>
          <a:p>
            <a:pPr marL="1337310" lvl="3" indent="-514350">
              <a:buFont typeface="+mj-lt"/>
              <a:buAutoNum type="arabicPeriod"/>
            </a:pPr>
            <a:endParaRPr lang="en-US" sz="2100" dirty="0"/>
          </a:p>
          <a:p>
            <a:pPr marL="514350" lvl="0" indent="-514350">
              <a:buFont typeface="+mj-lt"/>
              <a:buAutoNum type="arabicPeriod"/>
            </a:pPr>
            <a:r>
              <a:rPr lang="en-US" sz="2800" dirty="0"/>
              <a:t>Develop an individualized approach for systematically integrating chaplaincy with mental health care</a:t>
            </a:r>
            <a:r>
              <a:rPr lang="en-US" sz="2800" dirty="0" smtClean="0"/>
              <a:t>.</a:t>
            </a:r>
            <a:endParaRPr lang="en-US" sz="2800" dirty="0"/>
          </a:p>
        </p:txBody>
      </p:sp>
    </p:spTree>
    <p:extLst>
      <p:ext uri="{BB962C8B-B14F-4D97-AF65-F5344CB8AC3E}">
        <p14:creationId xmlns:p14="http://schemas.microsoft.com/office/powerpoint/2010/main" val="2680104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7013448" cy="758952"/>
          </a:xfrm>
        </p:spPr>
        <p:txBody>
          <a:bodyPr>
            <a:normAutofit fontScale="90000"/>
          </a:bodyPr>
          <a:lstStyle/>
          <a:p>
            <a:pPr algn="l"/>
            <a:r>
              <a:rPr lang="en-US" dirty="0" smtClean="0">
                <a:solidFill>
                  <a:schemeClr val="accent4"/>
                </a:solidFill>
              </a:rPr>
              <a:t>Learning Session #1 Aims:</a:t>
            </a:r>
            <a:br>
              <a:rPr lang="en-US" dirty="0" smtClean="0">
                <a:solidFill>
                  <a:schemeClr val="accent4"/>
                </a:solidFill>
              </a:rPr>
            </a:br>
            <a:r>
              <a:rPr lang="en-US" dirty="0" smtClean="0">
                <a:solidFill>
                  <a:schemeClr val="accent4"/>
                </a:solidFill>
              </a:rPr>
              <a:t>Patient Flow</a:t>
            </a:r>
            <a:endParaRPr lang="en-US" dirty="0">
              <a:solidFill>
                <a:schemeClr val="accent4"/>
              </a:solidFill>
            </a:endParaRPr>
          </a:p>
        </p:txBody>
      </p:sp>
      <p:sp>
        <p:nvSpPr>
          <p:cNvPr id="3" name="Content Placeholder 2"/>
          <p:cNvSpPr>
            <a:spLocks noGrp="1"/>
          </p:cNvSpPr>
          <p:nvPr>
            <p:ph sz="quarter" idx="1"/>
          </p:nvPr>
        </p:nvSpPr>
        <p:spPr>
          <a:xfrm>
            <a:off x="301752" y="1828800"/>
            <a:ext cx="8503920" cy="4270248"/>
          </a:xfrm>
        </p:spPr>
        <p:txBody>
          <a:bodyPr>
            <a:normAutofit/>
          </a:bodyPr>
          <a:lstStyle/>
          <a:p>
            <a:pPr marL="0" indent="0">
              <a:buNone/>
            </a:pPr>
            <a:r>
              <a:rPr lang="en-US" b="1" u="sng" dirty="0" smtClean="0">
                <a:solidFill>
                  <a:schemeClr val="accent4"/>
                </a:solidFill>
              </a:rPr>
              <a:t>Screening:</a:t>
            </a:r>
          </a:p>
          <a:p>
            <a:pPr lvl="1"/>
            <a:r>
              <a:rPr lang="en-US" dirty="0">
                <a:solidFill>
                  <a:schemeClr val="accent4"/>
                </a:solidFill>
              </a:rPr>
              <a:t>Evaluate current practices for screening patients for spiritual and mental health issues, with the intention of strengthening existing practices and/or implementing new research-informed screening practices where none exist</a:t>
            </a:r>
            <a:r>
              <a:rPr lang="en-US" dirty="0" smtClean="0">
                <a:solidFill>
                  <a:schemeClr val="accent4"/>
                </a:solidFill>
              </a:rPr>
              <a:t>.</a:t>
            </a:r>
          </a:p>
          <a:p>
            <a:pPr lvl="3"/>
            <a:endParaRPr lang="en-US" dirty="0" smtClean="0">
              <a:solidFill>
                <a:schemeClr val="accent4"/>
              </a:solidFill>
            </a:endParaRPr>
          </a:p>
          <a:p>
            <a:pPr marL="0" indent="0">
              <a:buNone/>
            </a:pPr>
            <a:r>
              <a:rPr lang="en-US" b="1" u="sng" dirty="0" smtClean="0">
                <a:solidFill>
                  <a:schemeClr val="accent4"/>
                </a:solidFill>
              </a:rPr>
              <a:t>Referrals:</a:t>
            </a:r>
          </a:p>
          <a:p>
            <a:pPr lvl="1"/>
            <a:r>
              <a:rPr lang="en-US" dirty="0">
                <a:solidFill>
                  <a:schemeClr val="accent4"/>
                </a:solidFill>
              </a:rPr>
              <a:t>Strengthen and/or develop clearly articulated processes for referring patients between disciplines, including processes to contact the other discipline, communicate the core issue, articulate a basic care plan, and close the loop</a:t>
            </a:r>
            <a:r>
              <a:rPr lang="en-US" dirty="0" smtClean="0">
                <a:solidFill>
                  <a:schemeClr val="accent4"/>
                </a:solidFill>
              </a:rPr>
              <a:t>.</a:t>
            </a:r>
            <a:endParaRPr lang="en-US" dirty="0">
              <a:solidFill>
                <a:schemeClr val="accent4"/>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10" t="15801" r="15797" b="13010"/>
          <a:stretch/>
        </p:blipFill>
        <p:spPr bwMode="auto">
          <a:xfrm>
            <a:off x="6128870" y="228600"/>
            <a:ext cx="2749193"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261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7013448" cy="758952"/>
          </a:xfrm>
        </p:spPr>
        <p:txBody>
          <a:bodyPr>
            <a:normAutofit fontScale="90000"/>
          </a:bodyPr>
          <a:lstStyle/>
          <a:p>
            <a:pPr algn="l"/>
            <a:r>
              <a:rPr lang="en-US" dirty="0" smtClean="0">
                <a:solidFill>
                  <a:schemeClr val="accent2"/>
                </a:solidFill>
              </a:rPr>
              <a:t>Learning Session #2 Aims:</a:t>
            </a:r>
            <a:br>
              <a:rPr lang="en-US" dirty="0" smtClean="0">
                <a:solidFill>
                  <a:schemeClr val="accent2"/>
                </a:solidFill>
              </a:rPr>
            </a:br>
            <a:r>
              <a:rPr lang="en-US" dirty="0" smtClean="0">
                <a:solidFill>
                  <a:schemeClr val="accent2"/>
                </a:solidFill>
              </a:rPr>
              <a:t>Professional Practices</a:t>
            </a:r>
            <a:endParaRPr lang="en-US" dirty="0">
              <a:solidFill>
                <a:schemeClr val="accent2"/>
              </a:solidFill>
            </a:endParaRPr>
          </a:p>
        </p:txBody>
      </p:sp>
      <p:sp>
        <p:nvSpPr>
          <p:cNvPr id="3" name="Content Placeholder 2"/>
          <p:cNvSpPr>
            <a:spLocks noGrp="1"/>
          </p:cNvSpPr>
          <p:nvPr>
            <p:ph sz="quarter" idx="1"/>
          </p:nvPr>
        </p:nvSpPr>
        <p:spPr>
          <a:xfrm>
            <a:off x="301752" y="1828800"/>
            <a:ext cx="8503920" cy="4270248"/>
          </a:xfrm>
        </p:spPr>
        <p:txBody>
          <a:bodyPr>
            <a:normAutofit/>
          </a:bodyPr>
          <a:lstStyle/>
          <a:p>
            <a:pPr marL="0" indent="0">
              <a:buNone/>
            </a:pPr>
            <a:r>
              <a:rPr lang="en-US" b="1" u="sng" dirty="0" smtClean="0">
                <a:solidFill>
                  <a:schemeClr val="accent2"/>
                </a:solidFill>
              </a:rPr>
              <a:t>Assessment:</a:t>
            </a:r>
          </a:p>
          <a:p>
            <a:pPr lvl="1"/>
            <a:r>
              <a:rPr lang="en-US" dirty="0">
                <a:solidFill>
                  <a:schemeClr val="accent2"/>
                </a:solidFill>
              </a:rPr>
              <a:t>Develop, improve, and / or ensure standardized use of multidimensional spiritual and mental health assessments that can contribute to making effective referrals and to providing relevant healthcare information to the other </a:t>
            </a:r>
            <a:r>
              <a:rPr lang="en-US" dirty="0" smtClean="0">
                <a:solidFill>
                  <a:schemeClr val="accent2"/>
                </a:solidFill>
              </a:rPr>
              <a:t>discipline.</a:t>
            </a:r>
          </a:p>
          <a:p>
            <a:pPr lvl="3"/>
            <a:endParaRPr lang="en-US" dirty="0" smtClean="0">
              <a:solidFill>
                <a:schemeClr val="accent2"/>
              </a:solidFill>
            </a:endParaRPr>
          </a:p>
          <a:p>
            <a:pPr marL="0" indent="0">
              <a:buNone/>
            </a:pPr>
            <a:r>
              <a:rPr lang="en-US" b="1" u="sng" dirty="0" smtClean="0">
                <a:solidFill>
                  <a:schemeClr val="accent2"/>
                </a:solidFill>
              </a:rPr>
              <a:t>Communication &amp; Documentation:</a:t>
            </a:r>
          </a:p>
          <a:p>
            <a:pPr lvl="1"/>
            <a:r>
              <a:rPr lang="en-US" dirty="0">
                <a:solidFill>
                  <a:schemeClr val="accent2"/>
                </a:solidFill>
              </a:rPr>
              <a:t>Establish regular communication practices, ideally as part of recurring integrated care team meetings, and document care and consults in a useful manner to the other discipline (at facilities where chaplain documentation of care is expected</a:t>
            </a:r>
            <a:r>
              <a:rPr lang="en-US" dirty="0" smtClean="0">
                <a:solidFill>
                  <a:schemeClr val="accent2"/>
                </a:solidFill>
              </a:rPr>
              <a:t>).</a:t>
            </a:r>
            <a:endParaRPr lang="en-US" dirty="0">
              <a:solidFill>
                <a:schemeClr val="accent2"/>
              </a:solidFill>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62" t="15608" r="13653" b="14556"/>
          <a:stretch/>
        </p:blipFill>
        <p:spPr bwMode="auto">
          <a:xfrm>
            <a:off x="6308558" y="201278"/>
            <a:ext cx="2606842" cy="1703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274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7013448" cy="758952"/>
          </a:xfrm>
        </p:spPr>
        <p:txBody>
          <a:bodyPr>
            <a:normAutofit fontScale="90000"/>
          </a:bodyPr>
          <a:lstStyle/>
          <a:p>
            <a:pPr algn="l"/>
            <a:r>
              <a:rPr lang="en-US" dirty="0" smtClean="0"/>
              <a:t>Learning Session #3 Aims:</a:t>
            </a:r>
            <a:br>
              <a:rPr lang="en-US" dirty="0" smtClean="0"/>
            </a:br>
            <a:r>
              <a:rPr lang="en-US" dirty="0" smtClean="0"/>
              <a:t>Interdisciplinary Relationships</a:t>
            </a:r>
            <a:endParaRPr lang="en-US" dirty="0"/>
          </a:p>
        </p:txBody>
      </p:sp>
      <p:sp>
        <p:nvSpPr>
          <p:cNvPr id="3" name="Content Placeholder 2"/>
          <p:cNvSpPr>
            <a:spLocks noGrp="1"/>
          </p:cNvSpPr>
          <p:nvPr>
            <p:ph sz="quarter" idx="1"/>
          </p:nvPr>
        </p:nvSpPr>
        <p:spPr>
          <a:xfrm>
            <a:off x="301752" y="1828800"/>
            <a:ext cx="8503920" cy="4270248"/>
          </a:xfrm>
        </p:spPr>
        <p:txBody>
          <a:bodyPr/>
          <a:lstStyle/>
          <a:p>
            <a:pPr marL="0" indent="0">
              <a:buNone/>
            </a:pPr>
            <a:r>
              <a:rPr lang="en-US" b="1" u="sng" dirty="0" smtClean="0">
                <a:solidFill>
                  <a:schemeClr val="accent3"/>
                </a:solidFill>
              </a:rPr>
              <a:t>Cross-Disciplinary Training:</a:t>
            </a:r>
          </a:p>
          <a:p>
            <a:pPr lvl="1"/>
            <a:r>
              <a:rPr lang="en-US" dirty="0">
                <a:solidFill>
                  <a:schemeClr val="accent3"/>
                </a:solidFill>
              </a:rPr>
              <a:t>Champion cross-disciplinary training opportunities, at a minimum to inform colleagues about the aims of and rationale for this learning collaborative</a:t>
            </a:r>
            <a:r>
              <a:rPr lang="en-US" dirty="0" smtClean="0">
                <a:solidFill>
                  <a:schemeClr val="accent3"/>
                </a:solidFill>
              </a:rPr>
              <a:t>.</a:t>
            </a:r>
          </a:p>
          <a:p>
            <a:pPr lvl="1"/>
            <a:endParaRPr lang="en-US" dirty="0" smtClean="0">
              <a:solidFill>
                <a:schemeClr val="accent3"/>
              </a:solidFill>
            </a:endParaRPr>
          </a:p>
          <a:p>
            <a:pPr marL="0" indent="0">
              <a:buNone/>
            </a:pPr>
            <a:r>
              <a:rPr lang="en-US" b="1" u="sng" dirty="0" smtClean="0">
                <a:solidFill>
                  <a:schemeClr val="accent3"/>
                </a:solidFill>
              </a:rPr>
              <a:t>Role Clarification:</a:t>
            </a:r>
          </a:p>
          <a:p>
            <a:pPr lvl="1"/>
            <a:r>
              <a:rPr lang="en-US" dirty="0">
                <a:solidFill>
                  <a:schemeClr val="accent3"/>
                </a:solidFill>
              </a:rPr>
              <a:t>Develop a better understanding of chaplain and mental health provider roles, culminating in the development of formal documentation of how mental health and chaplain services collaborate (e.g., care coordination agreement).</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398" t="8881" r="15927" b="18309"/>
          <a:stretch/>
        </p:blipFill>
        <p:spPr bwMode="auto">
          <a:xfrm>
            <a:off x="6464992" y="228600"/>
            <a:ext cx="2490816"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013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2EE2395B-4682-4747-9738-931BA81AD786}" type="slidenum">
              <a:rPr lang="en-US" smtClean="0"/>
              <a:pPr/>
              <a:t>23</a:t>
            </a:fld>
            <a:endParaRPr lang="en-US"/>
          </a:p>
        </p:txBody>
      </p:sp>
      <p:sp>
        <p:nvSpPr>
          <p:cNvPr id="4" name="Content Placeholder 3"/>
          <p:cNvSpPr>
            <a:spLocks noGrp="1"/>
          </p:cNvSpPr>
          <p:nvPr>
            <p:ph sz="quarter" idx="1"/>
          </p:nvPr>
        </p:nvSpPr>
        <p:spPr>
          <a:xfrm>
            <a:off x="301752" y="2590800"/>
            <a:ext cx="8503920" cy="3508248"/>
          </a:xfrm>
        </p:spPr>
        <p:txBody>
          <a:bodyPr>
            <a:normAutofit/>
          </a:bodyPr>
          <a:lstStyle/>
          <a:p>
            <a:pPr marL="0" indent="0" algn="ctr">
              <a:buNone/>
            </a:pPr>
            <a:r>
              <a:rPr lang="en-US" sz="4800" dirty="0" smtClean="0"/>
              <a:t>Mental Health and Chaplaincy Learning Collaborative</a:t>
            </a:r>
          </a:p>
          <a:p>
            <a:pPr marL="0" indent="0" algn="ctr">
              <a:buNone/>
            </a:pPr>
            <a:r>
              <a:rPr lang="en-US" sz="4800" dirty="0" smtClean="0"/>
              <a:t>Findings</a:t>
            </a:r>
            <a:endParaRPr lang="en-US" sz="4800" dirty="0"/>
          </a:p>
        </p:txBody>
      </p:sp>
      <p:sp>
        <p:nvSpPr>
          <p:cNvPr id="5" name="TextBox 4"/>
          <p:cNvSpPr txBox="1"/>
          <p:nvPr/>
        </p:nvSpPr>
        <p:spPr>
          <a:xfrm>
            <a:off x="152400" y="6352401"/>
            <a:ext cx="8763000" cy="276999"/>
          </a:xfrm>
          <a:prstGeom prst="rect">
            <a:avLst/>
          </a:prstGeom>
          <a:noFill/>
        </p:spPr>
        <p:txBody>
          <a:bodyPr wrap="square" rtlCol="0">
            <a:spAutoFit/>
          </a:bodyPr>
          <a:lstStyle/>
          <a:p>
            <a:r>
              <a:rPr lang="en-US" sz="600" dirty="0" smtClean="0">
                <a:solidFill>
                  <a:schemeClr val="bg1"/>
                </a:solidFill>
              </a:rPr>
              <a:t>Nieuwsma </a:t>
            </a:r>
            <a:r>
              <a:rPr lang="en-US" sz="600" dirty="0">
                <a:solidFill>
                  <a:schemeClr val="bg1"/>
                </a:solidFill>
              </a:rPr>
              <a:t>J.A., King H.A., Cantrell W.C., Jackson G.L., Bates M.J., Rhodes J.E., Wright L., Bidassie B., White B., Davis R.C., Ethridge K., Roddenberry V., O’Mara S., Gatewood S., Irvine R.J., Meador K.G. (2015). Improving patient-centered care via integration of chaplains with mental health care: Department of Veterans Affairs (VA) / Department of Defense (DoD) Joint Incentive Fund project final report. Durham, NC: Department of Veterans Affairs Mental Health and Chaplaincy Program.</a:t>
            </a:r>
            <a:endParaRPr lang="en-US" sz="600" dirty="0">
              <a:solidFill>
                <a:schemeClr val="bg1"/>
              </a:solidFill>
            </a:endParaRPr>
          </a:p>
        </p:txBody>
      </p:sp>
    </p:spTree>
    <p:extLst>
      <p:ext uri="{BB962C8B-B14F-4D97-AF65-F5344CB8AC3E}">
        <p14:creationId xmlns:p14="http://schemas.microsoft.com/office/powerpoint/2010/main" val="3204018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Autofit/>
          </a:bodyPr>
          <a:lstStyle/>
          <a:p>
            <a:r>
              <a:rPr lang="en-US" sz="2400" dirty="0" smtClean="0"/>
              <a:t>Mental Health and Chaplaincy Learning Collaborative:</a:t>
            </a:r>
            <a:br>
              <a:rPr lang="en-US" sz="2400" dirty="0" smtClean="0"/>
            </a:br>
            <a:r>
              <a:rPr lang="en-US" sz="2400" dirty="0" smtClean="0"/>
              <a:t>Team Focus Areas</a:t>
            </a:r>
            <a:endParaRPr lang="en-US" sz="2400" dirty="0"/>
          </a:p>
        </p:txBody>
      </p:sp>
      <p:sp>
        <p:nvSpPr>
          <p:cNvPr id="4" name="TextBox 3"/>
          <p:cNvSpPr txBox="1"/>
          <p:nvPr/>
        </p:nvSpPr>
        <p:spPr>
          <a:xfrm>
            <a:off x="457200" y="5895201"/>
            <a:ext cx="4038600" cy="461665"/>
          </a:xfrm>
          <a:prstGeom prst="rect">
            <a:avLst/>
          </a:prstGeom>
          <a:noFill/>
        </p:spPr>
        <p:txBody>
          <a:bodyPr wrap="square" rtlCol="0">
            <a:spAutoFit/>
          </a:bodyPr>
          <a:lstStyle/>
          <a:p>
            <a:r>
              <a:rPr lang="en-US" sz="1200" dirty="0" smtClean="0"/>
              <a:t>PDSA = Plan, Do, Study, Act Cycle</a:t>
            </a:r>
          </a:p>
          <a:p>
            <a:r>
              <a:rPr lang="en-US" sz="1200" dirty="0" smtClean="0"/>
              <a:t>Last reporting period was 4/1/2015.</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97316989"/>
              </p:ext>
            </p:extLst>
          </p:nvPr>
        </p:nvGraphicFramePr>
        <p:xfrm>
          <a:off x="533400" y="1600200"/>
          <a:ext cx="8077200" cy="429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54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fade">
                                      <p:cBhvr>
                                        <p:cTn id="11" dur="500"/>
                                        <p:tgtEl>
                                          <p:spTgt spid="6">
                                            <p:graphicEl>
                                              <a:chart seriesIdx="0" categoryIdx="-4" bldStep="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fade">
                                      <p:cBhvr>
                                        <p:cTn id="15" dur="500"/>
                                        <p:tgtEl>
                                          <p:spTgt spid="6">
                                            <p:graphicEl>
                                              <a:chart seriesIdx="1" categoryIdx="-4" bldStep="series"/>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fade">
                                      <p:cBhvr>
                                        <p:cTn id="19" dur="500"/>
                                        <p:tgtEl>
                                          <p:spTgt spid="6">
                                            <p:graphicEl>
                                              <a:chart seriesIdx="2" categoryIdx="-4" bldStep="series"/>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Sub>
          <a:bldChart bld="series"/>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Flow Mapping at One DoD Site</a:t>
            </a:r>
            <a:endParaRPr lang="en-US" dirty="0"/>
          </a:p>
        </p:txBody>
      </p:sp>
      <p:sp>
        <p:nvSpPr>
          <p:cNvPr id="3" name="Slide Number Placeholder 2"/>
          <p:cNvSpPr>
            <a:spLocks noGrp="1"/>
          </p:cNvSpPr>
          <p:nvPr>
            <p:ph type="sldNum" sz="quarter" idx="12"/>
          </p:nvPr>
        </p:nvSpPr>
        <p:spPr/>
        <p:txBody>
          <a:bodyPr/>
          <a:lstStyle/>
          <a:p>
            <a:fld id="{2EE2395B-4682-4747-9738-931BA81AD786}" type="slidenum">
              <a:rPr lang="en-US" smtClean="0"/>
              <a:pPr/>
              <a:t>25</a:t>
            </a:fld>
            <a:endParaRPr lang="en-US"/>
          </a:p>
        </p:txBody>
      </p:sp>
      <p:pic>
        <p:nvPicPr>
          <p:cNvPr id="20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76754"/>
            <a:ext cx="8675915" cy="467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231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rmAutofit fontScale="90000"/>
          </a:bodyPr>
          <a:lstStyle/>
          <a:p>
            <a:r>
              <a:rPr lang="en-US" dirty="0" smtClean="0"/>
              <a:t>Sample Screening Percentage Achieved at One DoD Site</a:t>
            </a:r>
            <a:endParaRPr lang="en-US" dirty="0"/>
          </a:p>
        </p:txBody>
      </p:sp>
      <p:sp>
        <p:nvSpPr>
          <p:cNvPr id="3" name="Slide Number Placeholder 2"/>
          <p:cNvSpPr>
            <a:spLocks noGrp="1"/>
          </p:cNvSpPr>
          <p:nvPr>
            <p:ph type="sldNum" sz="quarter" idx="12"/>
          </p:nvPr>
        </p:nvSpPr>
        <p:spPr/>
        <p:txBody>
          <a:bodyPr/>
          <a:lstStyle/>
          <a:p>
            <a:fld id="{2EE2395B-4682-4747-9738-931BA81AD786}" type="slidenum">
              <a:rPr lang="en-US" smtClean="0"/>
              <a:pPr/>
              <a:t>26</a:t>
            </a:fld>
            <a:endParaRPr lang="en-US"/>
          </a:p>
        </p:txBody>
      </p:sp>
      <p:pic>
        <p:nvPicPr>
          <p:cNvPr id="1026"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382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8600" y="6019800"/>
            <a:ext cx="8686800" cy="369332"/>
          </a:xfrm>
          <a:prstGeom prst="rect">
            <a:avLst/>
          </a:prstGeom>
          <a:noFill/>
        </p:spPr>
        <p:txBody>
          <a:bodyPr wrap="square" rtlCol="0">
            <a:spAutoFit/>
          </a:bodyPr>
          <a:lstStyle/>
          <a:p>
            <a:r>
              <a:rPr lang="en-US" sz="900" dirty="0"/>
              <a:t>The relevant aims for this team were: Aim # 3 – Establish a formal screening process for active duty from mental health to chaplaincy that screens at least 80% of patients who present. Aim #4 – Establish a formal screening process from chaplaincy to mental health that screens at least 80% of patients who present.</a:t>
            </a:r>
          </a:p>
        </p:txBody>
      </p:sp>
    </p:spTree>
    <p:extLst>
      <p:ext uri="{BB962C8B-B14F-4D97-AF65-F5344CB8AC3E}">
        <p14:creationId xmlns:p14="http://schemas.microsoft.com/office/powerpoint/2010/main" val="3970957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Consults from MH to CH at One VA Site</a:t>
            </a:r>
            <a:endParaRPr lang="en-US" dirty="0"/>
          </a:p>
        </p:txBody>
      </p:sp>
      <p:pic>
        <p:nvPicPr>
          <p:cNvPr id="10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51" y="1600200"/>
            <a:ext cx="8454149" cy="40780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52600" y="5791200"/>
            <a:ext cx="5715000" cy="523220"/>
          </a:xfrm>
          <a:prstGeom prst="rect">
            <a:avLst/>
          </a:prstGeom>
          <a:noFill/>
          <a:ln w="28575">
            <a:solidFill>
              <a:schemeClr val="accent2"/>
            </a:solidFill>
          </a:ln>
        </p:spPr>
        <p:txBody>
          <a:bodyPr wrap="square" rtlCol="0">
            <a:spAutoFit/>
          </a:bodyPr>
          <a:lstStyle/>
          <a:p>
            <a:pPr algn="ctr"/>
            <a:r>
              <a:rPr lang="en-US" sz="1400" dirty="0" smtClean="0"/>
              <a:t>Chaplain provided in-service to mental health providers in June, after which consults significantly increased.</a:t>
            </a:r>
            <a:endParaRPr lang="en-US" sz="1400" dirty="0"/>
          </a:p>
        </p:txBody>
      </p:sp>
      <p:cxnSp>
        <p:nvCxnSpPr>
          <p:cNvPr id="4" name="Straight Arrow Connector 3"/>
          <p:cNvCxnSpPr/>
          <p:nvPr/>
        </p:nvCxnSpPr>
        <p:spPr>
          <a:xfrm flipV="1">
            <a:off x="5943600" y="4953000"/>
            <a:ext cx="0" cy="838200"/>
          </a:xfrm>
          <a:prstGeom prst="straightConnector1">
            <a:avLst/>
          </a:prstGeom>
          <a:ln w="28575">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37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fade">
                                      <p:cBhvr>
                                        <p:cTn id="7" dur="500"/>
                                        <p:tgtEl>
                                          <p:spTgt spid="102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Screening Results at One VA Site</a:t>
            </a:r>
            <a:endParaRPr lang="en-US" dirty="0"/>
          </a:p>
        </p:txBody>
      </p:sp>
      <p:sp>
        <p:nvSpPr>
          <p:cNvPr id="3" name="Slide Number Placeholder 2"/>
          <p:cNvSpPr>
            <a:spLocks noGrp="1"/>
          </p:cNvSpPr>
          <p:nvPr>
            <p:ph type="sldNum" sz="quarter" idx="12"/>
          </p:nvPr>
        </p:nvSpPr>
        <p:spPr/>
        <p:txBody>
          <a:bodyPr/>
          <a:lstStyle/>
          <a:p>
            <a:fld id="{2EE2395B-4682-4747-9738-931BA81AD786}" type="slidenum">
              <a:rPr lang="en-US" smtClean="0"/>
              <a:pPr/>
              <a:t>28</a:t>
            </a:fld>
            <a:endParaRPr lang="en-US"/>
          </a:p>
        </p:txBody>
      </p:sp>
      <p:pic>
        <p:nvPicPr>
          <p:cNvPr id="3074"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90576" y="1600199"/>
            <a:ext cx="8137273" cy="472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5709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rmAutofit fontScale="90000"/>
          </a:bodyPr>
          <a:lstStyle/>
          <a:p>
            <a:r>
              <a:rPr lang="en-US" dirty="0" smtClean="0"/>
              <a:t>Learning Collaborative Key Results:</a:t>
            </a:r>
            <a:br>
              <a:rPr lang="en-US" dirty="0" smtClean="0"/>
            </a:br>
            <a:r>
              <a:rPr lang="en-US" dirty="0" smtClean="0"/>
              <a:t>Chaplain Perceptions</a:t>
            </a:r>
            <a:endParaRPr lang="en-US" dirty="0"/>
          </a:p>
        </p:txBody>
      </p:sp>
      <p:pic>
        <p:nvPicPr>
          <p:cNvPr id="16386"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001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91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Slide Number Placeholder 2"/>
          <p:cNvSpPr>
            <a:spLocks noGrp="1"/>
          </p:cNvSpPr>
          <p:nvPr>
            <p:ph type="sldNum" sz="quarter" idx="12"/>
          </p:nvPr>
        </p:nvSpPr>
        <p:spPr/>
        <p:txBody>
          <a:bodyPr/>
          <a:lstStyle/>
          <a:p>
            <a:fld id="{2EE2395B-4682-4747-9738-931BA81AD786}" type="slidenum">
              <a:rPr lang="en-US" smtClean="0"/>
              <a:pPr/>
              <a:t>3</a:t>
            </a:fld>
            <a:endParaRPr lang="en-US"/>
          </a:p>
        </p:txBody>
      </p:sp>
      <p:sp>
        <p:nvSpPr>
          <p:cNvPr id="4" name="Content Placeholder 3"/>
          <p:cNvSpPr>
            <a:spLocks noGrp="1"/>
          </p:cNvSpPr>
          <p:nvPr>
            <p:ph sz="quarter" idx="1"/>
          </p:nvPr>
        </p:nvSpPr>
        <p:spPr/>
        <p:txBody>
          <a:bodyPr/>
          <a:lstStyle/>
          <a:p>
            <a:pPr marL="571500" indent="-571500">
              <a:buFont typeface="+mj-lt"/>
              <a:buAutoNum type="romanUcPeriod"/>
            </a:pPr>
            <a:r>
              <a:rPr lang="en-US" dirty="0" smtClean="0"/>
              <a:t>Background and Rationale</a:t>
            </a:r>
          </a:p>
          <a:p>
            <a:pPr marL="1394460" lvl="3" indent="-571500">
              <a:buFont typeface="+mj-lt"/>
              <a:buAutoNum type="romanUcPeriod"/>
            </a:pPr>
            <a:endParaRPr lang="en-US" dirty="0" smtClean="0"/>
          </a:p>
          <a:p>
            <a:pPr marL="571500" indent="-571500">
              <a:buFont typeface="+mj-lt"/>
              <a:buAutoNum type="romanUcPeriod"/>
            </a:pPr>
            <a:r>
              <a:rPr lang="en-US" dirty="0" smtClean="0"/>
              <a:t>Mental Health and Chaplaincy Learning Collaborative</a:t>
            </a:r>
          </a:p>
          <a:p>
            <a:pPr marL="845820" lvl="1" indent="-571500">
              <a:buFont typeface="+mj-lt"/>
              <a:buAutoNum type="romanUcPeriod"/>
            </a:pPr>
            <a:r>
              <a:rPr lang="en-US" dirty="0" smtClean="0"/>
              <a:t>Methodology</a:t>
            </a:r>
          </a:p>
          <a:p>
            <a:pPr marL="845820" lvl="1" indent="-571500">
              <a:buFont typeface="+mj-lt"/>
              <a:buAutoNum type="romanUcPeriod"/>
            </a:pPr>
            <a:r>
              <a:rPr lang="en-US" dirty="0" smtClean="0"/>
              <a:t>Findings</a:t>
            </a:r>
          </a:p>
          <a:p>
            <a:pPr marL="1120140" lvl="2" indent="-571500">
              <a:buFont typeface="+mj-lt"/>
              <a:buAutoNum type="romanUcPeriod"/>
            </a:pPr>
            <a:endParaRPr lang="en-US" dirty="0" smtClean="0"/>
          </a:p>
          <a:p>
            <a:pPr marL="571500" indent="-571500">
              <a:buFont typeface="+mj-lt"/>
              <a:buAutoNum type="romanUcPeriod"/>
            </a:pPr>
            <a:r>
              <a:rPr lang="en-US" dirty="0" smtClean="0"/>
              <a:t>Recommendations and Conclusions</a:t>
            </a:r>
            <a:endParaRPr lang="en-US" dirty="0"/>
          </a:p>
        </p:txBody>
      </p:sp>
    </p:spTree>
    <p:extLst>
      <p:ext uri="{BB962C8B-B14F-4D97-AF65-F5344CB8AC3E}">
        <p14:creationId xmlns:p14="http://schemas.microsoft.com/office/powerpoint/2010/main" val="19170361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rmAutofit fontScale="90000"/>
          </a:bodyPr>
          <a:lstStyle/>
          <a:p>
            <a:r>
              <a:rPr lang="en-US" dirty="0"/>
              <a:t>Learning Collaborative Key Results:</a:t>
            </a:r>
            <a:br>
              <a:rPr lang="en-US" dirty="0"/>
            </a:br>
            <a:r>
              <a:rPr lang="en-US" dirty="0" smtClean="0"/>
              <a:t>Mental Health Perceptions</a:t>
            </a:r>
            <a:endParaRPr lang="en-US" dirty="0"/>
          </a:p>
        </p:txBody>
      </p:sp>
      <p:pic>
        <p:nvPicPr>
          <p:cNvPr id="17410"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133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Effort Accomplishments</a:t>
            </a:r>
            <a:endParaRPr lang="en-US" dirty="0"/>
          </a:p>
        </p:txBody>
      </p:sp>
      <p:sp>
        <p:nvSpPr>
          <p:cNvPr id="3" name="Slide Number Placeholder 2"/>
          <p:cNvSpPr>
            <a:spLocks noGrp="1"/>
          </p:cNvSpPr>
          <p:nvPr>
            <p:ph type="sldNum" sz="quarter" idx="12"/>
          </p:nvPr>
        </p:nvSpPr>
        <p:spPr/>
        <p:txBody>
          <a:bodyPr/>
          <a:lstStyle/>
          <a:p>
            <a:fld id="{2EE2395B-4682-4747-9738-931BA81AD786}" type="slidenum">
              <a:rPr lang="en-US" smtClean="0"/>
              <a:pPr/>
              <a:t>31</a:t>
            </a:fld>
            <a:endParaRPr lang="en-US"/>
          </a:p>
        </p:txBody>
      </p:sp>
      <p:sp>
        <p:nvSpPr>
          <p:cNvPr id="6" name="Content Placeholder 3"/>
          <p:cNvSpPr txBox="1">
            <a:spLocks/>
          </p:cNvSpPr>
          <p:nvPr/>
        </p:nvSpPr>
        <p:spPr>
          <a:xfrm>
            <a:off x="301752" y="1603248"/>
            <a:ext cx="8503920" cy="4721352"/>
          </a:xfrm>
          <a:prstGeom prst="rect">
            <a:avLst/>
          </a:prstGeom>
        </p:spPr>
        <p:txBody>
          <a:bodyPr vert="horz">
            <a:normAutofit fontScale="70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800" dirty="0"/>
              <a:t>Zero agreements were in place before the collaborative; by the end, agreements were completed or in progress for 6 of 7 VA teams and 7 of 7 DoD </a:t>
            </a:r>
            <a:r>
              <a:rPr lang="en-US" sz="2800" dirty="0" smtClean="0"/>
              <a:t>teams.</a:t>
            </a:r>
          </a:p>
          <a:p>
            <a:pPr lvl="5"/>
            <a:endParaRPr lang="en-US" sz="1900" dirty="0" smtClean="0"/>
          </a:p>
          <a:p>
            <a:r>
              <a:rPr lang="en-US" sz="2800" dirty="0" smtClean="0"/>
              <a:t>All teams provided/planned for educating mental health about chaplaincy and/or spirituality, and vice versa (i.e., MH</a:t>
            </a:r>
            <a:r>
              <a:rPr lang="en-US" sz="2800" dirty="0" smtClean="0">
                <a:cs typeface="Arial"/>
              </a:rPr>
              <a:t>→CH).</a:t>
            </a:r>
          </a:p>
          <a:p>
            <a:pPr lvl="5"/>
            <a:endParaRPr lang="en-US" sz="1900" dirty="0" smtClean="0">
              <a:cs typeface="Arial"/>
            </a:endParaRPr>
          </a:p>
          <a:p>
            <a:r>
              <a:rPr lang="en-US" sz="2800" dirty="0" smtClean="0">
                <a:cs typeface="Arial"/>
              </a:rPr>
              <a:t>All hospital-based teams implemented specific screening questions to be used in mental health clinics to assess potential need for referral to chaplaincy.</a:t>
            </a:r>
          </a:p>
          <a:p>
            <a:pPr lvl="1"/>
            <a:r>
              <a:rPr lang="en-US" sz="2400" dirty="0"/>
              <a:t>New specific process for mental health to make referral to chaplaincy were developed at 12 of 13 hospital-based team sites</a:t>
            </a:r>
            <a:r>
              <a:rPr lang="en-US" sz="2400" dirty="0" smtClean="0"/>
              <a:t>.</a:t>
            </a:r>
          </a:p>
          <a:p>
            <a:pPr lvl="5"/>
            <a:endParaRPr lang="en-US" sz="1900" dirty="0" smtClean="0">
              <a:cs typeface="Arial"/>
            </a:endParaRPr>
          </a:p>
          <a:p>
            <a:r>
              <a:rPr lang="en-US" sz="2800" dirty="0" smtClean="0"/>
              <a:t>New implementation of chaplains’ screening for mental health issues was completed at 4 of 7 DoD teams and no VA teams (appropriate due to setting characteristics).</a:t>
            </a:r>
          </a:p>
          <a:p>
            <a:pPr lvl="1"/>
            <a:r>
              <a:rPr lang="en-US" sz="2400" dirty="0"/>
              <a:t>New process for chaplains to refer to mental health developed and implemented at 3 of 7 DoD sites and 1 of 6 VA sites</a:t>
            </a:r>
            <a:r>
              <a:rPr lang="en-US" sz="2400" dirty="0" smtClean="0"/>
              <a:t>.</a:t>
            </a:r>
            <a:endParaRPr lang="en-US" sz="2300" dirty="0" smtClean="0"/>
          </a:p>
        </p:txBody>
      </p:sp>
    </p:spTree>
    <p:extLst>
      <p:ext uri="{BB962C8B-B14F-4D97-AF65-F5344CB8AC3E}">
        <p14:creationId xmlns:p14="http://schemas.microsoft.com/office/powerpoint/2010/main" val="5443071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Interview Findings</a:t>
            </a:r>
            <a:endParaRPr lang="en-US" dirty="0"/>
          </a:p>
        </p:txBody>
      </p:sp>
      <p:sp>
        <p:nvSpPr>
          <p:cNvPr id="3" name="Slide Number Placeholder 2"/>
          <p:cNvSpPr>
            <a:spLocks noGrp="1"/>
          </p:cNvSpPr>
          <p:nvPr>
            <p:ph type="sldNum" sz="quarter" idx="12"/>
          </p:nvPr>
        </p:nvSpPr>
        <p:spPr/>
        <p:txBody>
          <a:bodyPr/>
          <a:lstStyle/>
          <a:p>
            <a:fld id="{2EE2395B-4682-4747-9738-931BA81AD786}" type="slidenum">
              <a:rPr lang="en-US" smtClean="0"/>
              <a:pPr/>
              <a:t>32</a:t>
            </a:fld>
            <a:endParaRPr lang="en-US"/>
          </a:p>
        </p:txBody>
      </p:sp>
      <p:sp>
        <p:nvSpPr>
          <p:cNvPr id="4" name="Content Placeholder 3"/>
          <p:cNvSpPr>
            <a:spLocks noGrp="1"/>
          </p:cNvSpPr>
          <p:nvPr>
            <p:ph sz="quarter" idx="1"/>
          </p:nvPr>
        </p:nvSpPr>
        <p:spPr>
          <a:xfrm>
            <a:off x="301752" y="1527048"/>
            <a:ext cx="8503920" cy="4797552"/>
          </a:xfrm>
        </p:spPr>
        <p:txBody>
          <a:bodyPr>
            <a:normAutofit fontScale="70000" lnSpcReduction="20000"/>
          </a:bodyPr>
          <a:lstStyle/>
          <a:p>
            <a:pPr lvl="0"/>
            <a:r>
              <a:rPr lang="en-US" sz="2800" dirty="0" smtClean="0"/>
              <a:t>VA </a:t>
            </a:r>
            <a:r>
              <a:rPr lang="en-US" sz="2800" dirty="0"/>
              <a:t>and DoD teams reported aspects of the collaborative-coaching strategy that worked well, including: </a:t>
            </a:r>
            <a:endParaRPr lang="en-US" sz="2400" dirty="0"/>
          </a:p>
          <a:p>
            <a:pPr lvl="1"/>
            <a:r>
              <a:rPr lang="en-US" sz="2400" dirty="0"/>
              <a:t>Enhancing local focus on mental health-chaplaincy integration</a:t>
            </a:r>
            <a:endParaRPr lang="en-US" sz="2000" dirty="0"/>
          </a:p>
          <a:p>
            <a:pPr lvl="1"/>
            <a:r>
              <a:rPr lang="en-US" sz="2400" dirty="0"/>
              <a:t>Utilization of in-person learning sessions to share experiences</a:t>
            </a:r>
            <a:endParaRPr lang="en-US" sz="2000" dirty="0"/>
          </a:p>
          <a:p>
            <a:pPr lvl="1"/>
            <a:r>
              <a:rPr lang="en-US" sz="2400" dirty="0"/>
              <a:t>Utilization of team-specific improvement coaches / facilitators to guide the </a:t>
            </a:r>
            <a:r>
              <a:rPr lang="en-US" sz="2400" dirty="0" smtClean="0"/>
              <a:t>process</a:t>
            </a:r>
          </a:p>
          <a:p>
            <a:pPr lvl="3"/>
            <a:endParaRPr lang="en-US" sz="1800" dirty="0"/>
          </a:p>
          <a:p>
            <a:pPr lvl="0"/>
            <a:r>
              <a:rPr lang="en-US" sz="2800" dirty="0"/>
              <a:t>DoD teams desired or identified:</a:t>
            </a:r>
            <a:endParaRPr lang="en-US" sz="2400" dirty="0"/>
          </a:p>
          <a:p>
            <a:pPr lvl="1"/>
            <a:r>
              <a:rPr lang="en-US" sz="2400" dirty="0"/>
              <a:t>Earlier help understanding specific collaborative objectives</a:t>
            </a:r>
            <a:endParaRPr lang="en-US" sz="2000" dirty="0"/>
          </a:p>
          <a:p>
            <a:pPr lvl="1"/>
            <a:r>
              <a:rPr lang="en-US" sz="2400" dirty="0"/>
              <a:t>Greater initial clarity concerning the roles of improvement coaches (also reported by VA)</a:t>
            </a:r>
            <a:endParaRPr lang="en-US" sz="2000" dirty="0"/>
          </a:p>
          <a:p>
            <a:pPr lvl="1"/>
            <a:r>
              <a:rPr lang="en-US" sz="2400" dirty="0"/>
              <a:t>Need to translate improvement and VA language into DoD nomenclature</a:t>
            </a:r>
            <a:endParaRPr lang="en-US" sz="2000" dirty="0"/>
          </a:p>
          <a:p>
            <a:pPr lvl="1"/>
            <a:r>
              <a:rPr lang="en-US" sz="2400" dirty="0"/>
              <a:t>Difficulty with an initial “virtual” learning </a:t>
            </a:r>
            <a:r>
              <a:rPr lang="en-US" sz="2400" dirty="0" smtClean="0"/>
              <a:t>session</a:t>
            </a:r>
          </a:p>
          <a:p>
            <a:pPr lvl="3"/>
            <a:endParaRPr lang="en-US" sz="1800" dirty="0"/>
          </a:p>
          <a:p>
            <a:pPr lvl="0"/>
            <a:r>
              <a:rPr lang="en-US" sz="2800" dirty="0"/>
              <a:t>DoD teams reported that coaches and collaborative leadership effectively facilitated this process over time</a:t>
            </a:r>
            <a:r>
              <a:rPr lang="en-US" sz="2800" dirty="0" smtClean="0"/>
              <a:t>.</a:t>
            </a:r>
          </a:p>
          <a:p>
            <a:pPr lvl="3"/>
            <a:endParaRPr lang="en-US" sz="1700" dirty="0"/>
          </a:p>
          <a:p>
            <a:pPr lvl="0"/>
            <a:r>
              <a:rPr lang="en-US" sz="2800" dirty="0"/>
              <a:t>In contrast to DoD teams’ desire for more structure, VA teams reported a desire for a less structured collaborative model.  </a:t>
            </a:r>
            <a:endParaRPr lang="en-US" sz="2400" dirty="0"/>
          </a:p>
        </p:txBody>
      </p:sp>
    </p:spTree>
    <p:extLst>
      <p:ext uri="{BB962C8B-B14F-4D97-AF65-F5344CB8AC3E}">
        <p14:creationId xmlns:p14="http://schemas.microsoft.com/office/powerpoint/2010/main" val="32927096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2EE2395B-4682-4747-9738-931BA81AD786}" type="slidenum">
              <a:rPr lang="en-US" smtClean="0"/>
              <a:pPr/>
              <a:t>33</a:t>
            </a:fld>
            <a:endParaRPr lang="en-US"/>
          </a:p>
        </p:txBody>
      </p:sp>
      <p:sp>
        <p:nvSpPr>
          <p:cNvPr id="4" name="Content Placeholder 3"/>
          <p:cNvSpPr>
            <a:spLocks noGrp="1"/>
          </p:cNvSpPr>
          <p:nvPr>
            <p:ph sz="quarter" idx="1"/>
          </p:nvPr>
        </p:nvSpPr>
        <p:spPr>
          <a:xfrm>
            <a:off x="301752" y="2590800"/>
            <a:ext cx="8503920" cy="3508248"/>
          </a:xfrm>
        </p:spPr>
        <p:txBody>
          <a:bodyPr>
            <a:normAutofit/>
          </a:bodyPr>
          <a:lstStyle/>
          <a:p>
            <a:pPr marL="0" indent="0" algn="ctr">
              <a:buNone/>
            </a:pPr>
            <a:r>
              <a:rPr lang="en-US" sz="4800" dirty="0" smtClean="0"/>
              <a:t>Recommendations</a:t>
            </a:r>
          </a:p>
          <a:p>
            <a:pPr marL="0" indent="0" algn="ctr">
              <a:buNone/>
            </a:pPr>
            <a:r>
              <a:rPr lang="en-US" sz="4800" dirty="0" smtClean="0"/>
              <a:t>and Conclusions</a:t>
            </a:r>
            <a:endParaRPr lang="en-US" sz="4800" dirty="0"/>
          </a:p>
        </p:txBody>
      </p:sp>
    </p:spTree>
    <p:extLst>
      <p:ext uri="{BB962C8B-B14F-4D97-AF65-F5344CB8AC3E}">
        <p14:creationId xmlns:p14="http://schemas.microsoft.com/office/powerpoint/2010/main" val="495477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61" t="13839" r="37598" b="40706"/>
          <a:stretch/>
        </p:blipFill>
        <p:spPr bwMode="auto">
          <a:xfrm>
            <a:off x="5791200" y="1828800"/>
            <a:ext cx="2438400" cy="13652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1752" y="307848"/>
            <a:ext cx="8534400" cy="758952"/>
          </a:xfrm>
        </p:spPr>
        <p:txBody>
          <a:bodyPr>
            <a:normAutofit fontScale="90000"/>
          </a:bodyPr>
          <a:lstStyle/>
          <a:p>
            <a:r>
              <a:rPr lang="en-US" dirty="0" smtClean="0"/>
              <a:t>Learning Resources:</a:t>
            </a:r>
            <a:br>
              <a:rPr lang="en-US" dirty="0" smtClean="0"/>
            </a:br>
            <a:r>
              <a:rPr lang="en-US" dirty="0" smtClean="0"/>
              <a:t>Team Experiences</a:t>
            </a:r>
            <a:endParaRPr lang="en-US" dirty="0"/>
          </a:p>
        </p:txBody>
      </p:sp>
      <p:sp>
        <p:nvSpPr>
          <p:cNvPr id="3" name="Slide Number Placeholder 2"/>
          <p:cNvSpPr>
            <a:spLocks noGrp="1"/>
          </p:cNvSpPr>
          <p:nvPr>
            <p:ph type="sldNum" sz="quarter" idx="12"/>
          </p:nvPr>
        </p:nvSpPr>
        <p:spPr/>
        <p:txBody>
          <a:bodyPr/>
          <a:lstStyle/>
          <a:p>
            <a:fld id="{2EE2395B-4682-4747-9738-931BA81AD786}" type="slidenum">
              <a:rPr lang="en-US" smtClean="0"/>
              <a:pPr/>
              <a:t>34</a:t>
            </a:fld>
            <a:endParaRPr lang="en-US"/>
          </a:p>
        </p:txBody>
      </p:sp>
      <p:sp>
        <p:nvSpPr>
          <p:cNvPr id="4" name="Content Placeholder 3"/>
          <p:cNvSpPr>
            <a:spLocks noGrp="1"/>
          </p:cNvSpPr>
          <p:nvPr>
            <p:ph sz="quarter" idx="1"/>
          </p:nvPr>
        </p:nvSpPr>
        <p:spPr>
          <a:xfrm>
            <a:off x="301752" y="3350707"/>
            <a:ext cx="8503920" cy="1447800"/>
          </a:xfrm>
        </p:spPr>
        <p:txBody>
          <a:bodyPr/>
          <a:lstStyle/>
          <a:p>
            <a:r>
              <a:rPr lang="en-US" dirty="0" smtClean="0"/>
              <a:t>Videos available on program website:</a:t>
            </a:r>
          </a:p>
          <a:p>
            <a:pPr lvl="1"/>
            <a:r>
              <a:rPr lang="en-US" sz="2000" dirty="0" smtClean="0">
                <a:hlinkClick r:id="rId4"/>
              </a:rPr>
              <a:t>www.mirecc.va.gov/MIRECC/mentalhealthandchaplaincy/</a:t>
            </a:r>
            <a:r>
              <a:rPr lang="en-US" sz="2000" dirty="0" smtClean="0"/>
              <a:t> </a:t>
            </a:r>
            <a:endParaRPr lang="en-US" sz="2000" dirty="0"/>
          </a:p>
          <a:p>
            <a:pPr lvl="1"/>
            <a:r>
              <a:rPr lang="en-US" dirty="0" smtClean="0"/>
              <a:t>Or </a:t>
            </a:r>
            <a:r>
              <a:rPr lang="en-US" b="1" dirty="0" smtClean="0"/>
              <a:t>Goggle “</a:t>
            </a:r>
            <a:r>
              <a:rPr lang="en-US" b="1" i="1" dirty="0" smtClean="0"/>
              <a:t>Mental Health and Chaplaincy</a:t>
            </a:r>
            <a:r>
              <a:rPr lang="en-US" b="1" dirty="0" smtClean="0"/>
              <a:t>”</a:t>
            </a:r>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a:stretch/>
        </p:blipFill>
        <p:spPr bwMode="auto">
          <a:xfrm>
            <a:off x="2247900" y="4655013"/>
            <a:ext cx="914400" cy="997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00"/>
          <a:stretch/>
        </p:blipFill>
        <p:spPr bwMode="auto">
          <a:xfrm>
            <a:off x="5410200" y="4659960"/>
            <a:ext cx="914400" cy="997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66800" y="5602069"/>
            <a:ext cx="3276600" cy="646331"/>
          </a:xfrm>
          <a:prstGeom prst="rect">
            <a:avLst/>
          </a:prstGeom>
          <a:noFill/>
        </p:spPr>
        <p:txBody>
          <a:bodyPr wrap="square" rtlCol="0">
            <a:spAutoFit/>
          </a:bodyPr>
          <a:lstStyle/>
          <a:p>
            <a:pPr algn="ctr"/>
            <a:r>
              <a:rPr lang="en-US" dirty="0" smtClean="0"/>
              <a:t>Click on this to access learning collaborative videos</a:t>
            </a:r>
            <a:endParaRPr lang="en-US" dirty="0"/>
          </a:p>
        </p:txBody>
      </p:sp>
      <p:sp>
        <p:nvSpPr>
          <p:cNvPr id="8" name="TextBox 7"/>
          <p:cNvSpPr txBox="1"/>
          <p:nvPr/>
        </p:nvSpPr>
        <p:spPr>
          <a:xfrm>
            <a:off x="4572000" y="5602069"/>
            <a:ext cx="2590800" cy="646331"/>
          </a:xfrm>
          <a:prstGeom prst="rect">
            <a:avLst/>
          </a:prstGeom>
          <a:noFill/>
        </p:spPr>
        <p:txBody>
          <a:bodyPr wrap="square" rtlCol="0">
            <a:spAutoFit/>
          </a:bodyPr>
          <a:lstStyle/>
          <a:p>
            <a:pPr algn="ctr"/>
            <a:r>
              <a:rPr lang="en-US" dirty="0" smtClean="0"/>
              <a:t>Click on this to access other videos</a:t>
            </a:r>
            <a:endParaRPr lang="en-US" dirty="0"/>
          </a:p>
        </p:txBody>
      </p:sp>
      <p:pic>
        <p:nvPicPr>
          <p:cNvPr id="1028"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446" t="13780" r="37403" b="41024"/>
          <a:stretch/>
        </p:blipFill>
        <p:spPr bwMode="auto">
          <a:xfrm>
            <a:off x="3352800" y="1682768"/>
            <a:ext cx="2454139" cy="13552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419" t="14075" r="37832" b="40815"/>
          <a:stretch/>
        </p:blipFill>
        <p:spPr bwMode="auto">
          <a:xfrm>
            <a:off x="914400" y="1518558"/>
            <a:ext cx="2478676" cy="13770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2649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Slide Number Placeholder 2"/>
          <p:cNvSpPr>
            <a:spLocks noGrp="1"/>
          </p:cNvSpPr>
          <p:nvPr>
            <p:ph type="sldNum" sz="quarter" idx="12"/>
          </p:nvPr>
        </p:nvSpPr>
        <p:spPr/>
        <p:txBody>
          <a:bodyPr/>
          <a:lstStyle/>
          <a:p>
            <a:fld id="{2EE2395B-4682-4747-9738-931BA81AD786}" type="slidenum">
              <a:rPr lang="en-US" smtClean="0"/>
              <a:pPr/>
              <a:t>35</a:t>
            </a:fld>
            <a:endParaRPr lang="en-US"/>
          </a:p>
        </p:txBody>
      </p:sp>
      <p:sp>
        <p:nvSpPr>
          <p:cNvPr id="4" name="Content Placeholder 3"/>
          <p:cNvSpPr>
            <a:spLocks noGrp="1"/>
          </p:cNvSpPr>
          <p:nvPr>
            <p:ph sz="quarter" idx="1"/>
          </p:nvPr>
        </p:nvSpPr>
        <p:spPr>
          <a:xfrm>
            <a:off x="301752" y="1905000"/>
            <a:ext cx="8503920" cy="4194048"/>
          </a:xfrm>
        </p:spPr>
        <p:txBody>
          <a:bodyPr/>
          <a:lstStyle/>
          <a:p>
            <a:pPr marL="514350" indent="-514350">
              <a:buFont typeface="+mj-lt"/>
              <a:buAutoNum type="arabicPeriod"/>
            </a:pPr>
            <a:r>
              <a:rPr lang="en-US" dirty="0"/>
              <a:t>Map and understand the current process for </a:t>
            </a:r>
            <a:r>
              <a:rPr lang="en-US" dirty="0" smtClean="0"/>
              <a:t>screening / referring / communicating about patients between disciplines.</a:t>
            </a:r>
            <a:endParaRPr lang="en-US" dirty="0"/>
          </a:p>
          <a:p>
            <a:pPr marL="0" indent="0">
              <a:buNone/>
            </a:pPr>
            <a:endParaRPr lang="en-US" dirty="0"/>
          </a:p>
          <a:p>
            <a:pPr marL="514350" indent="-514350">
              <a:buFont typeface="+mj-lt"/>
              <a:buAutoNum type="arabicPeriod" startAt="2"/>
            </a:pPr>
            <a:r>
              <a:rPr lang="en-US" dirty="0"/>
              <a:t>Enhance awareness of </a:t>
            </a:r>
            <a:r>
              <a:rPr lang="en-US" dirty="0" smtClean="0"/>
              <a:t>roles.</a:t>
            </a:r>
          </a:p>
          <a:p>
            <a:pPr marL="514350" indent="-514350">
              <a:buFont typeface="+mj-lt"/>
              <a:buAutoNum type="arabicPeriod" startAt="2"/>
            </a:pPr>
            <a:endParaRPr lang="en-US" dirty="0" smtClean="0"/>
          </a:p>
          <a:p>
            <a:pPr marL="514350" indent="-514350">
              <a:buFont typeface="+mj-lt"/>
              <a:buAutoNum type="arabicPeriod" startAt="2"/>
            </a:pPr>
            <a:r>
              <a:rPr lang="en-US" dirty="0"/>
              <a:t>Develop a service agreement</a:t>
            </a:r>
            <a:r>
              <a:rPr lang="en-US" dirty="0" smtClean="0"/>
              <a:t>.</a:t>
            </a:r>
            <a:endParaRPr lang="en-US" dirty="0"/>
          </a:p>
        </p:txBody>
      </p:sp>
    </p:spTree>
    <p:extLst>
      <p:ext uri="{BB962C8B-B14F-4D97-AF65-F5344CB8AC3E}">
        <p14:creationId xmlns:p14="http://schemas.microsoft.com/office/powerpoint/2010/main" val="9996648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rmAutofit fontScale="90000"/>
          </a:bodyPr>
          <a:lstStyle/>
          <a:p>
            <a:r>
              <a:rPr lang="en-US" dirty="0" smtClean="0"/>
              <a:t>Recommendation #1:</a:t>
            </a:r>
            <a:br>
              <a:rPr lang="en-US" dirty="0" smtClean="0"/>
            </a:br>
            <a:r>
              <a:rPr lang="en-US" dirty="0" smtClean="0"/>
              <a:t>Map the </a:t>
            </a:r>
            <a:r>
              <a:rPr lang="en-US" dirty="0" smtClean="0"/>
              <a:t>Current Process</a:t>
            </a:r>
            <a:endParaRPr lang="en-US" dirty="0"/>
          </a:p>
        </p:txBody>
      </p:sp>
      <p:sp>
        <p:nvSpPr>
          <p:cNvPr id="3" name="Slide Number Placeholder 2"/>
          <p:cNvSpPr>
            <a:spLocks noGrp="1"/>
          </p:cNvSpPr>
          <p:nvPr>
            <p:ph type="sldNum" sz="quarter" idx="12"/>
          </p:nvPr>
        </p:nvSpPr>
        <p:spPr/>
        <p:txBody>
          <a:bodyPr/>
          <a:lstStyle/>
          <a:p>
            <a:fld id="{2EE2395B-4682-4747-9738-931BA81AD786}" type="slidenum">
              <a:rPr lang="en-US" smtClean="0"/>
              <a:pPr/>
              <a:t>36</a:t>
            </a:fld>
            <a:endParaRPr lang="en-US"/>
          </a:p>
        </p:txBody>
      </p:sp>
      <p:sp>
        <p:nvSpPr>
          <p:cNvPr id="4" name="Content Placeholder 3"/>
          <p:cNvSpPr>
            <a:spLocks noGrp="1"/>
          </p:cNvSpPr>
          <p:nvPr>
            <p:ph sz="quarter" idx="1"/>
          </p:nvPr>
        </p:nvSpPr>
        <p:spPr>
          <a:xfrm>
            <a:off x="301752" y="1527048"/>
            <a:ext cx="8503920" cy="4721352"/>
          </a:xfrm>
        </p:spPr>
        <p:txBody>
          <a:bodyPr>
            <a:normAutofit fontScale="92500"/>
          </a:bodyPr>
          <a:lstStyle/>
          <a:p>
            <a:r>
              <a:rPr lang="en-US" dirty="0" smtClean="0"/>
              <a:t>Description: </a:t>
            </a:r>
          </a:p>
          <a:p>
            <a:pPr lvl="1"/>
            <a:r>
              <a:rPr lang="en-US" dirty="0" smtClean="0"/>
              <a:t>Identify and write down the who, what, where, when and how </a:t>
            </a:r>
          </a:p>
          <a:p>
            <a:pPr lvl="2"/>
            <a:r>
              <a:rPr lang="en-US" dirty="0"/>
              <a:t>M</a:t>
            </a:r>
            <a:r>
              <a:rPr lang="en-US" dirty="0" smtClean="0"/>
              <a:t>ental health and chaplaincy identify, refer, and communicate concerning </a:t>
            </a:r>
            <a:r>
              <a:rPr lang="en-US" dirty="0" smtClean="0"/>
              <a:t>patients that </a:t>
            </a:r>
            <a:r>
              <a:rPr lang="en-US" dirty="0" smtClean="0"/>
              <a:t>may benefit from receiving care from each service</a:t>
            </a:r>
          </a:p>
          <a:p>
            <a:pPr lvl="1"/>
            <a:r>
              <a:rPr lang="en-US" dirty="0" smtClean="0"/>
              <a:t>Process map/description should be submitted </a:t>
            </a:r>
            <a:r>
              <a:rPr lang="en-US" dirty="0" smtClean="0"/>
              <a:t>to ____.</a:t>
            </a:r>
            <a:endParaRPr lang="en-US" dirty="0" smtClean="0">
              <a:solidFill>
                <a:srgbClr val="00B050"/>
              </a:solidFill>
            </a:endParaRPr>
          </a:p>
          <a:p>
            <a:pPr lvl="1"/>
            <a:r>
              <a:rPr lang="en-US" dirty="0" smtClean="0">
                <a:solidFill>
                  <a:schemeClr val="tx1"/>
                </a:solidFill>
              </a:rPr>
              <a:t>Update and submit every two </a:t>
            </a:r>
            <a:r>
              <a:rPr lang="en-US" dirty="0" smtClean="0">
                <a:solidFill>
                  <a:schemeClr val="tx1"/>
                </a:solidFill>
              </a:rPr>
              <a:t>years.</a:t>
            </a:r>
            <a:endParaRPr lang="en-US" dirty="0" smtClean="0">
              <a:solidFill>
                <a:schemeClr val="tx1"/>
              </a:solidFill>
            </a:endParaRPr>
          </a:p>
          <a:p>
            <a:pPr lvl="3"/>
            <a:endParaRPr lang="en-US" dirty="0" smtClean="0"/>
          </a:p>
          <a:p>
            <a:r>
              <a:rPr lang="en-US" dirty="0" smtClean="0"/>
              <a:t>Supporting findings from JIF project</a:t>
            </a:r>
          </a:p>
          <a:p>
            <a:pPr lvl="1"/>
            <a:r>
              <a:rPr lang="en-US" dirty="0" smtClean="0"/>
              <a:t>All </a:t>
            </a:r>
            <a:r>
              <a:rPr lang="en-US" dirty="0" smtClean="0"/>
              <a:t>participating</a:t>
            </a:r>
            <a:r>
              <a:rPr lang="en-US" dirty="0" smtClean="0"/>
              <a:t> facilities </a:t>
            </a:r>
            <a:r>
              <a:rPr lang="en-US" dirty="0" smtClean="0"/>
              <a:t>successfully mapped current processes and utilized information to improve processes of care</a:t>
            </a:r>
            <a:endParaRPr lang="en-US" dirty="0" smtClean="0">
              <a:solidFill>
                <a:srgbClr val="FF0000"/>
              </a:solidFill>
            </a:endParaRPr>
          </a:p>
          <a:p>
            <a:pPr lvl="1"/>
            <a:r>
              <a:rPr lang="en-US" dirty="0" smtClean="0"/>
              <a:t>All facilities were able to implement quality improvement processes based on understanding of current state.</a:t>
            </a:r>
            <a:endParaRPr lang="en-US" dirty="0"/>
          </a:p>
        </p:txBody>
      </p:sp>
    </p:spTree>
    <p:extLst>
      <p:ext uri="{BB962C8B-B14F-4D97-AF65-F5344CB8AC3E}">
        <p14:creationId xmlns:p14="http://schemas.microsoft.com/office/powerpoint/2010/main" val="16986813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rmAutofit fontScale="90000"/>
          </a:bodyPr>
          <a:lstStyle/>
          <a:p>
            <a:r>
              <a:rPr lang="en-US" dirty="0"/>
              <a:t>Recommendation </a:t>
            </a:r>
            <a:r>
              <a:rPr lang="en-US" dirty="0" smtClean="0"/>
              <a:t>#2:</a:t>
            </a:r>
            <a:r>
              <a:rPr lang="en-US" dirty="0"/>
              <a:t/>
            </a:r>
            <a:br>
              <a:rPr lang="en-US" dirty="0"/>
            </a:br>
            <a:r>
              <a:rPr lang="en-US" dirty="0" smtClean="0"/>
              <a:t>Enhance Awareness of Roles</a:t>
            </a:r>
            <a:endParaRPr lang="en-US" dirty="0"/>
          </a:p>
        </p:txBody>
      </p:sp>
      <p:sp>
        <p:nvSpPr>
          <p:cNvPr id="3" name="Slide Number Placeholder 2"/>
          <p:cNvSpPr>
            <a:spLocks noGrp="1"/>
          </p:cNvSpPr>
          <p:nvPr>
            <p:ph type="sldNum" sz="quarter" idx="12"/>
          </p:nvPr>
        </p:nvSpPr>
        <p:spPr/>
        <p:txBody>
          <a:bodyPr/>
          <a:lstStyle/>
          <a:p>
            <a:fld id="{2EE2395B-4682-4747-9738-931BA81AD786}" type="slidenum">
              <a:rPr lang="en-US" smtClean="0"/>
              <a:pPr/>
              <a:t>37</a:t>
            </a:fld>
            <a:endParaRPr lang="en-US"/>
          </a:p>
        </p:txBody>
      </p:sp>
      <p:sp>
        <p:nvSpPr>
          <p:cNvPr id="4" name="Content Placeholder 3"/>
          <p:cNvSpPr>
            <a:spLocks noGrp="1"/>
          </p:cNvSpPr>
          <p:nvPr>
            <p:ph sz="quarter" idx="1"/>
          </p:nvPr>
        </p:nvSpPr>
        <p:spPr>
          <a:xfrm>
            <a:off x="301752" y="1600200"/>
            <a:ext cx="8503920" cy="4572000"/>
          </a:xfrm>
        </p:spPr>
        <p:txBody>
          <a:bodyPr>
            <a:normAutofit fontScale="92500" lnSpcReduction="20000"/>
          </a:bodyPr>
          <a:lstStyle/>
          <a:p>
            <a:r>
              <a:rPr lang="en-US" dirty="0"/>
              <a:t>Description</a:t>
            </a:r>
            <a:r>
              <a:rPr lang="en-US" dirty="0" smtClean="0"/>
              <a:t>:  </a:t>
            </a:r>
          </a:p>
          <a:p>
            <a:pPr lvl="1"/>
            <a:r>
              <a:rPr lang="en-US" dirty="0" smtClean="0"/>
              <a:t>On a recurring basis that is appropriate based on characteristics of the setting, chaplains and mental health professionals provide education to one another about what their disciplines do and can offer to patients.</a:t>
            </a:r>
          </a:p>
          <a:p>
            <a:pPr lvl="1"/>
            <a:r>
              <a:rPr lang="en-US" dirty="0" smtClean="0"/>
              <a:t>Educational materials were made available by Mental Health and Chaplaincy (see website for select materials) to assist in this process.</a:t>
            </a:r>
            <a:endParaRPr lang="en-US" dirty="0" smtClean="0"/>
          </a:p>
          <a:p>
            <a:pPr lvl="1"/>
            <a:endParaRPr lang="en-US" dirty="0"/>
          </a:p>
          <a:p>
            <a:r>
              <a:rPr lang="en-US" dirty="0"/>
              <a:t>Supporting findings from JIF project</a:t>
            </a:r>
          </a:p>
          <a:p>
            <a:pPr lvl="1"/>
            <a:r>
              <a:rPr lang="en-US" dirty="0" smtClean="0"/>
              <a:t>Teams at all participating facilities</a:t>
            </a:r>
            <a:r>
              <a:rPr lang="en-US" dirty="0" smtClean="0"/>
              <a:t> </a:t>
            </a:r>
            <a:r>
              <a:rPr lang="en-US" dirty="0" smtClean="0"/>
              <a:t>conducted education activities between chaplaincy and </a:t>
            </a:r>
            <a:r>
              <a:rPr lang="en-US" dirty="0" smtClean="0"/>
              <a:t>mental health.</a:t>
            </a:r>
            <a:endParaRPr lang="en-US" dirty="0" smtClean="0"/>
          </a:p>
          <a:p>
            <a:pPr lvl="1"/>
            <a:r>
              <a:rPr lang="en-US" dirty="0" smtClean="0"/>
              <a:t>Both </a:t>
            </a:r>
            <a:r>
              <a:rPr lang="en-US" dirty="0" smtClean="0"/>
              <a:t>chaplains and mental health providers evidenced facility-level improvements in understanding how to collaborate with the other </a:t>
            </a:r>
            <a:r>
              <a:rPr lang="en-US" dirty="0" smtClean="0"/>
              <a:t>discipline (i.e., changes </a:t>
            </a:r>
            <a:r>
              <a:rPr lang="en-US" dirty="0" smtClean="0"/>
              <a:t>implemented by teams spread to the larger </a:t>
            </a:r>
            <a:r>
              <a:rPr lang="en-US" dirty="0" smtClean="0"/>
              <a:t>facility).</a:t>
            </a:r>
            <a:endParaRPr lang="en-US" dirty="0" smtClean="0"/>
          </a:p>
        </p:txBody>
      </p:sp>
    </p:spTree>
    <p:extLst>
      <p:ext uri="{BB962C8B-B14F-4D97-AF65-F5344CB8AC3E}">
        <p14:creationId xmlns:p14="http://schemas.microsoft.com/office/powerpoint/2010/main" val="29465243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rmAutofit fontScale="90000"/>
          </a:bodyPr>
          <a:lstStyle/>
          <a:p>
            <a:r>
              <a:rPr lang="en-US" dirty="0" smtClean="0"/>
              <a:t>Recommendation </a:t>
            </a:r>
            <a:r>
              <a:rPr lang="en-US" dirty="0" smtClean="0"/>
              <a:t>#3:</a:t>
            </a:r>
            <a:r>
              <a:rPr lang="en-US" dirty="0" smtClean="0"/>
              <a:t/>
            </a:r>
            <a:br>
              <a:rPr lang="en-US" dirty="0" smtClean="0"/>
            </a:br>
            <a:r>
              <a:rPr lang="en-US" dirty="0" smtClean="0"/>
              <a:t>Develop a Service Agreement</a:t>
            </a:r>
            <a:endParaRPr lang="en-US" dirty="0"/>
          </a:p>
        </p:txBody>
      </p:sp>
      <p:sp>
        <p:nvSpPr>
          <p:cNvPr id="3" name="Slide Number Placeholder 2"/>
          <p:cNvSpPr>
            <a:spLocks noGrp="1"/>
          </p:cNvSpPr>
          <p:nvPr>
            <p:ph type="sldNum" sz="quarter" idx="12"/>
          </p:nvPr>
        </p:nvSpPr>
        <p:spPr/>
        <p:txBody>
          <a:bodyPr/>
          <a:lstStyle/>
          <a:p>
            <a:fld id="{2EE2395B-4682-4747-9738-931BA81AD786}" type="slidenum">
              <a:rPr lang="en-US" smtClean="0"/>
              <a:pPr/>
              <a:t>38</a:t>
            </a:fld>
            <a:endParaRPr lang="en-US"/>
          </a:p>
        </p:txBody>
      </p:sp>
      <p:sp>
        <p:nvSpPr>
          <p:cNvPr id="4" name="Content Placeholder 3"/>
          <p:cNvSpPr>
            <a:spLocks noGrp="1"/>
          </p:cNvSpPr>
          <p:nvPr>
            <p:ph sz="quarter" idx="1"/>
          </p:nvPr>
        </p:nvSpPr>
        <p:spPr>
          <a:xfrm>
            <a:off x="301752" y="1527048"/>
            <a:ext cx="8503920" cy="4873752"/>
          </a:xfrm>
        </p:spPr>
        <p:txBody>
          <a:bodyPr>
            <a:normAutofit fontScale="92500" lnSpcReduction="10000"/>
          </a:bodyPr>
          <a:lstStyle/>
          <a:p>
            <a:r>
              <a:rPr lang="en-US" dirty="0" smtClean="0"/>
              <a:t>Description:</a:t>
            </a:r>
          </a:p>
          <a:p>
            <a:pPr lvl="1"/>
            <a:r>
              <a:rPr lang="en-US" dirty="0" smtClean="0"/>
              <a:t>For </a:t>
            </a:r>
            <a:r>
              <a:rPr lang="en-US" dirty="0" smtClean="0"/>
              <a:t>MH&amp;C collaborative, service agreements were 1-2 page documents generally signed by heads of mental health services and chaplain services to address topics </a:t>
            </a:r>
            <a:r>
              <a:rPr lang="en-US" dirty="0" smtClean="0"/>
              <a:t>including:</a:t>
            </a:r>
          </a:p>
          <a:p>
            <a:pPr lvl="2"/>
            <a:r>
              <a:rPr lang="en-US" dirty="0" smtClean="0"/>
              <a:t>Identifying </a:t>
            </a:r>
            <a:r>
              <a:rPr lang="en-US" dirty="0" smtClean="0"/>
              <a:t>spiritual needs among patients in mental health settings (and vice </a:t>
            </a:r>
            <a:r>
              <a:rPr lang="en-US" dirty="0" smtClean="0"/>
              <a:t>versa).</a:t>
            </a:r>
          </a:p>
          <a:p>
            <a:pPr lvl="2"/>
            <a:r>
              <a:rPr lang="en-US" dirty="0" smtClean="0"/>
              <a:t>Facilitating </a:t>
            </a:r>
            <a:r>
              <a:rPr lang="en-US" dirty="0" smtClean="0"/>
              <a:t>access to chaplain services for newly enrolled patients in mental health (and vice </a:t>
            </a:r>
            <a:r>
              <a:rPr lang="en-US" dirty="0" smtClean="0"/>
              <a:t>versa).</a:t>
            </a:r>
          </a:p>
          <a:p>
            <a:pPr lvl="2"/>
            <a:r>
              <a:rPr lang="en-US" dirty="0"/>
              <a:t>E</a:t>
            </a:r>
            <a:r>
              <a:rPr lang="en-US" dirty="0" smtClean="0"/>
              <a:t>nsuring </a:t>
            </a:r>
            <a:r>
              <a:rPr lang="en-US" dirty="0" smtClean="0"/>
              <a:t>multidisciplinary awareness between mental health and chaplain </a:t>
            </a:r>
            <a:r>
              <a:rPr lang="en-US" dirty="0" smtClean="0"/>
              <a:t>services.</a:t>
            </a:r>
            <a:endParaRPr lang="en-US" dirty="0" smtClean="0"/>
          </a:p>
          <a:p>
            <a:pPr lvl="7"/>
            <a:endParaRPr lang="en-US" dirty="0" smtClean="0"/>
          </a:p>
          <a:p>
            <a:r>
              <a:rPr lang="en-US" dirty="0" smtClean="0"/>
              <a:t>Supporting findings from JIF project:</a:t>
            </a:r>
          </a:p>
          <a:p>
            <a:pPr lvl="1"/>
            <a:r>
              <a:rPr lang="en-US" dirty="0" smtClean="0"/>
              <a:t>Teams at 13 of the 14 participating sites were </a:t>
            </a:r>
            <a:r>
              <a:rPr lang="en-US" dirty="0" smtClean="0"/>
              <a:t>able to complete a service </a:t>
            </a:r>
            <a:r>
              <a:rPr lang="en-US" dirty="0" smtClean="0"/>
              <a:t>agreement.</a:t>
            </a:r>
            <a:endParaRPr lang="en-US" dirty="0" smtClean="0"/>
          </a:p>
          <a:p>
            <a:pPr lvl="1"/>
            <a:r>
              <a:rPr lang="en-US" dirty="0" smtClean="0"/>
              <a:t>See </a:t>
            </a:r>
            <a:r>
              <a:rPr lang="en-US" dirty="0" smtClean="0"/>
              <a:t>next slide for example.</a:t>
            </a:r>
            <a:endParaRPr lang="en-US" dirty="0"/>
          </a:p>
        </p:txBody>
      </p:sp>
    </p:spTree>
    <p:extLst>
      <p:ext uri="{BB962C8B-B14F-4D97-AF65-F5344CB8AC3E}">
        <p14:creationId xmlns:p14="http://schemas.microsoft.com/office/powerpoint/2010/main" val="24197545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Agreement Example</a:t>
            </a:r>
            <a:endParaRPr lang="en-US" dirty="0"/>
          </a:p>
        </p:txBody>
      </p:sp>
      <p:sp>
        <p:nvSpPr>
          <p:cNvPr id="3" name="Slide Number Placeholder 2"/>
          <p:cNvSpPr>
            <a:spLocks noGrp="1"/>
          </p:cNvSpPr>
          <p:nvPr>
            <p:ph type="sldNum" sz="quarter" idx="12"/>
          </p:nvPr>
        </p:nvSpPr>
        <p:spPr/>
        <p:txBody>
          <a:bodyPr/>
          <a:lstStyle/>
          <a:p>
            <a:fld id="{2EE2395B-4682-4747-9738-931BA81AD786}" type="slidenum">
              <a:rPr lang="en-US" smtClean="0"/>
              <a:pPr/>
              <a:t>39</a:t>
            </a:fld>
            <a:endParaRPr lang="en-US"/>
          </a:p>
        </p:txBody>
      </p:sp>
      <p:sp>
        <p:nvSpPr>
          <p:cNvPr id="4" name="Content Placeholder 3"/>
          <p:cNvSpPr>
            <a:spLocks noGrp="1"/>
          </p:cNvSpPr>
          <p:nvPr>
            <p:ph sz="quarter" idx="1"/>
          </p:nvPr>
        </p:nvSpPr>
        <p:spPr>
          <a:xfrm>
            <a:off x="301752" y="1527048"/>
            <a:ext cx="8503920" cy="4873752"/>
          </a:xfrm>
        </p:spPr>
        <p:txBody>
          <a:bodyPr>
            <a:noAutofit/>
          </a:bodyPr>
          <a:lstStyle/>
          <a:p>
            <a:pPr marL="0" indent="0" algn="ctr">
              <a:buNone/>
            </a:pPr>
            <a:r>
              <a:rPr lang="en-US" sz="800" b="1" dirty="0" smtClean="0"/>
              <a:t>Mental Health and Chaplaincy </a:t>
            </a:r>
            <a:r>
              <a:rPr lang="en-US" sz="800" b="1" dirty="0"/>
              <a:t>Integration Service Agreement</a:t>
            </a:r>
            <a:endParaRPr lang="en-US" sz="800" dirty="0"/>
          </a:p>
          <a:p>
            <a:pPr marL="0" indent="0">
              <a:buNone/>
            </a:pPr>
            <a:r>
              <a:rPr lang="en-US" sz="800" b="1" dirty="0"/>
              <a:t> </a:t>
            </a:r>
            <a:endParaRPr lang="en-US" sz="800" dirty="0"/>
          </a:p>
          <a:p>
            <a:pPr marL="0" indent="0">
              <a:buNone/>
            </a:pPr>
            <a:r>
              <a:rPr lang="en-US" sz="800" b="1" i="1" dirty="0"/>
              <a:t>Purpose</a:t>
            </a:r>
            <a:endParaRPr lang="en-US" sz="800" dirty="0"/>
          </a:p>
          <a:p>
            <a:pPr marL="0" lvl="0" indent="0">
              <a:buNone/>
            </a:pPr>
            <a:r>
              <a:rPr lang="en-US" sz="800" dirty="0"/>
              <a:t>To facilitate the provision of patient-centered, holistic care to active members newly enrolled in Mental Health (MH) through the availability of pastoral care which is, where possible, integrated into the patient’s MH treatment milieu.</a:t>
            </a:r>
          </a:p>
          <a:p>
            <a:pPr marL="0" lvl="0" indent="0">
              <a:buNone/>
            </a:pPr>
            <a:r>
              <a:rPr lang="en-US" sz="800" dirty="0"/>
              <a:t>To facilitate improved identification of need/desire for and access to pastoral care for active duty members engaged in MH treatment.</a:t>
            </a:r>
          </a:p>
          <a:p>
            <a:pPr marL="0" lvl="0" indent="0">
              <a:buNone/>
            </a:pPr>
            <a:r>
              <a:rPr lang="en-US" sz="800" dirty="0"/>
              <a:t>To improve the multidisciplinary understanding of and fluency with care provided by collaborating disciplines.</a:t>
            </a:r>
          </a:p>
          <a:p>
            <a:pPr marL="0" indent="0">
              <a:buNone/>
            </a:pPr>
            <a:r>
              <a:rPr lang="en-US" sz="800" i="1" dirty="0"/>
              <a:t> </a:t>
            </a:r>
            <a:endParaRPr lang="en-US" sz="800" dirty="0"/>
          </a:p>
          <a:p>
            <a:pPr marL="0" indent="0">
              <a:buNone/>
            </a:pPr>
            <a:r>
              <a:rPr lang="en-US" sz="800" b="1" i="1" dirty="0"/>
              <a:t>Implementation</a:t>
            </a:r>
            <a:endParaRPr lang="en-US" sz="800" dirty="0"/>
          </a:p>
          <a:p>
            <a:pPr marL="0" lvl="0" indent="0">
              <a:buNone/>
            </a:pPr>
            <a:r>
              <a:rPr lang="en-US" sz="800" b="1" dirty="0"/>
              <a:t>MH Service</a:t>
            </a:r>
            <a:endParaRPr lang="en-US" sz="800" dirty="0"/>
          </a:p>
          <a:p>
            <a:pPr marL="274320" lvl="1" indent="0">
              <a:buNone/>
            </a:pPr>
            <a:r>
              <a:rPr lang="en-US" sz="800" dirty="0"/>
              <a:t>Promote and foster understanding of pastoral care’s complimentary potential among staff.</a:t>
            </a:r>
          </a:p>
          <a:p>
            <a:pPr marL="274320" lvl="1" indent="0">
              <a:buNone/>
            </a:pPr>
            <a:r>
              <a:rPr lang="en-US" sz="800" dirty="0"/>
              <a:t>Provide, as needed, staff education in service of the above.</a:t>
            </a:r>
          </a:p>
          <a:p>
            <a:pPr marL="274320" lvl="1" indent="0">
              <a:buNone/>
            </a:pPr>
            <a:r>
              <a:rPr lang="en-US" sz="800" dirty="0"/>
              <a:t>Welcome and integrate chaplains to MH clinics and teams as allowed by chaplain staffing (or other) restraints.</a:t>
            </a:r>
          </a:p>
          <a:p>
            <a:pPr marL="274320" lvl="1" indent="0">
              <a:buNone/>
            </a:pPr>
            <a:r>
              <a:rPr lang="en-US" sz="800" dirty="0"/>
              <a:t>Where possible, integrate into team assessments screening of potential need for (and the service member’s interest in) pastoral care.</a:t>
            </a:r>
          </a:p>
          <a:p>
            <a:pPr marL="0" indent="0">
              <a:buNone/>
            </a:pPr>
            <a:r>
              <a:rPr lang="en-US" sz="800" b="1" dirty="0"/>
              <a:t> </a:t>
            </a:r>
            <a:endParaRPr lang="en-US" sz="800" dirty="0"/>
          </a:p>
          <a:p>
            <a:pPr marL="0" lvl="0" indent="0">
              <a:buNone/>
            </a:pPr>
            <a:r>
              <a:rPr lang="en-US" sz="800" b="1" dirty="0"/>
              <a:t>Chaplain Services</a:t>
            </a:r>
            <a:endParaRPr lang="en-US" sz="800" dirty="0"/>
          </a:p>
          <a:p>
            <a:pPr marL="274320" lvl="1" indent="0">
              <a:buNone/>
            </a:pPr>
            <a:r>
              <a:rPr lang="en-US" sz="800" dirty="0"/>
              <a:t>As allowed by staffing, chaplains will be integrated into MH clinics and will serve as a part of an interdisciplinary team in consultative capacity.</a:t>
            </a:r>
          </a:p>
          <a:p>
            <a:pPr marL="274320" lvl="1" indent="0">
              <a:buNone/>
            </a:pPr>
            <a:r>
              <a:rPr lang="en-US" sz="800" dirty="0"/>
              <a:t>Chaplains will assist MH service in providing education and training to staff regarding the nature and value of pastoral care for interested active duty members and the manner in which it can be integrated into MH treatment.</a:t>
            </a:r>
          </a:p>
          <a:p>
            <a:pPr marL="274320" lvl="1" indent="0">
              <a:buNone/>
            </a:pPr>
            <a:r>
              <a:rPr lang="en-US" sz="800" dirty="0"/>
              <a:t>Chaplains will work to maintain contact and, after release is signed by member, include the member’s Command Chaplain as part of the Chaplaincy team. However, this will be done only if member explicitly asks for their Command Chaplain to be included and a release has been signed noting what information is to be disclosed.</a:t>
            </a:r>
          </a:p>
          <a:p>
            <a:pPr marL="0" indent="0">
              <a:buNone/>
            </a:pPr>
            <a:r>
              <a:rPr lang="en-US" sz="800" dirty="0"/>
              <a:t> </a:t>
            </a:r>
          </a:p>
          <a:p>
            <a:pPr marL="0" indent="0">
              <a:buNone/>
            </a:pPr>
            <a:r>
              <a:rPr lang="en-US" sz="800" b="1" i="1" dirty="0"/>
              <a:t>Referrals</a:t>
            </a:r>
            <a:endParaRPr lang="en-US" sz="800" dirty="0"/>
          </a:p>
          <a:p>
            <a:pPr marL="0" lvl="0" indent="0">
              <a:buNone/>
            </a:pPr>
            <a:r>
              <a:rPr lang="en-US" sz="800" dirty="0"/>
              <a:t>Active duty members will, as possible, be screened for need for and interest in pastoral care.</a:t>
            </a:r>
          </a:p>
          <a:p>
            <a:pPr marL="0" lvl="0" indent="0">
              <a:buNone/>
            </a:pPr>
            <a:r>
              <a:rPr lang="en-US" sz="800" dirty="0"/>
              <a:t>Active duty members who endorse a desire to obtain pastoral care will be referred to Chaplain Services via an email consult request and a signed release of information.</a:t>
            </a:r>
          </a:p>
          <a:p>
            <a:pPr marL="0" lvl="0" indent="0">
              <a:buNone/>
            </a:pPr>
            <a:r>
              <a:rPr lang="en-US" sz="800" dirty="0"/>
              <a:t>Active duty members received via consult will be scheduled and seen by Chaplain Services, with feedback to the team or clinic being provided as appropriate to patient’s concern over confidentiality within the team and by the need to integrate care in service of the service member’s recovery goals.</a:t>
            </a:r>
          </a:p>
          <a:p>
            <a:pPr marL="0" indent="0">
              <a:buNone/>
            </a:pPr>
            <a:r>
              <a:rPr lang="en-US" sz="800" b="1" dirty="0"/>
              <a:t>This service agreement will be reviewed annually by MH and Chaplain Services.</a:t>
            </a:r>
            <a:endParaRPr lang="en-US" sz="800" dirty="0"/>
          </a:p>
          <a:p>
            <a:pPr marL="0" indent="0">
              <a:buNone/>
            </a:pPr>
            <a:r>
              <a:rPr lang="en-US" sz="800" dirty="0"/>
              <a:t> </a:t>
            </a:r>
          </a:p>
          <a:p>
            <a:pPr marL="0" indent="0">
              <a:buNone/>
            </a:pPr>
            <a:r>
              <a:rPr lang="en-US" sz="800" dirty="0"/>
              <a:t>Initiated: [date]			</a:t>
            </a:r>
            <a:r>
              <a:rPr lang="en-US" sz="800" dirty="0" smtClean="0"/>
              <a:t>Last </a:t>
            </a:r>
            <a:r>
              <a:rPr lang="en-US" sz="800" dirty="0"/>
              <a:t>Reviewed: [date]</a:t>
            </a:r>
          </a:p>
          <a:p>
            <a:pPr marL="0" indent="0">
              <a:buNone/>
            </a:pPr>
            <a:r>
              <a:rPr lang="en-US" sz="800" dirty="0"/>
              <a:t> </a:t>
            </a:r>
            <a:r>
              <a:rPr lang="en-US" sz="800" dirty="0" smtClean="0"/>
              <a:t>_______________________________</a:t>
            </a:r>
            <a:r>
              <a:rPr lang="en-US" sz="800" dirty="0"/>
              <a:t>	</a:t>
            </a:r>
            <a:r>
              <a:rPr lang="en-US" sz="800" dirty="0" smtClean="0"/>
              <a:t>___________________________</a:t>
            </a:r>
            <a:endParaRPr lang="en-US" sz="800" dirty="0"/>
          </a:p>
          <a:p>
            <a:pPr marL="0" indent="0">
              <a:buNone/>
            </a:pPr>
            <a:r>
              <a:rPr lang="en-US" sz="800" dirty="0"/>
              <a:t>[name]			</a:t>
            </a:r>
            <a:r>
              <a:rPr lang="en-US" sz="800" dirty="0" smtClean="0"/>
              <a:t>[</a:t>
            </a:r>
            <a:r>
              <a:rPr lang="en-US" sz="800" dirty="0"/>
              <a:t>name]</a:t>
            </a:r>
          </a:p>
          <a:p>
            <a:pPr marL="0" indent="0">
              <a:buNone/>
            </a:pPr>
            <a:r>
              <a:rPr lang="en-US" sz="800" dirty="0"/>
              <a:t>Department Head, Mental Health		</a:t>
            </a:r>
            <a:r>
              <a:rPr lang="en-US" sz="800" dirty="0" smtClean="0"/>
              <a:t>Command Chaplain</a:t>
            </a:r>
            <a:endParaRPr lang="en-US" sz="800" dirty="0"/>
          </a:p>
        </p:txBody>
      </p:sp>
    </p:spTree>
    <p:extLst>
      <p:ext uri="{BB962C8B-B14F-4D97-AF65-F5344CB8AC3E}">
        <p14:creationId xmlns:p14="http://schemas.microsoft.com/office/powerpoint/2010/main" val="904592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2EE2395B-4682-4747-9738-931BA81AD786}" type="slidenum">
              <a:rPr lang="en-US" smtClean="0"/>
              <a:pPr/>
              <a:t>4</a:t>
            </a:fld>
            <a:endParaRPr lang="en-US"/>
          </a:p>
        </p:txBody>
      </p:sp>
      <p:sp>
        <p:nvSpPr>
          <p:cNvPr id="4" name="Content Placeholder 3"/>
          <p:cNvSpPr>
            <a:spLocks noGrp="1"/>
          </p:cNvSpPr>
          <p:nvPr>
            <p:ph sz="quarter" idx="1"/>
          </p:nvPr>
        </p:nvSpPr>
        <p:spPr>
          <a:xfrm>
            <a:off x="301752" y="2590800"/>
            <a:ext cx="8503920" cy="3508248"/>
          </a:xfrm>
        </p:spPr>
        <p:txBody>
          <a:bodyPr>
            <a:normAutofit/>
          </a:bodyPr>
          <a:lstStyle/>
          <a:p>
            <a:pPr marL="0" indent="0" algn="ctr">
              <a:buNone/>
            </a:pPr>
            <a:r>
              <a:rPr lang="en-US" sz="4800" dirty="0" smtClean="0"/>
              <a:t>Background &amp; Rationale</a:t>
            </a:r>
            <a:endParaRPr lang="en-US" sz="4800" dirty="0"/>
          </a:p>
        </p:txBody>
      </p:sp>
    </p:spTree>
    <p:extLst>
      <p:ext uri="{BB962C8B-B14F-4D97-AF65-F5344CB8AC3E}">
        <p14:creationId xmlns:p14="http://schemas.microsoft.com/office/powerpoint/2010/main" val="36009578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Slide Number Placeholder 2"/>
          <p:cNvSpPr>
            <a:spLocks noGrp="1"/>
          </p:cNvSpPr>
          <p:nvPr>
            <p:ph type="sldNum" sz="quarter" idx="12"/>
          </p:nvPr>
        </p:nvSpPr>
        <p:spPr/>
        <p:txBody>
          <a:bodyPr/>
          <a:lstStyle/>
          <a:p>
            <a:fld id="{2EE2395B-4682-4747-9738-931BA81AD786}" type="slidenum">
              <a:rPr lang="en-US" smtClean="0"/>
              <a:pPr/>
              <a:t>40</a:t>
            </a:fld>
            <a:endParaRPr lang="en-US"/>
          </a:p>
        </p:txBody>
      </p:sp>
      <p:sp>
        <p:nvSpPr>
          <p:cNvPr id="4" name="Content Placeholder 3"/>
          <p:cNvSpPr>
            <a:spLocks noGrp="1"/>
          </p:cNvSpPr>
          <p:nvPr>
            <p:ph sz="quarter" idx="1"/>
          </p:nvPr>
        </p:nvSpPr>
        <p:spPr>
          <a:xfrm>
            <a:off x="301752" y="1752600"/>
            <a:ext cx="8503920" cy="4572000"/>
          </a:xfrm>
        </p:spPr>
        <p:txBody>
          <a:bodyPr>
            <a:normAutofit fontScale="77500" lnSpcReduction="20000"/>
          </a:bodyPr>
          <a:lstStyle/>
          <a:p>
            <a:pPr lvl="0"/>
            <a:r>
              <a:rPr lang="en-US" dirty="0" smtClean="0"/>
              <a:t>Because </a:t>
            </a:r>
            <a:r>
              <a:rPr lang="en-US" dirty="0"/>
              <a:t>in many locations there is a substantial gap between mental health and chaplain services, improvement efforts in many places may need to focus first on establishing basic building blocks before moving on to making improvements in other domains. </a:t>
            </a:r>
            <a:endParaRPr lang="en-US" dirty="0" smtClean="0"/>
          </a:p>
          <a:p>
            <a:pPr marL="0" lvl="0" indent="0">
              <a:buNone/>
            </a:pPr>
            <a:endParaRPr lang="en-US" dirty="0"/>
          </a:p>
          <a:p>
            <a:pPr lvl="0"/>
            <a:r>
              <a:rPr lang="en-US" dirty="0"/>
              <a:t>Global recommendations for integrating mental health and chaplain services must be able to accommodate variations in the local characteristics and capacities of different facilities and providers. </a:t>
            </a:r>
            <a:endParaRPr lang="en-US" dirty="0" smtClean="0"/>
          </a:p>
          <a:p>
            <a:pPr marL="0" lvl="0" indent="0">
              <a:buNone/>
            </a:pPr>
            <a:endParaRPr lang="en-US" dirty="0"/>
          </a:p>
          <a:p>
            <a:pPr lvl="0"/>
            <a:r>
              <a:rPr lang="en-US" dirty="0" smtClean="0"/>
              <a:t>Patients (including service </a:t>
            </a:r>
            <a:r>
              <a:rPr lang="en-US" dirty="0"/>
              <a:t>members and </a:t>
            </a:r>
            <a:r>
              <a:rPr lang="en-US" dirty="0" smtClean="0"/>
              <a:t>veterans) </a:t>
            </a:r>
            <a:r>
              <a:rPr lang="en-US" dirty="0"/>
              <a:t>commonly endorse having mental and spiritual problems when asked, and continued efforts are merited with respect to further developing and refining approaches to screening, referrals, and treatment. </a:t>
            </a:r>
          </a:p>
        </p:txBody>
      </p:sp>
    </p:spTree>
    <p:extLst>
      <p:ext uri="{BB962C8B-B14F-4D97-AF65-F5344CB8AC3E}">
        <p14:creationId xmlns:p14="http://schemas.microsoft.com/office/powerpoint/2010/main" val="1166771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2EE2395B-4682-4747-9738-931BA81AD786}" type="slidenum">
              <a:rPr lang="en-US" smtClean="0"/>
              <a:pPr/>
              <a:t>41</a:t>
            </a:fld>
            <a:endParaRPr lang="en-US"/>
          </a:p>
        </p:txBody>
      </p:sp>
      <p:sp>
        <p:nvSpPr>
          <p:cNvPr id="4" name="Content Placeholder 3"/>
          <p:cNvSpPr>
            <a:spLocks noGrp="1"/>
          </p:cNvSpPr>
          <p:nvPr>
            <p:ph sz="quarter" idx="1"/>
          </p:nvPr>
        </p:nvSpPr>
        <p:spPr>
          <a:xfrm>
            <a:off x="301752" y="2438400"/>
            <a:ext cx="8503920" cy="3660648"/>
          </a:xfrm>
        </p:spPr>
        <p:txBody>
          <a:bodyPr>
            <a:normAutofit/>
          </a:bodyPr>
          <a:lstStyle/>
          <a:p>
            <a:pPr marL="0" indent="0" algn="ctr">
              <a:buNone/>
            </a:pPr>
            <a:r>
              <a:rPr lang="en-US" sz="4000" dirty="0" smtClean="0"/>
              <a:t>Questions?</a:t>
            </a:r>
            <a:endParaRPr lang="en-US" sz="4000" dirty="0"/>
          </a:p>
        </p:txBody>
      </p:sp>
    </p:spTree>
    <p:extLst>
      <p:ext uri="{BB962C8B-B14F-4D97-AF65-F5344CB8AC3E}">
        <p14:creationId xmlns:p14="http://schemas.microsoft.com/office/powerpoint/2010/main" val="17857690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sz="quarter" idx="1"/>
          </p:nvPr>
        </p:nvSpPr>
        <p:spPr/>
        <p:txBody>
          <a:bodyPr>
            <a:normAutofit fontScale="77500" lnSpcReduction="20000"/>
          </a:bodyPr>
          <a:lstStyle/>
          <a:p>
            <a:pPr marL="0" indent="0" algn="ctr">
              <a:buNone/>
            </a:pPr>
            <a:r>
              <a:rPr lang="en-US" dirty="0"/>
              <a:t>Keith G. Meador, MD, </a:t>
            </a:r>
            <a:r>
              <a:rPr lang="en-US" dirty="0" err="1"/>
              <a:t>ThM</a:t>
            </a:r>
            <a:r>
              <a:rPr lang="en-US" dirty="0"/>
              <a:t>, MPH</a:t>
            </a:r>
          </a:p>
          <a:p>
            <a:pPr marL="0" indent="0" algn="ctr">
              <a:buNone/>
            </a:pPr>
            <a:r>
              <a:rPr lang="en-US" dirty="0"/>
              <a:t>Director, Mental Health &amp; Chaplaincy, VHA</a:t>
            </a:r>
          </a:p>
          <a:p>
            <a:pPr marL="0" indent="0" algn="ctr">
              <a:buNone/>
            </a:pPr>
            <a:r>
              <a:rPr lang="en-US" dirty="0">
                <a:hlinkClick r:id="rId2"/>
              </a:rPr>
              <a:t>keith.meador@vanderbilt.edu</a:t>
            </a:r>
            <a:r>
              <a:rPr lang="en-US" dirty="0"/>
              <a:t> </a:t>
            </a:r>
          </a:p>
          <a:p>
            <a:pPr marL="0" indent="0" algn="ctr">
              <a:buNone/>
            </a:pPr>
            <a:endParaRPr lang="en-US" dirty="0" smtClean="0"/>
          </a:p>
          <a:p>
            <a:pPr marL="0" indent="0" algn="ctr">
              <a:buNone/>
            </a:pPr>
            <a:r>
              <a:rPr lang="en-US" dirty="0" smtClean="0"/>
              <a:t>Jason Nieuwsma, PhD</a:t>
            </a:r>
          </a:p>
          <a:p>
            <a:pPr marL="0" indent="0" algn="ctr">
              <a:buNone/>
            </a:pPr>
            <a:r>
              <a:rPr lang="en-US" dirty="0" smtClean="0"/>
              <a:t>Associate Director, </a:t>
            </a:r>
            <a:r>
              <a:rPr lang="en-US" dirty="0"/>
              <a:t>Mental Health &amp; Chaplaincy, </a:t>
            </a:r>
            <a:r>
              <a:rPr lang="en-US" dirty="0" smtClean="0"/>
              <a:t>VHA</a:t>
            </a:r>
          </a:p>
          <a:p>
            <a:pPr marL="0" indent="0" algn="ctr">
              <a:buNone/>
            </a:pPr>
            <a:r>
              <a:rPr lang="en-US" dirty="0" smtClean="0">
                <a:hlinkClick r:id="rId3"/>
              </a:rPr>
              <a:t>jason.nieuwsma@duke.edu</a:t>
            </a:r>
            <a:r>
              <a:rPr lang="en-US" dirty="0" smtClean="0"/>
              <a:t> </a:t>
            </a:r>
          </a:p>
          <a:p>
            <a:pPr marL="0" indent="0" algn="ctr">
              <a:buNone/>
            </a:pPr>
            <a:endParaRPr lang="en-US" dirty="0"/>
          </a:p>
          <a:p>
            <a:pPr marL="0" indent="0" algn="ctr">
              <a:buNone/>
            </a:pPr>
            <a:r>
              <a:rPr lang="en-US" dirty="0" smtClean="0"/>
              <a:t>Bill Cantrell, MDiv, BCC</a:t>
            </a:r>
          </a:p>
          <a:p>
            <a:pPr marL="0" indent="0" algn="ctr">
              <a:buNone/>
            </a:pPr>
            <a:r>
              <a:rPr lang="en-US" dirty="0" smtClean="0"/>
              <a:t>Associate Director for Chaplaincy, </a:t>
            </a:r>
            <a:r>
              <a:rPr lang="en-US" dirty="0"/>
              <a:t>Mental Health &amp; Chaplaincy, </a:t>
            </a:r>
            <a:r>
              <a:rPr lang="en-US" dirty="0" smtClean="0"/>
              <a:t>VHA</a:t>
            </a:r>
          </a:p>
          <a:p>
            <a:pPr marL="0" indent="0" algn="ctr">
              <a:buNone/>
            </a:pPr>
            <a:r>
              <a:rPr lang="en-US" dirty="0" smtClean="0">
                <a:hlinkClick r:id="rId4"/>
              </a:rPr>
              <a:t>william.cantrell@va.gov</a:t>
            </a:r>
            <a:endParaRPr lang="en-US" dirty="0" smtClean="0"/>
          </a:p>
          <a:p>
            <a:pPr marL="0" indent="0" algn="ctr">
              <a:buNone/>
            </a:pPr>
            <a:endParaRPr lang="en-US" dirty="0"/>
          </a:p>
          <a:p>
            <a:pPr marL="0" indent="0" algn="ctr">
              <a:buNone/>
            </a:pPr>
            <a:r>
              <a:rPr lang="en-US" b="1" dirty="0" smtClean="0"/>
              <a:t>Mental Health &amp; Chaplaincy – General Inquiries:</a:t>
            </a:r>
          </a:p>
          <a:p>
            <a:pPr marL="0" indent="0" algn="ctr">
              <a:buNone/>
            </a:pPr>
            <a:r>
              <a:rPr lang="en-US" b="1" dirty="0" smtClean="0">
                <a:hlinkClick r:id="rId5"/>
              </a:rPr>
              <a:t>mh-c@va.gov</a:t>
            </a:r>
            <a:endParaRPr lang="en-US" b="1" dirty="0"/>
          </a:p>
        </p:txBody>
      </p:sp>
    </p:spTree>
    <p:extLst>
      <p:ext uri="{BB962C8B-B14F-4D97-AF65-F5344CB8AC3E}">
        <p14:creationId xmlns:p14="http://schemas.microsoft.com/office/powerpoint/2010/main" val="1872245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plain13.jpg"/>
          <p:cNvPicPr>
            <a:picLocks noChangeAspect="1"/>
          </p:cNvPicPr>
          <p:nvPr/>
        </p:nvPicPr>
        <p:blipFill rotWithShape="1">
          <a:blip r:embed="rId3" cstate="print"/>
          <a:srcRect l="17351" t="13634" r="15321" b="22847"/>
          <a:stretch/>
        </p:blipFill>
        <p:spPr>
          <a:xfrm>
            <a:off x="5433720" y="1491916"/>
            <a:ext cx="3329280" cy="2318084"/>
          </a:xfrm>
          <a:prstGeom prst="rect">
            <a:avLst/>
          </a:prstGeom>
        </p:spPr>
      </p:pic>
      <p:sp>
        <p:nvSpPr>
          <p:cNvPr id="3" name="Content Placeholder 2"/>
          <p:cNvSpPr>
            <a:spLocks noGrp="1"/>
          </p:cNvSpPr>
          <p:nvPr>
            <p:ph sz="quarter" idx="1"/>
          </p:nvPr>
        </p:nvSpPr>
        <p:spPr>
          <a:xfrm>
            <a:off x="228600" y="1600200"/>
            <a:ext cx="4876800" cy="3017349"/>
          </a:xfrm>
        </p:spPr>
        <p:txBody>
          <a:bodyPr>
            <a:normAutofit/>
          </a:bodyPr>
          <a:lstStyle/>
          <a:p>
            <a:pPr>
              <a:buClr>
                <a:srgbClr val="002060"/>
              </a:buClr>
            </a:pPr>
            <a:r>
              <a:rPr lang="en-US" sz="2400" dirty="0" smtClean="0">
                <a:latin typeface="+mj-lt"/>
              </a:rPr>
              <a:t>People who are suffering turn to    clergy and/chaplains.</a:t>
            </a:r>
            <a:r>
              <a:rPr lang="en-US" sz="2400" baseline="30000" dirty="0" smtClean="0">
                <a:latin typeface="+mj-lt"/>
              </a:rPr>
              <a:t>1,2</a:t>
            </a:r>
          </a:p>
          <a:p>
            <a:endParaRPr lang="en-US" sz="2400" dirty="0" smtClean="0">
              <a:latin typeface="+mj-lt"/>
            </a:endParaRPr>
          </a:p>
          <a:p>
            <a:pPr>
              <a:buClr>
                <a:srgbClr val="002060"/>
              </a:buClr>
            </a:pPr>
            <a:r>
              <a:rPr lang="en-US" sz="2400" dirty="0" smtClean="0">
                <a:latin typeface="+mj-lt"/>
              </a:rPr>
              <a:t>Spirituality and mental health are related in meaningful ways, with particularities for service members and veterans.</a:t>
            </a:r>
            <a:r>
              <a:rPr lang="en-US" sz="2400" baseline="30000" dirty="0" smtClean="0">
                <a:latin typeface="+mj-lt"/>
              </a:rPr>
              <a:t>3,4</a:t>
            </a:r>
          </a:p>
          <a:p>
            <a:pPr>
              <a:buClr>
                <a:srgbClr val="002060"/>
              </a:buClr>
              <a:buNone/>
            </a:pPr>
            <a:endParaRPr lang="en-US" sz="2400" baseline="30000" dirty="0" smtClean="0">
              <a:latin typeface="+mj-lt"/>
            </a:endParaRPr>
          </a:p>
        </p:txBody>
      </p:sp>
      <p:sp>
        <p:nvSpPr>
          <p:cNvPr id="6" name="Content Placeholder 2"/>
          <p:cNvSpPr txBox="1">
            <a:spLocks/>
          </p:cNvSpPr>
          <p:nvPr/>
        </p:nvSpPr>
        <p:spPr>
          <a:xfrm>
            <a:off x="228600" y="4648200"/>
            <a:ext cx="8382000" cy="990600"/>
          </a:xfrm>
          <a:prstGeom prst="rect">
            <a:avLst/>
          </a:prstGeom>
        </p:spPr>
        <p:txBody>
          <a:bodyPr vert="horz">
            <a:normAutofit/>
          </a:bodyPr>
          <a:lstStyle/>
          <a:p>
            <a:pPr marL="274320" lvl="0" indent="-274320">
              <a:spcBef>
                <a:spcPct val="20000"/>
              </a:spcBef>
              <a:buClr>
                <a:schemeClr val="accent1"/>
              </a:buClr>
              <a:buSzPct val="85000"/>
              <a:buFont typeface="Wingdings 2"/>
              <a:buChar char=""/>
              <a:defRPr/>
            </a:pPr>
            <a:r>
              <a:rPr lang="en-US" sz="2400" dirty="0">
                <a:ea typeface="ＭＳ Ｐゴシック" charset="0"/>
                <a:cs typeface="Georgia"/>
              </a:rPr>
              <a:t>Integration between mental health and chaplaincy is suboptimal, and much remains to be done.</a:t>
            </a:r>
          </a:p>
        </p:txBody>
      </p:sp>
      <p:sp>
        <p:nvSpPr>
          <p:cNvPr id="7" name="TextBox 6"/>
          <p:cNvSpPr txBox="1"/>
          <p:nvPr/>
        </p:nvSpPr>
        <p:spPr>
          <a:xfrm>
            <a:off x="152400" y="5808330"/>
            <a:ext cx="8534400" cy="592470"/>
          </a:xfrm>
          <a:prstGeom prst="rect">
            <a:avLst/>
          </a:prstGeom>
          <a:noFill/>
        </p:spPr>
        <p:txBody>
          <a:bodyPr wrap="square" rtlCol="0">
            <a:spAutoFit/>
          </a:bodyPr>
          <a:lstStyle/>
          <a:p>
            <a:pPr marL="342900" indent="-342900">
              <a:buAutoNum type="arabicPeriod"/>
            </a:pPr>
            <a:r>
              <a:rPr lang="en-US" sz="650" dirty="0" smtClean="0"/>
              <a:t>Wang</a:t>
            </a:r>
            <a:r>
              <a:rPr lang="en-US" sz="650" dirty="0"/>
              <a:t>, P. S., Berglund, P. A., &amp; Kessler, R. C. (2003). Patterns and Correlates of Contacting Clergy for Mental Disorders in the United States. </a:t>
            </a:r>
            <a:r>
              <a:rPr lang="en-US" sz="650" i="1" dirty="0"/>
              <a:t>Health Services Research</a:t>
            </a:r>
            <a:r>
              <a:rPr lang="en-US" sz="650" dirty="0"/>
              <a:t>, </a:t>
            </a:r>
            <a:r>
              <a:rPr lang="en-US" sz="650" i="1" dirty="0"/>
              <a:t>38</a:t>
            </a:r>
            <a:r>
              <a:rPr lang="en-US" sz="650" dirty="0"/>
              <a:t>(2), </a:t>
            </a:r>
            <a:r>
              <a:rPr lang="en-US" sz="650" dirty="0" smtClean="0"/>
              <a:t>647–673</a:t>
            </a:r>
            <a:r>
              <a:rPr lang="en-US" sz="650" dirty="0" smtClean="0"/>
              <a:t>.</a:t>
            </a:r>
          </a:p>
          <a:p>
            <a:pPr marL="342900" indent="-342900">
              <a:buFontTx/>
              <a:buAutoNum type="arabicPeriod"/>
            </a:pPr>
            <a:r>
              <a:rPr lang="en-US" sz="650" dirty="0"/>
              <a:t>Nieuwsma, J.A., Fortune-Greeley, A.K., Jackson, G.L., Meador, K.G., Beckham, J.C., &amp; Elbogen, E.B. (2014). Pastoral care use among post-9/11 veterans who screen positive for mental health problems. </a:t>
            </a:r>
            <a:r>
              <a:rPr lang="en-US" sz="650" i="1" dirty="0"/>
              <a:t>Psychological Services, 11</a:t>
            </a:r>
            <a:r>
              <a:rPr lang="en-US" sz="650" dirty="0"/>
              <a:t>, 300-308</a:t>
            </a:r>
            <a:r>
              <a:rPr lang="en-US" sz="650" dirty="0" smtClean="0"/>
              <a:t>.</a:t>
            </a:r>
            <a:endParaRPr lang="en-US" sz="650" dirty="0" smtClean="0"/>
          </a:p>
          <a:p>
            <a:pPr marL="342900" indent="-342900">
              <a:buAutoNum type="arabicPeriod"/>
            </a:pPr>
            <a:r>
              <a:rPr lang="en-US" sz="650" dirty="0"/>
              <a:t>Fontana, A., &amp; Rosenheck, R. (2004). Trauma, change in strength of religious faith, and mental health service use among veterans treated for PTSD. </a:t>
            </a:r>
            <a:r>
              <a:rPr lang="en-US" sz="650" i="1" dirty="0"/>
              <a:t>Journal of Nervous and Mental Disease</a:t>
            </a:r>
            <a:r>
              <a:rPr lang="en-US" sz="650" dirty="0"/>
              <a:t>, </a:t>
            </a:r>
            <a:r>
              <a:rPr lang="en-US" sz="650" i="1" dirty="0"/>
              <a:t>192</a:t>
            </a:r>
            <a:r>
              <a:rPr lang="en-US" sz="650" dirty="0"/>
              <a:t>(9), </a:t>
            </a:r>
            <a:r>
              <a:rPr lang="en-US" sz="650" dirty="0" smtClean="0"/>
              <a:t>579–584.</a:t>
            </a:r>
          </a:p>
          <a:p>
            <a:pPr marL="342900" indent="-342900">
              <a:buAutoNum type="arabicPeriod"/>
            </a:pPr>
            <a:r>
              <a:rPr lang="en-US" sz="650" dirty="0" smtClean="0"/>
              <a:t>Iversen </a:t>
            </a:r>
            <a:r>
              <a:rPr lang="en-US" sz="650" dirty="0"/>
              <a:t>AC, van Staden L, Hughes JH, Browne T, Greenberg N, Hotopf M, Fear NT, et al. </a:t>
            </a:r>
            <a:r>
              <a:rPr lang="en-US" sz="650" dirty="0" smtClean="0"/>
              <a:t>Helpseeking and </a:t>
            </a:r>
            <a:r>
              <a:rPr lang="en-US" sz="650" dirty="0"/>
              <a:t>receipt of treatment among UK service personnel. British Journal of Psychiatry. </a:t>
            </a:r>
            <a:r>
              <a:rPr lang="en-US" sz="650" dirty="0" smtClean="0"/>
              <a:t>2010; 197:149–155.</a:t>
            </a:r>
          </a:p>
        </p:txBody>
      </p:sp>
      <p:sp>
        <p:nvSpPr>
          <p:cNvPr id="5" name="Title 4"/>
          <p:cNvSpPr>
            <a:spLocks noGrp="1"/>
          </p:cNvSpPr>
          <p:nvPr>
            <p:ph type="title"/>
          </p:nvPr>
        </p:nvSpPr>
        <p:spPr>
          <a:xfrm>
            <a:off x="301752" y="307848"/>
            <a:ext cx="8534400" cy="758952"/>
          </a:xfrm>
        </p:spPr>
        <p:txBody>
          <a:bodyPr>
            <a:normAutofit fontScale="90000"/>
          </a:bodyPr>
          <a:lstStyle/>
          <a:p>
            <a:r>
              <a:rPr lang="en-US" dirty="0" smtClean="0"/>
              <a:t>Why </a:t>
            </a:r>
            <a:r>
              <a:rPr lang="en-US" dirty="0" smtClean="0"/>
              <a:t>Integrate Mental Health </a:t>
            </a:r>
            <a:r>
              <a:rPr lang="en-US" dirty="0" smtClean="0"/>
              <a:t>and </a:t>
            </a:r>
            <a:r>
              <a:rPr lang="en-US" dirty="0" smtClean="0"/>
              <a:t>Chaplain Services</a:t>
            </a:r>
            <a:r>
              <a:rPr lang="en-US" dirty="0" smtClean="0"/>
              <a:t>?</a:t>
            </a:r>
            <a:endParaRPr lang="en-US" dirty="0"/>
          </a:p>
        </p:txBody>
      </p:sp>
    </p:spTree>
    <p:extLst>
      <p:ext uri="{BB962C8B-B14F-4D97-AF65-F5344CB8AC3E}">
        <p14:creationId xmlns:p14="http://schemas.microsoft.com/office/powerpoint/2010/main" val="136231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81000" y="4419599"/>
            <a:ext cx="8305800" cy="2390007"/>
          </a:xfrm>
          <a:prstGeom prst="round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5400000" scaled="1"/>
            <a:tileRect/>
          </a:gradFill>
          <a:effectLst>
            <a:outerShdw blurRad="40000" dist="20000" dir="5400000" rotWithShape="0">
              <a:srgbClr val="000000">
                <a:alpha val="38000"/>
              </a:srgbClr>
            </a:outerShdw>
            <a:softEdge rad="31750"/>
          </a:effectLst>
        </p:spPr>
        <p:style>
          <a:lnRef idx="1">
            <a:schemeClr val="accent1"/>
          </a:lnRef>
          <a:fillRef idx="2">
            <a:schemeClr val="accent1"/>
          </a:fillRef>
          <a:effectRef idx="1">
            <a:schemeClr val="accent1"/>
          </a:effectRef>
          <a:fontRef idx="minor">
            <a:schemeClr val="dk1"/>
          </a:fontRef>
        </p:style>
        <p:txBody>
          <a:bodyPr lIns="91422" tIns="45711" rIns="91422" bIns="45711" rtlCol="0" anchor="ctr"/>
          <a:lstStyle/>
          <a:p>
            <a:pPr algn="ctr"/>
            <a:endParaRPr lang="en-US"/>
          </a:p>
        </p:txBody>
      </p:sp>
      <p:sp>
        <p:nvSpPr>
          <p:cNvPr id="18" name="Rounded Rectangle 17"/>
          <p:cNvSpPr/>
          <p:nvPr/>
        </p:nvSpPr>
        <p:spPr>
          <a:xfrm>
            <a:off x="381000" y="1524000"/>
            <a:ext cx="8305800" cy="2362200"/>
          </a:xfrm>
          <a:prstGeom prst="round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5400000" scaled="1"/>
            <a:tileRect/>
          </a:gradFill>
          <a:effectLst>
            <a:outerShdw blurRad="40000" dist="20000" dir="5400000" rotWithShape="0">
              <a:srgbClr val="000000">
                <a:alpha val="38000"/>
              </a:srgbClr>
            </a:outerShdw>
            <a:softEdge rad="31750"/>
          </a:effectLst>
        </p:spPr>
        <p:style>
          <a:lnRef idx="1">
            <a:schemeClr val="accent1"/>
          </a:lnRef>
          <a:fillRef idx="2">
            <a:schemeClr val="accent1"/>
          </a:fillRef>
          <a:effectRef idx="1">
            <a:schemeClr val="accent1"/>
          </a:effectRef>
          <a:fontRef idx="minor">
            <a:schemeClr val="dk1"/>
          </a:fontRef>
        </p:style>
        <p:txBody>
          <a:bodyPr lIns="91422" tIns="45711" rIns="91422" bIns="45711" rtlCol="0" anchor="ctr"/>
          <a:lstStyle/>
          <a:p>
            <a:pPr algn="ctr"/>
            <a:endParaRPr lang="en-US"/>
          </a:p>
        </p:txBody>
      </p:sp>
      <p:sp>
        <p:nvSpPr>
          <p:cNvPr id="2" name="Title 1"/>
          <p:cNvSpPr>
            <a:spLocks noGrp="1"/>
          </p:cNvSpPr>
          <p:nvPr>
            <p:ph type="title"/>
          </p:nvPr>
        </p:nvSpPr>
        <p:spPr>
          <a:xfrm>
            <a:off x="152400" y="0"/>
            <a:ext cx="8839200" cy="1143000"/>
          </a:xfrm>
        </p:spPr>
        <p:txBody>
          <a:bodyPr>
            <a:normAutofit fontScale="90000"/>
          </a:bodyPr>
          <a:lstStyle/>
          <a:p>
            <a:pPr algn="ctr"/>
            <a:r>
              <a:rPr lang="en-US" sz="3700" dirty="0" smtClean="0"/>
              <a:t>Recent History of Mental </a:t>
            </a:r>
            <a:r>
              <a:rPr lang="en-US" sz="3700" dirty="0"/>
              <a:t>Health and Chaplaincy </a:t>
            </a:r>
            <a:r>
              <a:rPr lang="en-US" sz="3700" dirty="0" smtClean="0"/>
              <a:t>Integration across VA and DoD</a:t>
            </a:r>
            <a:endParaRPr lang="en-US" sz="3700" dirty="0"/>
          </a:p>
        </p:txBody>
      </p:sp>
      <p:sp>
        <p:nvSpPr>
          <p:cNvPr id="7" name="TextBox 6"/>
          <p:cNvSpPr txBox="1"/>
          <p:nvPr/>
        </p:nvSpPr>
        <p:spPr>
          <a:xfrm>
            <a:off x="762000" y="1472625"/>
            <a:ext cx="2590800" cy="677090"/>
          </a:xfrm>
          <a:prstGeom prst="rect">
            <a:avLst/>
          </a:prstGeom>
          <a:noFill/>
        </p:spPr>
        <p:txBody>
          <a:bodyPr wrap="square" lIns="91422" tIns="45711" rIns="91422" bIns="45711" rtlCol="0">
            <a:spAutoFit/>
          </a:bodyPr>
          <a:lstStyle/>
          <a:p>
            <a:pPr algn="ctr"/>
            <a:r>
              <a:rPr lang="en-US" sz="1900" dirty="0"/>
              <a:t>Survey</a:t>
            </a:r>
          </a:p>
          <a:p>
            <a:pPr algn="ctr"/>
            <a:r>
              <a:rPr lang="en-US" sz="1900" dirty="0"/>
              <a:t>(</a:t>
            </a:r>
            <a:r>
              <a:rPr lang="en-US" sz="1900" i="1" dirty="0"/>
              <a:t>N</a:t>
            </a:r>
            <a:r>
              <a:rPr lang="en-US" sz="1900" dirty="0"/>
              <a:t> = 2,163)</a:t>
            </a:r>
          </a:p>
        </p:txBody>
      </p:sp>
      <p:pic>
        <p:nvPicPr>
          <p:cNvPr id="6148" name="Picture 4" descr="http://blog.ebta.nu/wp-content/uploads/2012/05/group.png"/>
          <p:cNvPicPr>
            <a:picLocks noChangeAspect="1" noChangeArrowheads="1"/>
          </p:cNvPicPr>
          <p:nvPr/>
        </p:nvPicPr>
        <p:blipFill>
          <a:blip r:embed="rId3" cstate="print"/>
          <a:srcRect/>
          <a:stretch>
            <a:fillRect/>
          </a:stretch>
        </p:blipFill>
        <p:spPr bwMode="auto">
          <a:xfrm>
            <a:off x="6341372" y="2021111"/>
            <a:ext cx="2051123" cy="1712689"/>
          </a:xfrm>
          <a:prstGeom prst="rect">
            <a:avLst/>
          </a:prstGeom>
          <a:noFill/>
        </p:spPr>
      </p:pic>
      <p:sp>
        <p:nvSpPr>
          <p:cNvPr id="9" name="TextBox 8"/>
          <p:cNvSpPr txBox="1"/>
          <p:nvPr/>
        </p:nvSpPr>
        <p:spPr>
          <a:xfrm>
            <a:off x="3276600" y="1472625"/>
            <a:ext cx="2590800" cy="677090"/>
          </a:xfrm>
          <a:prstGeom prst="rect">
            <a:avLst/>
          </a:prstGeom>
          <a:noFill/>
        </p:spPr>
        <p:txBody>
          <a:bodyPr wrap="square" lIns="91422" tIns="45711" rIns="91422" bIns="45711" rtlCol="0">
            <a:spAutoFit/>
          </a:bodyPr>
          <a:lstStyle/>
          <a:p>
            <a:pPr algn="ctr"/>
            <a:r>
              <a:rPr lang="en-US" sz="1900" dirty="0"/>
              <a:t>Site Visits</a:t>
            </a:r>
          </a:p>
          <a:p>
            <a:pPr algn="ctr"/>
            <a:r>
              <a:rPr lang="en-US" sz="1900" dirty="0"/>
              <a:t>(</a:t>
            </a:r>
            <a:r>
              <a:rPr lang="en-US" sz="1900" i="1" dirty="0"/>
              <a:t>N</a:t>
            </a:r>
            <a:r>
              <a:rPr lang="en-US" sz="1900" dirty="0"/>
              <a:t> = 33 sites)</a:t>
            </a:r>
          </a:p>
        </p:txBody>
      </p:sp>
      <p:sp>
        <p:nvSpPr>
          <p:cNvPr id="10" name="TextBox 9"/>
          <p:cNvSpPr txBox="1"/>
          <p:nvPr/>
        </p:nvSpPr>
        <p:spPr>
          <a:xfrm>
            <a:off x="5943600" y="1447800"/>
            <a:ext cx="2590800" cy="677090"/>
          </a:xfrm>
          <a:prstGeom prst="rect">
            <a:avLst/>
          </a:prstGeom>
          <a:noFill/>
        </p:spPr>
        <p:txBody>
          <a:bodyPr wrap="square" lIns="91422" tIns="45711" rIns="91422" bIns="45711" rtlCol="0">
            <a:spAutoFit/>
          </a:bodyPr>
          <a:lstStyle/>
          <a:p>
            <a:pPr algn="ctr"/>
            <a:r>
              <a:rPr lang="en-US" sz="1900" dirty="0"/>
              <a:t>Task Group</a:t>
            </a:r>
          </a:p>
          <a:p>
            <a:pPr algn="ctr"/>
            <a:r>
              <a:rPr lang="en-US" sz="1900" dirty="0"/>
              <a:t>(</a:t>
            </a:r>
            <a:r>
              <a:rPr lang="en-US" sz="1900" i="1" dirty="0"/>
              <a:t>N</a:t>
            </a:r>
            <a:r>
              <a:rPr lang="en-US" sz="1900" dirty="0"/>
              <a:t> = 38)</a:t>
            </a:r>
          </a:p>
        </p:txBody>
      </p:sp>
      <p:sp>
        <p:nvSpPr>
          <p:cNvPr id="11" name="Down Arrow 10"/>
          <p:cNvSpPr/>
          <p:nvPr/>
        </p:nvSpPr>
        <p:spPr>
          <a:xfrm>
            <a:off x="4191000" y="3886200"/>
            <a:ext cx="990600" cy="533400"/>
          </a:xfrm>
          <a:prstGeom prst="downArrow">
            <a:avLst/>
          </a:prstGeom>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a:p>
        </p:txBody>
      </p:sp>
      <p:sp>
        <p:nvSpPr>
          <p:cNvPr id="12" name="TextBox 11"/>
          <p:cNvSpPr txBox="1"/>
          <p:nvPr/>
        </p:nvSpPr>
        <p:spPr>
          <a:xfrm>
            <a:off x="914400" y="4495800"/>
            <a:ext cx="2590800" cy="677090"/>
          </a:xfrm>
          <a:prstGeom prst="rect">
            <a:avLst/>
          </a:prstGeom>
          <a:noFill/>
        </p:spPr>
        <p:txBody>
          <a:bodyPr wrap="square" lIns="91422" tIns="45711" rIns="91422" bIns="45711" rtlCol="0">
            <a:spAutoFit/>
          </a:bodyPr>
          <a:lstStyle/>
          <a:p>
            <a:pPr algn="ctr"/>
            <a:r>
              <a:rPr lang="en-US" sz="1900" dirty="0"/>
              <a:t>MHICS</a:t>
            </a:r>
          </a:p>
          <a:p>
            <a:pPr algn="ctr"/>
            <a:r>
              <a:rPr lang="en-US" sz="1900" dirty="0"/>
              <a:t>(</a:t>
            </a:r>
            <a:r>
              <a:rPr lang="en-US" sz="1900" i="1" dirty="0"/>
              <a:t>N</a:t>
            </a:r>
            <a:r>
              <a:rPr lang="en-US" sz="1900" dirty="0"/>
              <a:t> = 40)</a:t>
            </a:r>
          </a:p>
        </p:txBody>
      </p:sp>
      <p:sp>
        <p:nvSpPr>
          <p:cNvPr id="13" name="TextBox 12"/>
          <p:cNvSpPr txBox="1"/>
          <p:nvPr/>
        </p:nvSpPr>
        <p:spPr>
          <a:xfrm>
            <a:off x="3276600" y="4495800"/>
            <a:ext cx="2819400" cy="677090"/>
          </a:xfrm>
          <a:prstGeom prst="rect">
            <a:avLst/>
          </a:prstGeom>
          <a:noFill/>
        </p:spPr>
        <p:txBody>
          <a:bodyPr wrap="square" lIns="91422" tIns="45711" rIns="91422" bIns="45711" rtlCol="0">
            <a:spAutoFit/>
          </a:bodyPr>
          <a:lstStyle/>
          <a:p>
            <a:pPr algn="ctr"/>
            <a:r>
              <a:rPr lang="en-US" sz="1900" dirty="0"/>
              <a:t>Learning Collaborative</a:t>
            </a:r>
          </a:p>
          <a:p>
            <a:pPr algn="ctr"/>
            <a:r>
              <a:rPr lang="en-US" sz="1900" dirty="0"/>
              <a:t>(</a:t>
            </a:r>
            <a:r>
              <a:rPr lang="en-US" sz="1900" i="1" dirty="0"/>
              <a:t>N</a:t>
            </a:r>
            <a:r>
              <a:rPr lang="en-US" sz="1900" dirty="0"/>
              <a:t> = 14 sites)</a:t>
            </a:r>
          </a:p>
        </p:txBody>
      </p:sp>
      <p:sp>
        <p:nvSpPr>
          <p:cNvPr id="14" name="TextBox 13"/>
          <p:cNvSpPr txBox="1"/>
          <p:nvPr/>
        </p:nvSpPr>
        <p:spPr>
          <a:xfrm>
            <a:off x="6096000" y="4495805"/>
            <a:ext cx="2590800" cy="384703"/>
          </a:xfrm>
          <a:prstGeom prst="rect">
            <a:avLst/>
          </a:prstGeom>
          <a:noFill/>
        </p:spPr>
        <p:txBody>
          <a:bodyPr wrap="square" lIns="91422" tIns="45711" rIns="91422" bIns="45711" rtlCol="0">
            <a:spAutoFit/>
          </a:bodyPr>
          <a:lstStyle/>
          <a:p>
            <a:pPr algn="ctr"/>
            <a:r>
              <a:rPr lang="en-US" sz="1900" dirty="0"/>
              <a:t>Broad Education</a:t>
            </a:r>
          </a:p>
        </p:txBody>
      </p:sp>
      <p:pic>
        <p:nvPicPr>
          <p:cNvPr id="6150" name="Picture 6" descr="http://cdn5.openculture.com/wp-content/uploads/2010/04/bigstock_Online_Education_11092172.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19200" y="5105400"/>
            <a:ext cx="2286000" cy="1524000"/>
          </a:xfrm>
          <a:prstGeom prst="rect">
            <a:avLst/>
          </a:prstGeom>
          <a:noFill/>
        </p:spPr>
      </p:pic>
      <p:pic>
        <p:nvPicPr>
          <p:cNvPr id="6152" name="Picture 8" descr="https://healthcare.nacha.org/sites/healthcare.nacha.org/files/files/collaboration1.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828142" y="5105400"/>
            <a:ext cx="1886857" cy="1274063"/>
          </a:xfrm>
          <a:prstGeom prst="rect">
            <a:avLst/>
          </a:prstGeom>
          <a:noFill/>
        </p:spPr>
      </p:pic>
      <p:pic>
        <p:nvPicPr>
          <p:cNvPr id="6154" name="Picture 10" descr="https://www.atcoresystems.com/sugarcrm-images/atcore-sugarcrm-training.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433456" y="4876802"/>
            <a:ext cx="2177143" cy="1668414"/>
          </a:xfrm>
          <a:prstGeom prst="rect">
            <a:avLst/>
          </a:prstGeom>
          <a:noFill/>
        </p:spPr>
      </p:pic>
      <p:pic>
        <p:nvPicPr>
          <p:cNvPr id="6156" name="Picture 12" descr="http://www.hippocampusmagazine.com/wp-content/uploads/2012/01/100040398.jpg"/>
          <p:cNvPicPr>
            <a:picLocks noChangeAspect="1" noChangeArrowheads="1"/>
          </p:cNvPicPr>
          <p:nvPr/>
        </p:nvPicPr>
        <p:blipFill>
          <a:blip r:embed="rId7" cstate="print">
            <a:clrChange>
              <a:clrFrom>
                <a:srgbClr val="FBFBFB"/>
              </a:clrFrom>
              <a:clrTo>
                <a:srgbClr val="FBFBFB">
                  <a:alpha val="0"/>
                </a:srgbClr>
              </a:clrTo>
            </a:clrChange>
          </a:blip>
          <a:srcRect t="13043" b="4348"/>
          <a:stretch>
            <a:fillRect/>
          </a:stretch>
        </p:blipFill>
        <p:spPr bwMode="auto">
          <a:xfrm>
            <a:off x="1523999" y="2136893"/>
            <a:ext cx="1219201" cy="1512100"/>
          </a:xfrm>
          <a:prstGeom prst="rect">
            <a:avLst/>
          </a:prstGeom>
          <a:noFill/>
        </p:spPr>
      </p:pic>
      <p:sp>
        <p:nvSpPr>
          <p:cNvPr id="22" name="TextBox 21"/>
          <p:cNvSpPr txBox="1"/>
          <p:nvPr/>
        </p:nvSpPr>
        <p:spPr>
          <a:xfrm rot="16200000">
            <a:off x="-238155" y="2305009"/>
            <a:ext cx="1905000" cy="800201"/>
          </a:xfrm>
          <a:prstGeom prst="rect">
            <a:avLst/>
          </a:prstGeom>
          <a:noFill/>
        </p:spPr>
        <p:txBody>
          <a:bodyPr wrap="square" lIns="91422" tIns="45711" rIns="91422" bIns="45711" rtlCol="0">
            <a:spAutoFit/>
          </a:bodyPr>
          <a:lstStyle/>
          <a:p>
            <a:pPr algn="ctr"/>
            <a:r>
              <a:rPr lang="en-US" sz="2700" b="1" u="sng" dirty="0"/>
              <a:t>IMHS</a:t>
            </a:r>
          </a:p>
          <a:p>
            <a:pPr algn="ctr"/>
            <a:r>
              <a:rPr lang="en-US" sz="1900" b="1" dirty="0"/>
              <a:t>(2010-2013)</a:t>
            </a:r>
          </a:p>
        </p:txBody>
      </p:sp>
      <p:sp>
        <p:nvSpPr>
          <p:cNvPr id="23" name="TextBox 22"/>
          <p:cNvSpPr txBox="1"/>
          <p:nvPr/>
        </p:nvSpPr>
        <p:spPr>
          <a:xfrm rot="16200000">
            <a:off x="-324533" y="5139044"/>
            <a:ext cx="2086691" cy="800201"/>
          </a:xfrm>
          <a:prstGeom prst="rect">
            <a:avLst/>
          </a:prstGeom>
          <a:noFill/>
        </p:spPr>
        <p:txBody>
          <a:bodyPr wrap="square" lIns="91422" tIns="45711" rIns="91422" bIns="45711" rtlCol="0">
            <a:spAutoFit/>
          </a:bodyPr>
          <a:lstStyle/>
          <a:p>
            <a:pPr algn="ctr"/>
            <a:r>
              <a:rPr lang="en-US" sz="2700" b="1" u="sng" dirty="0"/>
              <a:t>JIF</a:t>
            </a:r>
          </a:p>
          <a:p>
            <a:pPr algn="ctr"/>
            <a:r>
              <a:rPr lang="en-US" sz="1900" b="1" dirty="0"/>
              <a:t>(</a:t>
            </a:r>
            <a:r>
              <a:rPr lang="en-US" sz="1900" b="1" dirty="0" smtClean="0"/>
              <a:t>2013-present)</a:t>
            </a:r>
            <a:endParaRPr lang="en-US" sz="1900" b="1" dirty="0"/>
          </a:p>
        </p:txBody>
      </p:sp>
      <p:pic>
        <p:nvPicPr>
          <p:cNvPr id="20" name="Picture 19" descr="H:\Tarik's VA Chaplains\Report writing\GRAPHICS\newvisnmap.png"/>
          <p:cNvPicPr/>
          <p:nvPr/>
        </p:nvPicPr>
        <p:blipFill>
          <a:blip r:embed="rId8" cstate="print">
            <a:clrChange>
              <a:clrFrom>
                <a:srgbClr val="FFFFFF"/>
              </a:clrFrom>
              <a:clrTo>
                <a:srgbClr val="FFFFFF">
                  <a:alpha val="0"/>
                </a:srgbClr>
              </a:clrTo>
            </a:clrChange>
          </a:blip>
          <a:srcRect/>
          <a:stretch>
            <a:fillRect/>
          </a:stretch>
        </p:blipFill>
        <p:spPr bwMode="auto">
          <a:xfrm>
            <a:off x="3356438" y="2137702"/>
            <a:ext cx="2815762" cy="1483689"/>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2EE2395B-4682-4747-9738-931BA81AD786}" type="slidenum">
              <a:rPr lang="en-US" smtClean="0"/>
              <a:pPr/>
              <a:t>6</a:t>
            </a:fld>
            <a:endParaRPr lang="en-US"/>
          </a:p>
        </p:txBody>
      </p:sp>
      <p:sp>
        <p:nvSpPr>
          <p:cNvPr id="25" name="TextBox 24"/>
          <p:cNvSpPr txBox="1"/>
          <p:nvPr/>
        </p:nvSpPr>
        <p:spPr>
          <a:xfrm>
            <a:off x="533400" y="3532257"/>
            <a:ext cx="8153400" cy="353943"/>
          </a:xfrm>
          <a:prstGeom prst="rect">
            <a:avLst/>
          </a:prstGeom>
          <a:noFill/>
        </p:spPr>
        <p:txBody>
          <a:bodyPr wrap="square" rtlCol="0">
            <a:spAutoFit/>
          </a:bodyPr>
          <a:lstStyle/>
          <a:p>
            <a:r>
              <a:rPr lang="en-US" sz="1000" b="1" dirty="0" smtClean="0"/>
              <a:t>VA/DoD Integrated Mental Health Strategy (IMHS) </a:t>
            </a:r>
            <a:r>
              <a:rPr lang="en-US" sz="1000" b="1" dirty="0"/>
              <a:t>Final </a:t>
            </a:r>
            <a:r>
              <a:rPr lang="en-US" sz="1000" b="1" dirty="0" smtClean="0"/>
              <a:t>Report:</a:t>
            </a:r>
            <a:r>
              <a:rPr lang="en-US" sz="700" dirty="0" smtClean="0"/>
              <a:t> </a:t>
            </a:r>
            <a:r>
              <a:rPr lang="en-US" sz="700" dirty="0">
                <a:hlinkClick r:id="rId9"/>
              </a:rPr>
              <a:t>http://</a:t>
            </a:r>
            <a:r>
              <a:rPr lang="en-US" sz="700" dirty="0" smtClean="0">
                <a:hlinkClick r:id="rId9"/>
              </a:rPr>
              <a:t>www.mirecc.va.gov/mentalhealthandchaplaincy/Docs_and_Images/Expanded%20IMHS%20SA23%20Mental%20Health%20and%20Chaplaincy%20Report.pdf</a:t>
            </a:r>
            <a:r>
              <a:rPr lang="en-US" sz="700" dirty="0" smtClean="0"/>
              <a:t> </a:t>
            </a:r>
            <a:endParaRPr lang="en-US" sz="700" dirty="0"/>
          </a:p>
        </p:txBody>
      </p:sp>
      <p:sp>
        <p:nvSpPr>
          <p:cNvPr id="26" name="TextBox 25"/>
          <p:cNvSpPr txBox="1"/>
          <p:nvPr/>
        </p:nvSpPr>
        <p:spPr>
          <a:xfrm>
            <a:off x="533400" y="6455664"/>
            <a:ext cx="8153400" cy="353943"/>
          </a:xfrm>
          <a:prstGeom prst="rect">
            <a:avLst/>
          </a:prstGeom>
          <a:noFill/>
        </p:spPr>
        <p:txBody>
          <a:bodyPr wrap="square" rtlCol="0">
            <a:spAutoFit/>
          </a:bodyPr>
          <a:lstStyle/>
          <a:p>
            <a:r>
              <a:rPr lang="en-US" sz="1000" b="1" dirty="0" smtClean="0"/>
              <a:t>DoD/VA Joint Incentive Fund (JIF) Final Report:</a:t>
            </a:r>
          </a:p>
          <a:p>
            <a:r>
              <a:rPr lang="en-US" sz="700" dirty="0" smtClean="0">
                <a:hlinkClick r:id="rId10"/>
              </a:rPr>
              <a:t>http</a:t>
            </a:r>
            <a:r>
              <a:rPr lang="en-US" sz="700" dirty="0">
                <a:hlinkClick r:id="rId10"/>
              </a:rPr>
              <a:t>://</a:t>
            </a:r>
            <a:r>
              <a:rPr lang="en-US" sz="700" dirty="0" smtClean="0">
                <a:hlinkClick r:id="rId10"/>
              </a:rPr>
              <a:t>www.mirecc.va.gov/mentalhealthandchaplaincy/Docs_and_Images/Chaplains_MH_JIF_Final_Report.pdf</a:t>
            </a:r>
            <a:r>
              <a:rPr lang="en-US" sz="700" dirty="0" smtClean="0"/>
              <a:t> </a:t>
            </a:r>
            <a:endParaRPr lang="en-US" sz="700" dirty="0"/>
          </a:p>
        </p:txBody>
      </p:sp>
      <p:sp>
        <p:nvSpPr>
          <p:cNvPr id="27" name="Rounded Rectangle 26"/>
          <p:cNvSpPr/>
          <p:nvPr/>
        </p:nvSpPr>
        <p:spPr>
          <a:xfrm>
            <a:off x="3352800" y="4495801"/>
            <a:ext cx="2667000" cy="1959864"/>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173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fade">
                                      <p:cBhvr>
                                        <p:cTn id="13" dur="1000"/>
                                        <p:tgtEl>
                                          <p:spTgt spid="61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6156"/>
                                        </p:tgtEl>
                                        <p:attrNameLst>
                                          <p:attrName>style.visibility</p:attrName>
                                        </p:attrNameLst>
                                      </p:cBhvr>
                                      <p:to>
                                        <p:strVal val="visible"/>
                                      </p:to>
                                    </p:set>
                                    <p:animEffect transition="in" filter="fade">
                                      <p:cBhvr>
                                        <p:cTn id="22" dur="1000"/>
                                        <p:tgtEl>
                                          <p:spTgt spid="61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childTnLst>
                                </p:cTn>
                              </p:par>
                              <p:par>
                                <p:cTn id="49" presetID="10" presetClass="entr" presetSubtype="0" fill="hold" nodeType="withEffect">
                                  <p:stCondLst>
                                    <p:cond delay="0"/>
                                  </p:stCondLst>
                                  <p:childTnLst>
                                    <p:set>
                                      <p:cBhvr>
                                        <p:cTn id="50" dur="1" fill="hold">
                                          <p:stCondLst>
                                            <p:cond delay="0"/>
                                          </p:stCondLst>
                                        </p:cTn>
                                        <p:tgtEl>
                                          <p:spTgt spid="6150"/>
                                        </p:tgtEl>
                                        <p:attrNameLst>
                                          <p:attrName>style.visibility</p:attrName>
                                        </p:attrNameLst>
                                      </p:cBhvr>
                                      <p:to>
                                        <p:strVal val="visible"/>
                                      </p:to>
                                    </p:set>
                                    <p:animEffect transition="in" filter="fade">
                                      <p:cBhvr>
                                        <p:cTn id="51" dur="1000"/>
                                        <p:tgtEl>
                                          <p:spTgt spid="6150"/>
                                        </p:tgtEl>
                                      </p:cBhvr>
                                    </p:animEffect>
                                  </p:childTnLst>
                                </p:cTn>
                              </p:par>
                              <p:par>
                                <p:cTn id="52" presetID="10" presetClass="entr" presetSubtype="0" fill="hold" nodeType="withEffect">
                                  <p:stCondLst>
                                    <p:cond delay="0"/>
                                  </p:stCondLst>
                                  <p:childTnLst>
                                    <p:set>
                                      <p:cBhvr>
                                        <p:cTn id="53" dur="1" fill="hold">
                                          <p:stCondLst>
                                            <p:cond delay="0"/>
                                          </p:stCondLst>
                                        </p:cTn>
                                        <p:tgtEl>
                                          <p:spTgt spid="6152"/>
                                        </p:tgtEl>
                                        <p:attrNameLst>
                                          <p:attrName>style.visibility</p:attrName>
                                        </p:attrNameLst>
                                      </p:cBhvr>
                                      <p:to>
                                        <p:strVal val="visible"/>
                                      </p:to>
                                    </p:set>
                                    <p:animEffect transition="in" filter="fade">
                                      <p:cBhvr>
                                        <p:cTn id="54" dur="1000"/>
                                        <p:tgtEl>
                                          <p:spTgt spid="6152"/>
                                        </p:tgtEl>
                                      </p:cBhvr>
                                    </p:animEffect>
                                  </p:childTnLst>
                                </p:cTn>
                              </p:par>
                              <p:par>
                                <p:cTn id="55" presetID="10" presetClass="entr" presetSubtype="0" fill="hold" nodeType="withEffect">
                                  <p:stCondLst>
                                    <p:cond delay="0"/>
                                  </p:stCondLst>
                                  <p:childTnLst>
                                    <p:set>
                                      <p:cBhvr>
                                        <p:cTn id="56" dur="1" fill="hold">
                                          <p:stCondLst>
                                            <p:cond delay="0"/>
                                          </p:stCondLst>
                                        </p:cTn>
                                        <p:tgtEl>
                                          <p:spTgt spid="6154"/>
                                        </p:tgtEl>
                                        <p:attrNameLst>
                                          <p:attrName>style.visibility</p:attrName>
                                        </p:attrNameLst>
                                      </p:cBhvr>
                                      <p:to>
                                        <p:strVal val="visible"/>
                                      </p:to>
                                    </p:set>
                                    <p:animEffect transition="in" filter="fade">
                                      <p:cBhvr>
                                        <p:cTn id="57" dur="1000"/>
                                        <p:tgtEl>
                                          <p:spTgt spid="615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10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up)">
                                      <p:cBhvr>
                                        <p:cTn id="6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7" grpId="0"/>
      <p:bldP spid="9" grpId="0"/>
      <p:bldP spid="10" grpId="0"/>
      <p:bldP spid="11" grpId="0" animBg="1"/>
      <p:bldP spid="12" grpId="0"/>
      <p:bldP spid="13" grpId="0"/>
      <p:bldP spid="14" grpId="0"/>
      <p:bldP spid="22" grpId="0"/>
      <p:bldP spid="23" grpId="0"/>
      <p:bldP spid="25" grpId="0"/>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IMHS Methods</a:t>
            </a:r>
            <a:endParaRPr lang="en-US" dirty="0"/>
          </a:p>
        </p:txBody>
      </p:sp>
      <p:sp>
        <p:nvSpPr>
          <p:cNvPr id="3" name="Content Placeholder 2"/>
          <p:cNvSpPr>
            <a:spLocks noGrp="1"/>
          </p:cNvSpPr>
          <p:nvPr>
            <p:ph idx="1"/>
          </p:nvPr>
        </p:nvSpPr>
        <p:spPr>
          <a:xfrm>
            <a:off x="609600" y="1447800"/>
            <a:ext cx="8382000" cy="4876800"/>
          </a:xfrm>
        </p:spPr>
        <p:txBody>
          <a:bodyPr>
            <a:normAutofit fontScale="92500" lnSpcReduction="10000"/>
          </a:bodyPr>
          <a:lstStyle/>
          <a:p>
            <a:r>
              <a:rPr lang="en-US" dirty="0" smtClean="0"/>
              <a:t>Quantitative: VA/</a:t>
            </a:r>
            <a:r>
              <a:rPr lang="en-US" dirty="0" err="1" smtClean="0"/>
              <a:t>DoD</a:t>
            </a:r>
            <a:r>
              <a:rPr lang="en-US" dirty="0" smtClean="0"/>
              <a:t> Chaplain Survey</a:t>
            </a:r>
          </a:p>
          <a:p>
            <a:pPr lvl="1"/>
            <a:r>
              <a:rPr lang="en-US" sz="1900" dirty="0"/>
              <a:t>Assessed chaplain practices with respect to spiritual and mental health </a:t>
            </a:r>
            <a:r>
              <a:rPr lang="en-US" sz="1900" dirty="0" smtClean="0"/>
              <a:t>care</a:t>
            </a:r>
            <a:endParaRPr lang="en-US" sz="1900" dirty="0"/>
          </a:p>
          <a:p>
            <a:pPr lvl="1"/>
            <a:r>
              <a:rPr lang="en-US" sz="1900" i="1" dirty="0"/>
              <a:t>M</a:t>
            </a:r>
            <a:r>
              <a:rPr lang="en-US" sz="1900" dirty="0"/>
              <a:t> = 42 minutes to complete</a:t>
            </a:r>
            <a:endParaRPr lang="en-US" sz="1900" i="1" dirty="0"/>
          </a:p>
          <a:p>
            <a:pPr lvl="1"/>
            <a:r>
              <a:rPr lang="en-US" sz="1900" dirty="0"/>
              <a:t>Response rates</a:t>
            </a:r>
            <a:r>
              <a:rPr lang="en-US" sz="1900" dirty="0" smtClean="0"/>
              <a:t>: 75% in VA (</a:t>
            </a:r>
            <a:r>
              <a:rPr lang="en-US" sz="1900" dirty="0"/>
              <a:t>n = 440 / 585</a:t>
            </a:r>
            <a:r>
              <a:rPr lang="en-US" sz="1900" dirty="0" smtClean="0"/>
              <a:t>); 60% in </a:t>
            </a:r>
            <a:r>
              <a:rPr lang="en-US" sz="1900" dirty="0" err="1" smtClean="0"/>
              <a:t>DoD</a:t>
            </a:r>
            <a:r>
              <a:rPr lang="en-US" sz="1900" dirty="0" smtClean="0"/>
              <a:t> (n = 1,723 / 2,879)</a:t>
            </a:r>
            <a:endParaRPr lang="en-US" sz="1900" dirty="0"/>
          </a:p>
          <a:p>
            <a:endParaRPr lang="en-US" dirty="0" smtClean="0"/>
          </a:p>
          <a:p>
            <a:r>
              <a:rPr lang="en-US" dirty="0" smtClean="0"/>
              <a:t>Qualitative: VA/</a:t>
            </a:r>
            <a:r>
              <a:rPr lang="en-US" dirty="0" err="1" smtClean="0"/>
              <a:t>DoD</a:t>
            </a:r>
            <a:r>
              <a:rPr lang="en-US" dirty="0" smtClean="0"/>
              <a:t> Site Visit Interviews</a:t>
            </a:r>
          </a:p>
          <a:p>
            <a:pPr lvl="1"/>
            <a:r>
              <a:rPr lang="en-US" dirty="0" smtClean="0"/>
              <a:t>Facilities: 17 VA; 15 </a:t>
            </a:r>
            <a:r>
              <a:rPr lang="en-US" dirty="0" err="1" smtClean="0"/>
              <a:t>DoD</a:t>
            </a:r>
            <a:r>
              <a:rPr lang="en-US" dirty="0" smtClean="0"/>
              <a:t>; 1 Joint</a:t>
            </a:r>
          </a:p>
          <a:p>
            <a:pPr lvl="1"/>
            <a:r>
              <a:rPr lang="en-US" dirty="0" smtClean="0"/>
              <a:t>Providers: 201 mental health; 195 chaplains</a:t>
            </a:r>
          </a:p>
          <a:p>
            <a:pPr lvl="1"/>
            <a:endParaRPr lang="en-US" dirty="0" smtClean="0"/>
          </a:p>
          <a:p>
            <a:r>
              <a:rPr lang="en-US" dirty="0" smtClean="0"/>
              <a:t>Task Group (n = 38)</a:t>
            </a:r>
          </a:p>
          <a:p>
            <a:pPr lvl="1"/>
            <a:r>
              <a:rPr lang="en-US" dirty="0" smtClean="0"/>
              <a:t>Employer: 17 VA; 14 </a:t>
            </a:r>
            <a:r>
              <a:rPr lang="en-US" dirty="0" err="1" smtClean="0"/>
              <a:t>DoD</a:t>
            </a:r>
            <a:r>
              <a:rPr lang="en-US" dirty="0" smtClean="0"/>
              <a:t>; 7 external</a:t>
            </a:r>
          </a:p>
          <a:p>
            <a:pPr lvl="1"/>
            <a:r>
              <a:rPr lang="en-US" dirty="0" smtClean="0"/>
              <a:t>Professions: chaplaincy; psychology; psychiatry; social work; epidemiology</a:t>
            </a:r>
            <a:r>
              <a:rPr lang="en-US" dirty="0"/>
              <a:t>;</a:t>
            </a:r>
            <a:r>
              <a:rPr lang="en-US" dirty="0" smtClean="0"/>
              <a:t> other</a:t>
            </a:r>
            <a:endParaRPr lang="en-US" dirty="0"/>
          </a:p>
        </p:txBody>
      </p:sp>
      <p:sp>
        <p:nvSpPr>
          <p:cNvPr id="4" name="TextBox 3"/>
          <p:cNvSpPr txBox="1"/>
          <p:nvPr/>
        </p:nvSpPr>
        <p:spPr>
          <a:xfrm>
            <a:off x="152400" y="6367046"/>
            <a:ext cx="8610600" cy="338554"/>
          </a:xfrm>
          <a:prstGeom prst="rect">
            <a:avLst/>
          </a:prstGeom>
          <a:noFill/>
        </p:spPr>
        <p:txBody>
          <a:bodyPr wrap="square" rtlCol="0">
            <a:spAutoFit/>
          </a:bodyPr>
          <a:lstStyle/>
          <a:p>
            <a:r>
              <a:rPr lang="en-US" sz="800" dirty="0">
                <a:solidFill>
                  <a:schemeClr val="bg1"/>
                </a:solidFill>
              </a:rPr>
              <a:t>Nieuwsma, J.A., Jackson, G.L., </a:t>
            </a:r>
            <a:r>
              <a:rPr lang="en-US" sz="800" dirty="0" err="1">
                <a:solidFill>
                  <a:schemeClr val="bg1"/>
                </a:solidFill>
              </a:rPr>
              <a:t>DeKraai</a:t>
            </a:r>
            <a:r>
              <a:rPr lang="en-US" sz="800" dirty="0">
                <a:solidFill>
                  <a:schemeClr val="bg1"/>
                </a:solidFill>
              </a:rPr>
              <a:t>, M.B., Bulling, D.J., Cantrell, W.C., Rhodes, J.E., Bates, M.J., Ethridge, K., Lane, M.E., Tenhula, W.N., Batten, S.J., &amp; Meador, K.G. (2014). Collaborating across the Departments of Veterans Affairs and Defense to integrate mental health and chaplaincy services. </a:t>
            </a:r>
            <a:r>
              <a:rPr lang="en-US" sz="800" i="1" dirty="0">
                <a:solidFill>
                  <a:schemeClr val="bg1"/>
                </a:solidFill>
              </a:rPr>
              <a:t>Journal of General Internal Medicine, 29, </a:t>
            </a:r>
            <a:r>
              <a:rPr lang="en-US" sz="800" dirty="0">
                <a:solidFill>
                  <a:schemeClr val="bg1"/>
                </a:solidFill>
              </a:rPr>
              <a:t>S885-S894.</a:t>
            </a:r>
            <a:endParaRPr lang="en-US" sz="800" dirty="0">
              <a:solidFill>
                <a:schemeClr val="bg1"/>
              </a:solidFill>
              <a:latin typeface="+mj-lt"/>
            </a:endParaRPr>
          </a:p>
        </p:txBody>
      </p:sp>
      <p:pic>
        <p:nvPicPr>
          <p:cNvPr id="5" name="Picture 12" descr="http://www.hippocampusmagazine.com/wp-content/uploads/2012/01/100040398.jpg"/>
          <p:cNvPicPr>
            <a:picLocks noChangeAspect="1" noChangeArrowheads="1"/>
          </p:cNvPicPr>
          <p:nvPr/>
        </p:nvPicPr>
        <p:blipFill>
          <a:blip r:embed="rId3" cstate="print">
            <a:clrChange>
              <a:clrFrom>
                <a:srgbClr val="FBFBFB"/>
              </a:clrFrom>
              <a:clrTo>
                <a:srgbClr val="FBFBFB">
                  <a:alpha val="0"/>
                </a:srgbClr>
              </a:clrTo>
            </a:clrChange>
          </a:blip>
          <a:srcRect t="13043" b="4348"/>
          <a:stretch>
            <a:fillRect/>
          </a:stretch>
        </p:blipFill>
        <p:spPr bwMode="auto">
          <a:xfrm>
            <a:off x="228600" y="1905000"/>
            <a:ext cx="609601" cy="756050"/>
          </a:xfrm>
          <a:prstGeom prst="rect">
            <a:avLst/>
          </a:prstGeom>
          <a:noFill/>
        </p:spPr>
      </p:pic>
      <p:pic>
        <p:nvPicPr>
          <p:cNvPr id="6" name="Picture 5" descr="H:\Tarik's VA Chaplains\Report writing\GRAPHICS\newvisnmap.png"/>
          <p:cNvPicPr/>
          <p:nvPr/>
        </p:nvPicPr>
        <p:blipFill>
          <a:blip r:embed="rId4" cstate="print">
            <a:clrChange>
              <a:clrFrom>
                <a:srgbClr val="FFFFFF"/>
              </a:clrFrom>
              <a:clrTo>
                <a:srgbClr val="FFFFFF">
                  <a:alpha val="0"/>
                </a:srgbClr>
              </a:clrTo>
            </a:clrChange>
          </a:blip>
          <a:srcRect/>
          <a:stretch>
            <a:fillRect/>
          </a:stretch>
        </p:blipFill>
        <p:spPr bwMode="auto">
          <a:xfrm>
            <a:off x="173269" y="3657600"/>
            <a:ext cx="817331" cy="442877"/>
          </a:xfrm>
          <a:prstGeom prst="rect">
            <a:avLst/>
          </a:prstGeom>
          <a:noFill/>
          <a:ln w="9525">
            <a:noFill/>
            <a:miter lim="800000"/>
            <a:headEnd/>
            <a:tailEnd/>
          </a:ln>
        </p:spPr>
      </p:pic>
      <p:pic>
        <p:nvPicPr>
          <p:cNvPr id="7" name="Picture 4" descr="http://blog.ebta.nu/wp-content/uploads/2012/05/group.png"/>
          <p:cNvPicPr>
            <a:picLocks noChangeAspect="1" noChangeArrowheads="1"/>
          </p:cNvPicPr>
          <p:nvPr/>
        </p:nvPicPr>
        <p:blipFill>
          <a:blip r:embed="rId5" cstate="print"/>
          <a:srcRect/>
          <a:stretch>
            <a:fillRect/>
          </a:stretch>
        </p:blipFill>
        <p:spPr bwMode="auto">
          <a:xfrm>
            <a:off x="152400" y="5105400"/>
            <a:ext cx="751790" cy="627745"/>
          </a:xfrm>
          <a:prstGeom prst="rect">
            <a:avLst/>
          </a:prstGeom>
          <a:noFill/>
        </p:spPr>
      </p:pic>
    </p:spTree>
    <p:extLst>
      <p:ext uri="{BB962C8B-B14F-4D97-AF65-F5344CB8AC3E}">
        <p14:creationId xmlns:p14="http://schemas.microsoft.com/office/powerpoint/2010/main" val="20834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8" presetID="10"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1000"/>
                                        <p:tgtEl>
                                          <p:spTgt spid="3">
                                            <p:txEl>
                                              <p:pRg st="10" end="10"/>
                                            </p:txEl>
                                          </p:spTgt>
                                        </p:tgtEl>
                                      </p:cBhvr>
                                    </p:animEffect>
                                    <p:anim calcmode="lin" valueType="num">
                                      <p:cBhvr>
                                        <p:cTn id="6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3" presetID="10" presetClass="entr" presetSubtype="0" fill="hold"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1000"/>
                                        <p:tgtEl>
                                          <p:spTgt spid="7"/>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fade">
                                      <p:cBhvr>
                                        <p:cTn id="68" dur="1000"/>
                                        <p:tgtEl>
                                          <p:spTgt spid="3">
                                            <p:txEl>
                                              <p:pRg st="11" end="11"/>
                                            </p:txEl>
                                          </p:spTgt>
                                        </p:tgtEl>
                                      </p:cBhvr>
                                    </p:animEffect>
                                    <p:anim calcmode="lin" valueType="num">
                                      <p:cBhvr>
                                        <p:cTn id="6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rmAutofit fontScale="90000"/>
          </a:bodyPr>
          <a:lstStyle/>
          <a:p>
            <a:r>
              <a:rPr lang="en-US" dirty="0" smtClean="0"/>
              <a:t>IMHS Chaplain Survey</a:t>
            </a:r>
            <a:br>
              <a:rPr lang="en-US" dirty="0" smtClean="0"/>
            </a:br>
            <a:r>
              <a:rPr lang="en-US" dirty="0" smtClean="0"/>
              <a:t>Perceived Understanding &amp; Valuing</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456" t="20421" r="10544" b="14905"/>
          <a:stretch/>
        </p:blipFill>
        <p:spPr bwMode="auto">
          <a:xfrm>
            <a:off x="310356" y="1624262"/>
            <a:ext cx="8605044" cy="470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12" descr="http://www.hippocampusmagazine.com/wp-content/uploads/2012/01/100040398.jpg"/>
          <p:cNvPicPr>
            <a:picLocks noChangeAspect="1" noChangeArrowheads="1"/>
          </p:cNvPicPr>
          <p:nvPr/>
        </p:nvPicPr>
        <p:blipFill>
          <a:blip r:embed="rId4" cstate="print">
            <a:clrChange>
              <a:clrFrom>
                <a:srgbClr val="FBFBFB"/>
              </a:clrFrom>
              <a:clrTo>
                <a:srgbClr val="FBFBFB">
                  <a:alpha val="0"/>
                </a:srgbClr>
              </a:clrTo>
            </a:clrChange>
          </a:blip>
          <a:srcRect t="13043" b="4348"/>
          <a:stretch>
            <a:fillRect/>
          </a:stretch>
        </p:blipFill>
        <p:spPr bwMode="auto">
          <a:xfrm>
            <a:off x="228600" y="163286"/>
            <a:ext cx="609601" cy="756050"/>
          </a:xfrm>
          <a:prstGeom prst="rect">
            <a:avLst/>
          </a:prstGeom>
          <a:noFill/>
        </p:spPr>
      </p:pic>
      <p:sp>
        <p:nvSpPr>
          <p:cNvPr id="5" name="TextBox 4"/>
          <p:cNvSpPr txBox="1"/>
          <p:nvPr/>
        </p:nvSpPr>
        <p:spPr>
          <a:xfrm>
            <a:off x="152400" y="6400800"/>
            <a:ext cx="8763000" cy="292388"/>
          </a:xfrm>
          <a:prstGeom prst="rect">
            <a:avLst/>
          </a:prstGeom>
          <a:noFill/>
        </p:spPr>
        <p:txBody>
          <a:bodyPr wrap="square" rtlCol="0">
            <a:spAutoFit/>
          </a:bodyPr>
          <a:lstStyle/>
          <a:p>
            <a:r>
              <a:rPr lang="en-US" sz="650" dirty="0" smtClean="0">
                <a:solidFill>
                  <a:schemeClr val="bg1"/>
                </a:solidFill>
              </a:rPr>
              <a:t>Nieuwsma</a:t>
            </a:r>
            <a:r>
              <a:rPr lang="en-US" sz="650" dirty="0">
                <a:solidFill>
                  <a:schemeClr val="bg1"/>
                </a:solidFill>
              </a:rPr>
              <a:t>, J. A., Rhodes, J. E., Cantrell, W. C., Jackson, G. L., Lane, M. B., </a:t>
            </a:r>
            <a:r>
              <a:rPr lang="en-US" sz="650" dirty="0" err="1">
                <a:solidFill>
                  <a:schemeClr val="bg1"/>
                </a:solidFill>
              </a:rPr>
              <a:t>DeKraai</a:t>
            </a:r>
            <a:r>
              <a:rPr lang="en-US" sz="650" dirty="0">
                <a:solidFill>
                  <a:schemeClr val="bg1"/>
                </a:solidFill>
              </a:rPr>
              <a:t>, M. B., Bulling, D. J., Fitchett, G., Milstein, G., Bray, R. M., Ethridge, K., </a:t>
            </a:r>
            <a:r>
              <a:rPr lang="en-US" sz="650" dirty="0" err="1">
                <a:solidFill>
                  <a:schemeClr val="bg1"/>
                </a:solidFill>
              </a:rPr>
              <a:t>Drescher</a:t>
            </a:r>
            <a:r>
              <a:rPr lang="en-US" sz="650" dirty="0">
                <a:solidFill>
                  <a:schemeClr val="bg1"/>
                </a:solidFill>
              </a:rPr>
              <a:t>, K. D., Bates, M. J., &amp; Meador, K. G. (2013). The intersection of chaplaincy and mental health care in VA and DoD: Expanded report on VA / DoD Integrated Mental Health Strategy, Strategic Action #23. Washington, DC: Department of Veterans Affairs and Department of Defense. </a:t>
            </a:r>
            <a:endParaRPr lang="en-US" sz="650" dirty="0">
              <a:solidFill>
                <a:schemeClr val="bg1"/>
              </a:solidFill>
            </a:endParaRPr>
          </a:p>
        </p:txBody>
      </p:sp>
    </p:spTree>
    <p:extLst>
      <p:ext uri="{BB962C8B-B14F-4D97-AF65-F5344CB8AC3E}">
        <p14:creationId xmlns:p14="http://schemas.microsoft.com/office/powerpoint/2010/main" val="129635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Vertical)">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rmAutofit fontScale="90000"/>
          </a:bodyPr>
          <a:lstStyle/>
          <a:p>
            <a:r>
              <a:rPr lang="en-US" dirty="0" smtClean="0"/>
              <a:t>IMHS Chaplain Survey:</a:t>
            </a:r>
            <a:br>
              <a:rPr lang="en-US" dirty="0" smtClean="0"/>
            </a:br>
            <a:r>
              <a:rPr lang="en-US" dirty="0" smtClean="0"/>
              <a:t>Routes </a:t>
            </a:r>
            <a:r>
              <a:rPr lang="en-US" dirty="0" smtClean="0"/>
              <a:t>to Care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638619"/>
              </p:ext>
            </p:extLst>
          </p:nvPr>
        </p:nvGraphicFramePr>
        <p:xfrm>
          <a:off x="381000" y="1524000"/>
          <a:ext cx="8305799" cy="4724400"/>
        </p:xfrm>
        <a:graphic>
          <a:graphicData uri="http://schemas.openxmlformats.org/drawingml/2006/table">
            <a:tbl>
              <a:tblPr firstRow="1" firstCol="1" bandRow="1">
                <a:tableStyleId>{69012ECD-51FC-41F1-AA8D-1B2483CD663E}</a:tableStyleId>
              </a:tblPr>
              <a:tblGrid>
                <a:gridCol w="5333999"/>
                <a:gridCol w="914400"/>
                <a:gridCol w="1143000"/>
                <a:gridCol w="914400"/>
              </a:tblGrid>
              <a:tr h="762000">
                <a:tc>
                  <a:txBody>
                    <a:bodyPr/>
                    <a:lstStyle/>
                    <a:p>
                      <a:pPr marL="0" marR="0" algn="ctr">
                        <a:spcBef>
                          <a:spcPts val="0"/>
                        </a:spcBef>
                        <a:spcAft>
                          <a:spcPts val="0"/>
                        </a:spcAft>
                        <a:tabLst>
                          <a:tab pos="3590925" algn="l"/>
                        </a:tabLst>
                      </a:pPr>
                      <a:r>
                        <a:rPr lang="en-US" sz="2000" dirty="0">
                          <a:effectLst/>
                        </a:rPr>
                        <a:t> </a:t>
                      </a:r>
                      <a:endParaRPr lang="en-US" sz="2000" dirty="0">
                        <a:solidFill>
                          <a:srgbClr val="365F91"/>
                        </a:solidFill>
                        <a:effectLst/>
                        <a:latin typeface="Times New Roman"/>
                        <a:ea typeface="Times New Roman"/>
                        <a:cs typeface="Times New Roman"/>
                      </a:endParaRPr>
                    </a:p>
                  </a:txBody>
                  <a:tcPr marL="68580" marR="68580" marT="0" marB="0" anchor="b"/>
                </a:tc>
                <a:tc>
                  <a:txBody>
                    <a:bodyPr/>
                    <a:lstStyle/>
                    <a:p>
                      <a:pPr marL="0" marR="0" algn="ctr">
                        <a:spcBef>
                          <a:spcPts val="0"/>
                        </a:spcBef>
                        <a:spcAft>
                          <a:spcPts val="0"/>
                        </a:spcAft>
                        <a:tabLst>
                          <a:tab pos="3590925" algn="l"/>
                        </a:tabLst>
                      </a:pPr>
                      <a:r>
                        <a:rPr lang="en-US" sz="2000">
                          <a:effectLst/>
                        </a:rPr>
                        <a:t>VA</a:t>
                      </a:r>
                    </a:p>
                    <a:p>
                      <a:pPr marL="0" marR="0" algn="ctr">
                        <a:spcBef>
                          <a:spcPts val="0"/>
                        </a:spcBef>
                        <a:spcAft>
                          <a:spcPts val="0"/>
                        </a:spcAft>
                        <a:tabLst>
                          <a:tab pos="3590925" algn="l"/>
                        </a:tabLst>
                      </a:pPr>
                      <a:r>
                        <a:rPr lang="en-US" sz="2000">
                          <a:effectLst/>
                        </a:rPr>
                        <a:t>n (%)</a:t>
                      </a:r>
                      <a:endParaRPr lang="en-US" sz="2000">
                        <a:solidFill>
                          <a:srgbClr val="365F91"/>
                        </a:solidFill>
                        <a:effectLst/>
                        <a:latin typeface="Times New Roman"/>
                        <a:ea typeface="Times New Roman"/>
                        <a:cs typeface="Times New Roman"/>
                      </a:endParaRPr>
                    </a:p>
                  </a:txBody>
                  <a:tcPr marL="68580" marR="68580" marT="0" marB="0" anchor="b"/>
                </a:tc>
                <a:tc>
                  <a:txBody>
                    <a:bodyPr/>
                    <a:lstStyle/>
                    <a:p>
                      <a:pPr marL="0" marR="0" algn="ctr">
                        <a:spcBef>
                          <a:spcPts val="0"/>
                        </a:spcBef>
                        <a:spcAft>
                          <a:spcPts val="0"/>
                        </a:spcAft>
                        <a:tabLst>
                          <a:tab pos="3590925" algn="l"/>
                        </a:tabLst>
                      </a:pPr>
                      <a:r>
                        <a:rPr lang="en-US" sz="2000">
                          <a:effectLst/>
                        </a:rPr>
                        <a:t>DoD</a:t>
                      </a:r>
                    </a:p>
                    <a:p>
                      <a:pPr marL="0" marR="0" algn="ctr">
                        <a:spcBef>
                          <a:spcPts val="0"/>
                        </a:spcBef>
                        <a:spcAft>
                          <a:spcPts val="0"/>
                        </a:spcAft>
                        <a:tabLst>
                          <a:tab pos="3590925" algn="l"/>
                        </a:tabLst>
                      </a:pPr>
                      <a:r>
                        <a:rPr lang="en-US" sz="2000">
                          <a:effectLst/>
                        </a:rPr>
                        <a:t>n (%)</a:t>
                      </a:r>
                      <a:endParaRPr lang="en-US" sz="2000">
                        <a:solidFill>
                          <a:srgbClr val="365F91"/>
                        </a:solidFill>
                        <a:effectLst/>
                        <a:latin typeface="Times New Roman"/>
                        <a:ea typeface="Times New Roman"/>
                        <a:cs typeface="Times New Roman"/>
                      </a:endParaRPr>
                    </a:p>
                  </a:txBody>
                  <a:tcPr marL="68580" marR="68580" marT="0" marB="0" anchor="b"/>
                </a:tc>
                <a:tc>
                  <a:txBody>
                    <a:bodyPr/>
                    <a:lstStyle/>
                    <a:p>
                      <a:pPr marL="0" marR="0" algn="ctr">
                        <a:spcBef>
                          <a:spcPts val="0"/>
                        </a:spcBef>
                        <a:spcAft>
                          <a:spcPts val="0"/>
                        </a:spcAft>
                        <a:tabLst>
                          <a:tab pos="3590925" algn="l"/>
                        </a:tabLst>
                      </a:pPr>
                      <a:r>
                        <a:rPr lang="en-US" sz="2000" i="1" dirty="0" smtClean="0">
                          <a:effectLst/>
                        </a:rPr>
                        <a:t>p</a:t>
                      </a:r>
                      <a:endParaRPr lang="en-US" sz="2000" i="1" dirty="0">
                        <a:solidFill>
                          <a:srgbClr val="365F91"/>
                        </a:solidFill>
                        <a:effectLst/>
                        <a:latin typeface="Times New Roman"/>
                        <a:ea typeface="Times New Roman"/>
                        <a:cs typeface="Times New Roman"/>
                      </a:endParaRPr>
                    </a:p>
                  </a:txBody>
                  <a:tcPr marL="68580" marR="68580" marT="0" marB="0" anchor="b"/>
                </a:tc>
              </a:tr>
              <a:tr h="762000">
                <a:tc>
                  <a:txBody>
                    <a:bodyPr/>
                    <a:lstStyle/>
                    <a:p>
                      <a:pPr marL="0" marR="0" algn="l">
                        <a:spcBef>
                          <a:spcPts val="0"/>
                        </a:spcBef>
                        <a:spcAft>
                          <a:spcPts val="0"/>
                        </a:spcAft>
                        <a:tabLst>
                          <a:tab pos="3590925" algn="l"/>
                        </a:tabLst>
                      </a:pPr>
                      <a:r>
                        <a:rPr lang="en-US" sz="2000" dirty="0">
                          <a:effectLst/>
                        </a:rPr>
                        <a:t>Veterans/SMs come to me on their own without referral.</a:t>
                      </a:r>
                      <a:endParaRPr lang="en-US" sz="2000" dirty="0">
                        <a:solidFill>
                          <a:srgbClr val="365F91"/>
                        </a:solidFill>
                        <a:effectLst/>
                        <a:latin typeface="Times New Roman"/>
                        <a:ea typeface="Times New Roman"/>
                        <a:cs typeface="Times New Roman"/>
                      </a:endParaRPr>
                    </a:p>
                  </a:txBody>
                  <a:tcPr marL="68580" marR="68580" marT="0" marB="0"/>
                </a:tc>
                <a:tc>
                  <a:txBody>
                    <a:bodyPr/>
                    <a:lstStyle/>
                    <a:p>
                      <a:pPr marL="0" marR="0" algn="r">
                        <a:spcBef>
                          <a:spcPts val="0"/>
                        </a:spcBef>
                        <a:spcAft>
                          <a:spcPts val="0"/>
                        </a:spcAft>
                        <a:tabLst>
                          <a:tab pos="3590925" algn="l"/>
                        </a:tabLst>
                      </a:pPr>
                      <a:r>
                        <a:rPr lang="en-US" sz="2000" dirty="0">
                          <a:effectLst/>
                        </a:rPr>
                        <a:t>295 (68%)</a:t>
                      </a:r>
                      <a:endParaRPr lang="en-US" sz="2000" dirty="0">
                        <a:solidFill>
                          <a:srgbClr val="365F91"/>
                        </a:solidFill>
                        <a:effectLst/>
                        <a:latin typeface="Times New Roman"/>
                        <a:ea typeface="Times New Roman"/>
                        <a:cs typeface="Times New Roman"/>
                      </a:endParaRPr>
                    </a:p>
                  </a:txBody>
                  <a:tcPr marL="68580" marR="68580" marT="0" marB="0" anchor="ctr"/>
                </a:tc>
                <a:tc>
                  <a:txBody>
                    <a:bodyPr/>
                    <a:lstStyle/>
                    <a:p>
                      <a:pPr marL="0" marR="0" algn="r">
                        <a:spcBef>
                          <a:spcPts val="0"/>
                        </a:spcBef>
                        <a:spcAft>
                          <a:spcPts val="0"/>
                        </a:spcAft>
                        <a:tabLst>
                          <a:tab pos="3590925" algn="l"/>
                        </a:tabLst>
                      </a:pPr>
                      <a:r>
                        <a:rPr lang="en-US" sz="2000" dirty="0">
                          <a:effectLst/>
                        </a:rPr>
                        <a:t>1,511 (89%)</a:t>
                      </a:r>
                      <a:endParaRPr lang="en-US" sz="2000" dirty="0">
                        <a:solidFill>
                          <a:srgbClr val="365F91"/>
                        </a:solidFill>
                        <a:effectLst/>
                        <a:latin typeface="Times New Roman"/>
                        <a:ea typeface="Times New Roman"/>
                        <a:cs typeface="Times New Roman"/>
                      </a:endParaRPr>
                    </a:p>
                  </a:txBody>
                  <a:tcPr marL="68580" marR="68580" marT="0" marB="0" anchor="ctr"/>
                </a:tc>
                <a:tc>
                  <a:txBody>
                    <a:bodyPr/>
                    <a:lstStyle/>
                    <a:p>
                      <a:pPr marL="0" marR="0" algn="r">
                        <a:spcBef>
                          <a:spcPts val="0"/>
                        </a:spcBef>
                        <a:spcAft>
                          <a:spcPts val="0"/>
                        </a:spcAft>
                        <a:tabLst>
                          <a:tab pos="3590925" algn="l"/>
                        </a:tabLst>
                      </a:pPr>
                      <a:r>
                        <a:rPr lang="en-US" sz="2000">
                          <a:effectLst/>
                        </a:rPr>
                        <a:t>&lt;.001</a:t>
                      </a:r>
                      <a:endParaRPr lang="en-US" sz="2000">
                        <a:solidFill>
                          <a:srgbClr val="365F91"/>
                        </a:solidFill>
                        <a:effectLst/>
                        <a:latin typeface="Times New Roman"/>
                        <a:ea typeface="Times New Roman"/>
                        <a:cs typeface="Times New Roman"/>
                      </a:endParaRPr>
                    </a:p>
                  </a:txBody>
                  <a:tcPr marL="68580" marR="68580" marT="0" marB="0" anchor="ctr"/>
                </a:tc>
              </a:tr>
              <a:tr h="762000">
                <a:tc>
                  <a:txBody>
                    <a:bodyPr/>
                    <a:lstStyle/>
                    <a:p>
                      <a:pPr marL="0" marR="0" algn="l">
                        <a:spcBef>
                          <a:spcPts val="0"/>
                        </a:spcBef>
                        <a:spcAft>
                          <a:spcPts val="0"/>
                        </a:spcAft>
                        <a:tabLst>
                          <a:tab pos="3590925" algn="l"/>
                        </a:tabLst>
                      </a:pPr>
                      <a:r>
                        <a:rPr lang="en-US" sz="2000">
                          <a:effectLst/>
                        </a:rPr>
                        <a:t>I go to Veterans/SMs without them being referred to me.</a:t>
                      </a:r>
                      <a:endParaRPr lang="en-US" sz="2000">
                        <a:solidFill>
                          <a:srgbClr val="365F91"/>
                        </a:solidFill>
                        <a:effectLst/>
                        <a:latin typeface="Times New Roman"/>
                        <a:ea typeface="Times New Roman"/>
                        <a:cs typeface="Times New Roman"/>
                      </a:endParaRPr>
                    </a:p>
                  </a:txBody>
                  <a:tcPr marL="68580" marR="68580" marT="0" marB="0"/>
                </a:tc>
                <a:tc>
                  <a:txBody>
                    <a:bodyPr/>
                    <a:lstStyle/>
                    <a:p>
                      <a:pPr marL="0" marR="0" algn="r">
                        <a:spcBef>
                          <a:spcPts val="0"/>
                        </a:spcBef>
                        <a:spcAft>
                          <a:spcPts val="0"/>
                        </a:spcAft>
                        <a:tabLst>
                          <a:tab pos="3590925" algn="l"/>
                        </a:tabLst>
                      </a:pPr>
                      <a:r>
                        <a:rPr lang="en-US" sz="2000">
                          <a:effectLst/>
                        </a:rPr>
                        <a:t>372 (85%)</a:t>
                      </a:r>
                      <a:endParaRPr lang="en-US" sz="2000">
                        <a:solidFill>
                          <a:srgbClr val="365F91"/>
                        </a:solidFill>
                        <a:effectLst/>
                        <a:latin typeface="Times New Roman"/>
                        <a:ea typeface="Times New Roman"/>
                        <a:cs typeface="Times New Roman"/>
                      </a:endParaRPr>
                    </a:p>
                  </a:txBody>
                  <a:tcPr marL="68580" marR="68580" marT="0" marB="0" anchor="ctr"/>
                </a:tc>
                <a:tc>
                  <a:txBody>
                    <a:bodyPr/>
                    <a:lstStyle/>
                    <a:p>
                      <a:pPr marL="0" marR="0" algn="r">
                        <a:spcBef>
                          <a:spcPts val="0"/>
                        </a:spcBef>
                        <a:spcAft>
                          <a:spcPts val="0"/>
                        </a:spcAft>
                        <a:tabLst>
                          <a:tab pos="3590925" algn="l"/>
                        </a:tabLst>
                      </a:pPr>
                      <a:r>
                        <a:rPr lang="en-US" sz="2000" dirty="0">
                          <a:effectLst/>
                        </a:rPr>
                        <a:t>1,080 (64%)</a:t>
                      </a:r>
                      <a:endParaRPr lang="en-US" sz="2000" dirty="0">
                        <a:solidFill>
                          <a:srgbClr val="365F91"/>
                        </a:solidFill>
                        <a:effectLst/>
                        <a:latin typeface="Times New Roman"/>
                        <a:ea typeface="Times New Roman"/>
                        <a:cs typeface="Times New Roman"/>
                      </a:endParaRPr>
                    </a:p>
                  </a:txBody>
                  <a:tcPr marL="68580" marR="68580" marT="0" marB="0" anchor="ctr"/>
                </a:tc>
                <a:tc>
                  <a:txBody>
                    <a:bodyPr/>
                    <a:lstStyle/>
                    <a:p>
                      <a:pPr marL="0" marR="0" algn="r">
                        <a:spcBef>
                          <a:spcPts val="0"/>
                        </a:spcBef>
                        <a:spcAft>
                          <a:spcPts val="0"/>
                        </a:spcAft>
                        <a:tabLst>
                          <a:tab pos="3590925" algn="l"/>
                        </a:tabLst>
                      </a:pPr>
                      <a:r>
                        <a:rPr lang="en-US" sz="2000">
                          <a:effectLst/>
                        </a:rPr>
                        <a:t>&lt;.001</a:t>
                      </a:r>
                      <a:endParaRPr lang="en-US" sz="2000">
                        <a:solidFill>
                          <a:srgbClr val="365F91"/>
                        </a:solidFill>
                        <a:effectLst/>
                        <a:latin typeface="Times New Roman"/>
                        <a:ea typeface="Times New Roman"/>
                        <a:cs typeface="Times New Roman"/>
                      </a:endParaRPr>
                    </a:p>
                  </a:txBody>
                  <a:tcPr marL="68580" marR="68580" marT="0" marB="0" anchor="ctr"/>
                </a:tc>
              </a:tr>
              <a:tr h="762000">
                <a:tc>
                  <a:txBody>
                    <a:bodyPr/>
                    <a:lstStyle/>
                    <a:p>
                      <a:pPr marL="0" marR="0" algn="l">
                        <a:spcBef>
                          <a:spcPts val="0"/>
                        </a:spcBef>
                        <a:spcAft>
                          <a:spcPts val="0"/>
                        </a:spcAft>
                        <a:tabLst>
                          <a:tab pos="3590925" algn="l"/>
                        </a:tabLst>
                      </a:pPr>
                      <a:r>
                        <a:rPr lang="en-US" sz="2000">
                          <a:effectLst/>
                        </a:rPr>
                        <a:t>Veterans/SMs are referred to me by other professionals / their commanding officers.</a:t>
                      </a:r>
                      <a:endParaRPr lang="en-US" sz="2000">
                        <a:solidFill>
                          <a:srgbClr val="365F91"/>
                        </a:solidFill>
                        <a:effectLst/>
                        <a:latin typeface="Times New Roman"/>
                        <a:ea typeface="Times New Roman"/>
                        <a:cs typeface="Times New Roman"/>
                      </a:endParaRPr>
                    </a:p>
                  </a:txBody>
                  <a:tcPr marL="68580" marR="68580" marT="0" marB="0"/>
                </a:tc>
                <a:tc>
                  <a:txBody>
                    <a:bodyPr/>
                    <a:lstStyle/>
                    <a:p>
                      <a:pPr marL="0" marR="0" algn="r">
                        <a:spcBef>
                          <a:spcPts val="0"/>
                        </a:spcBef>
                        <a:spcAft>
                          <a:spcPts val="0"/>
                        </a:spcAft>
                        <a:tabLst>
                          <a:tab pos="3590925" algn="l"/>
                        </a:tabLst>
                      </a:pPr>
                      <a:r>
                        <a:rPr lang="en-US" sz="2000">
                          <a:effectLst/>
                        </a:rPr>
                        <a:t>268 (62%)</a:t>
                      </a:r>
                      <a:endParaRPr lang="en-US" sz="2000">
                        <a:solidFill>
                          <a:srgbClr val="365F91"/>
                        </a:solidFill>
                        <a:effectLst/>
                        <a:latin typeface="Times New Roman"/>
                        <a:ea typeface="Times New Roman"/>
                        <a:cs typeface="Times New Roman"/>
                      </a:endParaRPr>
                    </a:p>
                  </a:txBody>
                  <a:tcPr marL="68580" marR="68580" marT="0" marB="0" anchor="ctr"/>
                </a:tc>
                <a:tc>
                  <a:txBody>
                    <a:bodyPr/>
                    <a:lstStyle/>
                    <a:p>
                      <a:pPr marL="0" marR="0" algn="r">
                        <a:spcBef>
                          <a:spcPts val="0"/>
                        </a:spcBef>
                        <a:spcAft>
                          <a:spcPts val="0"/>
                        </a:spcAft>
                        <a:tabLst>
                          <a:tab pos="3590925" algn="l"/>
                        </a:tabLst>
                      </a:pPr>
                      <a:r>
                        <a:rPr lang="en-US" sz="2000" dirty="0">
                          <a:effectLst/>
                        </a:rPr>
                        <a:t>627 (37%)</a:t>
                      </a:r>
                      <a:endParaRPr lang="en-US" sz="2000" dirty="0">
                        <a:solidFill>
                          <a:srgbClr val="365F91"/>
                        </a:solidFill>
                        <a:effectLst/>
                        <a:latin typeface="Times New Roman"/>
                        <a:ea typeface="Times New Roman"/>
                        <a:cs typeface="Times New Roman"/>
                      </a:endParaRPr>
                    </a:p>
                  </a:txBody>
                  <a:tcPr marL="68580" marR="68580" marT="0" marB="0" anchor="ctr"/>
                </a:tc>
                <a:tc>
                  <a:txBody>
                    <a:bodyPr/>
                    <a:lstStyle/>
                    <a:p>
                      <a:pPr marL="0" marR="0" algn="r">
                        <a:spcBef>
                          <a:spcPts val="0"/>
                        </a:spcBef>
                        <a:spcAft>
                          <a:spcPts val="0"/>
                        </a:spcAft>
                        <a:tabLst>
                          <a:tab pos="3590925" algn="l"/>
                        </a:tabLst>
                      </a:pPr>
                      <a:r>
                        <a:rPr lang="en-US" sz="2000">
                          <a:effectLst/>
                        </a:rPr>
                        <a:t>&lt;.001</a:t>
                      </a:r>
                      <a:endParaRPr lang="en-US" sz="2000">
                        <a:solidFill>
                          <a:srgbClr val="365F91"/>
                        </a:solidFill>
                        <a:effectLst/>
                        <a:latin typeface="Times New Roman"/>
                        <a:ea typeface="Times New Roman"/>
                        <a:cs typeface="Times New Roman"/>
                      </a:endParaRPr>
                    </a:p>
                  </a:txBody>
                  <a:tcPr marL="68580" marR="68580" marT="0" marB="0" anchor="ctr"/>
                </a:tc>
              </a:tr>
              <a:tr h="762000">
                <a:tc>
                  <a:txBody>
                    <a:bodyPr/>
                    <a:lstStyle/>
                    <a:p>
                      <a:pPr marL="0" marR="0" algn="l">
                        <a:spcBef>
                          <a:spcPts val="0"/>
                        </a:spcBef>
                        <a:spcAft>
                          <a:spcPts val="0"/>
                        </a:spcAft>
                        <a:tabLst>
                          <a:tab pos="3590925" algn="l"/>
                        </a:tabLst>
                      </a:pPr>
                      <a:r>
                        <a:rPr lang="en-US" sz="2000">
                          <a:effectLst/>
                        </a:rPr>
                        <a:t>Veterans/SMs are referred to me by their fellow Veterans/SMs.</a:t>
                      </a:r>
                      <a:endParaRPr lang="en-US" sz="2000">
                        <a:solidFill>
                          <a:srgbClr val="365F91"/>
                        </a:solidFill>
                        <a:effectLst/>
                        <a:latin typeface="Times New Roman"/>
                        <a:ea typeface="Times New Roman"/>
                        <a:cs typeface="Times New Roman"/>
                      </a:endParaRPr>
                    </a:p>
                  </a:txBody>
                  <a:tcPr marL="68580" marR="68580" marT="0" marB="0"/>
                </a:tc>
                <a:tc>
                  <a:txBody>
                    <a:bodyPr/>
                    <a:lstStyle/>
                    <a:p>
                      <a:pPr marL="0" marR="0" algn="r">
                        <a:spcBef>
                          <a:spcPts val="0"/>
                        </a:spcBef>
                        <a:spcAft>
                          <a:spcPts val="0"/>
                        </a:spcAft>
                        <a:tabLst>
                          <a:tab pos="3590925" algn="l"/>
                        </a:tabLst>
                      </a:pPr>
                      <a:r>
                        <a:rPr lang="en-US" sz="2000">
                          <a:effectLst/>
                        </a:rPr>
                        <a:t>154 (36%)</a:t>
                      </a:r>
                      <a:endParaRPr lang="en-US" sz="2000">
                        <a:solidFill>
                          <a:srgbClr val="365F91"/>
                        </a:solidFill>
                        <a:effectLst/>
                        <a:latin typeface="Times New Roman"/>
                        <a:ea typeface="Times New Roman"/>
                        <a:cs typeface="Times New Roman"/>
                      </a:endParaRPr>
                    </a:p>
                  </a:txBody>
                  <a:tcPr marL="68580" marR="68580" marT="0" marB="0" anchor="ctr"/>
                </a:tc>
                <a:tc>
                  <a:txBody>
                    <a:bodyPr/>
                    <a:lstStyle/>
                    <a:p>
                      <a:pPr marL="0" marR="0" algn="r">
                        <a:spcBef>
                          <a:spcPts val="0"/>
                        </a:spcBef>
                        <a:spcAft>
                          <a:spcPts val="0"/>
                        </a:spcAft>
                        <a:tabLst>
                          <a:tab pos="3590925" algn="l"/>
                        </a:tabLst>
                      </a:pPr>
                      <a:r>
                        <a:rPr lang="en-US" sz="2000" dirty="0">
                          <a:effectLst/>
                        </a:rPr>
                        <a:t>803 (47%)</a:t>
                      </a:r>
                      <a:endParaRPr lang="en-US" sz="2000" dirty="0">
                        <a:solidFill>
                          <a:srgbClr val="365F91"/>
                        </a:solidFill>
                        <a:effectLst/>
                        <a:latin typeface="Times New Roman"/>
                        <a:ea typeface="Times New Roman"/>
                        <a:cs typeface="Times New Roman"/>
                      </a:endParaRPr>
                    </a:p>
                  </a:txBody>
                  <a:tcPr marL="68580" marR="68580" marT="0" marB="0" anchor="ctr"/>
                </a:tc>
                <a:tc>
                  <a:txBody>
                    <a:bodyPr/>
                    <a:lstStyle/>
                    <a:p>
                      <a:pPr marL="0" marR="0" algn="r">
                        <a:spcBef>
                          <a:spcPts val="0"/>
                        </a:spcBef>
                        <a:spcAft>
                          <a:spcPts val="0"/>
                        </a:spcAft>
                        <a:tabLst>
                          <a:tab pos="3590925" algn="l"/>
                        </a:tabLst>
                      </a:pPr>
                      <a:r>
                        <a:rPr lang="en-US" sz="2000" dirty="0">
                          <a:effectLst/>
                        </a:rPr>
                        <a:t>&lt;.001</a:t>
                      </a:r>
                      <a:endParaRPr lang="en-US" sz="2000" dirty="0">
                        <a:solidFill>
                          <a:srgbClr val="365F91"/>
                        </a:solidFill>
                        <a:effectLst/>
                        <a:latin typeface="Times New Roman"/>
                        <a:ea typeface="Times New Roman"/>
                        <a:cs typeface="Times New Roman"/>
                      </a:endParaRPr>
                    </a:p>
                  </a:txBody>
                  <a:tcPr marL="68580" marR="68580" marT="0" marB="0" anchor="ctr"/>
                </a:tc>
              </a:tr>
              <a:tr h="762000">
                <a:tc>
                  <a:txBody>
                    <a:bodyPr/>
                    <a:lstStyle/>
                    <a:p>
                      <a:pPr marL="0" marR="0" algn="l">
                        <a:spcBef>
                          <a:spcPts val="0"/>
                        </a:spcBef>
                        <a:spcAft>
                          <a:spcPts val="0"/>
                        </a:spcAft>
                        <a:tabLst>
                          <a:tab pos="3590925" algn="l"/>
                        </a:tabLst>
                      </a:pPr>
                      <a:r>
                        <a:rPr lang="en-US" sz="2000">
                          <a:effectLst/>
                        </a:rPr>
                        <a:t>Veterans/SMs are referred to me by non-Veteran/SM family or friends.</a:t>
                      </a:r>
                      <a:endParaRPr lang="en-US" sz="2000">
                        <a:solidFill>
                          <a:srgbClr val="365F91"/>
                        </a:solidFill>
                        <a:effectLst/>
                        <a:latin typeface="Times New Roman"/>
                        <a:ea typeface="Times New Roman"/>
                        <a:cs typeface="Times New Roman"/>
                      </a:endParaRPr>
                    </a:p>
                  </a:txBody>
                  <a:tcPr marL="68580" marR="68580" marT="0" marB="0"/>
                </a:tc>
                <a:tc>
                  <a:txBody>
                    <a:bodyPr/>
                    <a:lstStyle/>
                    <a:p>
                      <a:pPr marL="0" marR="0" algn="r">
                        <a:spcBef>
                          <a:spcPts val="0"/>
                        </a:spcBef>
                        <a:spcAft>
                          <a:spcPts val="0"/>
                        </a:spcAft>
                        <a:tabLst>
                          <a:tab pos="3590925" algn="l"/>
                        </a:tabLst>
                      </a:pPr>
                      <a:r>
                        <a:rPr lang="en-US" sz="2000">
                          <a:effectLst/>
                        </a:rPr>
                        <a:t>75 (17%)</a:t>
                      </a:r>
                      <a:endParaRPr lang="en-US" sz="2000">
                        <a:solidFill>
                          <a:srgbClr val="365F91"/>
                        </a:solidFill>
                        <a:effectLst/>
                        <a:latin typeface="Times New Roman"/>
                        <a:ea typeface="Times New Roman"/>
                        <a:cs typeface="Times New Roman"/>
                      </a:endParaRPr>
                    </a:p>
                  </a:txBody>
                  <a:tcPr marL="68580" marR="68580" marT="0" marB="0" anchor="ctr"/>
                </a:tc>
                <a:tc>
                  <a:txBody>
                    <a:bodyPr/>
                    <a:lstStyle/>
                    <a:p>
                      <a:pPr marL="0" marR="0" algn="r">
                        <a:spcBef>
                          <a:spcPts val="0"/>
                        </a:spcBef>
                        <a:spcAft>
                          <a:spcPts val="0"/>
                        </a:spcAft>
                        <a:tabLst>
                          <a:tab pos="3590925" algn="l"/>
                        </a:tabLst>
                      </a:pPr>
                      <a:r>
                        <a:rPr lang="en-US" sz="2000">
                          <a:effectLst/>
                        </a:rPr>
                        <a:t>266 (16%)</a:t>
                      </a:r>
                      <a:endParaRPr lang="en-US" sz="2000">
                        <a:solidFill>
                          <a:srgbClr val="365F91"/>
                        </a:solidFill>
                        <a:effectLst/>
                        <a:latin typeface="Times New Roman"/>
                        <a:ea typeface="Times New Roman"/>
                        <a:cs typeface="Times New Roman"/>
                      </a:endParaRPr>
                    </a:p>
                  </a:txBody>
                  <a:tcPr marL="68580" marR="68580" marT="0" marB="0" anchor="ctr"/>
                </a:tc>
                <a:tc>
                  <a:txBody>
                    <a:bodyPr/>
                    <a:lstStyle/>
                    <a:p>
                      <a:pPr marL="0" marR="0" algn="r">
                        <a:spcBef>
                          <a:spcPts val="0"/>
                        </a:spcBef>
                        <a:spcAft>
                          <a:spcPts val="0"/>
                        </a:spcAft>
                        <a:tabLst>
                          <a:tab pos="3590925" algn="l"/>
                        </a:tabLst>
                      </a:pPr>
                      <a:r>
                        <a:rPr lang="en-US" sz="2000" dirty="0">
                          <a:effectLst/>
                        </a:rPr>
                        <a:t>.731</a:t>
                      </a:r>
                      <a:endParaRPr lang="en-US" sz="2000" dirty="0">
                        <a:solidFill>
                          <a:srgbClr val="365F91"/>
                        </a:solidFill>
                        <a:effectLst/>
                        <a:latin typeface="Times New Roman"/>
                        <a:ea typeface="Times New Roman"/>
                        <a:cs typeface="Times New Roman"/>
                      </a:endParaRPr>
                    </a:p>
                  </a:txBody>
                  <a:tcPr marL="68580" marR="68580" marT="0" marB="0" anchor="ctr"/>
                </a:tc>
              </a:tr>
            </a:tbl>
          </a:graphicData>
        </a:graphic>
      </p:graphicFrame>
      <p:pic>
        <p:nvPicPr>
          <p:cNvPr id="5" name="Picture 12" descr="http://www.hippocampusmagazine.com/wp-content/uploads/2012/01/100040398.jpg"/>
          <p:cNvPicPr>
            <a:picLocks noChangeAspect="1" noChangeArrowheads="1"/>
          </p:cNvPicPr>
          <p:nvPr/>
        </p:nvPicPr>
        <p:blipFill>
          <a:blip r:embed="rId3" cstate="print">
            <a:clrChange>
              <a:clrFrom>
                <a:srgbClr val="FBFBFB"/>
              </a:clrFrom>
              <a:clrTo>
                <a:srgbClr val="FBFBFB">
                  <a:alpha val="0"/>
                </a:srgbClr>
              </a:clrTo>
            </a:clrChange>
          </a:blip>
          <a:srcRect t="13043" b="4348"/>
          <a:stretch>
            <a:fillRect/>
          </a:stretch>
        </p:blipFill>
        <p:spPr bwMode="auto">
          <a:xfrm>
            <a:off x="228600" y="163286"/>
            <a:ext cx="609601" cy="756050"/>
          </a:xfrm>
          <a:prstGeom prst="rect">
            <a:avLst/>
          </a:prstGeom>
          <a:noFill/>
        </p:spPr>
      </p:pic>
      <p:sp>
        <p:nvSpPr>
          <p:cNvPr id="6" name="TextBox 5"/>
          <p:cNvSpPr txBox="1"/>
          <p:nvPr/>
        </p:nvSpPr>
        <p:spPr>
          <a:xfrm>
            <a:off x="152400" y="6400800"/>
            <a:ext cx="8763000" cy="292388"/>
          </a:xfrm>
          <a:prstGeom prst="rect">
            <a:avLst/>
          </a:prstGeom>
          <a:noFill/>
        </p:spPr>
        <p:txBody>
          <a:bodyPr wrap="square" rtlCol="0">
            <a:spAutoFit/>
          </a:bodyPr>
          <a:lstStyle/>
          <a:p>
            <a:r>
              <a:rPr lang="en-US" sz="650" dirty="0" smtClean="0">
                <a:solidFill>
                  <a:schemeClr val="bg1"/>
                </a:solidFill>
              </a:rPr>
              <a:t>Nieuwsma</a:t>
            </a:r>
            <a:r>
              <a:rPr lang="en-US" sz="650" dirty="0">
                <a:solidFill>
                  <a:schemeClr val="bg1"/>
                </a:solidFill>
              </a:rPr>
              <a:t>, J. A., Rhodes, J. E., Cantrell, W. C., Jackson, G. L., Lane, M. B., </a:t>
            </a:r>
            <a:r>
              <a:rPr lang="en-US" sz="650" dirty="0" err="1">
                <a:solidFill>
                  <a:schemeClr val="bg1"/>
                </a:solidFill>
              </a:rPr>
              <a:t>DeKraai</a:t>
            </a:r>
            <a:r>
              <a:rPr lang="en-US" sz="650" dirty="0">
                <a:solidFill>
                  <a:schemeClr val="bg1"/>
                </a:solidFill>
              </a:rPr>
              <a:t>, M. B., Bulling, D. J., Fitchett, G., Milstein, G., Bray, R. M., Ethridge, K., </a:t>
            </a:r>
            <a:r>
              <a:rPr lang="en-US" sz="650" dirty="0" err="1">
                <a:solidFill>
                  <a:schemeClr val="bg1"/>
                </a:solidFill>
              </a:rPr>
              <a:t>Drescher</a:t>
            </a:r>
            <a:r>
              <a:rPr lang="en-US" sz="650" dirty="0">
                <a:solidFill>
                  <a:schemeClr val="bg1"/>
                </a:solidFill>
              </a:rPr>
              <a:t>, K. D., Bates, M. J., &amp; Meador, K. G. (2013). The intersection of chaplaincy and mental health care in VA and DoD: Expanded report on VA / DoD Integrated Mental Health Strategy, Strategic Action #23. Washington, DC: Department of Veterans Affairs and Department of Defense. </a:t>
            </a:r>
            <a:endParaRPr lang="en-US" sz="650" dirty="0">
              <a:solidFill>
                <a:schemeClr val="bg1"/>
              </a:solidFill>
            </a:endParaRPr>
          </a:p>
        </p:txBody>
      </p:sp>
    </p:spTree>
    <p:extLst>
      <p:ext uri="{BB962C8B-B14F-4D97-AF65-F5344CB8AC3E}">
        <p14:creationId xmlns:p14="http://schemas.microsoft.com/office/powerpoint/2010/main" val="30012607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323232"/>
      </a:dk2>
      <a:lt2>
        <a:srgbClr val="FFFFFF"/>
      </a:lt2>
      <a:accent1>
        <a:srgbClr val="1B587C"/>
      </a:accent1>
      <a:accent2>
        <a:srgbClr val="9F2936"/>
      </a:accent2>
      <a:accent3>
        <a:srgbClr val="133F59"/>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18891</TotalTime>
  <Words>5175</Words>
  <Application>Microsoft Office PowerPoint</Application>
  <PresentationFormat>On-screen Show (4:3)</PresentationFormat>
  <Paragraphs>524</Paragraphs>
  <Slides>42</Slides>
  <Notes>22</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Civic</vt:lpstr>
      <vt:lpstr>Office Theme</vt:lpstr>
      <vt:lpstr>PowerPoint Presentation</vt:lpstr>
      <vt:lpstr>Learning Objectives</vt:lpstr>
      <vt:lpstr>Presentation Outline</vt:lpstr>
      <vt:lpstr>PowerPoint Presentation</vt:lpstr>
      <vt:lpstr>Why Integrate Mental Health and Chaplain Services?</vt:lpstr>
      <vt:lpstr>Recent History of Mental Health and Chaplaincy Integration across VA and DoD</vt:lpstr>
      <vt:lpstr>IMHS Methods</vt:lpstr>
      <vt:lpstr>IMHS Chaplain Survey Perceived Understanding &amp; Valuing</vt:lpstr>
      <vt:lpstr>IMHS Chaplain Survey: Routes to Care</vt:lpstr>
      <vt:lpstr>IMHS Chaplain Survey: Referrals</vt:lpstr>
      <vt:lpstr>IMHS Site Visit Findings: Common Themes from Interviews</vt:lpstr>
      <vt:lpstr>PowerPoint Presentation</vt:lpstr>
      <vt:lpstr>PowerPoint Presentation</vt:lpstr>
      <vt:lpstr>Using the Learning Collaborative Process to Integrate Mental Health and Chaplaincy: Systems Redesign Rationale</vt:lpstr>
      <vt:lpstr>Learning Collaborative: Rationale and Process</vt:lpstr>
      <vt:lpstr>Mental Health and Chaplaincy  Learning Collaborative Goals</vt:lpstr>
      <vt:lpstr>PowerPoint Presentation</vt:lpstr>
      <vt:lpstr>PowerPoint Presentation</vt:lpstr>
      <vt:lpstr>Learning Collaborative Model</vt:lpstr>
      <vt:lpstr>Learning Session #1 Aims: Patient Flow</vt:lpstr>
      <vt:lpstr>Learning Session #2 Aims: Professional Practices</vt:lpstr>
      <vt:lpstr>Learning Session #3 Aims: Interdisciplinary Relationships</vt:lpstr>
      <vt:lpstr>PowerPoint Presentation</vt:lpstr>
      <vt:lpstr>Mental Health and Chaplaincy Learning Collaborative: Team Focus Areas</vt:lpstr>
      <vt:lpstr>Sample Flow Mapping at One DoD Site</vt:lpstr>
      <vt:lpstr>Sample Screening Percentage Achieved at One DoD Site</vt:lpstr>
      <vt:lpstr>Sample Consults from MH to CH at One VA Site</vt:lpstr>
      <vt:lpstr>Sample Screening Results at One VA Site</vt:lpstr>
      <vt:lpstr>Learning Collaborative Key Results: Chaplain Perceptions</vt:lpstr>
      <vt:lpstr>Learning Collaborative Key Results: Mental Health Perceptions</vt:lpstr>
      <vt:lpstr>Change Effort Accomplishments</vt:lpstr>
      <vt:lpstr>Qualitative Interview Findings</vt:lpstr>
      <vt:lpstr>PowerPoint Presentation</vt:lpstr>
      <vt:lpstr>Learning Resources: Team Experiences</vt:lpstr>
      <vt:lpstr>Recommendations</vt:lpstr>
      <vt:lpstr>Recommendation #1: Map the Current Process</vt:lpstr>
      <vt:lpstr>Recommendation #2: Enhance Awareness of Roles</vt:lpstr>
      <vt:lpstr>Recommendation #3: Develop a Service Agreement</vt:lpstr>
      <vt:lpstr>Service Agreement Example</vt:lpstr>
      <vt:lpstr>Conclusions</vt:lpstr>
      <vt:lpstr>PowerPoint Presentation</vt:lpstr>
      <vt:lpstr>Contact Information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nieuwsma</dc:creator>
  <cp:lastModifiedBy>Nieuwsma, Jason A. DURVAMC</cp:lastModifiedBy>
  <cp:revision>1134</cp:revision>
  <cp:lastPrinted>2015-10-08T19:45:38Z</cp:lastPrinted>
  <dcterms:created xsi:type="dcterms:W3CDTF">2012-01-26T03:04:29Z</dcterms:created>
  <dcterms:modified xsi:type="dcterms:W3CDTF">2016-03-25T18:34:00Z</dcterms:modified>
</cp:coreProperties>
</file>