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Lst>
  <p:notesMasterIdLst>
    <p:notesMasterId r:id="rId46"/>
  </p:notesMasterIdLst>
  <p:handoutMasterIdLst>
    <p:handoutMasterId r:id="rId47"/>
  </p:handoutMasterIdLst>
  <p:sldIdLst>
    <p:sldId id="327" r:id="rId5"/>
    <p:sldId id="282" r:id="rId6"/>
    <p:sldId id="283" r:id="rId7"/>
    <p:sldId id="257" r:id="rId8"/>
    <p:sldId id="284" r:id="rId9"/>
    <p:sldId id="285" r:id="rId10"/>
    <p:sldId id="307" r:id="rId11"/>
    <p:sldId id="314" r:id="rId12"/>
    <p:sldId id="315" r:id="rId13"/>
    <p:sldId id="294" r:id="rId14"/>
    <p:sldId id="306" r:id="rId15"/>
    <p:sldId id="295" r:id="rId16"/>
    <p:sldId id="316" r:id="rId17"/>
    <p:sldId id="296" r:id="rId18"/>
    <p:sldId id="317" r:id="rId19"/>
    <p:sldId id="297" r:id="rId20"/>
    <p:sldId id="318" r:id="rId21"/>
    <p:sldId id="298" r:id="rId22"/>
    <p:sldId id="319" r:id="rId23"/>
    <p:sldId id="304" r:id="rId24"/>
    <p:sldId id="286" r:id="rId25"/>
    <p:sldId id="287" r:id="rId26"/>
    <p:sldId id="281" r:id="rId27"/>
    <p:sldId id="289" r:id="rId28"/>
    <p:sldId id="291" r:id="rId29"/>
    <p:sldId id="269" r:id="rId30"/>
    <p:sldId id="270" r:id="rId31"/>
    <p:sldId id="271" r:id="rId32"/>
    <p:sldId id="275" r:id="rId33"/>
    <p:sldId id="262" r:id="rId34"/>
    <p:sldId id="276" r:id="rId35"/>
    <p:sldId id="264" r:id="rId36"/>
    <p:sldId id="277" r:id="rId37"/>
    <p:sldId id="267" r:id="rId38"/>
    <p:sldId id="278" r:id="rId39"/>
    <p:sldId id="320" r:id="rId40"/>
    <p:sldId id="322" r:id="rId41"/>
    <p:sldId id="324" r:id="rId42"/>
    <p:sldId id="325" r:id="rId43"/>
    <p:sldId id="321" r:id="rId44"/>
    <p:sldId id="272" r:id="rId4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a:srgbClr val="CC00CC"/>
    <a:srgbClr val="FF5050"/>
    <a:srgbClr val="FF3300"/>
    <a:srgbClr val="173C5D"/>
    <a:srgbClr val="20517E"/>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16" autoAdjust="0"/>
    <p:restoredTop sz="94631" autoAdjust="0"/>
  </p:normalViewPr>
  <p:slideViewPr>
    <p:cSldViewPr snapToGrid="0">
      <p:cViewPr varScale="1">
        <p:scale>
          <a:sx n="81" d="100"/>
          <a:sy n="81" d="100"/>
        </p:scale>
        <p:origin x="710" y="62"/>
      </p:cViewPr>
      <p:guideLst/>
    </p:cSldViewPr>
  </p:slideViewPr>
  <p:notesTextViewPr>
    <p:cViewPr>
      <p:scale>
        <a:sx n="3" d="2"/>
        <a:sy n="3" d="2"/>
      </p:scale>
      <p:origin x="0" y="0"/>
    </p:cViewPr>
  </p:notesTextViewPr>
  <p:sorterViewPr>
    <p:cViewPr>
      <p:scale>
        <a:sx n="70" d="100"/>
        <a:sy n="70" d="100"/>
      </p:scale>
      <p:origin x="0" y="-19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8C6AE746-916B-4DC6-B266-203AB614893C}" type="datetimeFigureOut">
              <a:rPr lang="en-US" smtClean="0"/>
              <a:t>4/4/2016</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A4C2068E-9159-4128-AE60-F37DF5270B74}" type="slidenum">
              <a:rPr lang="en-US" smtClean="0"/>
              <a:t>‹#›</a:t>
            </a:fld>
            <a:endParaRPr lang="en-US"/>
          </a:p>
        </p:txBody>
      </p:sp>
    </p:spTree>
    <p:extLst>
      <p:ext uri="{BB962C8B-B14F-4D97-AF65-F5344CB8AC3E}">
        <p14:creationId xmlns:p14="http://schemas.microsoft.com/office/powerpoint/2010/main" val="9328744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CECEF8E2-82A1-40A7-86F9-174935E4E2B9}" type="datetimeFigureOut">
              <a:rPr lang="en-US" smtClean="0"/>
              <a:t>4/4/2016</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9E2B8518-4E3A-4529-8764-0B8547313195}" type="slidenum">
              <a:rPr lang="en-US" smtClean="0"/>
              <a:t>‹#›</a:t>
            </a:fld>
            <a:endParaRPr lang="en-US"/>
          </a:p>
        </p:txBody>
      </p:sp>
    </p:spTree>
    <p:extLst>
      <p:ext uri="{BB962C8B-B14F-4D97-AF65-F5344CB8AC3E}">
        <p14:creationId xmlns:p14="http://schemas.microsoft.com/office/powerpoint/2010/main" val="27788726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2B8518-4E3A-4529-8764-0B8547313195}" type="slidenum">
              <a:rPr lang="en-US" smtClean="0"/>
              <a:t>36</a:t>
            </a:fld>
            <a:endParaRPr lang="en-US"/>
          </a:p>
        </p:txBody>
      </p:sp>
    </p:spTree>
    <p:extLst>
      <p:ext uri="{BB962C8B-B14F-4D97-AF65-F5344CB8AC3E}">
        <p14:creationId xmlns:p14="http://schemas.microsoft.com/office/powerpoint/2010/main" val="23146393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2B8518-4E3A-4529-8764-0B8547313195}" type="slidenum">
              <a:rPr lang="en-US" smtClean="0"/>
              <a:t>38</a:t>
            </a:fld>
            <a:endParaRPr lang="en-US"/>
          </a:p>
        </p:txBody>
      </p:sp>
    </p:spTree>
    <p:extLst>
      <p:ext uri="{BB962C8B-B14F-4D97-AF65-F5344CB8AC3E}">
        <p14:creationId xmlns:p14="http://schemas.microsoft.com/office/powerpoint/2010/main" val="3948794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2B8518-4E3A-4529-8764-0B8547313195}" type="slidenum">
              <a:rPr lang="en-US" smtClean="0"/>
              <a:t>39</a:t>
            </a:fld>
            <a:endParaRPr lang="en-US"/>
          </a:p>
        </p:txBody>
      </p:sp>
    </p:spTree>
    <p:extLst>
      <p:ext uri="{BB962C8B-B14F-4D97-AF65-F5344CB8AC3E}">
        <p14:creationId xmlns:p14="http://schemas.microsoft.com/office/powerpoint/2010/main" val="17739759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762785-4783-475B-84A8-C3B37D59A9B7}" type="datetimeFigureOut">
              <a:rPr lang="en-US" smtClean="0"/>
              <a:t>4/4/2016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E11CD9-9350-4AC6-933C-F3F16219690F}" type="slidenum">
              <a:rPr lang="en-US" smtClean="0"/>
              <a:t>‹#›</a:t>
            </a:fld>
            <a:endParaRPr lang="en-US"/>
          </a:p>
        </p:txBody>
      </p:sp>
    </p:spTree>
    <p:extLst>
      <p:ext uri="{BB962C8B-B14F-4D97-AF65-F5344CB8AC3E}">
        <p14:creationId xmlns:p14="http://schemas.microsoft.com/office/powerpoint/2010/main" val="3320553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762785-4783-475B-84A8-C3B37D59A9B7}" type="datetimeFigureOut">
              <a:rPr lang="en-US" smtClean="0"/>
              <a:t>4/4/2016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E11CD9-9350-4AC6-933C-F3F16219690F}" type="slidenum">
              <a:rPr lang="en-US" smtClean="0"/>
              <a:t>‹#›</a:t>
            </a:fld>
            <a:endParaRPr lang="en-US"/>
          </a:p>
        </p:txBody>
      </p:sp>
    </p:spTree>
    <p:extLst>
      <p:ext uri="{BB962C8B-B14F-4D97-AF65-F5344CB8AC3E}">
        <p14:creationId xmlns:p14="http://schemas.microsoft.com/office/powerpoint/2010/main" val="4162008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762785-4783-475B-84A8-C3B37D59A9B7}" type="datetimeFigureOut">
              <a:rPr lang="en-US" smtClean="0"/>
              <a:t>4/4/2016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E11CD9-9350-4AC6-933C-F3F16219690F}" type="slidenum">
              <a:rPr lang="en-US" smtClean="0"/>
              <a:t>‹#›</a:t>
            </a:fld>
            <a:endParaRPr lang="en-US"/>
          </a:p>
        </p:txBody>
      </p:sp>
    </p:spTree>
    <p:extLst>
      <p:ext uri="{BB962C8B-B14F-4D97-AF65-F5344CB8AC3E}">
        <p14:creationId xmlns:p14="http://schemas.microsoft.com/office/powerpoint/2010/main" val="12201402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2C459B-E5AE-4CF7-8FCF-FB0669EA15EC}" type="datetimeFigureOut">
              <a:rPr lang="en-US" smtClean="0">
                <a:solidFill>
                  <a:prstClr val="black">
                    <a:tint val="75000"/>
                  </a:prstClr>
                </a:solidFill>
              </a:rPr>
              <a:pPr/>
              <a:t>4/4/2016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325E2A9-CBB3-4B1C-98F7-FE04893C72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011037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2C459B-E5AE-4CF7-8FCF-FB0669EA15EC}" type="datetimeFigureOut">
              <a:rPr lang="en-US" smtClean="0">
                <a:solidFill>
                  <a:prstClr val="black">
                    <a:tint val="75000"/>
                  </a:prstClr>
                </a:solidFill>
              </a:rPr>
              <a:pPr/>
              <a:t>4/4/2016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325E2A9-CBB3-4B1C-98F7-FE04893C72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991393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2C459B-E5AE-4CF7-8FCF-FB0669EA15EC}" type="datetimeFigureOut">
              <a:rPr lang="en-US" smtClean="0">
                <a:solidFill>
                  <a:prstClr val="black">
                    <a:tint val="75000"/>
                  </a:prstClr>
                </a:solidFill>
              </a:rPr>
              <a:pPr/>
              <a:t>4/4/2016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325E2A9-CBB3-4B1C-98F7-FE04893C72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740981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2C459B-E5AE-4CF7-8FCF-FB0669EA15EC}" type="datetimeFigureOut">
              <a:rPr lang="en-US" smtClean="0">
                <a:solidFill>
                  <a:prstClr val="black">
                    <a:tint val="75000"/>
                  </a:prstClr>
                </a:solidFill>
              </a:rPr>
              <a:pPr/>
              <a:t>4/4/2016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325E2A9-CBB3-4B1C-98F7-FE04893C72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854301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2C459B-E5AE-4CF7-8FCF-FB0669EA15EC}" type="datetimeFigureOut">
              <a:rPr lang="en-US" smtClean="0">
                <a:solidFill>
                  <a:prstClr val="black">
                    <a:tint val="75000"/>
                  </a:prstClr>
                </a:solidFill>
              </a:rPr>
              <a:pPr/>
              <a:t>4/4/2016</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3325E2A9-CBB3-4B1C-98F7-FE04893C72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767729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2C459B-E5AE-4CF7-8FCF-FB0669EA15EC}" type="datetimeFigureOut">
              <a:rPr lang="en-US" smtClean="0">
                <a:solidFill>
                  <a:prstClr val="black">
                    <a:tint val="75000"/>
                  </a:prstClr>
                </a:solidFill>
              </a:rPr>
              <a:pPr/>
              <a:t>4/4/2016</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3325E2A9-CBB3-4B1C-98F7-FE04893C72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530302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2C459B-E5AE-4CF7-8FCF-FB0669EA15EC}" type="datetimeFigureOut">
              <a:rPr lang="en-US" smtClean="0">
                <a:solidFill>
                  <a:prstClr val="black">
                    <a:tint val="75000"/>
                  </a:prstClr>
                </a:solidFill>
              </a:rPr>
              <a:pPr/>
              <a:t>4/4/2016</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3325E2A9-CBB3-4B1C-98F7-FE04893C72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317193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2C459B-E5AE-4CF7-8FCF-FB0669EA15EC}" type="datetimeFigureOut">
              <a:rPr lang="en-US" smtClean="0">
                <a:solidFill>
                  <a:prstClr val="black">
                    <a:tint val="75000"/>
                  </a:prstClr>
                </a:solidFill>
              </a:rPr>
              <a:pPr/>
              <a:t>4/4/2016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325E2A9-CBB3-4B1C-98F7-FE04893C72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6283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762785-4783-475B-84A8-C3B37D59A9B7}" type="datetimeFigureOut">
              <a:rPr lang="en-US" smtClean="0"/>
              <a:t>4/4/2016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E11CD9-9350-4AC6-933C-F3F16219690F}" type="slidenum">
              <a:rPr lang="en-US" smtClean="0"/>
              <a:t>‹#›</a:t>
            </a:fld>
            <a:endParaRPr lang="en-US"/>
          </a:p>
        </p:txBody>
      </p:sp>
    </p:spTree>
    <p:extLst>
      <p:ext uri="{BB962C8B-B14F-4D97-AF65-F5344CB8AC3E}">
        <p14:creationId xmlns:p14="http://schemas.microsoft.com/office/powerpoint/2010/main" val="305926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2C459B-E5AE-4CF7-8FCF-FB0669EA15EC}" type="datetimeFigureOut">
              <a:rPr lang="en-US" smtClean="0">
                <a:solidFill>
                  <a:prstClr val="black">
                    <a:tint val="75000"/>
                  </a:prstClr>
                </a:solidFill>
              </a:rPr>
              <a:pPr/>
              <a:t>4/4/2016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325E2A9-CBB3-4B1C-98F7-FE04893C72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50660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2C459B-E5AE-4CF7-8FCF-FB0669EA15EC}" type="datetimeFigureOut">
              <a:rPr lang="en-US" smtClean="0">
                <a:solidFill>
                  <a:prstClr val="black">
                    <a:tint val="75000"/>
                  </a:prstClr>
                </a:solidFill>
              </a:rPr>
              <a:pPr/>
              <a:t>4/4/2016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325E2A9-CBB3-4B1C-98F7-FE04893C72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464539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2C459B-E5AE-4CF7-8FCF-FB0669EA15EC}" type="datetimeFigureOut">
              <a:rPr lang="en-US" smtClean="0">
                <a:solidFill>
                  <a:prstClr val="black">
                    <a:tint val="75000"/>
                  </a:prstClr>
                </a:solidFill>
              </a:rPr>
              <a:pPr/>
              <a:t>4/4/2016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325E2A9-CBB3-4B1C-98F7-FE04893C72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171630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2C459B-E5AE-4CF7-8FCF-FB0669EA15EC}" type="datetimeFigureOut">
              <a:rPr lang="en-US" smtClean="0">
                <a:solidFill>
                  <a:prstClr val="black">
                    <a:tint val="75000"/>
                  </a:prstClr>
                </a:solidFill>
              </a:rPr>
              <a:pPr/>
              <a:t>4/4/2016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325E2A9-CBB3-4B1C-98F7-FE04893C72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0368792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2C459B-E5AE-4CF7-8FCF-FB0669EA15EC}" type="datetimeFigureOut">
              <a:rPr lang="en-US" smtClean="0">
                <a:solidFill>
                  <a:prstClr val="black">
                    <a:tint val="75000"/>
                  </a:prstClr>
                </a:solidFill>
              </a:rPr>
              <a:pPr/>
              <a:t>4/4/2016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325E2A9-CBB3-4B1C-98F7-FE04893C72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469916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2C459B-E5AE-4CF7-8FCF-FB0669EA15EC}" type="datetimeFigureOut">
              <a:rPr lang="en-US" smtClean="0">
                <a:solidFill>
                  <a:prstClr val="black">
                    <a:tint val="75000"/>
                  </a:prstClr>
                </a:solidFill>
              </a:rPr>
              <a:pPr/>
              <a:t>4/4/2016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325E2A9-CBB3-4B1C-98F7-FE04893C72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1652019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2C459B-E5AE-4CF7-8FCF-FB0669EA15EC}" type="datetimeFigureOut">
              <a:rPr lang="en-US" smtClean="0">
                <a:solidFill>
                  <a:prstClr val="black">
                    <a:tint val="75000"/>
                  </a:prstClr>
                </a:solidFill>
              </a:rPr>
              <a:pPr/>
              <a:t>4/4/2016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325E2A9-CBB3-4B1C-98F7-FE04893C72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420788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2C459B-E5AE-4CF7-8FCF-FB0669EA15EC}" type="datetimeFigureOut">
              <a:rPr lang="en-US" smtClean="0">
                <a:solidFill>
                  <a:prstClr val="black">
                    <a:tint val="75000"/>
                  </a:prstClr>
                </a:solidFill>
              </a:rPr>
              <a:pPr/>
              <a:t>4/4/2016</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3325E2A9-CBB3-4B1C-98F7-FE04893C72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8731186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2C459B-E5AE-4CF7-8FCF-FB0669EA15EC}" type="datetimeFigureOut">
              <a:rPr lang="en-US" smtClean="0">
                <a:solidFill>
                  <a:prstClr val="black">
                    <a:tint val="75000"/>
                  </a:prstClr>
                </a:solidFill>
              </a:rPr>
              <a:pPr/>
              <a:t>4/4/2016</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3325E2A9-CBB3-4B1C-98F7-FE04893C72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9450817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2C459B-E5AE-4CF7-8FCF-FB0669EA15EC}" type="datetimeFigureOut">
              <a:rPr lang="en-US" smtClean="0">
                <a:solidFill>
                  <a:prstClr val="black">
                    <a:tint val="75000"/>
                  </a:prstClr>
                </a:solidFill>
              </a:rPr>
              <a:pPr/>
              <a:t>4/4/2016</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3325E2A9-CBB3-4B1C-98F7-FE04893C72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81462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762785-4783-475B-84A8-C3B37D59A9B7}" type="datetimeFigureOut">
              <a:rPr lang="en-US" smtClean="0"/>
              <a:t>4/4/2016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E11CD9-9350-4AC6-933C-F3F16219690F}" type="slidenum">
              <a:rPr lang="en-US" smtClean="0"/>
              <a:t>‹#›</a:t>
            </a:fld>
            <a:endParaRPr lang="en-US"/>
          </a:p>
        </p:txBody>
      </p:sp>
    </p:spTree>
    <p:extLst>
      <p:ext uri="{BB962C8B-B14F-4D97-AF65-F5344CB8AC3E}">
        <p14:creationId xmlns:p14="http://schemas.microsoft.com/office/powerpoint/2010/main" val="2058316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2C459B-E5AE-4CF7-8FCF-FB0669EA15EC}" type="datetimeFigureOut">
              <a:rPr lang="en-US" smtClean="0">
                <a:solidFill>
                  <a:prstClr val="black">
                    <a:tint val="75000"/>
                  </a:prstClr>
                </a:solidFill>
              </a:rPr>
              <a:pPr/>
              <a:t>4/4/2016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325E2A9-CBB3-4B1C-98F7-FE04893C72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9650969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2C459B-E5AE-4CF7-8FCF-FB0669EA15EC}" type="datetimeFigureOut">
              <a:rPr lang="en-US" smtClean="0">
                <a:solidFill>
                  <a:prstClr val="black">
                    <a:tint val="75000"/>
                  </a:prstClr>
                </a:solidFill>
              </a:rPr>
              <a:pPr/>
              <a:t>4/4/2016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325E2A9-CBB3-4B1C-98F7-FE04893C72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1140307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2C459B-E5AE-4CF7-8FCF-FB0669EA15EC}" type="datetimeFigureOut">
              <a:rPr lang="en-US" smtClean="0">
                <a:solidFill>
                  <a:prstClr val="black">
                    <a:tint val="75000"/>
                  </a:prstClr>
                </a:solidFill>
              </a:rPr>
              <a:pPr/>
              <a:t>4/4/2016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325E2A9-CBB3-4B1C-98F7-FE04893C72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3541723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2C459B-E5AE-4CF7-8FCF-FB0669EA15EC}" type="datetimeFigureOut">
              <a:rPr lang="en-US" smtClean="0">
                <a:solidFill>
                  <a:prstClr val="black">
                    <a:tint val="75000"/>
                  </a:prstClr>
                </a:solidFill>
              </a:rPr>
              <a:pPr/>
              <a:t>4/4/2016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325E2A9-CBB3-4B1C-98F7-FE04893C72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971618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2C459B-E5AE-4CF7-8FCF-FB0669EA15EC}" type="datetimeFigureOut">
              <a:rPr lang="en-US" smtClean="0">
                <a:solidFill>
                  <a:prstClr val="black">
                    <a:tint val="75000"/>
                  </a:prstClr>
                </a:solidFill>
              </a:rPr>
              <a:pPr/>
              <a:t>4/4/2016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325E2A9-CBB3-4B1C-98F7-FE04893C72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928781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2C459B-E5AE-4CF7-8FCF-FB0669EA15EC}" type="datetimeFigureOut">
              <a:rPr lang="en-US" smtClean="0">
                <a:solidFill>
                  <a:prstClr val="black">
                    <a:tint val="75000"/>
                  </a:prstClr>
                </a:solidFill>
              </a:rPr>
              <a:pPr/>
              <a:t>4/4/2016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325E2A9-CBB3-4B1C-98F7-FE04893C72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1515228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2C459B-E5AE-4CF7-8FCF-FB0669EA15EC}" type="datetimeFigureOut">
              <a:rPr lang="en-US" smtClean="0">
                <a:solidFill>
                  <a:prstClr val="black">
                    <a:tint val="75000"/>
                  </a:prstClr>
                </a:solidFill>
              </a:rPr>
              <a:pPr/>
              <a:t>4/4/2016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325E2A9-CBB3-4B1C-98F7-FE04893C72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7740011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2C459B-E5AE-4CF7-8FCF-FB0669EA15EC}" type="datetimeFigureOut">
              <a:rPr lang="en-US" smtClean="0">
                <a:solidFill>
                  <a:prstClr val="black">
                    <a:tint val="75000"/>
                  </a:prstClr>
                </a:solidFill>
              </a:rPr>
              <a:pPr/>
              <a:t>4/4/2016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325E2A9-CBB3-4B1C-98F7-FE04893C72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1810564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2C459B-E5AE-4CF7-8FCF-FB0669EA15EC}" type="datetimeFigureOut">
              <a:rPr lang="en-US" smtClean="0">
                <a:solidFill>
                  <a:prstClr val="black">
                    <a:tint val="75000"/>
                  </a:prstClr>
                </a:solidFill>
              </a:rPr>
              <a:pPr/>
              <a:t>4/4/2016</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3325E2A9-CBB3-4B1C-98F7-FE04893C72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4995168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2C459B-E5AE-4CF7-8FCF-FB0669EA15EC}" type="datetimeFigureOut">
              <a:rPr lang="en-US" smtClean="0">
                <a:solidFill>
                  <a:prstClr val="black">
                    <a:tint val="75000"/>
                  </a:prstClr>
                </a:solidFill>
              </a:rPr>
              <a:pPr/>
              <a:t>4/4/2016</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3325E2A9-CBB3-4B1C-98F7-FE04893C72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88550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762785-4783-475B-84A8-C3B37D59A9B7}" type="datetimeFigureOut">
              <a:rPr lang="en-US" smtClean="0"/>
              <a:t>4/4/2016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E11CD9-9350-4AC6-933C-F3F16219690F}" type="slidenum">
              <a:rPr lang="en-US" smtClean="0"/>
              <a:t>‹#›</a:t>
            </a:fld>
            <a:endParaRPr lang="en-US"/>
          </a:p>
        </p:txBody>
      </p:sp>
    </p:spTree>
    <p:extLst>
      <p:ext uri="{BB962C8B-B14F-4D97-AF65-F5344CB8AC3E}">
        <p14:creationId xmlns:p14="http://schemas.microsoft.com/office/powerpoint/2010/main" val="134995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2C459B-E5AE-4CF7-8FCF-FB0669EA15EC}" type="datetimeFigureOut">
              <a:rPr lang="en-US" smtClean="0">
                <a:solidFill>
                  <a:prstClr val="black">
                    <a:tint val="75000"/>
                  </a:prstClr>
                </a:solidFill>
              </a:rPr>
              <a:pPr/>
              <a:t>4/4/2016</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3325E2A9-CBB3-4B1C-98F7-FE04893C72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1100023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2C459B-E5AE-4CF7-8FCF-FB0669EA15EC}" type="datetimeFigureOut">
              <a:rPr lang="en-US" smtClean="0">
                <a:solidFill>
                  <a:prstClr val="black">
                    <a:tint val="75000"/>
                  </a:prstClr>
                </a:solidFill>
              </a:rPr>
              <a:pPr/>
              <a:t>4/4/2016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325E2A9-CBB3-4B1C-98F7-FE04893C72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6694982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2C459B-E5AE-4CF7-8FCF-FB0669EA15EC}" type="datetimeFigureOut">
              <a:rPr lang="en-US" smtClean="0">
                <a:solidFill>
                  <a:prstClr val="black">
                    <a:tint val="75000"/>
                  </a:prstClr>
                </a:solidFill>
              </a:rPr>
              <a:pPr/>
              <a:t>4/4/2016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325E2A9-CBB3-4B1C-98F7-FE04893C72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0702058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2C459B-E5AE-4CF7-8FCF-FB0669EA15EC}" type="datetimeFigureOut">
              <a:rPr lang="en-US" smtClean="0">
                <a:solidFill>
                  <a:prstClr val="black">
                    <a:tint val="75000"/>
                  </a:prstClr>
                </a:solidFill>
              </a:rPr>
              <a:pPr/>
              <a:t>4/4/2016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325E2A9-CBB3-4B1C-98F7-FE04893C72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166037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2C459B-E5AE-4CF7-8FCF-FB0669EA15EC}" type="datetimeFigureOut">
              <a:rPr lang="en-US" smtClean="0">
                <a:solidFill>
                  <a:prstClr val="black">
                    <a:tint val="75000"/>
                  </a:prstClr>
                </a:solidFill>
              </a:rPr>
              <a:pPr/>
              <a:t>4/4/2016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325E2A9-CBB3-4B1C-98F7-FE04893C72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46153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762785-4783-475B-84A8-C3B37D59A9B7}" type="datetimeFigureOut">
              <a:rPr lang="en-US" smtClean="0"/>
              <a:t>4/4/2016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E11CD9-9350-4AC6-933C-F3F16219690F}" type="slidenum">
              <a:rPr lang="en-US" smtClean="0"/>
              <a:t>‹#›</a:t>
            </a:fld>
            <a:endParaRPr lang="en-US"/>
          </a:p>
        </p:txBody>
      </p:sp>
    </p:spTree>
    <p:extLst>
      <p:ext uri="{BB962C8B-B14F-4D97-AF65-F5344CB8AC3E}">
        <p14:creationId xmlns:p14="http://schemas.microsoft.com/office/powerpoint/2010/main" val="8594519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762785-4783-475B-84A8-C3B37D59A9B7}" type="datetimeFigureOut">
              <a:rPr lang="en-US" smtClean="0"/>
              <a:t>4/4/2016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E11CD9-9350-4AC6-933C-F3F16219690F}" type="slidenum">
              <a:rPr lang="en-US" smtClean="0"/>
              <a:t>‹#›</a:t>
            </a:fld>
            <a:endParaRPr lang="en-US"/>
          </a:p>
        </p:txBody>
      </p:sp>
    </p:spTree>
    <p:extLst>
      <p:ext uri="{BB962C8B-B14F-4D97-AF65-F5344CB8AC3E}">
        <p14:creationId xmlns:p14="http://schemas.microsoft.com/office/powerpoint/2010/main" val="4292686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762785-4783-475B-84A8-C3B37D59A9B7}" type="datetimeFigureOut">
              <a:rPr lang="en-US" smtClean="0"/>
              <a:t>4/4/2016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E11CD9-9350-4AC6-933C-F3F16219690F}" type="slidenum">
              <a:rPr lang="en-US" smtClean="0"/>
              <a:t>‹#›</a:t>
            </a:fld>
            <a:endParaRPr lang="en-US"/>
          </a:p>
        </p:txBody>
      </p:sp>
    </p:spTree>
    <p:extLst>
      <p:ext uri="{BB962C8B-B14F-4D97-AF65-F5344CB8AC3E}">
        <p14:creationId xmlns:p14="http://schemas.microsoft.com/office/powerpoint/2010/main" val="3539821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762785-4783-475B-84A8-C3B37D59A9B7}" type="datetimeFigureOut">
              <a:rPr lang="en-US" smtClean="0"/>
              <a:t>4/4/2016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E11CD9-9350-4AC6-933C-F3F16219690F}" type="slidenum">
              <a:rPr lang="en-US" smtClean="0"/>
              <a:t>‹#›</a:t>
            </a:fld>
            <a:endParaRPr lang="en-US"/>
          </a:p>
        </p:txBody>
      </p:sp>
    </p:spTree>
    <p:extLst>
      <p:ext uri="{BB962C8B-B14F-4D97-AF65-F5344CB8AC3E}">
        <p14:creationId xmlns:p14="http://schemas.microsoft.com/office/powerpoint/2010/main" val="1787156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762785-4783-475B-84A8-C3B37D59A9B7}" type="datetimeFigureOut">
              <a:rPr lang="en-US" smtClean="0"/>
              <a:t>4/4/2016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E11CD9-9350-4AC6-933C-F3F16219690F}" type="slidenum">
              <a:rPr lang="en-US" smtClean="0"/>
              <a:t>‹#›</a:t>
            </a:fld>
            <a:endParaRPr lang="en-US"/>
          </a:p>
        </p:txBody>
      </p:sp>
    </p:spTree>
    <p:extLst>
      <p:ext uri="{BB962C8B-B14F-4D97-AF65-F5344CB8AC3E}">
        <p14:creationId xmlns:p14="http://schemas.microsoft.com/office/powerpoint/2010/main" val="376836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73C5D"/>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62785-4783-475B-84A8-C3B37D59A9B7}" type="datetimeFigureOut">
              <a:rPr lang="en-US" smtClean="0"/>
              <a:t>4/4/2016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E11CD9-9350-4AC6-933C-F3F16219690F}" type="slidenum">
              <a:rPr lang="en-US" smtClean="0"/>
              <a:t>‹#›</a:t>
            </a:fld>
            <a:endParaRPr lang="en-US"/>
          </a:p>
        </p:txBody>
      </p:sp>
    </p:spTree>
    <p:extLst>
      <p:ext uri="{BB962C8B-B14F-4D97-AF65-F5344CB8AC3E}">
        <p14:creationId xmlns:p14="http://schemas.microsoft.com/office/powerpoint/2010/main" val="18858303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173C5D"/>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2C459B-E5AE-4CF7-8FCF-FB0669EA15EC}" type="datetimeFigureOut">
              <a:rPr lang="en-US" smtClean="0">
                <a:solidFill>
                  <a:prstClr val="black">
                    <a:tint val="75000"/>
                  </a:prstClr>
                </a:solidFill>
              </a:rPr>
              <a:pPr/>
              <a:t>4/4/2016</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25E2A9-CBB3-4B1C-98F7-FE04893C72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070098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173C5D"/>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2C459B-E5AE-4CF7-8FCF-FB0669EA15EC}" type="datetimeFigureOut">
              <a:rPr lang="en-US" smtClean="0">
                <a:solidFill>
                  <a:prstClr val="black">
                    <a:tint val="75000"/>
                  </a:prstClr>
                </a:solidFill>
              </a:rPr>
              <a:pPr/>
              <a:t>4/4/2016</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25E2A9-CBB3-4B1C-98F7-FE04893C72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7656950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173C5D"/>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2C459B-E5AE-4CF7-8FCF-FB0669EA15EC}" type="datetimeFigureOut">
              <a:rPr lang="en-US" smtClean="0">
                <a:solidFill>
                  <a:prstClr val="black">
                    <a:tint val="75000"/>
                  </a:prstClr>
                </a:solidFill>
              </a:rPr>
              <a:pPr/>
              <a:t>4/4/2016</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25E2A9-CBB3-4B1C-98F7-FE04893C729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663105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5.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636973" y="363546"/>
            <a:ext cx="2671835" cy="1590922"/>
          </a:xfrm>
          <a:prstGeom prst="rect">
            <a:avLst/>
          </a:prstGeom>
        </p:spPr>
      </p:pic>
      <p:pic>
        <p:nvPicPr>
          <p:cNvPr id="9" name="Picture 8"/>
          <p:cNvPicPr>
            <a:picLocks noChangeAspect="1"/>
          </p:cNvPicPr>
          <p:nvPr/>
        </p:nvPicPr>
        <p:blipFill>
          <a:blip r:embed="rId3"/>
          <a:stretch>
            <a:fillRect/>
          </a:stretch>
        </p:blipFill>
        <p:spPr>
          <a:xfrm>
            <a:off x="8494003" y="865272"/>
            <a:ext cx="2751521" cy="424300"/>
          </a:xfrm>
          <a:prstGeom prst="rect">
            <a:avLst/>
          </a:prstGeom>
        </p:spPr>
      </p:pic>
      <p:sp>
        <p:nvSpPr>
          <p:cNvPr id="2" name="Title 1"/>
          <p:cNvSpPr>
            <a:spLocks noGrp="1"/>
          </p:cNvSpPr>
          <p:nvPr>
            <p:ph type="ctrTitle"/>
          </p:nvPr>
        </p:nvSpPr>
        <p:spPr>
          <a:xfrm>
            <a:off x="1972890" y="2127684"/>
            <a:ext cx="8342721" cy="2036427"/>
          </a:xfrm>
        </p:spPr>
        <p:txBody>
          <a:bodyPr>
            <a:normAutofit/>
          </a:bodyPr>
          <a:lstStyle/>
          <a:p>
            <a:r>
              <a:rPr lang="en-US" sz="4000" dirty="0">
                <a:solidFill>
                  <a:schemeClr val="bg1"/>
                </a:solidFill>
              </a:rPr>
              <a:t>Using a Christian Philosophy to Incorporate Spiritual Assessment in Practice and Research</a:t>
            </a:r>
            <a:endParaRPr lang="en-US" sz="4000" dirty="0">
              <a:solidFill>
                <a:schemeClr val="bg1"/>
              </a:solidFill>
            </a:endParaRPr>
          </a:p>
        </p:txBody>
      </p:sp>
      <p:sp>
        <p:nvSpPr>
          <p:cNvPr id="3" name="Subtitle 2"/>
          <p:cNvSpPr>
            <a:spLocks noGrp="1"/>
          </p:cNvSpPr>
          <p:nvPr>
            <p:ph type="subTitle" idx="1"/>
          </p:nvPr>
        </p:nvSpPr>
        <p:spPr>
          <a:xfrm>
            <a:off x="1524000" y="4751108"/>
            <a:ext cx="9144000" cy="1508290"/>
          </a:xfrm>
        </p:spPr>
        <p:txBody>
          <a:bodyPr>
            <a:normAutofit/>
          </a:bodyPr>
          <a:lstStyle/>
          <a:p>
            <a:r>
              <a:rPr lang="en-US" dirty="0">
                <a:solidFill>
                  <a:srgbClr val="EEA420"/>
                </a:solidFill>
              </a:rPr>
              <a:t>Sharon K </a:t>
            </a:r>
            <a:r>
              <a:rPr lang="en-US" dirty="0" err="1">
                <a:solidFill>
                  <a:srgbClr val="EEA420"/>
                </a:solidFill>
              </a:rPr>
              <a:t>Christman</a:t>
            </a:r>
            <a:r>
              <a:rPr lang="en-US" dirty="0">
                <a:solidFill>
                  <a:srgbClr val="EEA420"/>
                </a:solidFill>
              </a:rPr>
              <a:t> PhD, RN</a:t>
            </a:r>
          </a:p>
          <a:p>
            <a:r>
              <a:rPr lang="en-US" dirty="0">
                <a:solidFill>
                  <a:srgbClr val="EEA420"/>
                </a:solidFill>
              </a:rPr>
              <a:t>Beth Delaney FNP-BC, RN, OCN, ACHPN </a:t>
            </a:r>
          </a:p>
          <a:p>
            <a:r>
              <a:rPr lang="en-US" dirty="0">
                <a:solidFill>
                  <a:srgbClr val="EEA420"/>
                </a:solidFill>
              </a:rPr>
              <a:t>Cedarville University School </a:t>
            </a:r>
            <a:r>
              <a:rPr lang="en-US" dirty="0" smtClean="0">
                <a:solidFill>
                  <a:srgbClr val="EEA420"/>
                </a:solidFill>
              </a:rPr>
              <a:t>of Nursing</a:t>
            </a:r>
            <a:endParaRPr lang="en-US" dirty="0">
              <a:solidFill>
                <a:srgbClr val="EEA420"/>
              </a:solidFill>
            </a:endParaRPr>
          </a:p>
        </p:txBody>
      </p:sp>
    </p:spTree>
    <p:extLst>
      <p:ext uri="{BB962C8B-B14F-4D97-AF65-F5344CB8AC3E}">
        <p14:creationId xmlns:p14="http://schemas.microsoft.com/office/powerpoint/2010/main" val="701218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Seat of the emotions</a:t>
            </a:r>
            <a:endParaRPr lang="en-US"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p:txBody>
          <a:bodyPr/>
          <a:lstStyle/>
          <a:p>
            <a:r>
              <a:rPr lang="en-US" sz="3600"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Multiple references to a person’s spirit as fearful, sad, troubled </a:t>
            </a:r>
            <a:r>
              <a:rPr lang="en-US" sz="1600" dirty="0">
                <a:solidFill>
                  <a:schemeClr val="bg1"/>
                </a:solidFill>
              </a:rPr>
              <a:t>Josh 2:11; Eccles 7:9; Daniel 2:1; Mark 8:12; Romans 12:11</a:t>
            </a:r>
          </a:p>
          <a:p>
            <a:r>
              <a:rPr lang="en-US" sz="3600"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Fewer refer to the spirit as happy </a:t>
            </a:r>
            <a:r>
              <a:rPr lang="en-US" sz="1600" dirty="0">
                <a:solidFill>
                  <a:schemeClr val="bg1"/>
                </a:solidFill>
              </a:rPr>
              <a:t>Luke 1:47</a:t>
            </a:r>
          </a:p>
          <a:p>
            <a:r>
              <a:rPr lang="en-US" sz="3600"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Joy can be found in the midst of suffering and is not an emotion per se </a:t>
            </a:r>
            <a:r>
              <a:rPr lang="en-US" sz="1600" dirty="0">
                <a:solidFill>
                  <a:schemeClr val="bg1"/>
                </a:solidFill>
              </a:rPr>
              <a:t>John 15:11</a:t>
            </a:r>
          </a:p>
          <a:p>
            <a:endParaRPr lang="en-US" sz="2400" dirty="0"/>
          </a:p>
        </p:txBody>
      </p:sp>
      <p:pic>
        <p:nvPicPr>
          <p:cNvPr id="4" name="Picture 3"/>
          <p:cNvPicPr>
            <a:picLocks noChangeAspect="1"/>
          </p:cNvPicPr>
          <p:nvPr/>
        </p:nvPicPr>
        <p:blipFill>
          <a:blip r:embed="rId2"/>
          <a:stretch>
            <a:fillRect/>
          </a:stretch>
        </p:blipFill>
        <p:spPr>
          <a:xfrm>
            <a:off x="9127566" y="5004070"/>
            <a:ext cx="2194750" cy="1304657"/>
          </a:xfrm>
          <a:prstGeom prst="rect">
            <a:avLst/>
          </a:prstGeom>
        </p:spPr>
      </p:pic>
    </p:spTree>
    <p:extLst>
      <p:ext uri="{BB962C8B-B14F-4D97-AF65-F5344CB8AC3E}">
        <p14:creationId xmlns:p14="http://schemas.microsoft.com/office/powerpoint/2010/main" val="31752880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371401" y="2092337"/>
            <a:ext cx="5202790" cy="1011919"/>
          </a:xfrm>
          <a:prstGeom prst="rect">
            <a:avLst/>
          </a:prstGeom>
        </p:spPr>
      </p:pic>
      <p:pic>
        <p:nvPicPr>
          <p:cNvPr id="3" name="Picture 2"/>
          <p:cNvPicPr>
            <a:picLocks noChangeAspect="1"/>
          </p:cNvPicPr>
          <p:nvPr/>
        </p:nvPicPr>
        <p:blipFill>
          <a:blip r:embed="rId3"/>
          <a:stretch>
            <a:fillRect/>
          </a:stretch>
        </p:blipFill>
        <p:spPr>
          <a:xfrm>
            <a:off x="3663345" y="303847"/>
            <a:ext cx="2910846" cy="1162096"/>
          </a:xfrm>
          <a:prstGeom prst="rect">
            <a:avLst/>
          </a:prstGeom>
        </p:spPr>
      </p:pic>
      <p:pic>
        <p:nvPicPr>
          <p:cNvPr id="4" name="Picture 3"/>
          <p:cNvPicPr>
            <a:picLocks noChangeAspect="1"/>
          </p:cNvPicPr>
          <p:nvPr/>
        </p:nvPicPr>
        <p:blipFill>
          <a:blip r:embed="rId4"/>
          <a:stretch>
            <a:fillRect/>
          </a:stretch>
        </p:blipFill>
        <p:spPr>
          <a:xfrm>
            <a:off x="3826743" y="676772"/>
            <a:ext cx="1796966" cy="416246"/>
          </a:xfrm>
          <a:prstGeom prst="rect">
            <a:avLst/>
          </a:prstGeom>
        </p:spPr>
      </p:pic>
      <p:pic>
        <p:nvPicPr>
          <p:cNvPr id="5" name="Picture 4"/>
          <p:cNvPicPr>
            <a:picLocks noChangeAspect="1"/>
          </p:cNvPicPr>
          <p:nvPr/>
        </p:nvPicPr>
        <p:blipFill>
          <a:blip r:embed="rId5"/>
          <a:stretch>
            <a:fillRect/>
          </a:stretch>
        </p:blipFill>
        <p:spPr>
          <a:xfrm>
            <a:off x="4883825" y="1027362"/>
            <a:ext cx="1690366" cy="416246"/>
          </a:xfrm>
          <a:prstGeom prst="rect">
            <a:avLst/>
          </a:prstGeom>
        </p:spPr>
      </p:pic>
      <p:cxnSp>
        <p:nvCxnSpPr>
          <p:cNvPr id="7" name="Straight Connector 6"/>
          <p:cNvCxnSpPr/>
          <p:nvPr/>
        </p:nvCxnSpPr>
        <p:spPr>
          <a:xfrm flipH="1">
            <a:off x="4064000" y="1135279"/>
            <a:ext cx="72571" cy="838664"/>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pic>
        <p:nvPicPr>
          <p:cNvPr id="8" name="Picture 7"/>
          <p:cNvPicPr>
            <a:picLocks noChangeAspect="1"/>
          </p:cNvPicPr>
          <p:nvPr/>
        </p:nvPicPr>
        <p:blipFill>
          <a:blip r:embed="rId6"/>
          <a:stretch>
            <a:fillRect/>
          </a:stretch>
        </p:blipFill>
        <p:spPr>
          <a:xfrm>
            <a:off x="6712572" y="1554611"/>
            <a:ext cx="2518514" cy="502754"/>
          </a:xfrm>
          <a:prstGeom prst="rect">
            <a:avLst/>
          </a:prstGeom>
        </p:spPr>
      </p:pic>
      <p:cxnSp>
        <p:nvCxnSpPr>
          <p:cNvPr id="10" name="Straight Connector 9"/>
          <p:cNvCxnSpPr/>
          <p:nvPr/>
        </p:nvCxnSpPr>
        <p:spPr>
          <a:xfrm>
            <a:off x="6574191" y="1443608"/>
            <a:ext cx="189571" cy="111003"/>
          </a:xfrm>
          <a:prstGeom prst="line">
            <a:avLst/>
          </a:prstGeom>
          <a:ln w="38100">
            <a:solidFill>
              <a:srgbClr val="00B050"/>
            </a:solidFill>
          </a:ln>
        </p:spPr>
        <p:style>
          <a:lnRef idx="1">
            <a:schemeClr val="dk1"/>
          </a:lnRef>
          <a:fillRef idx="0">
            <a:schemeClr val="dk1"/>
          </a:fillRef>
          <a:effectRef idx="0">
            <a:schemeClr val="dk1"/>
          </a:effectRef>
          <a:fontRef idx="minor">
            <a:schemeClr val="tx1"/>
          </a:fontRef>
        </p:style>
      </p:cxnSp>
      <p:cxnSp>
        <p:nvCxnSpPr>
          <p:cNvPr id="13" name="Straight Arrow Connector 12"/>
          <p:cNvCxnSpPr/>
          <p:nvPr/>
        </p:nvCxnSpPr>
        <p:spPr>
          <a:xfrm flipV="1">
            <a:off x="6668976" y="1973943"/>
            <a:ext cx="326910" cy="319314"/>
          </a:xfrm>
          <a:prstGeom prst="straightConnector1">
            <a:avLst/>
          </a:prstGeom>
          <a:ln w="381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382435" y="3738282"/>
            <a:ext cx="4034118" cy="584775"/>
          </a:xfrm>
          <a:prstGeom prst="rect">
            <a:avLst/>
          </a:prstGeom>
          <a:noFill/>
        </p:spPr>
        <p:txBody>
          <a:bodyPr wrap="square" rtlCol="0">
            <a:spAutoFit/>
          </a:bodyPr>
          <a:lstStyle/>
          <a:p>
            <a:pPr algn="r"/>
            <a:r>
              <a:rPr lang="en-US" sz="3200" b="1" dirty="0" smtClean="0">
                <a:solidFill>
                  <a:schemeClr val="bg1"/>
                </a:solidFill>
                <a:cs typeface="Aharoni" panose="02010803020104030203" pitchFamily="2" charset="-79"/>
              </a:rPr>
              <a:t>Spirit of the Person</a:t>
            </a:r>
            <a:endParaRPr lang="en-US" sz="3200" b="1" dirty="0">
              <a:solidFill>
                <a:schemeClr val="bg1"/>
              </a:solidFill>
              <a:cs typeface="Aharoni" panose="02010803020104030203" pitchFamily="2" charset="-79"/>
            </a:endParaRPr>
          </a:p>
        </p:txBody>
      </p:sp>
      <p:sp>
        <p:nvSpPr>
          <p:cNvPr id="19" name="TextBox 18"/>
          <p:cNvSpPr txBox="1"/>
          <p:nvPr/>
        </p:nvSpPr>
        <p:spPr>
          <a:xfrm>
            <a:off x="926263" y="4652414"/>
            <a:ext cx="3515108" cy="369332"/>
          </a:xfrm>
          <a:prstGeom prst="rect">
            <a:avLst/>
          </a:prstGeom>
          <a:noFill/>
        </p:spPr>
        <p:txBody>
          <a:bodyPr wrap="square" rtlCol="0">
            <a:spAutoFit/>
          </a:bodyPr>
          <a:lstStyle/>
          <a:p>
            <a:r>
              <a:rPr lang="en-US" dirty="0" smtClean="0">
                <a:solidFill>
                  <a:schemeClr val="bg1"/>
                </a:solidFill>
              </a:rPr>
              <a:t>Character is grounded in the spirit</a:t>
            </a:r>
            <a:endParaRPr lang="en-US" dirty="0">
              <a:solidFill>
                <a:schemeClr val="bg1"/>
              </a:solidFill>
            </a:endParaRPr>
          </a:p>
        </p:txBody>
      </p:sp>
      <p:sp>
        <p:nvSpPr>
          <p:cNvPr id="24" name="TextBox 23"/>
          <p:cNvSpPr txBox="1"/>
          <p:nvPr/>
        </p:nvSpPr>
        <p:spPr>
          <a:xfrm>
            <a:off x="1054674" y="3624250"/>
            <a:ext cx="3302308" cy="369332"/>
          </a:xfrm>
          <a:prstGeom prst="rect">
            <a:avLst/>
          </a:prstGeom>
          <a:noFill/>
        </p:spPr>
        <p:txBody>
          <a:bodyPr wrap="square" rtlCol="0">
            <a:spAutoFit/>
          </a:bodyPr>
          <a:lstStyle/>
          <a:p>
            <a:r>
              <a:rPr lang="en-US" dirty="0" smtClean="0">
                <a:solidFill>
                  <a:schemeClr val="bg1"/>
                </a:solidFill>
              </a:rPr>
              <a:t>Spirit is the seat of the emotions</a:t>
            </a:r>
            <a:endParaRPr lang="en-US" dirty="0">
              <a:solidFill>
                <a:schemeClr val="bg1"/>
              </a:solidFill>
            </a:endParaRPr>
          </a:p>
        </p:txBody>
      </p:sp>
    </p:spTree>
    <p:extLst>
      <p:ext uri="{BB962C8B-B14F-4D97-AF65-F5344CB8AC3E}">
        <p14:creationId xmlns:p14="http://schemas.microsoft.com/office/powerpoint/2010/main" val="18816814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1000"/>
                                        <p:tgtEl>
                                          <p:spTgt spid="19"/>
                                        </p:tgtEl>
                                      </p:cBhvr>
                                    </p:animEffect>
                                    <p:anim calcmode="lin" valueType="num">
                                      <p:cBhvr>
                                        <p:cTn id="8" dur="1000" fill="hold"/>
                                        <p:tgtEl>
                                          <p:spTgt spid="19"/>
                                        </p:tgtEl>
                                        <p:attrNameLst>
                                          <p:attrName>ppt_x</p:attrName>
                                        </p:attrNameLst>
                                      </p:cBhvr>
                                      <p:tavLst>
                                        <p:tav tm="0">
                                          <p:val>
                                            <p:strVal val="#ppt_x"/>
                                          </p:val>
                                        </p:tav>
                                        <p:tav tm="100000">
                                          <p:val>
                                            <p:strVal val="#ppt_x"/>
                                          </p:val>
                                        </p:tav>
                                      </p:tavLst>
                                    </p:anim>
                                    <p:anim calcmode="lin" valueType="num">
                                      <p:cBhvr>
                                        <p:cTn id="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950" y="236931"/>
            <a:ext cx="9480223" cy="1143000"/>
          </a:xfrm>
        </p:spPr>
        <p:txBody>
          <a:bodyPr>
            <a:normAutofit/>
          </a:bodyPr>
          <a:lstStyle/>
          <a:p>
            <a:r>
              <a:rPr lang="en-US"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Character is grounded in the spirit</a:t>
            </a:r>
            <a:endParaRPr lang="en-US" sz="20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a:xfrm>
            <a:off x="1443872" y="1277332"/>
            <a:ext cx="8229600" cy="5257800"/>
          </a:xfrm>
        </p:spPr>
        <p:txBody>
          <a:bodyPr>
            <a:normAutofit fontScale="92500" lnSpcReduction="10000"/>
          </a:bodyPr>
          <a:lstStyle/>
          <a:p>
            <a:r>
              <a:rPr lang="en-US"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Honest </a:t>
            </a:r>
            <a:r>
              <a:rPr lang="en-US" sz="16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Psalm 32:2</a:t>
            </a:r>
          </a:p>
          <a:p>
            <a:r>
              <a:rPr lang="en-US"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Steadfast </a:t>
            </a:r>
            <a:r>
              <a:rPr lang="en-US" sz="16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Psalm 51:10</a:t>
            </a:r>
          </a:p>
          <a:p>
            <a:r>
              <a:rPr lang="en-US"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Unfaithful </a:t>
            </a:r>
            <a:r>
              <a:rPr lang="en-US" sz="16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Psalm 78:8</a:t>
            </a:r>
          </a:p>
          <a:p>
            <a:r>
              <a:rPr lang="en-US"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Excellent </a:t>
            </a:r>
            <a:r>
              <a:rPr lang="en-US" sz="1600" dirty="0" err="1">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Prov</a:t>
            </a:r>
            <a:r>
              <a:rPr lang="en-US" sz="16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 17:27</a:t>
            </a:r>
          </a:p>
          <a:p>
            <a:r>
              <a:rPr lang="en-US"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Humble </a:t>
            </a:r>
            <a:r>
              <a:rPr lang="en-US" sz="16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Isaiah 57:15</a:t>
            </a:r>
          </a:p>
          <a:p>
            <a:r>
              <a:rPr lang="en-US"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Proud </a:t>
            </a:r>
            <a:r>
              <a:rPr lang="en-US" sz="1600" dirty="0" err="1">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Prov</a:t>
            </a:r>
            <a:r>
              <a:rPr lang="en-US" sz="16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 16:18</a:t>
            </a:r>
          </a:p>
          <a:p>
            <a:r>
              <a:rPr lang="en-US"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“pride goes before destruction, [and] a haughty </a:t>
            </a:r>
            <a:r>
              <a:rPr lang="en-US"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spirit before </a:t>
            </a:r>
            <a:r>
              <a:rPr lang="en-US"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a </a:t>
            </a:r>
            <a:r>
              <a:rPr lang="en-US"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fall” </a:t>
            </a:r>
            <a:r>
              <a:rPr lang="en-US" sz="16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Proverbs 16:18 </a:t>
            </a:r>
          </a:p>
          <a:p>
            <a:r>
              <a:rPr lang="en-US"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“a talebearer reveals secrets: but they that are of a </a:t>
            </a:r>
            <a:r>
              <a:rPr lang="en-US"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faithful spirit </a:t>
            </a:r>
            <a:r>
              <a:rPr lang="en-US"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conceal the matter” </a:t>
            </a:r>
            <a:r>
              <a:rPr lang="en-US" sz="17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Proverbs 11:13 </a:t>
            </a:r>
          </a:p>
        </p:txBody>
      </p:sp>
      <p:pic>
        <p:nvPicPr>
          <p:cNvPr id="4" name="Picture 3"/>
          <p:cNvPicPr>
            <a:picLocks noChangeAspect="1"/>
          </p:cNvPicPr>
          <p:nvPr/>
        </p:nvPicPr>
        <p:blipFill>
          <a:blip r:embed="rId2"/>
          <a:stretch>
            <a:fillRect/>
          </a:stretch>
        </p:blipFill>
        <p:spPr>
          <a:xfrm>
            <a:off x="9561198" y="4925982"/>
            <a:ext cx="2194750" cy="1304657"/>
          </a:xfrm>
          <a:prstGeom prst="rect">
            <a:avLst/>
          </a:prstGeom>
        </p:spPr>
      </p:pic>
    </p:spTree>
    <p:extLst>
      <p:ext uri="{BB962C8B-B14F-4D97-AF65-F5344CB8AC3E}">
        <p14:creationId xmlns:p14="http://schemas.microsoft.com/office/powerpoint/2010/main" val="22100247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371401" y="2092337"/>
            <a:ext cx="5202790" cy="1011919"/>
          </a:xfrm>
          <a:prstGeom prst="rect">
            <a:avLst/>
          </a:prstGeom>
        </p:spPr>
      </p:pic>
      <p:pic>
        <p:nvPicPr>
          <p:cNvPr id="3" name="Picture 2"/>
          <p:cNvPicPr>
            <a:picLocks noChangeAspect="1"/>
          </p:cNvPicPr>
          <p:nvPr/>
        </p:nvPicPr>
        <p:blipFill>
          <a:blip r:embed="rId3"/>
          <a:stretch>
            <a:fillRect/>
          </a:stretch>
        </p:blipFill>
        <p:spPr>
          <a:xfrm>
            <a:off x="3663345" y="303847"/>
            <a:ext cx="2910846" cy="1162096"/>
          </a:xfrm>
          <a:prstGeom prst="rect">
            <a:avLst/>
          </a:prstGeom>
        </p:spPr>
      </p:pic>
      <p:pic>
        <p:nvPicPr>
          <p:cNvPr id="4" name="Picture 3"/>
          <p:cNvPicPr>
            <a:picLocks noChangeAspect="1"/>
          </p:cNvPicPr>
          <p:nvPr/>
        </p:nvPicPr>
        <p:blipFill>
          <a:blip r:embed="rId4"/>
          <a:stretch>
            <a:fillRect/>
          </a:stretch>
        </p:blipFill>
        <p:spPr>
          <a:xfrm>
            <a:off x="3826743" y="676772"/>
            <a:ext cx="1796966" cy="416246"/>
          </a:xfrm>
          <a:prstGeom prst="rect">
            <a:avLst/>
          </a:prstGeom>
        </p:spPr>
      </p:pic>
      <p:pic>
        <p:nvPicPr>
          <p:cNvPr id="5" name="Picture 4"/>
          <p:cNvPicPr>
            <a:picLocks noChangeAspect="1"/>
          </p:cNvPicPr>
          <p:nvPr/>
        </p:nvPicPr>
        <p:blipFill>
          <a:blip r:embed="rId5"/>
          <a:stretch>
            <a:fillRect/>
          </a:stretch>
        </p:blipFill>
        <p:spPr>
          <a:xfrm>
            <a:off x="4883825" y="1027362"/>
            <a:ext cx="1690366" cy="416246"/>
          </a:xfrm>
          <a:prstGeom prst="rect">
            <a:avLst/>
          </a:prstGeom>
        </p:spPr>
      </p:pic>
      <p:cxnSp>
        <p:nvCxnSpPr>
          <p:cNvPr id="7" name="Straight Connector 6"/>
          <p:cNvCxnSpPr/>
          <p:nvPr/>
        </p:nvCxnSpPr>
        <p:spPr>
          <a:xfrm flipH="1">
            <a:off x="4064000" y="1135279"/>
            <a:ext cx="72571" cy="838664"/>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pic>
        <p:nvPicPr>
          <p:cNvPr id="8" name="Picture 7"/>
          <p:cNvPicPr>
            <a:picLocks noChangeAspect="1"/>
          </p:cNvPicPr>
          <p:nvPr/>
        </p:nvPicPr>
        <p:blipFill>
          <a:blip r:embed="rId6"/>
          <a:stretch>
            <a:fillRect/>
          </a:stretch>
        </p:blipFill>
        <p:spPr>
          <a:xfrm>
            <a:off x="6712572" y="1554611"/>
            <a:ext cx="2518514" cy="502754"/>
          </a:xfrm>
          <a:prstGeom prst="rect">
            <a:avLst/>
          </a:prstGeom>
        </p:spPr>
      </p:pic>
      <p:cxnSp>
        <p:nvCxnSpPr>
          <p:cNvPr id="10" name="Straight Connector 9"/>
          <p:cNvCxnSpPr/>
          <p:nvPr/>
        </p:nvCxnSpPr>
        <p:spPr>
          <a:xfrm>
            <a:off x="6574191" y="1443608"/>
            <a:ext cx="189571" cy="111003"/>
          </a:xfrm>
          <a:prstGeom prst="line">
            <a:avLst/>
          </a:prstGeom>
          <a:ln w="38100">
            <a:solidFill>
              <a:srgbClr val="00B050"/>
            </a:solidFill>
          </a:ln>
        </p:spPr>
        <p:style>
          <a:lnRef idx="1">
            <a:schemeClr val="dk1"/>
          </a:lnRef>
          <a:fillRef idx="0">
            <a:schemeClr val="dk1"/>
          </a:fillRef>
          <a:effectRef idx="0">
            <a:schemeClr val="dk1"/>
          </a:effectRef>
          <a:fontRef idx="minor">
            <a:schemeClr val="tx1"/>
          </a:fontRef>
        </p:style>
      </p:cxnSp>
      <p:cxnSp>
        <p:nvCxnSpPr>
          <p:cNvPr id="13" name="Straight Arrow Connector 12"/>
          <p:cNvCxnSpPr/>
          <p:nvPr/>
        </p:nvCxnSpPr>
        <p:spPr>
          <a:xfrm flipV="1">
            <a:off x="6668976" y="1973943"/>
            <a:ext cx="326910" cy="319314"/>
          </a:xfrm>
          <a:prstGeom prst="straightConnector1">
            <a:avLst/>
          </a:prstGeom>
          <a:ln w="381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382435" y="3738282"/>
            <a:ext cx="4034118" cy="584775"/>
          </a:xfrm>
          <a:prstGeom prst="rect">
            <a:avLst/>
          </a:prstGeom>
          <a:noFill/>
        </p:spPr>
        <p:txBody>
          <a:bodyPr wrap="square" rtlCol="0">
            <a:spAutoFit/>
          </a:bodyPr>
          <a:lstStyle/>
          <a:p>
            <a:pPr algn="r"/>
            <a:r>
              <a:rPr lang="en-US" sz="3200" b="1" dirty="0" smtClean="0">
                <a:solidFill>
                  <a:schemeClr val="bg1"/>
                </a:solidFill>
                <a:cs typeface="Aharoni" panose="02010803020104030203" pitchFamily="2" charset="-79"/>
              </a:rPr>
              <a:t>Spirit of the Person</a:t>
            </a:r>
            <a:endParaRPr lang="en-US" sz="3200" b="1" dirty="0">
              <a:solidFill>
                <a:schemeClr val="bg1"/>
              </a:solidFill>
              <a:cs typeface="Aharoni" panose="02010803020104030203" pitchFamily="2" charset="-79"/>
            </a:endParaRPr>
          </a:p>
        </p:txBody>
      </p:sp>
      <p:sp>
        <p:nvSpPr>
          <p:cNvPr id="19" name="TextBox 18"/>
          <p:cNvSpPr txBox="1"/>
          <p:nvPr/>
        </p:nvSpPr>
        <p:spPr>
          <a:xfrm>
            <a:off x="926263" y="4652414"/>
            <a:ext cx="3321623" cy="369332"/>
          </a:xfrm>
          <a:prstGeom prst="rect">
            <a:avLst/>
          </a:prstGeom>
          <a:noFill/>
        </p:spPr>
        <p:txBody>
          <a:bodyPr wrap="square" rtlCol="0">
            <a:spAutoFit/>
          </a:bodyPr>
          <a:lstStyle/>
          <a:p>
            <a:r>
              <a:rPr lang="en-US" dirty="0" smtClean="0">
                <a:solidFill>
                  <a:schemeClr val="bg1"/>
                </a:solidFill>
              </a:rPr>
              <a:t>Spirit demonstrates character</a:t>
            </a:r>
            <a:endParaRPr lang="en-US" dirty="0">
              <a:solidFill>
                <a:schemeClr val="bg1"/>
              </a:solidFill>
            </a:endParaRPr>
          </a:p>
        </p:txBody>
      </p:sp>
      <p:sp>
        <p:nvSpPr>
          <p:cNvPr id="20" name="TextBox 19"/>
          <p:cNvSpPr txBox="1"/>
          <p:nvPr/>
        </p:nvSpPr>
        <p:spPr>
          <a:xfrm>
            <a:off x="4633837" y="4283082"/>
            <a:ext cx="4397188" cy="369332"/>
          </a:xfrm>
          <a:prstGeom prst="rect">
            <a:avLst/>
          </a:prstGeom>
          <a:noFill/>
        </p:spPr>
        <p:txBody>
          <a:bodyPr wrap="square" rtlCol="0">
            <a:spAutoFit/>
          </a:bodyPr>
          <a:lstStyle/>
          <a:p>
            <a:r>
              <a:rPr lang="en-US" dirty="0" smtClean="0">
                <a:solidFill>
                  <a:schemeClr val="bg1"/>
                </a:solidFill>
              </a:rPr>
              <a:t>Spirit can move a person to action</a:t>
            </a:r>
            <a:endParaRPr lang="en-US" dirty="0">
              <a:solidFill>
                <a:schemeClr val="bg1"/>
              </a:solidFill>
            </a:endParaRPr>
          </a:p>
        </p:txBody>
      </p:sp>
      <p:sp>
        <p:nvSpPr>
          <p:cNvPr id="24" name="TextBox 23"/>
          <p:cNvSpPr txBox="1"/>
          <p:nvPr/>
        </p:nvSpPr>
        <p:spPr>
          <a:xfrm>
            <a:off x="1054674" y="3624250"/>
            <a:ext cx="3302308" cy="369332"/>
          </a:xfrm>
          <a:prstGeom prst="rect">
            <a:avLst/>
          </a:prstGeom>
          <a:noFill/>
        </p:spPr>
        <p:txBody>
          <a:bodyPr wrap="square" rtlCol="0">
            <a:spAutoFit/>
          </a:bodyPr>
          <a:lstStyle/>
          <a:p>
            <a:r>
              <a:rPr lang="en-US" dirty="0" smtClean="0">
                <a:solidFill>
                  <a:schemeClr val="bg1"/>
                </a:solidFill>
              </a:rPr>
              <a:t>Spirit is the seat of the emotions</a:t>
            </a:r>
            <a:endParaRPr lang="en-US" dirty="0">
              <a:solidFill>
                <a:schemeClr val="bg1"/>
              </a:solidFill>
            </a:endParaRPr>
          </a:p>
        </p:txBody>
      </p:sp>
    </p:spTree>
    <p:extLst>
      <p:ext uri="{BB962C8B-B14F-4D97-AF65-F5344CB8AC3E}">
        <p14:creationId xmlns:p14="http://schemas.microsoft.com/office/powerpoint/2010/main" val="775322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1" nodeType="after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1000" fill="hold"/>
                                        <p:tgtEl>
                                          <p:spTgt spid="20"/>
                                        </p:tgtEl>
                                        <p:attrNameLst>
                                          <p:attrName>ppt_w</p:attrName>
                                        </p:attrNameLst>
                                      </p:cBhvr>
                                      <p:tavLst>
                                        <p:tav tm="0">
                                          <p:val>
                                            <p:fltVal val="0"/>
                                          </p:val>
                                        </p:tav>
                                        <p:tav tm="100000">
                                          <p:val>
                                            <p:strVal val="#ppt_w"/>
                                          </p:val>
                                        </p:tav>
                                      </p:tavLst>
                                    </p:anim>
                                    <p:anim calcmode="lin" valueType="num">
                                      <p:cBhvr>
                                        <p:cTn id="8" dur="1000" fill="hold"/>
                                        <p:tgtEl>
                                          <p:spTgt spid="20"/>
                                        </p:tgtEl>
                                        <p:attrNameLst>
                                          <p:attrName>ppt_h</p:attrName>
                                        </p:attrNameLst>
                                      </p:cBhvr>
                                      <p:tavLst>
                                        <p:tav tm="0">
                                          <p:val>
                                            <p:fltVal val="0"/>
                                          </p:val>
                                        </p:tav>
                                        <p:tav tm="100000">
                                          <p:val>
                                            <p:strVal val="#ppt_h"/>
                                          </p:val>
                                        </p:tav>
                                      </p:tavLst>
                                    </p:anim>
                                    <p:anim calcmode="lin" valueType="num">
                                      <p:cBhvr>
                                        <p:cTn id="9" dur="1000" fill="hold"/>
                                        <p:tgtEl>
                                          <p:spTgt spid="2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0"/>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3707" y="228600"/>
            <a:ext cx="9771797" cy="1143000"/>
          </a:xfrm>
        </p:spPr>
        <p:txBody>
          <a:bodyPr>
            <a:normAutofit/>
          </a:bodyPr>
          <a:lstStyle/>
          <a:p>
            <a:r>
              <a:rPr lang="en-US" sz="32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Spirit can move a person to action or a person can ignore their spiritual urges toward action</a:t>
            </a:r>
          </a:p>
        </p:txBody>
      </p:sp>
      <p:sp>
        <p:nvSpPr>
          <p:cNvPr id="3" name="Content Placeholder 2"/>
          <p:cNvSpPr>
            <a:spLocks noGrp="1"/>
          </p:cNvSpPr>
          <p:nvPr>
            <p:ph idx="1"/>
          </p:nvPr>
        </p:nvSpPr>
        <p:spPr/>
        <p:txBody>
          <a:bodyPr>
            <a:normAutofit/>
          </a:bodyPr>
          <a:lstStyle/>
          <a:p>
            <a:r>
              <a:rPr lang="en-US" dirty="0" smtClean="0">
                <a:solidFill>
                  <a:schemeClr val="bg1"/>
                </a:solidFill>
              </a:rPr>
              <a:t>The </a:t>
            </a:r>
            <a:r>
              <a:rPr lang="en-US" dirty="0">
                <a:solidFill>
                  <a:schemeClr val="bg1"/>
                </a:solidFill>
              </a:rPr>
              <a:t>spirits of the Israelites were “stirred” and as a result they “came and began to </a:t>
            </a:r>
            <a:r>
              <a:rPr lang="en-US" dirty="0" smtClean="0">
                <a:solidFill>
                  <a:schemeClr val="bg1"/>
                </a:solidFill>
              </a:rPr>
              <a:t>work on </a:t>
            </a:r>
            <a:r>
              <a:rPr lang="en-US" dirty="0">
                <a:solidFill>
                  <a:schemeClr val="bg1"/>
                </a:solidFill>
              </a:rPr>
              <a:t>the house of the Lord Almighty, their God” </a:t>
            </a:r>
            <a:r>
              <a:rPr lang="en-US" sz="1600" dirty="0">
                <a:solidFill>
                  <a:schemeClr val="bg1"/>
                </a:solidFill>
              </a:rPr>
              <a:t>Haggai 1:14</a:t>
            </a:r>
          </a:p>
          <a:p>
            <a:r>
              <a:rPr lang="en-US" dirty="0">
                <a:solidFill>
                  <a:schemeClr val="bg1"/>
                </a:solidFill>
              </a:rPr>
              <a:t>a </a:t>
            </a:r>
            <a:r>
              <a:rPr lang="en-US" dirty="0" smtClean="0">
                <a:solidFill>
                  <a:schemeClr val="bg1"/>
                </a:solidFill>
              </a:rPr>
              <a:t>King’s spirit </a:t>
            </a:r>
            <a:r>
              <a:rPr lang="en-US" dirty="0">
                <a:solidFill>
                  <a:schemeClr val="bg1"/>
                </a:solidFill>
              </a:rPr>
              <a:t>was “stubborn” and “refused to let [the Israelites] pass through [his land</a:t>
            </a:r>
            <a:r>
              <a:rPr lang="en-US" dirty="0" smtClean="0">
                <a:solidFill>
                  <a:schemeClr val="bg1"/>
                </a:solidFill>
              </a:rPr>
              <a:t>]” </a:t>
            </a:r>
            <a:r>
              <a:rPr lang="en-US" sz="1600" dirty="0">
                <a:solidFill>
                  <a:schemeClr val="bg1"/>
                </a:solidFill>
              </a:rPr>
              <a:t>Deuteronomy 2:30</a:t>
            </a:r>
          </a:p>
          <a:p>
            <a:r>
              <a:rPr lang="en-US" dirty="0" smtClean="0">
                <a:solidFill>
                  <a:schemeClr val="bg1"/>
                </a:solidFill>
              </a:rPr>
              <a:t>“Therefore </a:t>
            </a:r>
            <a:r>
              <a:rPr lang="en-US" dirty="0">
                <a:solidFill>
                  <a:schemeClr val="bg1"/>
                </a:solidFill>
              </a:rPr>
              <a:t>take heed to </a:t>
            </a:r>
            <a:r>
              <a:rPr lang="en-US" dirty="0" smtClean="0">
                <a:solidFill>
                  <a:schemeClr val="bg1"/>
                </a:solidFill>
              </a:rPr>
              <a:t>your spirit</a:t>
            </a:r>
            <a:r>
              <a:rPr lang="en-US" dirty="0">
                <a:solidFill>
                  <a:schemeClr val="bg1"/>
                </a:solidFill>
              </a:rPr>
              <a:t>, and let none deal treacherously against the wife of his youth</a:t>
            </a:r>
            <a:r>
              <a:rPr lang="en-US" dirty="0" smtClean="0">
                <a:solidFill>
                  <a:schemeClr val="bg1"/>
                </a:solidFill>
              </a:rPr>
              <a:t>” </a:t>
            </a:r>
            <a:r>
              <a:rPr lang="en-US" sz="1600" dirty="0">
                <a:solidFill>
                  <a:schemeClr val="bg1"/>
                </a:solidFill>
              </a:rPr>
              <a:t>Malachi 2:15b</a:t>
            </a:r>
          </a:p>
          <a:p>
            <a:r>
              <a:rPr lang="en-US" dirty="0" smtClean="0">
                <a:solidFill>
                  <a:schemeClr val="bg1"/>
                </a:solidFill>
              </a:rPr>
              <a:t>Man can rule his spirit </a:t>
            </a:r>
            <a:r>
              <a:rPr lang="en-US" sz="1700" dirty="0" err="1">
                <a:solidFill>
                  <a:schemeClr val="bg1"/>
                </a:solidFill>
              </a:rPr>
              <a:t>Prov</a:t>
            </a:r>
            <a:r>
              <a:rPr lang="en-US" sz="1700" dirty="0">
                <a:solidFill>
                  <a:schemeClr val="bg1"/>
                </a:solidFill>
              </a:rPr>
              <a:t> 16:32</a:t>
            </a:r>
          </a:p>
        </p:txBody>
      </p:sp>
      <p:pic>
        <p:nvPicPr>
          <p:cNvPr id="4" name="Picture 3"/>
          <p:cNvPicPr>
            <a:picLocks noChangeAspect="1"/>
          </p:cNvPicPr>
          <p:nvPr/>
        </p:nvPicPr>
        <p:blipFill>
          <a:blip r:embed="rId2"/>
          <a:stretch>
            <a:fillRect/>
          </a:stretch>
        </p:blipFill>
        <p:spPr>
          <a:xfrm>
            <a:off x="9316102" y="5050108"/>
            <a:ext cx="2194750" cy="1304657"/>
          </a:xfrm>
          <a:prstGeom prst="rect">
            <a:avLst/>
          </a:prstGeom>
        </p:spPr>
      </p:pic>
    </p:spTree>
    <p:extLst>
      <p:ext uri="{BB962C8B-B14F-4D97-AF65-F5344CB8AC3E}">
        <p14:creationId xmlns:p14="http://schemas.microsoft.com/office/powerpoint/2010/main" val="42746515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371401" y="2092337"/>
            <a:ext cx="5202790" cy="1011919"/>
          </a:xfrm>
          <a:prstGeom prst="rect">
            <a:avLst/>
          </a:prstGeom>
        </p:spPr>
      </p:pic>
      <p:pic>
        <p:nvPicPr>
          <p:cNvPr id="3" name="Picture 2"/>
          <p:cNvPicPr>
            <a:picLocks noChangeAspect="1"/>
          </p:cNvPicPr>
          <p:nvPr/>
        </p:nvPicPr>
        <p:blipFill>
          <a:blip r:embed="rId3"/>
          <a:stretch>
            <a:fillRect/>
          </a:stretch>
        </p:blipFill>
        <p:spPr>
          <a:xfrm>
            <a:off x="3663345" y="303847"/>
            <a:ext cx="2910846" cy="1162096"/>
          </a:xfrm>
          <a:prstGeom prst="rect">
            <a:avLst/>
          </a:prstGeom>
        </p:spPr>
      </p:pic>
      <p:pic>
        <p:nvPicPr>
          <p:cNvPr id="4" name="Picture 3"/>
          <p:cNvPicPr>
            <a:picLocks noChangeAspect="1"/>
          </p:cNvPicPr>
          <p:nvPr/>
        </p:nvPicPr>
        <p:blipFill>
          <a:blip r:embed="rId4"/>
          <a:stretch>
            <a:fillRect/>
          </a:stretch>
        </p:blipFill>
        <p:spPr>
          <a:xfrm>
            <a:off x="3826743" y="676772"/>
            <a:ext cx="1796966" cy="416246"/>
          </a:xfrm>
          <a:prstGeom prst="rect">
            <a:avLst/>
          </a:prstGeom>
        </p:spPr>
      </p:pic>
      <p:pic>
        <p:nvPicPr>
          <p:cNvPr id="5" name="Picture 4"/>
          <p:cNvPicPr>
            <a:picLocks noChangeAspect="1"/>
          </p:cNvPicPr>
          <p:nvPr/>
        </p:nvPicPr>
        <p:blipFill>
          <a:blip r:embed="rId5"/>
          <a:stretch>
            <a:fillRect/>
          </a:stretch>
        </p:blipFill>
        <p:spPr>
          <a:xfrm>
            <a:off x="4883825" y="1027362"/>
            <a:ext cx="1690366" cy="416246"/>
          </a:xfrm>
          <a:prstGeom prst="rect">
            <a:avLst/>
          </a:prstGeom>
        </p:spPr>
      </p:pic>
      <p:cxnSp>
        <p:nvCxnSpPr>
          <p:cNvPr id="7" name="Straight Connector 6"/>
          <p:cNvCxnSpPr/>
          <p:nvPr/>
        </p:nvCxnSpPr>
        <p:spPr>
          <a:xfrm flipH="1">
            <a:off x="4064000" y="1135279"/>
            <a:ext cx="72571" cy="838664"/>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pic>
        <p:nvPicPr>
          <p:cNvPr id="8" name="Picture 7"/>
          <p:cNvPicPr>
            <a:picLocks noChangeAspect="1"/>
          </p:cNvPicPr>
          <p:nvPr/>
        </p:nvPicPr>
        <p:blipFill>
          <a:blip r:embed="rId6"/>
          <a:stretch>
            <a:fillRect/>
          </a:stretch>
        </p:blipFill>
        <p:spPr>
          <a:xfrm>
            <a:off x="6712572" y="1554611"/>
            <a:ext cx="2518514" cy="502754"/>
          </a:xfrm>
          <a:prstGeom prst="rect">
            <a:avLst/>
          </a:prstGeom>
        </p:spPr>
      </p:pic>
      <p:cxnSp>
        <p:nvCxnSpPr>
          <p:cNvPr id="10" name="Straight Connector 9"/>
          <p:cNvCxnSpPr/>
          <p:nvPr/>
        </p:nvCxnSpPr>
        <p:spPr>
          <a:xfrm>
            <a:off x="6574191" y="1443608"/>
            <a:ext cx="189571" cy="111003"/>
          </a:xfrm>
          <a:prstGeom prst="line">
            <a:avLst/>
          </a:prstGeom>
          <a:ln w="38100">
            <a:solidFill>
              <a:srgbClr val="00B050"/>
            </a:solidFill>
          </a:ln>
        </p:spPr>
        <p:style>
          <a:lnRef idx="1">
            <a:schemeClr val="dk1"/>
          </a:lnRef>
          <a:fillRef idx="0">
            <a:schemeClr val="dk1"/>
          </a:fillRef>
          <a:effectRef idx="0">
            <a:schemeClr val="dk1"/>
          </a:effectRef>
          <a:fontRef idx="minor">
            <a:schemeClr val="tx1"/>
          </a:fontRef>
        </p:style>
      </p:cxnSp>
      <p:cxnSp>
        <p:nvCxnSpPr>
          <p:cNvPr id="13" name="Straight Arrow Connector 12"/>
          <p:cNvCxnSpPr/>
          <p:nvPr/>
        </p:nvCxnSpPr>
        <p:spPr>
          <a:xfrm flipV="1">
            <a:off x="6668976" y="1973943"/>
            <a:ext cx="326910" cy="319314"/>
          </a:xfrm>
          <a:prstGeom prst="straightConnector1">
            <a:avLst/>
          </a:prstGeom>
          <a:ln w="381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382435" y="3738282"/>
            <a:ext cx="4034118" cy="584775"/>
          </a:xfrm>
          <a:prstGeom prst="rect">
            <a:avLst/>
          </a:prstGeom>
          <a:noFill/>
        </p:spPr>
        <p:txBody>
          <a:bodyPr wrap="square" rtlCol="0">
            <a:spAutoFit/>
          </a:bodyPr>
          <a:lstStyle/>
          <a:p>
            <a:pPr algn="r"/>
            <a:r>
              <a:rPr lang="en-US" sz="3200" b="1" dirty="0" smtClean="0">
                <a:solidFill>
                  <a:schemeClr val="bg1"/>
                </a:solidFill>
                <a:cs typeface="Aharoni" panose="02010803020104030203" pitchFamily="2" charset="-79"/>
              </a:rPr>
              <a:t>Spirit of the Person</a:t>
            </a:r>
            <a:endParaRPr lang="en-US" sz="3200" b="1" dirty="0">
              <a:solidFill>
                <a:schemeClr val="bg1"/>
              </a:solidFill>
              <a:cs typeface="Aharoni" panose="02010803020104030203" pitchFamily="2" charset="-79"/>
            </a:endParaRPr>
          </a:p>
        </p:txBody>
      </p:sp>
      <p:sp>
        <p:nvSpPr>
          <p:cNvPr id="19" name="TextBox 18"/>
          <p:cNvSpPr txBox="1"/>
          <p:nvPr/>
        </p:nvSpPr>
        <p:spPr>
          <a:xfrm>
            <a:off x="926263" y="4652414"/>
            <a:ext cx="3321623" cy="369332"/>
          </a:xfrm>
          <a:prstGeom prst="rect">
            <a:avLst/>
          </a:prstGeom>
          <a:noFill/>
        </p:spPr>
        <p:txBody>
          <a:bodyPr wrap="square" rtlCol="0">
            <a:spAutoFit/>
          </a:bodyPr>
          <a:lstStyle/>
          <a:p>
            <a:r>
              <a:rPr lang="en-US" dirty="0" smtClean="0">
                <a:solidFill>
                  <a:schemeClr val="bg1"/>
                </a:solidFill>
              </a:rPr>
              <a:t>Spirit demonstrates character</a:t>
            </a:r>
            <a:endParaRPr lang="en-US" dirty="0">
              <a:solidFill>
                <a:schemeClr val="bg1"/>
              </a:solidFill>
            </a:endParaRPr>
          </a:p>
        </p:txBody>
      </p:sp>
      <p:sp>
        <p:nvSpPr>
          <p:cNvPr id="20" name="TextBox 19"/>
          <p:cNvSpPr txBox="1"/>
          <p:nvPr/>
        </p:nvSpPr>
        <p:spPr>
          <a:xfrm>
            <a:off x="4633837" y="4283082"/>
            <a:ext cx="4397188" cy="369332"/>
          </a:xfrm>
          <a:prstGeom prst="rect">
            <a:avLst/>
          </a:prstGeom>
          <a:noFill/>
        </p:spPr>
        <p:txBody>
          <a:bodyPr wrap="square" rtlCol="0">
            <a:spAutoFit/>
          </a:bodyPr>
          <a:lstStyle/>
          <a:p>
            <a:r>
              <a:rPr lang="en-US" dirty="0" smtClean="0">
                <a:solidFill>
                  <a:schemeClr val="bg1"/>
                </a:solidFill>
              </a:rPr>
              <a:t>Spirit can move a person to action</a:t>
            </a:r>
            <a:endParaRPr lang="en-US" dirty="0">
              <a:solidFill>
                <a:schemeClr val="bg1"/>
              </a:solidFill>
            </a:endParaRPr>
          </a:p>
        </p:txBody>
      </p:sp>
      <p:sp>
        <p:nvSpPr>
          <p:cNvPr id="21" name="TextBox 20"/>
          <p:cNvSpPr txBox="1"/>
          <p:nvPr/>
        </p:nvSpPr>
        <p:spPr>
          <a:xfrm>
            <a:off x="6088387" y="4952301"/>
            <a:ext cx="4125705" cy="646331"/>
          </a:xfrm>
          <a:prstGeom prst="rect">
            <a:avLst/>
          </a:prstGeom>
          <a:noFill/>
        </p:spPr>
        <p:txBody>
          <a:bodyPr wrap="square" rtlCol="0">
            <a:spAutoFit/>
          </a:bodyPr>
          <a:lstStyle/>
          <a:p>
            <a:r>
              <a:rPr lang="en-US" dirty="0" smtClean="0">
                <a:solidFill>
                  <a:schemeClr val="bg1"/>
                </a:solidFill>
              </a:rPr>
              <a:t>Spirit leaves the body after physical death (brings life to the body)</a:t>
            </a:r>
            <a:endParaRPr lang="en-US" dirty="0">
              <a:solidFill>
                <a:schemeClr val="bg1"/>
              </a:solidFill>
            </a:endParaRPr>
          </a:p>
        </p:txBody>
      </p:sp>
      <p:sp>
        <p:nvSpPr>
          <p:cNvPr id="24" name="TextBox 23"/>
          <p:cNvSpPr txBox="1"/>
          <p:nvPr/>
        </p:nvSpPr>
        <p:spPr>
          <a:xfrm>
            <a:off x="1054674" y="3624250"/>
            <a:ext cx="3302308" cy="369332"/>
          </a:xfrm>
          <a:prstGeom prst="rect">
            <a:avLst/>
          </a:prstGeom>
          <a:noFill/>
        </p:spPr>
        <p:txBody>
          <a:bodyPr wrap="square" rtlCol="0">
            <a:spAutoFit/>
          </a:bodyPr>
          <a:lstStyle/>
          <a:p>
            <a:r>
              <a:rPr lang="en-US" dirty="0" smtClean="0">
                <a:solidFill>
                  <a:schemeClr val="bg1"/>
                </a:solidFill>
              </a:rPr>
              <a:t>Spirit is the seat of the emotions</a:t>
            </a:r>
            <a:endParaRPr lang="en-US" dirty="0">
              <a:solidFill>
                <a:schemeClr val="bg1"/>
              </a:solidFill>
            </a:endParaRPr>
          </a:p>
        </p:txBody>
      </p:sp>
    </p:spTree>
    <p:extLst>
      <p:ext uri="{BB962C8B-B14F-4D97-AF65-F5344CB8AC3E}">
        <p14:creationId xmlns:p14="http://schemas.microsoft.com/office/powerpoint/2010/main" val="7488352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500" fill="hold"/>
                                        <p:tgtEl>
                                          <p:spTgt spid="21"/>
                                        </p:tgtEl>
                                        <p:attrNameLst>
                                          <p:attrName>ppt_w</p:attrName>
                                        </p:attrNameLst>
                                      </p:cBhvr>
                                      <p:tavLst>
                                        <p:tav tm="0">
                                          <p:val>
                                            <p:fltVal val="0"/>
                                          </p:val>
                                        </p:tav>
                                        <p:tav tm="100000">
                                          <p:val>
                                            <p:strVal val="#ppt_w"/>
                                          </p:val>
                                        </p:tav>
                                      </p:tavLst>
                                    </p:anim>
                                    <p:anim calcmode="lin" valueType="num">
                                      <p:cBhvr>
                                        <p:cTn id="8" dur="500" fill="hold"/>
                                        <p:tgtEl>
                                          <p:spTgt spid="21"/>
                                        </p:tgtEl>
                                        <p:attrNameLst>
                                          <p:attrName>ppt_h</p:attrName>
                                        </p:attrNameLst>
                                      </p:cBhvr>
                                      <p:tavLst>
                                        <p:tav tm="0">
                                          <p:val>
                                            <p:fltVal val="0"/>
                                          </p:val>
                                        </p:tav>
                                        <p:tav tm="100000">
                                          <p:val>
                                            <p:strVal val="#ppt_h"/>
                                          </p:val>
                                        </p:tav>
                                      </p:tavLst>
                                    </p:anim>
                                    <p:animEffect transition="in" filter="fade">
                                      <p:cBhvr>
                                        <p:cTn id="9"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Spirit leaves the body after physical death</a:t>
            </a:r>
            <a:br>
              <a:rPr lang="en-US" sz="36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br>
            <a:r>
              <a:rPr lang="en-US" sz="36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Spirit is what gives life to the body</a:t>
            </a:r>
          </a:p>
        </p:txBody>
      </p:sp>
      <p:sp>
        <p:nvSpPr>
          <p:cNvPr id="3" name="Content Placeholder 2"/>
          <p:cNvSpPr>
            <a:spLocks noGrp="1"/>
          </p:cNvSpPr>
          <p:nvPr>
            <p:ph idx="1"/>
          </p:nvPr>
        </p:nvSpPr>
        <p:spPr/>
        <p:txBody>
          <a:bodyPr>
            <a:normAutofit fontScale="92500"/>
          </a:bodyPr>
          <a:lstStyle/>
          <a:p>
            <a:r>
              <a:rPr lang="en-US" dirty="0" smtClean="0">
                <a:solidFill>
                  <a:schemeClr val="bg1"/>
                </a:solidFill>
              </a:rPr>
              <a:t>The body without the spirit is dead </a:t>
            </a:r>
            <a:r>
              <a:rPr lang="en-US" sz="2100" dirty="0">
                <a:solidFill>
                  <a:schemeClr val="bg1"/>
                </a:solidFill>
              </a:rPr>
              <a:t>James 2:26a</a:t>
            </a:r>
          </a:p>
          <a:p>
            <a:r>
              <a:rPr lang="en-US" dirty="0" smtClean="0">
                <a:solidFill>
                  <a:schemeClr val="bg1"/>
                </a:solidFill>
              </a:rPr>
              <a:t>Jesus gave up his spirit when he died </a:t>
            </a:r>
            <a:r>
              <a:rPr lang="en-US" sz="2100" dirty="0">
                <a:solidFill>
                  <a:schemeClr val="bg1"/>
                </a:solidFill>
              </a:rPr>
              <a:t>Matt 27:50</a:t>
            </a:r>
          </a:p>
          <a:p>
            <a:r>
              <a:rPr lang="en-US" dirty="0" smtClean="0">
                <a:solidFill>
                  <a:schemeClr val="bg1"/>
                </a:solidFill>
              </a:rPr>
              <a:t>When Stephen died he prayed “Lord Jesus receive my spirit” </a:t>
            </a:r>
            <a:r>
              <a:rPr lang="en-US" sz="1900" dirty="0">
                <a:solidFill>
                  <a:schemeClr val="bg1"/>
                </a:solidFill>
              </a:rPr>
              <a:t>Acts 7:59</a:t>
            </a:r>
          </a:p>
          <a:p>
            <a:r>
              <a:rPr lang="en-US" dirty="0" smtClean="0">
                <a:solidFill>
                  <a:schemeClr val="bg1"/>
                </a:solidFill>
              </a:rPr>
              <a:t>Spirit is the breath of life </a:t>
            </a:r>
            <a:r>
              <a:rPr lang="en-US" sz="1900" dirty="0">
                <a:solidFill>
                  <a:schemeClr val="bg1"/>
                </a:solidFill>
              </a:rPr>
              <a:t>Genesis 6:17; 7:15; 7:22</a:t>
            </a:r>
          </a:p>
          <a:p>
            <a:r>
              <a:rPr lang="en-US" dirty="0" smtClean="0">
                <a:solidFill>
                  <a:schemeClr val="bg1"/>
                </a:solidFill>
              </a:rPr>
              <a:t>Wooden idols have no “breath” in them </a:t>
            </a:r>
            <a:r>
              <a:rPr lang="en-US" sz="1900" dirty="0">
                <a:solidFill>
                  <a:schemeClr val="bg1"/>
                </a:solidFill>
              </a:rPr>
              <a:t>Jeremiah 10:14</a:t>
            </a:r>
          </a:p>
          <a:p>
            <a:r>
              <a:rPr lang="en-US" dirty="0" smtClean="0">
                <a:solidFill>
                  <a:schemeClr val="bg1"/>
                </a:solidFill>
              </a:rPr>
              <a:t>When the spirit is returned to the body, it comes back to life </a:t>
            </a:r>
            <a:r>
              <a:rPr lang="en-US" sz="1900" dirty="0">
                <a:solidFill>
                  <a:schemeClr val="bg1"/>
                </a:solidFill>
              </a:rPr>
              <a:t>Luke 8:55</a:t>
            </a:r>
          </a:p>
          <a:p>
            <a:r>
              <a:rPr lang="en-US" dirty="0" smtClean="0">
                <a:solidFill>
                  <a:schemeClr val="bg1"/>
                </a:solidFill>
              </a:rPr>
              <a:t>Spirit returns to God after physical death </a:t>
            </a:r>
            <a:r>
              <a:rPr lang="en-US" sz="1900" dirty="0">
                <a:solidFill>
                  <a:schemeClr val="bg1"/>
                </a:solidFill>
              </a:rPr>
              <a:t>Eccles 12:7</a:t>
            </a:r>
          </a:p>
          <a:p>
            <a:r>
              <a:rPr lang="en-US" dirty="0" smtClean="0">
                <a:solidFill>
                  <a:schemeClr val="bg1"/>
                </a:solidFill>
              </a:rPr>
              <a:t>Spirit is committed to God at death </a:t>
            </a:r>
            <a:r>
              <a:rPr lang="en-US" sz="1900" dirty="0">
                <a:solidFill>
                  <a:schemeClr val="bg1"/>
                </a:solidFill>
              </a:rPr>
              <a:t>Psalm 31:5; Luke 23:46</a:t>
            </a:r>
          </a:p>
        </p:txBody>
      </p:sp>
      <p:pic>
        <p:nvPicPr>
          <p:cNvPr id="4" name="Picture 3"/>
          <p:cNvPicPr>
            <a:picLocks noChangeAspect="1"/>
          </p:cNvPicPr>
          <p:nvPr/>
        </p:nvPicPr>
        <p:blipFill>
          <a:blip r:embed="rId2"/>
          <a:stretch>
            <a:fillRect/>
          </a:stretch>
        </p:blipFill>
        <p:spPr>
          <a:xfrm>
            <a:off x="9316101" y="5076811"/>
            <a:ext cx="2194750" cy="1304657"/>
          </a:xfrm>
          <a:prstGeom prst="rect">
            <a:avLst/>
          </a:prstGeom>
        </p:spPr>
      </p:pic>
    </p:spTree>
    <p:extLst>
      <p:ext uri="{BB962C8B-B14F-4D97-AF65-F5344CB8AC3E}">
        <p14:creationId xmlns:p14="http://schemas.microsoft.com/office/powerpoint/2010/main" val="27142982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371401" y="2092337"/>
            <a:ext cx="5202790" cy="1011919"/>
          </a:xfrm>
          <a:prstGeom prst="rect">
            <a:avLst/>
          </a:prstGeom>
        </p:spPr>
      </p:pic>
      <p:pic>
        <p:nvPicPr>
          <p:cNvPr id="3" name="Picture 2"/>
          <p:cNvPicPr>
            <a:picLocks noChangeAspect="1"/>
          </p:cNvPicPr>
          <p:nvPr/>
        </p:nvPicPr>
        <p:blipFill>
          <a:blip r:embed="rId3"/>
          <a:stretch>
            <a:fillRect/>
          </a:stretch>
        </p:blipFill>
        <p:spPr>
          <a:xfrm>
            <a:off x="3663345" y="303847"/>
            <a:ext cx="2910846" cy="1162096"/>
          </a:xfrm>
          <a:prstGeom prst="rect">
            <a:avLst/>
          </a:prstGeom>
        </p:spPr>
      </p:pic>
      <p:pic>
        <p:nvPicPr>
          <p:cNvPr id="4" name="Picture 3"/>
          <p:cNvPicPr>
            <a:picLocks noChangeAspect="1"/>
          </p:cNvPicPr>
          <p:nvPr/>
        </p:nvPicPr>
        <p:blipFill>
          <a:blip r:embed="rId4"/>
          <a:stretch>
            <a:fillRect/>
          </a:stretch>
        </p:blipFill>
        <p:spPr>
          <a:xfrm>
            <a:off x="3826743" y="676772"/>
            <a:ext cx="1796966" cy="416246"/>
          </a:xfrm>
          <a:prstGeom prst="rect">
            <a:avLst/>
          </a:prstGeom>
        </p:spPr>
      </p:pic>
      <p:pic>
        <p:nvPicPr>
          <p:cNvPr id="5" name="Picture 4"/>
          <p:cNvPicPr>
            <a:picLocks noChangeAspect="1"/>
          </p:cNvPicPr>
          <p:nvPr/>
        </p:nvPicPr>
        <p:blipFill>
          <a:blip r:embed="rId5"/>
          <a:stretch>
            <a:fillRect/>
          </a:stretch>
        </p:blipFill>
        <p:spPr>
          <a:xfrm>
            <a:off x="4883825" y="1027362"/>
            <a:ext cx="1690366" cy="416246"/>
          </a:xfrm>
          <a:prstGeom prst="rect">
            <a:avLst/>
          </a:prstGeom>
        </p:spPr>
      </p:pic>
      <p:cxnSp>
        <p:nvCxnSpPr>
          <p:cNvPr id="7" name="Straight Connector 6"/>
          <p:cNvCxnSpPr/>
          <p:nvPr/>
        </p:nvCxnSpPr>
        <p:spPr>
          <a:xfrm flipH="1">
            <a:off x="4064000" y="1135279"/>
            <a:ext cx="72571" cy="838664"/>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pic>
        <p:nvPicPr>
          <p:cNvPr id="8" name="Picture 7"/>
          <p:cNvPicPr>
            <a:picLocks noChangeAspect="1"/>
          </p:cNvPicPr>
          <p:nvPr/>
        </p:nvPicPr>
        <p:blipFill>
          <a:blip r:embed="rId6"/>
          <a:stretch>
            <a:fillRect/>
          </a:stretch>
        </p:blipFill>
        <p:spPr>
          <a:xfrm>
            <a:off x="6712572" y="1554611"/>
            <a:ext cx="2518514" cy="502754"/>
          </a:xfrm>
          <a:prstGeom prst="rect">
            <a:avLst/>
          </a:prstGeom>
        </p:spPr>
      </p:pic>
      <p:cxnSp>
        <p:nvCxnSpPr>
          <p:cNvPr id="10" name="Straight Connector 9"/>
          <p:cNvCxnSpPr/>
          <p:nvPr/>
        </p:nvCxnSpPr>
        <p:spPr>
          <a:xfrm>
            <a:off x="6574191" y="1443608"/>
            <a:ext cx="189571" cy="111003"/>
          </a:xfrm>
          <a:prstGeom prst="line">
            <a:avLst/>
          </a:prstGeom>
          <a:ln w="38100">
            <a:solidFill>
              <a:srgbClr val="00B050"/>
            </a:solidFill>
          </a:ln>
        </p:spPr>
        <p:style>
          <a:lnRef idx="1">
            <a:schemeClr val="dk1"/>
          </a:lnRef>
          <a:fillRef idx="0">
            <a:schemeClr val="dk1"/>
          </a:fillRef>
          <a:effectRef idx="0">
            <a:schemeClr val="dk1"/>
          </a:effectRef>
          <a:fontRef idx="minor">
            <a:schemeClr val="tx1"/>
          </a:fontRef>
        </p:style>
      </p:cxnSp>
      <p:cxnSp>
        <p:nvCxnSpPr>
          <p:cNvPr id="13" name="Straight Arrow Connector 12"/>
          <p:cNvCxnSpPr/>
          <p:nvPr/>
        </p:nvCxnSpPr>
        <p:spPr>
          <a:xfrm flipV="1">
            <a:off x="6668976" y="1973943"/>
            <a:ext cx="326910" cy="319314"/>
          </a:xfrm>
          <a:prstGeom prst="straightConnector1">
            <a:avLst/>
          </a:prstGeom>
          <a:ln w="381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382435" y="3738282"/>
            <a:ext cx="4034118" cy="584775"/>
          </a:xfrm>
          <a:prstGeom prst="rect">
            <a:avLst/>
          </a:prstGeom>
          <a:noFill/>
        </p:spPr>
        <p:txBody>
          <a:bodyPr wrap="square" rtlCol="0">
            <a:spAutoFit/>
          </a:bodyPr>
          <a:lstStyle/>
          <a:p>
            <a:pPr algn="r"/>
            <a:r>
              <a:rPr lang="en-US" sz="3200" b="1" dirty="0" smtClean="0">
                <a:solidFill>
                  <a:schemeClr val="bg1"/>
                </a:solidFill>
                <a:cs typeface="Aharoni" panose="02010803020104030203" pitchFamily="2" charset="-79"/>
              </a:rPr>
              <a:t>Spirit of the Person</a:t>
            </a:r>
            <a:endParaRPr lang="en-US" sz="3200" b="1" dirty="0">
              <a:solidFill>
                <a:schemeClr val="bg1"/>
              </a:solidFill>
              <a:cs typeface="Aharoni" panose="02010803020104030203" pitchFamily="2" charset="-79"/>
            </a:endParaRPr>
          </a:p>
        </p:txBody>
      </p:sp>
      <p:sp>
        <p:nvSpPr>
          <p:cNvPr id="19" name="TextBox 18"/>
          <p:cNvSpPr txBox="1"/>
          <p:nvPr/>
        </p:nvSpPr>
        <p:spPr>
          <a:xfrm>
            <a:off x="926263" y="4652414"/>
            <a:ext cx="3321623" cy="369332"/>
          </a:xfrm>
          <a:prstGeom prst="rect">
            <a:avLst/>
          </a:prstGeom>
          <a:noFill/>
        </p:spPr>
        <p:txBody>
          <a:bodyPr wrap="square" rtlCol="0">
            <a:spAutoFit/>
          </a:bodyPr>
          <a:lstStyle/>
          <a:p>
            <a:r>
              <a:rPr lang="en-US" dirty="0" smtClean="0">
                <a:solidFill>
                  <a:schemeClr val="bg1"/>
                </a:solidFill>
              </a:rPr>
              <a:t>Spirit demonstrates character</a:t>
            </a:r>
            <a:endParaRPr lang="en-US" dirty="0">
              <a:solidFill>
                <a:schemeClr val="bg1"/>
              </a:solidFill>
            </a:endParaRPr>
          </a:p>
        </p:txBody>
      </p:sp>
      <p:sp>
        <p:nvSpPr>
          <p:cNvPr id="20" name="TextBox 19"/>
          <p:cNvSpPr txBox="1"/>
          <p:nvPr/>
        </p:nvSpPr>
        <p:spPr>
          <a:xfrm>
            <a:off x="4633837" y="4283082"/>
            <a:ext cx="4397188" cy="369332"/>
          </a:xfrm>
          <a:prstGeom prst="rect">
            <a:avLst/>
          </a:prstGeom>
          <a:noFill/>
        </p:spPr>
        <p:txBody>
          <a:bodyPr wrap="square" rtlCol="0">
            <a:spAutoFit/>
          </a:bodyPr>
          <a:lstStyle/>
          <a:p>
            <a:r>
              <a:rPr lang="en-US" dirty="0" smtClean="0">
                <a:solidFill>
                  <a:schemeClr val="bg1"/>
                </a:solidFill>
              </a:rPr>
              <a:t>Spirit can move a person to action</a:t>
            </a:r>
            <a:endParaRPr lang="en-US" dirty="0">
              <a:solidFill>
                <a:schemeClr val="bg1"/>
              </a:solidFill>
            </a:endParaRPr>
          </a:p>
        </p:txBody>
      </p:sp>
      <p:sp>
        <p:nvSpPr>
          <p:cNvPr id="21" name="TextBox 20"/>
          <p:cNvSpPr txBox="1"/>
          <p:nvPr/>
        </p:nvSpPr>
        <p:spPr>
          <a:xfrm>
            <a:off x="6088387" y="4952301"/>
            <a:ext cx="4125705" cy="646331"/>
          </a:xfrm>
          <a:prstGeom prst="rect">
            <a:avLst/>
          </a:prstGeom>
          <a:noFill/>
        </p:spPr>
        <p:txBody>
          <a:bodyPr wrap="square" rtlCol="0">
            <a:spAutoFit/>
          </a:bodyPr>
          <a:lstStyle/>
          <a:p>
            <a:r>
              <a:rPr lang="en-US" dirty="0" smtClean="0">
                <a:solidFill>
                  <a:schemeClr val="bg1"/>
                </a:solidFill>
              </a:rPr>
              <a:t>Spirit leaves the body after physical death (brings life to the body)</a:t>
            </a:r>
            <a:endParaRPr lang="en-US" dirty="0">
              <a:solidFill>
                <a:schemeClr val="bg1"/>
              </a:solidFill>
            </a:endParaRPr>
          </a:p>
        </p:txBody>
      </p:sp>
      <p:sp>
        <p:nvSpPr>
          <p:cNvPr id="22" name="TextBox 21"/>
          <p:cNvSpPr txBox="1"/>
          <p:nvPr/>
        </p:nvSpPr>
        <p:spPr>
          <a:xfrm>
            <a:off x="698445" y="5798741"/>
            <a:ext cx="5389942" cy="369332"/>
          </a:xfrm>
          <a:prstGeom prst="rect">
            <a:avLst/>
          </a:prstGeom>
          <a:noFill/>
        </p:spPr>
        <p:txBody>
          <a:bodyPr wrap="square" rtlCol="0">
            <a:spAutoFit/>
          </a:bodyPr>
          <a:lstStyle/>
          <a:p>
            <a:r>
              <a:rPr lang="en-US" dirty="0" smtClean="0">
                <a:solidFill>
                  <a:schemeClr val="bg1"/>
                </a:solidFill>
              </a:rPr>
              <a:t>Spirit can be broken or grow faint/Spirit can be revived</a:t>
            </a:r>
            <a:endParaRPr lang="en-US" dirty="0">
              <a:solidFill>
                <a:schemeClr val="bg1"/>
              </a:solidFill>
            </a:endParaRPr>
          </a:p>
        </p:txBody>
      </p:sp>
      <p:sp>
        <p:nvSpPr>
          <p:cNvPr id="24" name="TextBox 23"/>
          <p:cNvSpPr txBox="1"/>
          <p:nvPr/>
        </p:nvSpPr>
        <p:spPr>
          <a:xfrm>
            <a:off x="1054674" y="3624250"/>
            <a:ext cx="3302308" cy="369332"/>
          </a:xfrm>
          <a:prstGeom prst="rect">
            <a:avLst/>
          </a:prstGeom>
          <a:noFill/>
        </p:spPr>
        <p:txBody>
          <a:bodyPr wrap="square" rtlCol="0">
            <a:spAutoFit/>
          </a:bodyPr>
          <a:lstStyle/>
          <a:p>
            <a:r>
              <a:rPr lang="en-US" dirty="0" smtClean="0">
                <a:solidFill>
                  <a:schemeClr val="bg1"/>
                </a:solidFill>
              </a:rPr>
              <a:t>Spirit is the seat of the emotions</a:t>
            </a:r>
            <a:endParaRPr lang="en-US" dirty="0">
              <a:solidFill>
                <a:schemeClr val="bg1"/>
              </a:solidFill>
            </a:endParaRPr>
          </a:p>
        </p:txBody>
      </p:sp>
    </p:spTree>
    <p:extLst>
      <p:ext uri="{BB962C8B-B14F-4D97-AF65-F5344CB8AC3E}">
        <p14:creationId xmlns:p14="http://schemas.microsoft.com/office/powerpoint/2010/main" val="10161819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anim calcmode="lin" valueType="num">
                                      <p:cBhvr>
                                        <p:cTn id="9" dur="1000" fill="hold"/>
                                        <p:tgtEl>
                                          <p:spTgt spid="22"/>
                                        </p:tgtEl>
                                        <p:attrNameLst>
                                          <p:attrName>style.rotation</p:attrName>
                                        </p:attrNameLst>
                                      </p:cBhvr>
                                      <p:tavLst>
                                        <p:tav tm="0">
                                          <p:val>
                                            <p:fltVal val="90"/>
                                          </p:val>
                                        </p:tav>
                                        <p:tav tm="100000">
                                          <p:val>
                                            <p:fltVal val="0"/>
                                          </p:val>
                                        </p:tav>
                                      </p:tavLst>
                                    </p:anim>
                                    <p:animEffect transition="in" filter="fade">
                                      <p:cBhvr>
                                        <p:cTn id="10" dur="1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Spirit can be broken or grow weak</a:t>
            </a:r>
            <a:endParaRPr lang="en-US"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p:txBody>
          <a:bodyPr>
            <a:normAutofit fontScale="85000" lnSpcReduction="20000"/>
          </a:bodyPr>
          <a:lstStyle/>
          <a:p>
            <a:r>
              <a:rPr lang="en-US"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The human spirit can endure in sickness, but a crushed spirit who can bear? </a:t>
            </a:r>
            <a:r>
              <a:rPr lang="en-US" sz="1600" dirty="0" err="1">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Prov</a:t>
            </a:r>
            <a:r>
              <a:rPr lang="en-US" sz="16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 18:14</a:t>
            </a:r>
          </a:p>
          <a:p>
            <a:r>
              <a:rPr lang="en-US"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Spirit can be broken from</a:t>
            </a:r>
          </a:p>
          <a:p>
            <a:pPr lvl="1"/>
            <a:r>
              <a:rPr lang="en-US"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Harsh treatment </a:t>
            </a:r>
            <a:r>
              <a:rPr lang="en-US" sz="16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Ex 6:9</a:t>
            </a:r>
          </a:p>
          <a:p>
            <a:pPr lvl="1"/>
            <a:r>
              <a:rPr lang="en-US"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Hope unfulfilled </a:t>
            </a:r>
            <a:r>
              <a:rPr lang="en-US" sz="16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 Sam 1:15</a:t>
            </a:r>
          </a:p>
          <a:p>
            <a:pPr lvl="1"/>
            <a:r>
              <a:rPr lang="en-US"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Sorrow </a:t>
            </a:r>
            <a:r>
              <a:rPr lang="en-US" sz="1600" dirty="0" err="1">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Prov</a:t>
            </a:r>
            <a:r>
              <a:rPr lang="en-US" sz="16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 15:13</a:t>
            </a:r>
          </a:p>
          <a:p>
            <a:pPr lvl="1"/>
            <a:r>
              <a:rPr lang="en-US"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God’s anger </a:t>
            </a:r>
            <a:r>
              <a:rPr lang="en-US" sz="16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Isaiah 57:16</a:t>
            </a:r>
          </a:p>
          <a:p>
            <a:pPr lvl="1"/>
            <a:r>
              <a:rPr lang="en-US"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Distress </a:t>
            </a:r>
            <a:r>
              <a:rPr lang="en-US" sz="16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Psalm 77:3</a:t>
            </a:r>
          </a:p>
          <a:p>
            <a:r>
              <a:rPr lang="en-US"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In contrast, a person’s spirit can be revived/refreshed</a:t>
            </a:r>
          </a:p>
          <a:p>
            <a:pPr lvl="1"/>
            <a:r>
              <a:rPr lang="en-US"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Good news </a:t>
            </a:r>
            <a:r>
              <a:rPr lang="en-US" sz="16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Genesis 45:27</a:t>
            </a:r>
          </a:p>
          <a:p>
            <a:pPr lvl="1"/>
            <a:r>
              <a:rPr lang="en-US"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Food and water </a:t>
            </a:r>
            <a:r>
              <a:rPr lang="en-US" sz="16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Judges 15:19; 1 San 30:12</a:t>
            </a:r>
          </a:p>
          <a:p>
            <a:pPr lvl="1"/>
            <a:r>
              <a:rPr lang="en-US"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Interactions with other spirits </a:t>
            </a:r>
            <a:r>
              <a:rPr lang="en-US" sz="16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 </a:t>
            </a:r>
            <a:r>
              <a:rPr lang="en-US" sz="1600" dirty="0" err="1">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Cor</a:t>
            </a:r>
            <a:r>
              <a:rPr lang="en-US" sz="16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 16:18; 2 </a:t>
            </a:r>
            <a:r>
              <a:rPr lang="en-US" sz="1600" dirty="0" err="1">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Cor</a:t>
            </a:r>
            <a:r>
              <a:rPr lang="en-US" sz="16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 7:13</a:t>
            </a:r>
          </a:p>
          <a:p>
            <a:pPr lvl="1"/>
            <a:endParaRPr lang="en-US" dirty="0"/>
          </a:p>
        </p:txBody>
      </p:sp>
      <p:pic>
        <p:nvPicPr>
          <p:cNvPr id="4" name="Picture 3"/>
          <p:cNvPicPr>
            <a:picLocks noChangeAspect="1"/>
          </p:cNvPicPr>
          <p:nvPr/>
        </p:nvPicPr>
        <p:blipFill>
          <a:blip r:embed="rId2"/>
          <a:stretch>
            <a:fillRect/>
          </a:stretch>
        </p:blipFill>
        <p:spPr>
          <a:xfrm>
            <a:off x="9240687" y="5004070"/>
            <a:ext cx="2194750" cy="1304657"/>
          </a:xfrm>
          <a:prstGeom prst="rect">
            <a:avLst/>
          </a:prstGeom>
        </p:spPr>
      </p:pic>
    </p:spTree>
    <p:extLst>
      <p:ext uri="{BB962C8B-B14F-4D97-AF65-F5344CB8AC3E}">
        <p14:creationId xmlns:p14="http://schemas.microsoft.com/office/powerpoint/2010/main" val="15095925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371401" y="2092337"/>
            <a:ext cx="5202790" cy="1011919"/>
          </a:xfrm>
          <a:prstGeom prst="rect">
            <a:avLst/>
          </a:prstGeom>
        </p:spPr>
      </p:pic>
      <p:pic>
        <p:nvPicPr>
          <p:cNvPr id="3" name="Picture 2"/>
          <p:cNvPicPr>
            <a:picLocks noChangeAspect="1"/>
          </p:cNvPicPr>
          <p:nvPr/>
        </p:nvPicPr>
        <p:blipFill>
          <a:blip r:embed="rId3"/>
          <a:stretch>
            <a:fillRect/>
          </a:stretch>
        </p:blipFill>
        <p:spPr>
          <a:xfrm>
            <a:off x="3663345" y="303847"/>
            <a:ext cx="2910846" cy="1162096"/>
          </a:xfrm>
          <a:prstGeom prst="rect">
            <a:avLst/>
          </a:prstGeom>
        </p:spPr>
      </p:pic>
      <p:pic>
        <p:nvPicPr>
          <p:cNvPr id="4" name="Picture 3"/>
          <p:cNvPicPr>
            <a:picLocks noChangeAspect="1"/>
          </p:cNvPicPr>
          <p:nvPr/>
        </p:nvPicPr>
        <p:blipFill>
          <a:blip r:embed="rId4"/>
          <a:stretch>
            <a:fillRect/>
          </a:stretch>
        </p:blipFill>
        <p:spPr>
          <a:xfrm>
            <a:off x="3826743" y="676772"/>
            <a:ext cx="1796966" cy="416246"/>
          </a:xfrm>
          <a:prstGeom prst="rect">
            <a:avLst/>
          </a:prstGeom>
        </p:spPr>
      </p:pic>
      <p:pic>
        <p:nvPicPr>
          <p:cNvPr id="5" name="Picture 4"/>
          <p:cNvPicPr>
            <a:picLocks noChangeAspect="1"/>
          </p:cNvPicPr>
          <p:nvPr/>
        </p:nvPicPr>
        <p:blipFill>
          <a:blip r:embed="rId5"/>
          <a:stretch>
            <a:fillRect/>
          </a:stretch>
        </p:blipFill>
        <p:spPr>
          <a:xfrm>
            <a:off x="4883825" y="1027362"/>
            <a:ext cx="1690366" cy="416246"/>
          </a:xfrm>
          <a:prstGeom prst="rect">
            <a:avLst/>
          </a:prstGeom>
        </p:spPr>
      </p:pic>
      <p:cxnSp>
        <p:nvCxnSpPr>
          <p:cNvPr id="7" name="Straight Connector 6"/>
          <p:cNvCxnSpPr/>
          <p:nvPr/>
        </p:nvCxnSpPr>
        <p:spPr>
          <a:xfrm flipH="1">
            <a:off x="4064000" y="1135279"/>
            <a:ext cx="72571" cy="838664"/>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pic>
        <p:nvPicPr>
          <p:cNvPr id="8" name="Picture 7"/>
          <p:cNvPicPr>
            <a:picLocks noChangeAspect="1"/>
          </p:cNvPicPr>
          <p:nvPr/>
        </p:nvPicPr>
        <p:blipFill>
          <a:blip r:embed="rId6"/>
          <a:stretch>
            <a:fillRect/>
          </a:stretch>
        </p:blipFill>
        <p:spPr>
          <a:xfrm>
            <a:off x="6712572" y="1554611"/>
            <a:ext cx="2518514" cy="502754"/>
          </a:xfrm>
          <a:prstGeom prst="rect">
            <a:avLst/>
          </a:prstGeom>
        </p:spPr>
      </p:pic>
      <p:cxnSp>
        <p:nvCxnSpPr>
          <p:cNvPr id="10" name="Straight Connector 9"/>
          <p:cNvCxnSpPr/>
          <p:nvPr/>
        </p:nvCxnSpPr>
        <p:spPr>
          <a:xfrm>
            <a:off x="6574191" y="1443608"/>
            <a:ext cx="189571" cy="111003"/>
          </a:xfrm>
          <a:prstGeom prst="line">
            <a:avLst/>
          </a:prstGeom>
          <a:ln w="38100">
            <a:solidFill>
              <a:srgbClr val="00B050"/>
            </a:solidFill>
          </a:ln>
        </p:spPr>
        <p:style>
          <a:lnRef idx="1">
            <a:schemeClr val="dk1"/>
          </a:lnRef>
          <a:fillRef idx="0">
            <a:schemeClr val="dk1"/>
          </a:fillRef>
          <a:effectRef idx="0">
            <a:schemeClr val="dk1"/>
          </a:effectRef>
          <a:fontRef idx="minor">
            <a:schemeClr val="tx1"/>
          </a:fontRef>
        </p:style>
      </p:cxnSp>
      <p:cxnSp>
        <p:nvCxnSpPr>
          <p:cNvPr id="13" name="Straight Arrow Connector 12"/>
          <p:cNvCxnSpPr/>
          <p:nvPr/>
        </p:nvCxnSpPr>
        <p:spPr>
          <a:xfrm flipV="1">
            <a:off x="6668976" y="1973943"/>
            <a:ext cx="326910" cy="319314"/>
          </a:xfrm>
          <a:prstGeom prst="straightConnector1">
            <a:avLst/>
          </a:prstGeom>
          <a:ln w="381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382435" y="3738282"/>
            <a:ext cx="4034118" cy="584775"/>
          </a:xfrm>
          <a:prstGeom prst="rect">
            <a:avLst/>
          </a:prstGeom>
          <a:noFill/>
        </p:spPr>
        <p:txBody>
          <a:bodyPr wrap="square" rtlCol="0">
            <a:spAutoFit/>
          </a:bodyPr>
          <a:lstStyle/>
          <a:p>
            <a:pPr algn="r"/>
            <a:r>
              <a:rPr lang="en-US" sz="3200" b="1" dirty="0" smtClean="0">
                <a:solidFill>
                  <a:schemeClr val="bg1"/>
                </a:solidFill>
                <a:cs typeface="Aharoni" panose="02010803020104030203" pitchFamily="2" charset="-79"/>
              </a:rPr>
              <a:t>Spirit of the Person</a:t>
            </a:r>
            <a:endParaRPr lang="en-US" sz="3200" b="1" dirty="0">
              <a:solidFill>
                <a:schemeClr val="bg1"/>
              </a:solidFill>
              <a:cs typeface="Aharoni" panose="02010803020104030203" pitchFamily="2" charset="-79"/>
            </a:endParaRPr>
          </a:p>
        </p:txBody>
      </p:sp>
      <p:sp>
        <p:nvSpPr>
          <p:cNvPr id="19" name="TextBox 18"/>
          <p:cNvSpPr txBox="1"/>
          <p:nvPr/>
        </p:nvSpPr>
        <p:spPr>
          <a:xfrm>
            <a:off x="926263" y="4652414"/>
            <a:ext cx="3321623" cy="369332"/>
          </a:xfrm>
          <a:prstGeom prst="rect">
            <a:avLst/>
          </a:prstGeom>
          <a:noFill/>
        </p:spPr>
        <p:txBody>
          <a:bodyPr wrap="square" rtlCol="0">
            <a:spAutoFit/>
          </a:bodyPr>
          <a:lstStyle/>
          <a:p>
            <a:r>
              <a:rPr lang="en-US" dirty="0" smtClean="0">
                <a:solidFill>
                  <a:schemeClr val="bg1"/>
                </a:solidFill>
              </a:rPr>
              <a:t>Spirit demonstrates character</a:t>
            </a:r>
            <a:endParaRPr lang="en-US" dirty="0">
              <a:solidFill>
                <a:schemeClr val="bg1"/>
              </a:solidFill>
            </a:endParaRPr>
          </a:p>
        </p:txBody>
      </p:sp>
      <p:sp>
        <p:nvSpPr>
          <p:cNvPr id="20" name="TextBox 19"/>
          <p:cNvSpPr txBox="1"/>
          <p:nvPr/>
        </p:nvSpPr>
        <p:spPr>
          <a:xfrm>
            <a:off x="4633837" y="4283082"/>
            <a:ext cx="4397188" cy="369332"/>
          </a:xfrm>
          <a:prstGeom prst="rect">
            <a:avLst/>
          </a:prstGeom>
          <a:noFill/>
        </p:spPr>
        <p:txBody>
          <a:bodyPr wrap="square" rtlCol="0">
            <a:spAutoFit/>
          </a:bodyPr>
          <a:lstStyle/>
          <a:p>
            <a:r>
              <a:rPr lang="en-US" dirty="0" smtClean="0">
                <a:solidFill>
                  <a:schemeClr val="bg1"/>
                </a:solidFill>
              </a:rPr>
              <a:t>Spirit can move a person to action</a:t>
            </a:r>
            <a:endParaRPr lang="en-US" dirty="0">
              <a:solidFill>
                <a:schemeClr val="bg1"/>
              </a:solidFill>
            </a:endParaRPr>
          </a:p>
        </p:txBody>
      </p:sp>
      <p:sp>
        <p:nvSpPr>
          <p:cNvPr id="21" name="TextBox 20"/>
          <p:cNvSpPr txBox="1"/>
          <p:nvPr/>
        </p:nvSpPr>
        <p:spPr>
          <a:xfrm>
            <a:off x="6088387" y="4952301"/>
            <a:ext cx="4125705" cy="646331"/>
          </a:xfrm>
          <a:prstGeom prst="rect">
            <a:avLst/>
          </a:prstGeom>
          <a:noFill/>
        </p:spPr>
        <p:txBody>
          <a:bodyPr wrap="square" rtlCol="0">
            <a:spAutoFit/>
          </a:bodyPr>
          <a:lstStyle/>
          <a:p>
            <a:r>
              <a:rPr lang="en-US" dirty="0" smtClean="0">
                <a:solidFill>
                  <a:schemeClr val="bg1"/>
                </a:solidFill>
              </a:rPr>
              <a:t>Spirit leaves the body after physical death (brings life to the body)</a:t>
            </a:r>
            <a:endParaRPr lang="en-US" dirty="0">
              <a:solidFill>
                <a:schemeClr val="bg1"/>
              </a:solidFill>
            </a:endParaRPr>
          </a:p>
        </p:txBody>
      </p:sp>
      <p:sp>
        <p:nvSpPr>
          <p:cNvPr id="22" name="TextBox 21"/>
          <p:cNvSpPr txBox="1"/>
          <p:nvPr/>
        </p:nvSpPr>
        <p:spPr>
          <a:xfrm>
            <a:off x="698445" y="5798741"/>
            <a:ext cx="5389942" cy="369332"/>
          </a:xfrm>
          <a:prstGeom prst="rect">
            <a:avLst/>
          </a:prstGeom>
          <a:noFill/>
        </p:spPr>
        <p:txBody>
          <a:bodyPr wrap="square" rtlCol="0">
            <a:spAutoFit/>
          </a:bodyPr>
          <a:lstStyle/>
          <a:p>
            <a:r>
              <a:rPr lang="en-US" dirty="0" smtClean="0">
                <a:solidFill>
                  <a:schemeClr val="bg1"/>
                </a:solidFill>
              </a:rPr>
              <a:t>Spirit can be broken or grow faint/Spirit can be revived</a:t>
            </a:r>
            <a:endParaRPr lang="en-US" dirty="0">
              <a:solidFill>
                <a:schemeClr val="bg1"/>
              </a:solidFill>
            </a:endParaRPr>
          </a:p>
        </p:txBody>
      </p:sp>
      <p:sp>
        <p:nvSpPr>
          <p:cNvPr id="23" name="TextBox 22"/>
          <p:cNvSpPr txBox="1"/>
          <p:nvPr/>
        </p:nvSpPr>
        <p:spPr>
          <a:xfrm>
            <a:off x="8151240" y="5862108"/>
            <a:ext cx="3364387" cy="369332"/>
          </a:xfrm>
          <a:prstGeom prst="rect">
            <a:avLst/>
          </a:prstGeom>
          <a:noFill/>
        </p:spPr>
        <p:txBody>
          <a:bodyPr wrap="square" rtlCol="0">
            <a:spAutoFit/>
          </a:bodyPr>
          <a:lstStyle/>
          <a:p>
            <a:r>
              <a:rPr lang="en-US" dirty="0" smtClean="0">
                <a:solidFill>
                  <a:schemeClr val="bg1"/>
                </a:solidFill>
              </a:rPr>
              <a:t>Spirit can know or understand</a:t>
            </a:r>
            <a:endParaRPr lang="en-US" dirty="0">
              <a:solidFill>
                <a:schemeClr val="bg1"/>
              </a:solidFill>
            </a:endParaRPr>
          </a:p>
        </p:txBody>
      </p:sp>
      <p:sp>
        <p:nvSpPr>
          <p:cNvPr id="24" name="TextBox 23"/>
          <p:cNvSpPr txBox="1"/>
          <p:nvPr/>
        </p:nvSpPr>
        <p:spPr>
          <a:xfrm>
            <a:off x="1054674" y="3624250"/>
            <a:ext cx="3302308" cy="369332"/>
          </a:xfrm>
          <a:prstGeom prst="rect">
            <a:avLst/>
          </a:prstGeom>
          <a:noFill/>
        </p:spPr>
        <p:txBody>
          <a:bodyPr wrap="square" rtlCol="0">
            <a:spAutoFit/>
          </a:bodyPr>
          <a:lstStyle/>
          <a:p>
            <a:r>
              <a:rPr lang="en-US" dirty="0" smtClean="0">
                <a:solidFill>
                  <a:schemeClr val="bg1"/>
                </a:solidFill>
              </a:rPr>
              <a:t>Spirit is the seat of the emotions</a:t>
            </a:r>
            <a:endParaRPr lang="en-US" dirty="0">
              <a:solidFill>
                <a:schemeClr val="bg1"/>
              </a:solidFill>
            </a:endParaRPr>
          </a:p>
        </p:txBody>
      </p:sp>
    </p:spTree>
    <p:extLst>
      <p:ext uri="{BB962C8B-B14F-4D97-AF65-F5344CB8AC3E}">
        <p14:creationId xmlns:p14="http://schemas.microsoft.com/office/powerpoint/2010/main" val="8494224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1" nodeType="after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500" fill="hold"/>
                                        <p:tgtEl>
                                          <p:spTgt spid="23"/>
                                        </p:tgtEl>
                                        <p:attrNameLst>
                                          <p:attrName>ppt_w</p:attrName>
                                        </p:attrNameLst>
                                      </p:cBhvr>
                                      <p:tavLst>
                                        <p:tav tm="0">
                                          <p:val>
                                            <p:fltVal val="0"/>
                                          </p:val>
                                        </p:tav>
                                        <p:tav tm="100000">
                                          <p:val>
                                            <p:strVal val="#ppt_w"/>
                                          </p:val>
                                        </p:tav>
                                      </p:tavLst>
                                    </p:anim>
                                    <p:anim calcmode="lin" valueType="num">
                                      <p:cBhvr>
                                        <p:cTn id="8" dur="500" fill="hold"/>
                                        <p:tgtEl>
                                          <p:spTgt spid="23"/>
                                        </p:tgtEl>
                                        <p:attrNameLst>
                                          <p:attrName>ppt_h</p:attrName>
                                        </p:attrNameLst>
                                      </p:cBhvr>
                                      <p:tavLst>
                                        <p:tav tm="0">
                                          <p:val>
                                            <p:fltVal val="0"/>
                                          </p:val>
                                        </p:tav>
                                        <p:tav tm="100000">
                                          <p:val>
                                            <p:strVal val="#ppt_h"/>
                                          </p:val>
                                        </p:tav>
                                      </p:tavLst>
                                    </p:anim>
                                    <p:animEffect transition="in" filter="fade">
                                      <p:cBhvr>
                                        <p:cTn id="9"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56491" y="592451"/>
            <a:ext cx="10001150" cy="5023567"/>
          </a:xfrm>
        </p:spPr>
        <p:txBody>
          <a:bodyPr>
            <a:normAutofit/>
          </a:bodyPr>
          <a:lstStyle/>
          <a:p>
            <a:pPr>
              <a:lnSpc>
                <a:spcPct val="150000"/>
              </a:lnSpc>
            </a:pPr>
            <a:r>
              <a:rPr lang="en-US"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The purpose of this workshop will be to conceptually </a:t>
            </a:r>
            <a:r>
              <a:rPr lang="en-US"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and operationally define </a:t>
            </a:r>
            <a:r>
              <a:rPr lang="en-US"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the terms </a:t>
            </a:r>
            <a:endParaRPr lang="en-US"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lvl="1">
              <a:lnSpc>
                <a:spcPct val="150000"/>
              </a:lnSpc>
            </a:pPr>
            <a:r>
              <a:rPr lang="en-US"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spirit </a:t>
            </a:r>
          </a:p>
          <a:p>
            <a:pPr lvl="1">
              <a:lnSpc>
                <a:spcPct val="150000"/>
              </a:lnSpc>
            </a:pPr>
            <a:r>
              <a:rPr lang="en-US"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spirituality </a:t>
            </a:r>
          </a:p>
          <a:p>
            <a:pPr lvl="1">
              <a:lnSpc>
                <a:spcPct val="150000"/>
              </a:lnSpc>
            </a:pPr>
            <a:r>
              <a:rPr lang="en-US"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spiritual </a:t>
            </a:r>
            <a:r>
              <a:rPr lang="en-US"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well-being</a:t>
            </a:r>
          </a:p>
          <a:p>
            <a:pPr marL="241300" lvl="1" indent="-241300">
              <a:lnSpc>
                <a:spcPct val="150000"/>
              </a:lnSpc>
            </a:pPr>
            <a:r>
              <a:rPr lang="en-US" sz="2800"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Present the relationships between each of these concepts</a:t>
            </a:r>
          </a:p>
          <a:p>
            <a:pPr marL="241300" lvl="1" indent="-241300">
              <a:lnSpc>
                <a:spcPct val="150000"/>
              </a:lnSpc>
            </a:pPr>
            <a:r>
              <a:rPr lang="en-US" sz="2800"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Clinical application to spiritual care</a:t>
            </a:r>
          </a:p>
          <a:p>
            <a:pPr marL="241300" lvl="1" indent="-241300"/>
            <a:endParaRPr lang="en-US" sz="2800"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US" dirty="0"/>
          </a:p>
        </p:txBody>
      </p:sp>
      <p:pic>
        <p:nvPicPr>
          <p:cNvPr id="2" name="Picture 1"/>
          <p:cNvPicPr>
            <a:picLocks noChangeAspect="1"/>
          </p:cNvPicPr>
          <p:nvPr/>
        </p:nvPicPr>
        <p:blipFill>
          <a:blip r:embed="rId2"/>
          <a:stretch>
            <a:fillRect/>
          </a:stretch>
        </p:blipFill>
        <p:spPr>
          <a:xfrm>
            <a:off x="9202980" y="4963690"/>
            <a:ext cx="2194750" cy="1304657"/>
          </a:xfrm>
          <a:prstGeom prst="rect">
            <a:avLst/>
          </a:prstGeom>
        </p:spPr>
      </p:pic>
    </p:spTree>
    <p:extLst>
      <p:ext uri="{BB962C8B-B14F-4D97-AF65-F5344CB8AC3E}">
        <p14:creationId xmlns:p14="http://schemas.microsoft.com/office/powerpoint/2010/main" val="890817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Spirit can know or understand</a:t>
            </a:r>
            <a:endParaRPr lang="en-US"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p:txBody>
          <a:bodyPr>
            <a:normAutofit/>
          </a:bodyPr>
          <a:lstStyle/>
          <a:p>
            <a:pPr marL="457200" lvl="1" indent="0">
              <a:buNone/>
            </a:pPr>
            <a:r>
              <a:rPr lang="en-US" dirty="0" smtClean="0">
                <a:solidFill>
                  <a:schemeClr val="bg1"/>
                </a:solidFill>
              </a:rPr>
              <a:t>Mark 2:8</a:t>
            </a:r>
          </a:p>
          <a:p>
            <a:pPr marL="457200" lvl="1" indent="0">
              <a:buNone/>
            </a:pPr>
            <a:r>
              <a:rPr lang="en-US" dirty="0" smtClean="0">
                <a:solidFill>
                  <a:schemeClr val="bg1"/>
                </a:solidFill>
              </a:rPr>
              <a:t>Immediately </a:t>
            </a:r>
            <a:r>
              <a:rPr lang="en-US" dirty="0">
                <a:solidFill>
                  <a:schemeClr val="bg1"/>
                </a:solidFill>
              </a:rPr>
              <a:t>Jesus knew in his spirit that this was what they were thinking in their hearts, and he said to them, “Why are you thinking these things?</a:t>
            </a:r>
          </a:p>
        </p:txBody>
      </p:sp>
      <p:pic>
        <p:nvPicPr>
          <p:cNvPr id="4" name="Picture 3"/>
          <p:cNvPicPr>
            <a:picLocks noChangeAspect="1"/>
          </p:cNvPicPr>
          <p:nvPr/>
        </p:nvPicPr>
        <p:blipFill>
          <a:blip r:embed="rId2"/>
          <a:stretch>
            <a:fillRect/>
          </a:stretch>
        </p:blipFill>
        <p:spPr>
          <a:xfrm>
            <a:off x="9387650" y="5004070"/>
            <a:ext cx="2194750" cy="1304657"/>
          </a:xfrm>
          <a:prstGeom prst="rect">
            <a:avLst/>
          </a:prstGeom>
        </p:spPr>
      </p:pic>
    </p:spTree>
    <p:extLst>
      <p:ext uri="{BB962C8B-B14F-4D97-AF65-F5344CB8AC3E}">
        <p14:creationId xmlns:p14="http://schemas.microsoft.com/office/powerpoint/2010/main" val="8565315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5400000">
            <a:off x="7121170" y="1906411"/>
            <a:ext cx="3856340" cy="1325563"/>
          </a:xfrm>
        </p:spPr>
        <p:txBody>
          <a:bodyPr/>
          <a:lstStyle/>
          <a:p>
            <a:pPr algn="ctr"/>
            <a:r>
              <a:rPr lang="en-US"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Spirit</a:t>
            </a:r>
            <a:endParaRPr lang="en-US"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a:xfrm>
            <a:off x="838200" y="725864"/>
            <a:ext cx="7466814" cy="5451099"/>
          </a:xfrm>
        </p:spPr>
        <p:txBody>
          <a:bodyPr>
            <a:normAutofit fontScale="92500"/>
          </a:bodyPr>
          <a:lstStyle/>
          <a:p>
            <a:pPr marL="0" indent="0">
              <a:lnSpc>
                <a:spcPct val="150000"/>
              </a:lnSpc>
              <a:spcBef>
                <a:spcPts val="600"/>
              </a:spcBef>
              <a:spcAft>
                <a:spcPts val="600"/>
              </a:spcAft>
              <a:buNone/>
            </a:pPr>
            <a:r>
              <a:rPr lang="en-US"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Immortal seat of the emotions in which the character of the person is grounded.  Each human spirit is unique and has the potential to learn and understand, think, and analyze, and demonstrate free will.  The human spirit has the ability to interact with other spirits as well as the physical world, and as such can be hurt or helped, discouraged or encouraged; and is the vital force that gives life to the physical body.</a:t>
            </a:r>
            <a:endParaRPr lang="en-US"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4" name="Picture 3"/>
          <p:cNvPicPr>
            <a:picLocks noChangeAspect="1"/>
          </p:cNvPicPr>
          <p:nvPr/>
        </p:nvPicPr>
        <p:blipFill>
          <a:blip r:embed="rId2"/>
          <a:stretch>
            <a:fillRect/>
          </a:stretch>
        </p:blipFill>
        <p:spPr>
          <a:xfrm>
            <a:off x="9136992" y="4872306"/>
            <a:ext cx="2194750" cy="1304657"/>
          </a:xfrm>
          <a:prstGeom prst="rect">
            <a:avLst/>
          </a:prstGeom>
        </p:spPr>
      </p:pic>
    </p:spTree>
    <p:extLst>
      <p:ext uri="{BB962C8B-B14F-4D97-AF65-F5344CB8AC3E}">
        <p14:creationId xmlns:p14="http://schemas.microsoft.com/office/powerpoint/2010/main" val="38196353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35305" y="644754"/>
            <a:ext cx="3329500" cy="923330"/>
          </a:xfrm>
          <a:prstGeom prst="rect">
            <a:avLst/>
          </a:prstGeom>
          <a:solidFill>
            <a:srgbClr val="00B0F0"/>
          </a:solidFill>
        </p:spPr>
        <p:txBody>
          <a:bodyPr wrap="square" rtlCol="0">
            <a:spAutoFit/>
          </a:bodyPr>
          <a:lstStyle/>
          <a:p>
            <a:pPr algn="ctr"/>
            <a:r>
              <a:rPr lang="en-US" dirty="0" smtClean="0">
                <a:solidFill>
                  <a:prstClr val="black"/>
                </a:solidFill>
              </a:rPr>
              <a:t>Person</a:t>
            </a:r>
            <a:endParaRPr lang="en-US" dirty="0">
              <a:solidFill>
                <a:prstClr val="black"/>
              </a:solidFill>
            </a:endParaRPr>
          </a:p>
          <a:p>
            <a:pPr algn="ctr"/>
            <a:endParaRPr lang="en-US" dirty="0">
              <a:solidFill>
                <a:prstClr val="black"/>
              </a:solidFill>
            </a:endParaRPr>
          </a:p>
          <a:p>
            <a:pPr algn="ctr"/>
            <a:endParaRPr lang="en-US" dirty="0">
              <a:solidFill>
                <a:prstClr val="black"/>
              </a:solidFill>
            </a:endParaRPr>
          </a:p>
        </p:txBody>
      </p:sp>
      <p:sp>
        <p:nvSpPr>
          <p:cNvPr id="13" name="TextBox 12"/>
          <p:cNvSpPr txBox="1"/>
          <p:nvPr/>
        </p:nvSpPr>
        <p:spPr>
          <a:xfrm>
            <a:off x="6290394" y="1203661"/>
            <a:ext cx="1491761" cy="276999"/>
          </a:xfrm>
          <a:prstGeom prst="rect">
            <a:avLst/>
          </a:prstGeom>
          <a:solidFill>
            <a:schemeClr val="accent6">
              <a:lumMod val="60000"/>
              <a:lumOff val="40000"/>
            </a:schemeClr>
          </a:solidFill>
        </p:spPr>
        <p:txBody>
          <a:bodyPr wrap="square" rtlCol="0">
            <a:spAutoFit/>
          </a:bodyPr>
          <a:lstStyle/>
          <a:p>
            <a:pPr algn="r"/>
            <a:r>
              <a:rPr lang="en-US" sz="1200" dirty="0" smtClean="0">
                <a:solidFill>
                  <a:prstClr val="black"/>
                </a:solidFill>
              </a:rPr>
              <a:t>Material self</a:t>
            </a:r>
            <a:endParaRPr lang="en-US" sz="1200" dirty="0">
              <a:solidFill>
                <a:prstClr val="black"/>
              </a:solidFill>
            </a:endParaRPr>
          </a:p>
        </p:txBody>
      </p:sp>
      <p:sp>
        <p:nvSpPr>
          <p:cNvPr id="3" name="TextBox 2"/>
          <p:cNvSpPr txBox="1"/>
          <p:nvPr/>
        </p:nvSpPr>
        <p:spPr>
          <a:xfrm>
            <a:off x="4785047" y="1004876"/>
            <a:ext cx="1905000" cy="276999"/>
          </a:xfrm>
          <a:prstGeom prst="rect">
            <a:avLst/>
          </a:prstGeom>
          <a:solidFill>
            <a:srgbClr val="92D050"/>
          </a:solidFill>
        </p:spPr>
        <p:txBody>
          <a:bodyPr wrap="square" rtlCol="0">
            <a:spAutoFit/>
          </a:bodyPr>
          <a:lstStyle/>
          <a:p>
            <a:r>
              <a:rPr lang="en-US" sz="1200" dirty="0" smtClean="0">
                <a:solidFill>
                  <a:prstClr val="black"/>
                </a:solidFill>
              </a:rPr>
              <a:t>Non material self</a:t>
            </a:r>
            <a:endParaRPr lang="en-US" sz="1200" dirty="0">
              <a:solidFill>
                <a:prstClr val="black"/>
              </a:solidFill>
            </a:endParaRPr>
          </a:p>
        </p:txBody>
      </p:sp>
      <p:sp>
        <p:nvSpPr>
          <p:cNvPr id="19" name="TextBox 18"/>
          <p:cNvSpPr txBox="1"/>
          <p:nvPr/>
        </p:nvSpPr>
        <p:spPr>
          <a:xfrm>
            <a:off x="7158773" y="1828904"/>
            <a:ext cx="1097420" cy="276999"/>
          </a:xfrm>
          <a:prstGeom prst="rect">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US" sz="1200" dirty="0" smtClean="0">
                <a:solidFill>
                  <a:prstClr val="black"/>
                </a:solidFill>
              </a:rPr>
              <a:t>Body</a:t>
            </a:r>
            <a:endParaRPr lang="en-US" sz="1200" dirty="0">
              <a:solidFill>
                <a:prstClr val="black"/>
              </a:solidFill>
            </a:endParaRPr>
          </a:p>
        </p:txBody>
      </p:sp>
      <p:sp>
        <p:nvSpPr>
          <p:cNvPr id="27" name="TextBox 26"/>
          <p:cNvSpPr txBox="1"/>
          <p:nvPr/>
        </p:nvSpPr>
        <p:spPr>
          <a:xfrm>
            <a:off x="4826374" y="1828904"/>
            <a:ext cx="1193995" cy="276999"/>
          </a:xfrm>
          <a:prstGeom prst="rect">
            <a:avLst/>
          </a:prstGeom>
          <a:ln w="28575">
            <a:solidFill>
              <a:srgbClr val="FF0000"/>
            </a:solidFill>
          </a:ln>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n-US" sz="1200" dirty="0" smtClean="0">
                <a:solidFill>
                  <a:prstClr val="black"/>
                </a:solidFill>
              </a:rPr>
              <a:t>Spirit</a:t>
            </a:r>
            <a:endParaRPr lang="en-US" sz="1200" dirty="0">
              <a:solidFill>
                <a:prstClr val="black"/>
              </a:solidFill>
            </a:endParaRPr>
          </a:p>
        </p:txBody>
      </p:sp>
      <p:cxnSp>
        <p:nvCxnSpPr>
          <p:cNvPr id="29" name="Straight Arrow Connector 28"/>
          <p:cNvCxnSpPr/>
          <p:nvPr/>
        </p:nvCxnSpPr>
        <p:spPr>
          <a:xfrm>
            <a:off x="6159974" y="1967403"/>
            <a:ext cx="876300" cy="0"/>
          </a:xfrm>
          <a:prstGeom prst="straightConnector1">
            <a:avLst/>
          </a:prstGeom>
          <a:ln w="38100">
            <a:solidFill>
              <a:schemeClr val="bg1"/>
            </a:solidFill>
            <a:headEnd type="triangle"/>
            <a:tailEnd type="triangle"/>
          </a:ln>
        </p:spPr>
        <p:style>
          <a:lnRef idx="3">
            <a:schemeClr val="dk1"/>
          </a:lnRef>
          <a:fillRef idx="0">
            <a:schemeClr val="dk1"/>
          </a:fillRef>
          <a:effectRef idx="2">
            <a:schemeClr val="dk1"/>
          </a:effectRef>
          <a:fontRef idx="minor">
            <a:schemeClr val="tx1"/>
          </a:fontRef>
        </p:style>
      </p:cxnSp>
      <p:sp>
        <p:nvSpPr>
          <p:cNvPr id="6" name="TextBox 5"/>
          <p:cNvSpPr txBox="1"/>
          <p:nvPr/>
        </p:nvSpPr>
        <p:spPr>
          <a:xfrm>
            <a:off x="3596317" y="2634122"/>
            <a:ext cx="3997762" cy="584775"/>
          </a:xfrm>
          <a:prstGeom prst="rect">
            <a:avLst/>
          </a:prstGeom>
          <a:solidFill>
            <a:schemeClr val="bg1"/>
          </a:solidFill>
          <a:ln w="28575">
            <a:solidFill>
              <a:srgbClr val="FF0000"/>
            </a:solidFill>
          </a:ln>
        </p:spPr>
        <p:txBody>
          <a:bodyPr wrap="square" rtlCol="0">
            <a:spAutoFit/>
          </a:bodyPr>
          <a:lstStyle/>
          <a:p>
            <a:pPr algn="ctr"/>
            <a:r>
              <a:rPr lang="en-US" sz="3200" dirty="0" smtClean="0">
                <a:solidFill>
                  <a:prstClr val="black"/>
                </a:solidFill>
                <a:latin typeface="Aharoni" panose="02010803020104030203" pitchFamily="2" charset="-79"/>
                <a:cs typeface="Aharoni" panose="02010803020104030203" pitchFamily="2" charset="-79"/>
              </a:rPr>
              <a:t>Spirituality</a:t>
            </a:r>
            <a:endParaRPr lang="en-US" sz="3200" dirty="0">
              <a:solidFill>
                <a:prstClr val="black"/>
              </a:solidFill>
              <a:latin typeface="Aharoni" panose="02010803020104030203" pitchFamily="2" charset="-79"/>
              <a:cs typeface="Aharoni" panose="02010803020104030203" pitchFamily="2" charset="-79"/>
            </a:endParaRPr>
          </a:p>
        </p:txBody>
      </p:sp>
      <p:cxnSp>
        <p:nvCxnSpPr>
          <p:cNvPr id="8" name="Straight Arrow Connector 7"/>
          <p:cNvCxnSpPr/>
          <p:nvPr/>
        </p:nvCxnSpPr>
        <p:spPr>
          <a:xfrm flipH="1">
            <a:off x="5423371" y="2105903"/>
            <a:ext cx="1706" cy="528115"/>
          </a:xfrm>
          <a:prstGeom prst="straightConnector1">
            <a:avLst/>
          </a:prstGeom>
          <a:ln w="38100">
            <a:solidFill>
              <a:srgbClr val="FF0000"/>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1030" name="Straight Connector 1029"/>
          <p:cNvCxnSpPr/>
          <p:nvPr/>
        </p:nvCxnSpPr>
        <p:spPr>
          <a:xfrm flipH="1">
            <a:off x="5587805" y="1281979"/>
            <a:ext cx="7393" cy="546821"/>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1032" name="Straight Connector 1031"/>
          <p:cNvCxnSpPr/>
          <p:nvPr/>
        </p:nvCxnSpPr>
        <p:spPr>
          <a:xfrm>
            <a:off x="7388762" y="1479852"/>
            <a:ext cx="318721" cy="318929"/>
          </a:xfrm>
          <a:prstGeom prst="line">
            <a:avLst/>
          </a:prstGeom>
          <a:ln w="38100">
            <a:solidFill>
              <a:srgbClr val="00B050"/>
            </a:solidFill>
          </a:ln>
        </p:spPr>
        <p:style>
          <a:lnRef idx="1">
            <a:schemeClr val="dk1"/>
          </a:lnRef>
          <a:fillRef idx="0">
            <a:schemeClr val="dk1"/>
          </a:fillRef>
          <a:effectRef idx="0">
            <a:schemeClr val="dk1"/>
          </a:effectRef>
          <a:fontRef idx="minor">
            <a:schemeClr val="tx1"/>
          </a:fontRef>
        </p:style>
      </p:cxnSp>
      <p:sp>
        <p:nvSpPr>
          <p:cNvPr id="4" name="TextBox 3" hidden="1"/>
          <p:cNvSpPr txBox="1"/>
          <p:nvPr/>
        </p:nvSpPr>
        <p:spPr>
          <a:xfrm>
            <a:off x="914400" y="268934"/>
            <a:ext cx="5181600" cy="369332"/>
          </a:xfrm>
          <a:prstGeom prst="rect">
            <a:avLst/>
          </a:prstGeom>
          <a:noFill/>
        </p:spPr>
        <p:txBody>
          <a:bodyPr wrap="square" rtlCol="0">
            <a:spAutoFit/>
          </a:bodyPr>
          <a:lstStyle/>
          <a:p>
            <a:r>
              <a:rPr lang="en-US" dirty="0">
                <a:solidFill>
                  <a:prstClr val="black"/>
                </a:solidFill>
              </a:rPr>
              <a:t>Faith-Hope-Love Model of Spiritual </a:t>
            </a:r>
            <a:r>
              <a:rPr lang="en-US" dirty="0" smtClean="0">
                <a:solidFill>
                  <a:prstClr val="black"/>
                </a:solidFill>
              </a:rPr>
              <a:t>Wellness</a:t>
            </a:r>
            <a:endParaRPr lang="en-US" dirty="0">
              <a:solidFill>
                <a:prstClr val="black"/>
              </a:solidFill>
            </a:endParaRPr>
          </a:p>
        </p:txBody>
      </p:sp>
      <p:sp>
        <p:nvSpPr>
          <p:cNvPr id="11" name="TextBox 10"/>
          <p:cNvSpPr txBox="1"/>
          <p:nvPr/>
        </p:nvSpPr>
        <p:spPr>
          <a:xfrm>
            <a:off x="873456" y="3957851"/>
            <a:ext cx="7710985" cy="461665"/>
          </a:xfrm>
          <a:prstGeom prst="rect">
            <a:avLst/>
          </a:prstGeom>
          <a:noFill/>
        </p:spPr>
        <p:txBody>
          <a:bodyPr wrap="square" rtlCol="0">
            <a:spAutoFit/>
          </a:bodyPr>
          <a:lstStyle/>
          <a:p>
            <a:r>
              <a:rPr lang="en-US" sz="2000" dirty="0" smtClean="0">
                <a:solidFill>
                  <a:schemeClr val="bg1"/>
                </a:solidFill>
              </a:rPr>
              <a:t>The term most often used to describe the </a:t>
            </a:r>
            <a:r>
              <a:rPr lang="en-US" sz="2400" b="1" dirty="0" smtClean="0">
                <a:solidFill>
                  <a:schemeClr val="bg1"/>
                </a:solidFill>
              </a:rPr>
              <a:t>state of the human spirit</a:t>
            </a:r>
            <a:endParaRPr lang="en-US" sz="2400" b="1" dirty="0">
              <a:solidFill>
                <a:schemeClr val="bg1"/>
              </a:solidFill>
            </a:endParaRPr>
          </a:p>
        </p:txBody>
      </p:sp>
      <p:sp>
        <p:nvSpPr>
          <p:cNvPr id="12" name="TextBox 11"/>
          <p:cNvSpPr txBox="1"/>
          <p:nvPr/>
        </p:nvSpPr>
        <p:spPr>
          <a:xfrm>
            <a:off x="1665028" y="4735773"/>
            <a:ext cx="3657600" cy="461665"/>
          </a:xfrm>
          <a:prstGeom prst="rect">
            <a:avLst/>
          </a:prstGeom>
          <a:noFill/>
        </p:spPr>
        <p:txBody>
          <a:bodyPr wrap="square" rtlCol="0">
            <a:spAutoFit/>
          </a:bodyPr>
          <a:lstStyle/>
          <a:p>
            <a:r>
              <a:rPr lang="en-US" sz="2400" dirty="0" smtClean="0">
                <a:solidFill>
                  <a:schemeClr val="bg1"/>
                </a:solidFill>
                <a:latin typeface="Americana BT" panose="02020504070506020904" pitchFamily="18" charset="0"/>
              </a:rPr>
              <a:t>meaning  &amp;  purpose</a:t>
            </a:r>
            <a:endParaRPr lang="en-US" sz="2400" dirty="0">
              <a:solidFill>
                <a:schemeClr val="bg1"/>
              </a:solidFill>
              <a:latin typeface="Americana BT" panose="02020504070506020904" pitchFamily="18" charset="0"/>
            </a:endParaRPr>
          </a:p>
        </p:txBody>
      </p:sp>
      <p:sp>
        <p:nvSpPr>
          <p:cNvPr id="14" name="TextBox 13"/>
          <p:cNvSpPr txBox="1"/>
          <p:nvPr/>
        </p:nvSpPr>
        <p:spPr>
          <a:xfrm>
            <a:off x="7707483" y="4973804"/>
            <a:ext cx="2323621" cy="461665"/>
          </a:xfrm>
          <a:prstGeom prst="rect">
            <a:avLst/>
          </a:prstGeom>
          <a:noFill/>
        </p:spPr>
        <p:txBody>
          <a:bodyPr wrap="square" rtlCol="0">
            <a:spAutoFit/>
          </a:bodyPr>
          <a:lstStyle/>
          <a:p>
            <a:r>
              <a:rPr lang="en-US" sz="2400" dirty="0" smtClean="0">
                <a:solidFill>
                  <a:schemeClr val="bg1"/>
                </a:solidFill>
                <a:latin typeface="Americana BT" panose="02020504070506020904" pitchFamily="18" charset="0"/>
              </a:rPr>
              <a:t>relationship</a:t>
            </a:r>
            <a:endParaRPr lang="en-US" sz="2400" dirty="0">
              <a:solidFill>
                <a:schemeClr val="bg1"/>
              </a:solidFill>
              <a:latin typeface="Americana BT" panose="02020504070506020904" pitchFamily="18" charset="0"/>
            </a:endParaRPr>
          </a:p>
        </p:txBody>
      </p:sp>
      <p:sp>
        <p:nvSpPr>
          <p:cNvPr id="15" name="TextBox 14"/>
          <p:cNvSpPr txBox="1"/>
          <p:nvPr/>
        </p:nvSpPr>
        <p:spPr>
          <a:xfrm>
            <a:off x="4826375" y="5636526"/>
            <a:ext cx="2113920" cy="461665"/>
          </a:xfrm>
          <a:prstGeom prst="rect">
            <a:avLst/>
          </a:prstGeom>
          <a:noFill/>
        </p:spPr>
        <p:txBody>
          <a:bodyPr wrap="square" rtlCol="0">
            <a:spAutoFit/>
          </a:bodyPr>
          <a:lstStyle/>
          <a:p>
            <a:r>
              <a:rPr lang="en-US" sz="2400" dirty="0" smtClean="0">
                <a:solidFill>
                  <a:schemeClr val="bg1"/>
                </a:solidFill>
                <a:latin typeface="Americana BT" panose="02020504070506020904" pitchFamily="18" charset="0"/>
              </a:rPr>
              <a:t>connection</a:t>
            </a:r>
            <a:endParaRPr lang="en-US" sz="2400" dirty="0">
              <a:solidFill>
                <a:schemeClr val="bg1"/>
              </a:solidFill>
              <a:latin typeface="Americana BT" panose="02020504070506020904" pitchFamily="18" charset="0"/>
            </a:endParaRPr>
          </a:p>
        </p:txBody>
      </p:sp>
    </p:spTree>
    <p:extLst>
      <p:ext uri="{BB962C8B-B14F-4D97-AF65-F5344CB8AC3E}">
        <p14:creationId xmlns:p14="http://schemas.microsoft.com/office/powerpoint/2010/main" val="24825342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500"/>
                            </p:stCondLst>
                            <p:childTnLst>
                              <p:par>
                                <p:cTn id="8" presetID="10" presetClass="entr" presetSubtype="0" fill="hold" grpId="0" nodeType="afterEffect">
                                  <p:stCondLst>
                                    <p:cond delay="70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par>
                          <p:cTn id="11" fill="hold">
                            <p:stCondLst>
                              <p:cond delay="1700"/>
                            </p:stCondLst>
                            <p:childTnLst>
                              <p:par>
                                <p:cTn id="12" presetID="10" presetClass="entr" presetSubtype="0" fill="hold" grpId="0" nodeType="afterEffect">
                                  <p:stCondLst>
                                    <p:cond delay="25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500"/>
                                        <p:tgtEl>
                                          <p:spTgt spid="11"/>
                                        </p:tgtEl>
                                      </p:cBhvr>
                                    </p:animEffect>
                                  </p:childTnLst>
                                </p:cTn>
                              </p:par>
                            </p:childTnLst>
                          </p:cTn>
                        </p:par>
                        <p:par>
                          <p:cTn id="15" fill="hold">
                            <p:stCondLst>
                              <p:cond delay="2450"/>
                            </p:stCondLst>
                            <p:childTnLst>
                              <p:par>
                                <p:cTn id="16" presetID="2" presetClass="entr" presetSubtype="4" fill="hold" grpId="0" nodeType="afterEffect">
                                  <p:stCondLst>
                                    <p:cond delay="250"/>
                                  </p:stCondLst>
                                  <p:childTnLst>
                                    <p:set>
                                      <p:cBhvr>
                                        <p:cTn id="17" dur="1" fill="hold">
                                          <p:stCondLst>
                                            <p:cond delay="0"/>
                                          </p:stCondLst>
                                        </p:cTn>
                                        <p:tgtEl>
                                          <p:spTgt spid="12"/>
                                        </p:tgtEl>
                                        <p:attrNameLst>
                                          <p:attrName>style.visibility</p:attrName>
                                        </p:attrNameLst>
                                      </p:cBhvr>
                                      <p:to>
                                        <p:strVal val="visible"/>
                                      </p:to>
                                    </p:set>
                                    <p:anim calcmode="lin" valueType="num">
                                      <p:cBhvr additive="base">
                                        <p:cTn id="18" dur="500" fill="hold"/>
                                        <p:tgtEl>
                                          <p:spTgt spid="12"/>
                                        </p:tgtEl>
                                        <p:attrNameLst>
                                          <p:attrName>ppt_x</p:attrName>
                                        </p:attrNameLst>
                                      </p:cBhvr>
                                      <p:tavLst>
                                        <p:tav tm="0">
                                          <p:val>
                                            <p:strVal val="#ppt_x"/>
                                          </p:val>
                                        </p:tav>
                                        <p:tav tm="100000">
                                          <p:val>
                                            <p:strVal val="#ppt_x"/>
                                          </p:val>
                                        </p:tav>
                                      </p:tavLst>
                                    </p:anim>
                                    <p:anim calcmode="lin" valueType="num">
                                      <p:cBhvr additive="base">
                                        <p:cTn id="19" dur="500" fill="hold"/>
                                        <p:tgtEl>
                                          <p:spTgt spid="12"/>
                                        </p:tgtEl>
                                        <p:attrNameLst>
                                          <p:attrName>ppt_y</p:attrName>
                                        </p:attrNameLst>
                                      </p:cBhvr>
                                      <p:tavLst>
                                        <p:tav tm="0">
                                          <p:val>
                                            <p:strVal val="1+#ppt_h/2"/>
                                          </p:val>
                                        </p:tav>
                                        <p:tav tm="100000">
                                          <p:val>
                                            <p:strVal val="#ppt_y"/>
                                          </p:val>
                                        </p:tav>
                                      </p:tavLst>
                                    </p:anim>
                                  </p:childTnLst>
                                </p:cTn>
                              </p:par>
                            </p:childTnLst>
                          </p:cTn>
                        </p:par>
                        <p:par>
                          <p:cTn id="20" fill="hold">
                            <p:stCondLst>
                              <p:cond delay="3200"/>
                            </p:stCondLst>
                            <p:childTnLst>
                              <p:par>
                                <p:cTn id="21" presetID="16" presetClass="entr" presetSubtype="21" fill="hold" grpId="0" nodeType="afterEffect">
                                  <p:stCondLst>
                                    <p:cond delay="300"/>
                                  </p:stCondLst>
                                  <p:childTnLst>
                                    <p:set>
                                      <p:cBhvr>
                                        <p:cTn id="22" dur="1" fill="hold">
                                          <p:stCondLst>
                                            <p:cond delay="0"/>
                                          </p:stCondLst>
                                        </p:cTn>
                                        <p:tgtEl>
                                          <p:spTgt spid="14"/>
                                        </p:tgtEl>
                                        <p:attrNameLst>
                                          <p:attrName>style.visibility</p:attrName>
                                        </p:attrNameLst>
                                      </p:cBhvr>
                                      <p:to>
                                        <p:strVal val="visible"/>
                                      </p:to>
                                    </p:set>
                                    <p:animEffect transition="in" filter="barn(inVertical)">
                                      <p:cBhvr>
                                        <p:cTn id="23" dur="500"/>
                                        <p:tgtEl>
                                          <p:spTgt spid="14"/>
                                        </p:tgtEl>
                                      </p:cBhvr>
                                    </p:animEffect>
                                  </p:childTnLst>
                                </p:cTn>
                              </p:par>
                            </p:childTnLst>
                          </p:cTn>
                        </p:par>
                        <p:par>
                          <p:cTn id="24" fill="hold">
                            <p:stCondLst>
                              <p:cond delay="4000"/>
                            </p:stCondLst>
                            <p:childTnLst>
                              <p:par>
                                <p:cTn id="25" presetID="53" presetClass="entr" presetSubtype="16" fill="hold" grpId="0" nodeType="afterEffect">
                                  <p:stCondLst>
                                    <p:cond delay="400"/>
                                  </p:stCondLst>
                                  <p:childTnLst>
                                    <p:set>
                                      <p:cBhvr>
                                        <p:cTn id="26" dur="1" fill="hold">
                                          <p:stCondLst>
                                            <p:cond delay="0"/>
                                          </p:stCondLst>
                                        </p:cTn>
                                        <p:tgtEl>
                                          <p:spTgt spid="15"/>
                                        </p:tgtEl>
                                        <p:attrNameLst>
                                          <p:attrName>style.visibility</p:attrName>
                                        </p:attrNameLst>
                                      </p:cBhvr>
                                      <p:to>
                                        <p:strVal val="visible"/>
                                      </p:to>
                                    </p:set>
                                    <p:anim calcmode="lin" valueType="num">
                                      <p:cBhvr>
                                        <p:cTn id="27" dur="500" fill="hold"/>
                                        <p:tgtEl>
                                          <p:spTgt spid="15"/>
                                        </p:tgtEl>
                                        <p:attrNameLst>
                                          <p:attrName>ppt_w</p:attrName>
                                        </p:attrNameLst>
                                      </p:cBhvr>
                                      <p:tavLst>
                                        <p:tav tm="0">
                                          <p:val>
                                            <p:fltVal val="0"/>
                                          </p:val>
                                        </p:tav>
                                        <p:tav tm="100000">
                                          <p:val>
                                            <p:strVal val="#ppt_w"/>
                                          </p:val>
                                        </p:tav>
                                      </p:tavLst>
                                    </p:anim>
                                    <p:anim calcmode="lin" valueType="num">
                                      <p:cBhvr>
                                        <p:cTn id="28" dur="500" fill="hold"/>
                                        <p:tgtEl>
                                          <p:spTgt spid="15"/>
                                        </p:tgtEl>
                                        <p:attrNameLst>
                                          <p:attrName>ppt_h</p:attrName>
                                        </p:attrNameLst>
                                      </p:cBhvr>
                                      <p:tavLst>
                                        <p:tav tm="0">
                                          <p:val>
                                            <p:fltVal val="0"/>
                                          </p:val>
                                        </p:tav>
                                        <p:tav tm="100000">
                                          <p:val>
                                            <p:strVal val="#ppt_h"/>
                                          </p:val>
                                        </p:tav>
                                      </p:tavLst>
                                    </p:anim>
                                    <p:animEffect transition="in" filter="fade">
                                      <p:cBhvr>
                                        <p:cTn id="29"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1" grpId="0"/>
      <p:bldP spid="12" grpId="0"/>
      <p:bldP spid="14" grpId="0"/>
      <p:bldP spid="1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5400000">
            <a:off x="6921503" y="1967597"/>
            <a:ext cx="4299219" cy="1325563"/>
          </a:xfrm>
        </p:spPr>
        <p:txBody>
          <a:bodyPr/>
          <a:lstStyle/>
          <a:p>
            <a:pPr algn="ctr"/>
            <a:r>
              <a:rPr lang="en-US" dirty="0" smtClean="0">
                <a:solidFill>
                  <a:schemeClr val="bg1"/>
                </a:solidFill>
                <a:latin typeface="Americana BT" panose="02020504070506020904" pitchFamily="18" charset="0"/>
                <a:ea typeface="Arial Unicode MS" panose="020B0604020202020204" pitchFamily="34" charset="-128"/>
                <a:cs typeface="Arial Unicode MS" panose="020B0604020202020204" pitchFamily="34" charset="-128"/>
              </a:rPr>
              <a:t>Spirituality</a:t>
            </a:r>
            <a:endParaRPr lang="en-US" dirty="0">
              <a:solidFill>
                <a:schemeClr val="bg1"/>
              </a:solidFill>
              <a:latin typeface="Americana BT" panose="02020504070506020904" pitchFamily="18" charset="0"/>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a:xfrm>
            <a:off x="726989" y="1589955"/>
            <a:ext cx="7078405" cy="4351338"/>
          </a:xfrm>
        </p:spPr>
        <p:txBody>
          <a:bodyPr>
            <a:normAutofit/>
          </a:bodyPr>
          <a:lstStyle/>
          <a:p>
            <a:pPr marL="0" indent="0" algn="ctr">
              <a:buNone/>
            </a:pPr>
            <a:r>
              <a:rPr lang="en-US" sz="4000" dirty="0">
                <a:solidFill>
                  <a:schemeClr val="bg1"/>
                </a:solidFill>
                <a:latin typeface="Americana BT" panose="02020504070506020904" pitchFamily="18" charset="0"/>
              </a:rPr>
              <a:t>The relationship of our embodied selves to </a:t>
            </a:r>
            <a:r>
              <a:rPr lang="en-US" sz="4000" u="sng" dirty="0">
                <a:solidFill>
                  <a:schemeClr val="bg1"/>
                </a:solidFill>
                <a:latin typeface="Americana BT" panose="02020504070506020904" pitchFamily="18" charset="0"/>
              </a:rPr>
              <a:t>God</a:t>
            </a:r>
            <a:r>
              <a:rPr lang="en-US" sz="4000" dirty="0">
                <a:solidFill>
                  <a:schemeClr val="bg1"/>
                </a:solidFill>
                <a:latin typeface="Americana BT" panose="02020504070506020904" pitchFamily="18" charset="0"/>
              </a:rPr>
              <a:t>, </a:t>
            </a:r>
            <a:r>
              <a:rPr lang="en-US" sz="4000" u="sng" dirty="0">
                <a:solidFill>
                  <a:schemeClr val="bg1"/>
                </a:solidFill>
                <a:latin typeface="Americana BT" panose="02020504070506020904" pitchFamily="18" charset="0"/>
              </a:rPr>
              <a:t>others</a:t>
            </a:r>
            <a:r>
              <a:rPr lang="en-US" sz="4000" dirty="0">
                <a:solidFill>
                  <a:schemeClr val="bg1"/>
                </a:solidFill>
                <a:latin typeface="Americana BT" panose="02020504070506020904" pitchFamily="18" charset="0"/>
              </a:rPr>
              <a:t>, the </a:t>
            </a:r>
            <a:r>
              <a:rPr lang="en-US" sz="4000" u="sng" dirty="0">
                <a:solidFill>
                  <a:schemeClr val="bg1"/>
                </a:solidFill>
                <a:latin typeface="Americana BT" panose="02020504070506020904" pitchFamily="18" charset="0"/>
              </a:rPr>
              <a:t>environment</a:t>
            </a:r>
            <a:r>
              <a:rPr lang="en-US" sz="4000" dirty="0">
                <a:solidFill>
                  <a:schemeClr val="bg1"/>
                </a:solidFill>
                <a:latin typeface="Americana BT" panose="02020504070506020904" pitchFamily="18" charset="0"/>
              </a:rPr>
              <a:t> and </a:t>
            </a:r>
            <a:r>
              <a:rPr lang="en-US" sz="4000" u="sng" dirty="0" smtClean="0">
                <a:solidFill>
                  <a:schemeClr val="bg1"/>
                </a:solidFill>
                <a:latin typeface="Americana BT" panose="02020504070506020904" pitchFamily="18" charset="0"/>
              </a:rPr>
              <a:t>self</a:t>
            </a:r>
            <a:r>
              <a:rPr lang="en-US" sz="4000" dirty="0" smtClean="0">
                <a:solidFill>
                  <a:schemeClr val="bg1"/>
                </a:solidFill>
                <a:latin typeface="Americana BT" panose="02020504070506020904" pitchFamily="18" charset="0"/>
              </a:rPr>
              <a:t>. </a:t>
            </a:r>
          </a:p>
          <a:p>
            <a:pPr marL="0" indent="0" algn="ctr">
              <a:buNone/>
            </a:pPr>
            <a:endParaRPr lang="en-US" sz="4000" dirty="0">
              <a:latin typeface="Americana BT" panose="02020504070506020904" pitchFamily="18" charset="0"/>
            </a:endParaRPr>
          </a:p>
          <a:p>
            <a:pPr marL="0" indent="0" algn="ctr">
              <a:buNone/>
            </a:pPr>
            <a:r>
              <a:rPr lang="en-US" sz="4000" dirty="0" smtClean="0">
                <a:solidFill>
                  <a:schemeClr val="bg1"/>
                </a:solidFill>
                <a:latin typeface="Americana BT" panose="02020504070506020904" pitchFamily="18" charset="0"/>
              </a:rPr>
              <a:t>Results </a:t>
            </a:r>
            <a:r>
              <a:rPr lang="en-US" sz="4000" dirty="0">
                <a:solidFill>
                  <a:schemeClr val="bg1"/>
                </a:solidFill>
                <a:latin typeface="Americana BT" panose="02020504070506020904" pitchFamily="18" charset="0"/>
              </a:rPr>
              <a:t>in a search for meaning and purpose</a:t>
            </a:r>
          </a:p>
        </p:txBody>
      </p:sp>
      <p:pic>
        <p:nvPicPr>
          <p:cNvPr id="4" name="Picture 3"/>
          <p:cNvPicPr>
            <a:picLocks noChangeAspect="1"/>
          </p:cNvPicPr>
          <p:nvPr/>
        </p:nvPicPr>
        <p:blipFill>
          <a:blip r:embed="rId2"/>
          <a:stretch>
            <a:fillRect/>
          </a:stretch>
        </p:blipFill>
        <p:spPr>
          <a:xfrm>
            <a:off x="9325528" y="5007243"/>
            <a:ext cx="2194750" cy="1304657"/>
          </a:xfrm>
          <a:prstGeom prst="rect">
            <a:avLst/>
          </a:prstGeom>
        </p:spPr>
      </p:pic>
    </p:spTree>
    <p:extLst>
      <p:ext uri="{BB962C8B-B14F-4D97-AF65-F5344CB8AC3E}">
        <p14:creationId xmlns:p14="http://schemas.microsoft.com/office/powerpoint/2010/main" val="84630753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2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par>
                          <p:cTn id="11" fill="hold">
                            <p:stCondLst>
                              <p:cond delay="1250"/>
                            </p:stCondLst>
                            <p:childTnLst>
                              <p:par>
                                <p:cTn id="12" presetID="37" presetClass="entr" presetSubtype="0" fill="hold" grpId="0" nodeType="after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81667" y="235334"/>
            <a:ext cx="3581400" cy="830997"/>
          </a:xfrm>
          <a:prstGeom prst="rect">
            <a:avLst/>
          </a:prstGeom>
          <a:solidFill>
            <a:srgbClr val="00B0F0"/>
          </a:solidFill>
        </p:spPr>
        <p:txBody>
          <a:bodyPr wrap="square" rtlCol="0">
            <a:spAutoFit/>
          </a:bodyPr>
          <a:lstStyle/>
          <a:p>
            <a:pPr algn="ctr"/>
            <a:r>
              <a:rPr lang="en-US" sz="1200" dirty="0" smtClean="0"/>
              <a:t>Person</a:t>
            </a:r>
            <a:endParaRPr lang="en-US" dirty="0"/>
          </a:p>
          <a:p>
            <a:pPr algn="ctr"/>
            <a:endParaRPr lang="en-US" dirty="0"/>
          </a:p>
          <a:p>
            <a:pPr algn="ctr"/>
            <a:endParaRPr lang="en-US" dirty="0"/>
          </a:p>
        </p:txBody>
      </p:sp>
      <p:sp>
        <p:nvSpPr>
          <p:cNvPr id="13" name="TextBox 12"/>
          <p:cNvSpPr txBox="1"/>
          <p:nvPr/>
        </p:nvSpPr>
        <p:spPr>
          <a:xfrm>
            <a:off x="5915171" y="640913"/>
            <a:ext cx="1828800" cy="276999"/>
          </a:xfrm>
          <a:prstGeom prst="rect">
            <a:avLst/>
          </a:prstGeom>
          <a:solidFill>
            <a:schemeClr val="accent6">
              <a:lumMod val="60000"/>
              <a:lumOff val="40000"/>
            </a:schemeClr>
          </a:solidFill>
        </p:spPr>
        <p:txBody>
          <a:bodyPr wrap="square" rtlCol="0">
            <a:spAutoFit/>
          </a:bodyPr>
          <a:lstStyle/>
          <a:p>
            <a:pPr algn="r"/>
            <a:r>
              <a:rPr lang="en-US" sz="1200" dirty="0" smtClean="0"/>
              <a:t>Material self</a:t>
            </a:r>
            <a:endParaRPr lang="en-US" sz="1200" dirty="0"/>
          </a:p>
        </p:txBody>
      </p:sp>
      <p:sp>
        <p:nvSpPr>
          <p:cNvPr id="3" name="TextBox 2"/>
          <p:cNvSpPr txBox="1"/>
          <p:nvPr/>
        </p:nvSpPr>
        <p:spPr>
          <a:xfrm>
            <a:off x="4626022" y="480592"/>
            <a:ext cx="1905000" cy="276999"/>
          </a:xfrm>
          <a:prstGeom prst="rect">
            <a:avLst/>
          </a:prstGeom>
          <a:solidFill>
            <a:srgbClr val="92D050"/>
          </a:solidFill>
        </p:spPr>
        <p:txBody>
          <a:bodyPr wrap="square" rtlCol="0">
            <a:spAutoFit/>
          </a:bodyPr>
          <a:lstStyle/>
          <a:p>
            <a:r>
              <a:rPr lang="en-US" sz="1200" dirty="0" smtClean="0"/>
              <a:t>Non material self</a:t>
            </a:r>
            <a:endParaRPr lang="en-US" sz="1200" dirty="0"/>
          </a:p>
        </p:txBody>
      </p:sp>
      <p:sp>
        <p:nvSpPr>
          <p:cNvPr id="19" name="TextBox 18"/>
          <p:cNvSpPr txBox="1"/>
          <p:nvPr/>
        </p:nvSpPr>
        <p:spPr>
          <a:xfrm>
            <a:off x="6829571" y="1244153"/>
            <a:ext cx="1600200" cy="276999"/>
          </a:xfrm>
          <a:prstGeom prst="rect">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US" sz="1200" dirty="0" smtClean="0"/>
              <a:t>Body</a:t>
            </a:r>
            <a:endParaRPr lang="en-US" sz="1200" dirty="0"/>
          </a:p>
        </p:txBody>
      </p:sp>
      <p:sp>
        <p:nvSpPr>
          <p:cNvPr id="27" name="TextBox 26"/>
          <p:cNvSpPr txBox="1"/>
          <p:nvPr/>
        </p:nvSpPr>
        <p:spPr>
          <a:xfrm>
            <a:off x="4485442" y="1269938"/>
            <a:ext cx="1752600" cy="276999"/>
          </a:xfrm>
          <a:prstGeom prst="rect">
            <a:avLst/>
          </a:prstGeom>
          <a:ln w="28575">
            <a:solidFill>
              <a:srgbClr val="FF0000"/>
            </a:solidFill>
          </a:ln>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n-US" sz="1200" dirty="0" smtClean="0"/>
              <a:t>Spirit</a:t>
            </a:r>
            <a:endParaRPr lang="en-US" sz="1200" dirty="0"/>
          </a:p>
        </p:txBody>
      </p:sp>
      <p:cxnSp>
        <p:nvCxnSpPr>
          <p:cNvPr id="29" name="Straight Arrow Connector 28"/>
          <p:cNvCxnSpPr/>
          <p:nvPr/>
        </p:nvCxnSpPr>
        <p:spPr>
          <a:xfrm flipV="1">
            <a:off x="6323759" y="1404143"/>
            <a:ext cx="414526" cy="8587"/>
          </a:xfrm>
          <a:prstGeom prst="straightConnector1">
            <a:avLst/>
          </a:prstGeom>
          <a:ln w="38100">
            <a:solidFill>
              <a:schemeClr val="bg1"/>
            </a:solidFill>
            <a:headEnd type="triangle"/>
            <a:tailEnd type="triangle"/>
          </a:ln>
        </p:spPr>
        <p:style>
          <a:lnRef idx="3">
            <a:schemeClr val="dk1"/>
          </a:lnRef>
          <a:fillRef idx="0">
            <a:schemeClr val="dk1"/>
          </a:fillRef>
          <a:effectRef idx="2">
            <a:schemeClr val="dk1"/>
          </a:effectRef>
          <a:fontRef idx="minor">
            <a:schemeClr val="tx1"/>
          </a:fontRef>
        </p:style>
      </p:cxnSp>
      <p:sp>
        <p:nvSpPr>
          <p:cNvPr id="1040" name="TextBox 1039"/>
          <p:cNvSpPr txBox="1"/>
          <p:nvPr/>
        </p:nvSpPr>
        <p:spPr>
          <a:xfrm>
            <a:off x="2306472" y="2538484"/>
            <a:ext cx="2843161" cy="461665"/>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400" dirty="0" smtClean="0">
                <a:latin typeface="AdLib BT" panose="04040805040B02020603" pitchFamily="82" charset="0"/>
              </a:rPr>
              <a:t>Spiritually well</a:t>
            </a:r>
            <a:endParaRPr lang="en-US" sz="2400" dirty="0">
              <a:latin typeface="AdLib BT" panose="04040805040B02020603" pitchFamily="82" charset="0"/>
            </a:endParaRPr>
          </a:p>
        </p:txBody>
      </p:sp>
      <p:sp>
        <p:nvSpPr>
          <p:cNvPr id="1041" name="TextBox 1040"/>
          <p:cNvSpPr txBox="1"/>
          <p:nvPr/>
        </p:nvSpPr>
        <p:spPr>
          <a:xfrm>
            <a:off x="5915170" y="2548596"/>
            <a:ext cx="3201534"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latin typeface="AdLib BT" panose="04040805040B02020603" pitchFamily="82" charset="0"/>
              </a:rPr>
              <a:t>Spiritually unwell</a:t>
            </a:r>
            <a:endParaRPr lang="en-US" sz="2400" dirty="0">
              <a:latin typeface="AdLib BT" panose="04040805040B02020603" pitchFamily="82" charset="0"/>
            </a:endParaRPr>
          </a:p>
        </p:txBody>
      </p:sp>
      <p:sp>
        <p:nvSpPr>
          <p:cNvPr id="6" name="TextBox 5"/>
          <p:cNvSpPr txBox="1"/>
          <p:nvPr/>
        </p:nvSpPr>
        <p:spPr>
          <a:xfrm>
            <a:off x="4381667" y="1835884"/>
            <a:ext cx="1912034" cy="276999"/>
          </a:xfrm>
          <a:prstGeom prst="rect">
            <a:avLst/>
          </a:prstGeom>
          <a:solidFill>
            <a:schemeClr val="bg1"/>
          </a:solidFill>
          <a:ln w="28575">
            <a:solidFill>
              <a:srgbClr val="FF0000"/>
            </a:solidFill>
          </a:ln>
        </p:spPr>
        <p:txBody>
          <a:bodyPr wrap="square" rtlCol="0">
            <a:spAutoFit/>
          </a:bodyPr>
          <a:lstStyle/>
          <a:p>
            <a:pPr algn="ctr"/>
            <a:r>
              <a:rPr lang="en-US" sz="1200" dirty="0" smtClean="0"/>
              <a:t>Spirituality</a:t>
            </a:r>
            <a:endParaRPr lang="en-US" sz="1200" dirty="0"/>
          </a:p>
        </p:txBody>
      </p:sp>
      <p:cxnSp>
        <p:nvCxnSpPr>
          <p:cNvPr id="8" name="Straight Arrow Connector 7"/>
          <p:cNvCxnSpPr/>
          <p:nvPr/>
        </p:nvCxnSpPr>
        <p:spPr>
          <a:xfrm>
            <a:off x="5361742" y="1546937"/>
            <a:ext cx="0" cy="281381"/>
          </a:xfrm>
          <a:prstGeom prst="straightConnector1">
            <a:avLst/>
          </a:prstGeom>
          <a:ln>
            <a:solidFill>
              <a:srgbClr val="FF0000"/>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18" name="Straight Arrow Connector 17"/>
          <p:cNvCxnSpPr/>
          <p:nvPr/>
        </p:nvCxnSpPr>
        <p:spPr>
          <a:xfrm flipH="1">
            <a:off x="4817660" y="2111963"/>
            <a:ext cx="234321" cy="426521"/>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5753099" y="2122995"/>
            <a:ext cx="484943" cy="415489"/>
          </a:xfrm>
          <a:prstGeom prst="straightConnector1">
            <a:avLst/>
          </a:prstGeom>
          <a:ln w="38100">
            <a:solidFill>
              <a:srgbClr val="00B050"/>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1030" name="Straight Connector 1029"/>
          <p:cNvCxnSpPr/>
          <p:nvPr/>
        </p:nvCxnSpPr>
        <p:spPr>
          <a:xfrm>
            <a:off x="5361742" y="757591"/>
            <a:ext cx="6255" cy="469061"/>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1032" name="Straight Connector 1031"/>
          <p:cNvCxnSpPr/>
          <p:nvPr/>
        </p:nvCxnSpPr>
        <p:spPr>
          <a:xfrm>
            <a:off x="7444740" y="917912"/>
            <a:ext cx="151458" cy="308740"/>
          </a:xfrm>
          <a:prstGeom prst="line">
            <a:avLst/>
          </a:prstGeom>
          <a:ln w="38100">
            <a:solidFill>
              <a:srgbClr val="00B050"/>
            </a:solidFill>
          </a:ln>
        </p:spPr>
        <p:style>
          <a:lnRef idx="1">
            <a:schemeClr val="dk1"/>
          </a:lnRef>
          <a:fillRef idx="0">
            <a:schemeClr val="dk1"/>
          </a:fillRef>
          <a:effectRef idx="0">
            <a:schemeClr val="dk1"/>
          </a:effectRef>
          <a:fontRef idx="minor">
            <a:schemeClr val="tx1"/>
          </a:fontRef>
        </p:style>
      </p:cxnSp>
      <p:sp>
        <p:nvSpPr>
          <p:cNvPr id="4" name="TextBox 3" hidden="1"/>
          <p:cNvSpPr txBox="1"/>
          <p:nvPr/>
        </p:nvSpPr>
        <p:spPr>
          <a:xfrm>
            <a:off x="914400" y="268934"/>
            <a:ext cx="5181600" cy="369332"/>
          </a:xfrm>
          <a:prstGeom prst="rect">
            <a:avLst/>
          </a:prstGeom>
          <a:noFill/>
        </p:spPr>
        <p:txBody>
          <a:bodyPr wrap="square" rtlCol="0">
            <a:spAutoFit/>
          </a:bodyPr>
          <a:lstStyle/>
          <a:p>
            <a:r>
              <a:rPr lang="en-US" dirty="0"/>
              <a:t>Faith-Hope-Love Model of Spiritual </a:t>
            </a:r>
            <a:r>
              <a:rPr lang="en-US" dirty="0" smtClean="0"/>
              <a:t>Wellness</a:t>
            </a:r>
            <a:endParaRPr lang="en-US" dirty="0"/>
          </a:p>
        </p:txBody>
      </p:sp>
      <p:sp>
        <p:nvSpPr>
          <p:cNvPr id="5" name="TextBox 4"/>
          <p:cNvSpPr txBox="1"/>
          <p:nvPr/>
        </p:nvSpPr>
        <p:spPr>
          <a:xfrm>
            <a:off x="428771" y="3415674"/>
            <a:ext cx="7315200" cy="1200329"/>
          </a:xfrm>
          <a:prstGeom prst="rect">
            <a:avLst/>
          </a:prstGeom>
          <a:noFill/>
        </p:spPr>
        <p:txBody>
          <a:bodyPr wrap="square" rtlCol="0">
            <a:spAutoFit/>
          </a:bodyPr>
          <a:lstStyle/>
          <a:p>
            <a:pPr algn="ctr"/>
            <a:r>
              <a:rPr lang="en-US" sz="2400"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I Corinthians 13:13</a:t>
            </a:r>
          </a:p>
          <a:p>
            <a:pPr algn="ctr"/>
            <a:r>
              <a:rPr lang="en-US" sz="2400"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And now these three remain: </a:t>
            </a:r>
            <a:r>
              <a:rPr lang="en-US" sz="2400" b="1"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faith</a:t>
            </a:r>
            <a:r>
              <a:rPr lang="en-US" sz="2400"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400" b="1"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hope</a:t>
            </a:r>
            <a:r>
              <a:rPr lang="en-US" sz="2400"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 and </a:t>
            </a:r>
            <a:r>
              <a:rPr lang="en-US" sz="2400" b="1"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love</a:t>
            </a:r>
            <a:r>
              <a:rPr lang="en-US" sz="2400"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a:t>
            </a:r>
          </a:p>
          <a:p>
            <a:pPr algn="ctr"/>
            <a:r>
              <a:rPr lang="en-US" sz="2400"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But the greatest of these is </a:t>
            </a:r>
            <a:r>
              <a:rPr lang="en-US" sz="2400" b="1"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love</a:t>
            </a:r>
            <a:endParaRPr lang="en-US" sz="2400" b="1"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 name="TextBox 6"/>
          <p:cNvSpPr txBox="1"/>
          <p:nvPr/>
        </p:nvSpPr>
        <p:spPr>
          <a:xfrm>
            <a:off x="5149633" y="4900568"/>
            <a:ext cx="5704764" cy="1569660"/>
          </a:xfrm>
          <a:prstGeom prst="rect">
            <a:avLst/>
          </a:prstGeom>
          <a:noFill/>
        </p:spPr>
        <p:txBody>
          <a:bodyPr wrap="square" rtlCol="0">
            <a:spAutoFit/>
          </a:bodyPr>
          <a:lstStyle/>
          <a:p>
            <a:r>
              <a:rPr lang="en-US" sz="2400"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Since the human spirit is immortal, the needs of the spirit which remain after physical death are the same needs of the embodied spirit after death</a:t>
            </a:r>
            <a:endParaRPr lang="en-US" sz="24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565043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1030"/>
                                        </p:tgtEl>
                                        <p:attrNameLst>
                                          <p:attrName>style.visibility</p:attrName>
                                        </p:attrNameLst>
                                      </p:cBhvr>
                                      <p:to>
                                        <p:strVal val="visible"/>
                                      </p:to>
                                    </p:set>
                                    <p:animEffect transition="in" filter="fade">
                                      <p:cBhvr>
                                        <p:cTn id="19" dur="500"/>
                                        <p:tgtEl>
                                          <p:spTgt spid="1030"/>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1032"/>
                                        </p:tgtEl>
                                        <p:attrNameLst>
                                          <p:attrName>style.visibility</p:attrName>
                                        </p:attrNameLst>
                                      </p:cBhvr>
                                      <p:to>
                                        <p:strVal val="visible"/>
                                      </p:to>
                                    </p:set>
                                    <p:animEffect transition="in" filter="fade">
                                      <p:cBhvr>
                                        <p:cTn id="23" dur="500"/>
                                        <p:tgtEl>
                                          <p:spTgt spid="1032"/>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27"/>
                                        </p:tgtEl>
                                        <p:attrNameLst>
                                          <p:attrName>style.visibility</p:attrName>
                                        </p:attrNameLst>
                                      </p:cBhvr>
                                      <p:to>
                                        <p:strVal val="visible"/>
                                      </p:to>
                                    </p:set>
                                    <p:animEffect transition="in" filter="fade">
                                      <p:cBhvr>
                                        <p:cTn id="27" dur="500"/>
                                        <p:tgtEl>
                                          <p:spTgt spid="27"/>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fade">
                                      <p:cBhvr>
                                        <p:cTn id="31" dur="500"/>
                                        <p:tgtEl>
                                          <p:spTgt spid="19"/>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29"/>
                                        </p:tgtEl>
                                        <p:attrNameLst>
                                          <p:attrName>style.visibility</p:attrName>
                                        </p:attrNameLst>
                                      </p:cBhvr>
                                      <p:to>
                                        <p:strVal val="visible"/>
                                      </p:to>
                                    </p:set>
                                    <p:animEffect transition="in" filter="fade">
                                      <p:cBhvr>
                                        <p:cTn id="35" dur="500"/>
                                        <p:tgtEl>
                                          <p:spTgt spid="29"/>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500"/>
                                        <p:tgtEl>
                                          <p:spTgt spid="8"/>
                                        </p:tgtEl>
                                      </p:cBhvr>
                                    </p:animEffect>
                                  </p:childTnLst>
                                </p:cTn>
                              </p:par>
                            </p:childTnLst>
                          </p:cTn>
                        </p:par>
                        <p:par>
                          <p:cTn id="40" fill="hold">
                            <p:stCondLst>
                              <p:cond delay="4500"/>
                            </p:stCondLst>
                            <p:childTnLst>
                              <p:par>
                                <p:cTn id="41" presetID="10" presetClass="entr" presetSubtype="0" fill="hold" grpId="0" nodeType="after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fade">
                                      <p:cBhvr>
                                        <p:cTn id="43" dur="500"/>
                                        <p:tgtEl>
                                          <p:spTgt spid="6"/>
                                        </p:tgtEl>
                                      </p:cBhvr>
                                    </p:animEffect>
                                  </p:childTnLst>
                                </p:cTn>
                              </p:par>
                            </p:childTnLst>
                          </p:cTn>
                        </p:par>
                        <p:par>
                          <p:cTn id="44" fill="hold">
                            <p:stCondLst>
                              <p:cond delay="5000"/>
                            </p:stCondLst>
                            <p:childTnLst>
                              <p:par>
                                <p:cTn id="45" presetID="10" presetClass="entr" presetSubtype="0" fill="hold" nodeType="after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fade">
                                      <p:cBhvr>
                                        <p:cTn id="47" dur="500"/>
                                        <p:tgtEl>
                                          <p:spTgt spid="18"/>
                                        </p:tgtEl>
                                      </p:cBhvr>
                                    </p:animEffect>
                                  </p:childTnLst>
                                </p:cTn>
                              </p:par>
                            </p:childTnLst>
                          </p:cTn>
                        </p:par>
                        <p:par>
                          <p:cTn id="48" fill="hold">
                            <p:stCondLst>
                              <p:cond delay="5500"/>
                            </p:stCondLst>
                            <p:childTnLst>
                              <p:par>
                                <p:cTn id="49" presetID="10" presetClass="entr" presetSubtype="0" fill="hold" grpId="0" nodeType="afterEffect">
                                  <p:stCondLst>
                                    <p:cond delay="0"/>
                                  </p:stCondLst>
                                  <p:childTnLst>
                                    <p:set>
                                      <p:cBhvr>
                                        <p:cTn id="50" dur="1" fill="hold">
                                          <p:stCondLst>
                                            <p:cond delay="0"/>
                                          </p:stCondLst>
                                        </p:cTn>
                                        <p:tgtEl>
                                          <p:spTgt spid="1040"/>
                                        </p:tgtEl>
                                        <p:attrNameLst>
                                          <p:attrName>style.visibility</p:attrName>
                                        </p:attrNameLst>
                                      </p:cBhvr>
                                      <p:to>
                                        <p:strVal val="visible"/>
                                      </p:to>
                                    </p:set>
                                    <p:animEffect transition="in" filter="fade">
                                      <p:cBhvr>
                                        <p:cTn id="51" dur="500"/>
                                        <p:tgtEl>
                                          <p:spTgt spid="1040"/>
                                        </p:tgtEl>
                                      </p:cBhvr>
                                    </p:animEffect>
                                  </p:childTnLst>
                                </p:cTn>
                              </p:par>
                            </p:childTnLst>
                          </p:cTn>
                        </p:par>
                        <p:par>
                          <p:cTn id="52" fill="hold">
                            <p:stCondLst>
                              <p:cond delay="6000"/>
                            </p:stCondLst>
                            <p:childTnLst>
                              <p:par>
                                <p:cTn id="53" presetID="10" presetClass="entr" presetSubtype="0" fill="hold" nodeType="afterEffect">
                                  <p:stCondLst>
                                    <p:cond delay="0"/>
                                  </p:stCondLst>
                                  <p:childTnLst>
                                    <p:set>
                                      <p:cBhvr>
                                        <p:cTn id="54" dur="1" fill="hold">
                                          <p:stCondLst>
                                            <p:cond delay="0"/>
                                          </p:stCondLst>
                                        </p:cTn>
                                        <p:tgtEl>
                                          <p:spTgt spid="21"/>
                                        </p:tgtEl>
                                        <p:attrNameLst>
                                          <p:attrName>style.visibility</p:attrName>
                                        </p:attrNameLst>
                                      </p:cBhvr>
                                      <p:to>
                                        <p:strVal val="visible"/>
                                      </p:to>
                                    </p:set>
                                    <p:animEffect transition="in" filter="fade">
                                      <p:cBhvr>
                                        <p:cTn id="55" dur="500"/>
                                        <p:tgtEl>
                                          <p:spTgt spid="21"/>
                                        </p:tgtEl>
                                      </p:cBhvr>
                                    </p:animEffect>
                                  </p:childTnLst>
                                </p:cTn>
                              </p:par>
                            </p:childTnLst>
                          </p:cTn>
                        </p:par>
                        <p:par>
                          <p:cTn id="56" fill="hold">
                            <p:stCondLst>
                              <p:cond delay="6500"/>
                            </p:stCondLst>
                            <p:childTnLst>
                              <p:par>
                                <p:cTn id="57" presetID="10" presetClass="entr" presetSubtype="0" fill="hold" grpId="0" nodeType="afterEffect">
                                  <p:stCondLst>
                                    <p:cond delay="0"/>
                                  </p:stCondLst>
                                  <p:childTnLst>
                                    <p:set>
                                      <p:cBhvr>
                                        <p:cTn id="58" dur="1" fill="hold">
                                          <p:stCondLst>
                                            <p:cond delay="0"/>
                                          </p:stCondLst>
                                        </p:cTn>
                                        <p:tgtEl>
                                          <p:spTgt spid="1041"/>
                                        </p:tgtEl>
                                        <p:attrNameLst>
                                          <p:attrName>style.visibility</p:attrName>
                                        </p:attrNameLst>
                                      </p:cBhvr>
                                      <p:to>
                                        <p:strVal val="visible"/>
                                      </p:to>
                                    </p:set>
                                    <p:animEffect transition="in" filter="fade">
                                      <p:cBhvr>
                                        <p:cTn id="59" dur="500"/>
                                        <p:tgtEl>
                                          <p:spTgt spid="1041"/>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5"/>
                                        </p:tgtEl>
                                        <p:attrNameLst>
                                          <p:attrName>style.visibility</p:attrName>
                                        </p:attrNameLst>
                                      </p:cBhvr>
                                      <p:to>
                                        <p:strVal val="visible"/>
                                      </p:to>
                                    </p:set>
                                    <p:animEffect transition="in" filter="fade">
                                      <p:cBhvr>
                                        <p:cTn id="64" dur="500"/>
                                        <p:tgtEl>
                                          <p:spTgt spid="5"/>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7"/>
                                        </p:tgtEl>
                                        <p:attrNameLst>
                                          <p:attrName>style.visibility</p:attrName>
                                        </p:attrNameLst>
                                      </p:cBhvr>
                                      <p:to>
                                        <p:strVal val="visible"/>
                                      </p:to>
                                    </p:set>
                                    <p:animEffect transition="in" filter="fade">
                                      <p:cBhvr>
                                        <p:cTn id="6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3" grpId="0" animBg="1"/>
      <p:bldP spid="3" grpId="0" animBg="1"/>
      <p:bldP spid="19" grpId="0" animBg="1"/>
      <p:bldP spid="27" grpId="0" animBg="1"/>
      <p:bldP spid="1040" grpId="0" animBg="1"/>
      <p:bldP spid="1041" grpId="0" animBg="1"/>
      <p:bldP spid="6" grpId="0" animBg="1"/>
      <p:bldP spid="5" grpId="0"/>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35305" y="644754"/>
            <a:ext cx="3581400" cy="1200329"/>
          </a:xfrm>
          <a:prstGeom prst="rect">
            <a:avLst/>
          </a:prstGeom>
          <a:solidFill>
            <a:srgbClr val="00B0F0"/>
          </a:solidFill>
        </p:spPr>
        <p:txBody>
          <a:bodyPr wrap="square" rtlCol="0">
            <a:spAutoFit/>
          </a:bodyPr>
          <a:lstStyle/>
          <a:p>
            <a:pPr algn="ctr"/>
            <a:r>
              <a:rPr lang="en-US" dirty="0">
                <a:solidFill>
                  <a:prstClr val="black"/>
                </a:solidFill>
              </a:rPr>
              <a:t>Person</a:t>
            </a:r>
          </a:p>
          <a:p>
            <a:pPr algn="ctr"/>
            <a:endParaRPr lang="en-US" dirty="0">
              <a:solidFill>
                <a:prstClr val="black"/>
              </a:solidFill>
            </a:endParaRPr>
          </a:p>
          <a:p>
            <a:pPr algn="ctr"/>
            <a:endParaRPr lang="en-US" dirty="0">
              <a:solidFill>
                <a:prstClr val="black"/>
              </a:solidFill>
            </a:endParaRPr>
          </a:p>
          <a:p>
            <a:pPr algn="ctr"/>
            <a:endParaRPr lang="en-US" dirty="0">
              <a:solidFill>
                <a:prstClr val="black"/>
              </a:solidFill>
            </a:endParaRPr>
          </a:p>
        </p:txBody>
      </p:sp>
      <p:sp>
        <p:nvSpPr>
          <p:cNvPr id="13" name="TextBox 12"/>
          <p:cNvSpPr txBox="1"/>
          <p:nvPr/>
        </p:nvSpPr>
        <p:spPr>
          <a:xfrm>
            <a:off x="6293534" y="1326917"/>
            <a:ext cx="1828800" cy="369332"/>
          </a:xfrm>
          <a:prstGeom prst="rect">
            <a:avLst/>
          </a:prstGeom>
          <a:solidFill>
            <a:schemeClr val="accent6">
              <a:lumMod val="60000"/>
              <a:lumOff val="40000"/>
            </a:schemeClr>
          </a:solidFill>
        </p:spPr>
        <p:txBody>
          <a:bodyPr wrap="square" rtlCol="0">
            <a:spAutoFit/>
          </a:bodyPr>
          <a:lstStyle/>
          <a:p>
            <a:pPr algn="r"/>
            <a:r>
              <a:rPr lang="en-US" dirty="0" smtClean="0">
                <a:solidFill>
                  <a:prstClr val="black"/>
                </a:solidFill>
              </a:rPr>
              <a:t>Material self</a:t>
            </a:r>
            <a:endParaRPr lang="en-US" dirty="0">
              <a:solidFill>
                <a:prstClr val="black"/>
              </a:solidFill>
            </a:endParaRPr>
          </a:p>
        </p:txBody>
      </p:sp>
      <p:sp>
        <p:nvSpPr>
          <p:cNvPr id="3" name="TextBox 2"/>
          <p:cNvSpPr txBox="1"/>
          <p:nvPr/>
        </p:nvSpPr>
        <p:spPr>
          <a:xfrm>
            <a:off x="4762500" y="1057988"/>
            <a:ext cx="1905000" cy="369332"/>
          </a:xfrm>
          <a:prstGeom prst="rect">
            <a:avLst/>
          </a:prstGeom>
          <a:solidFill>
            <a:srgbClr val="92D050"/>
          </a:solidFill>
        </p:spPr>
        <p:txBody>
          <a:bodyPr wrap="square" rtlCol="0">
            <a:spAutoFit/>
          </a:bodyPr>
          <a:lstStyle/>
          <a:p>
            <a:r>
              <a:rPr lang="en-US" dirty="0" smtClean="0">
                <a:solidFill>
                  <a:prstClr val="black"/>
                </a:solidFill>
              </a:rPr>
              <a:t>Non material self</a:t>
            </a:r>
            <a:endParaRPr lang="en-US" dirty="0">
              <a:solidFill>
                <a:prstClr val="black"/>
              </a:solidFill>
            </a:endParaRPr>
          </a:p>
        </p:txBody>
      </p:sp>
      <p:sp>
        <p:nvSpPr>
          <p:cNvPr id="19" name="TextBox 18"/>
          <p:cNvSpPr txBox="1"/>
          <p:nvPr/>
        </p:nvSpPr>
        <p:spPr>
          <a:xfrm>
            <a:off x="8283527" y="2133430"/>
            <a:ext cx="1600200" cy="369332"/>
          </a:xfrm>
          <a:prstGeom prst="rect">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US" dirty="0" smtClean="0">
                <a:solidFill>
                  <a:prstClr val="black"/>
                </a:solidFill>
              </a:rPr>
              <a:t>Body</a:t>
            </a:r>
            <a:endParaRPr lang="en-US" dirty="0">
              <a:solidFill>
                <a:prstClr val="black"/>
              </a:solidFill>
            </a:endParaRPr>
          </a:p>
        </p:txBody>
      </p:sp>
      <p:sp>
        <p:nvSpPr>
          <p:cNvPr id="27" name="TextBox 26"/>
          <p:cNvSpPr txBox="1"/>
          <p:nvPr/>
        </p:nvSpPr>
        <p:spPr>
          <a:xfrm>
            <a:off x="4953000" y="2111283"/>
            <a:ext cx="1752600" cy="369332"/>
          </a:xfrm>
          <a:prstGeom prst="rect">
            <a:avLst/>
          </a:prstGeom>
          <a:ln w="28575">
            <a:solidFill>
              <a:srgbClr val="FF0000"/>
            </a:solidFill>
          </a:ln>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n-US" dirty="0" smtClean="0">
                <a:solidFill>
                  <a:prstClr val="black"/>
                </a:solidFill>
              </a:rPr>
              <a:t>Spirit</a:t>
            </a:r>
            <a:endParaRPr lang="en-US" dirty="0">
              <a:solidFill>
                <a:prstClr val="black"/>
              </a:solidFill>
            </a:endParaRPr>
          </a:p>
        </p:txBody>
      </p:sp>
      <p:cxnSp>
        <p:nvCxnSpPr>
          <p:cNvPr id="29" name="Straight Arrow Connector 28"/>
          <p:cNvCxnSpPr/>
          <p:nvPr/>
        </p:nvCxnSpPr>
        <p:spPr>
          <a:xfrm>
            <a:off x="7105943" y="2369650"/>
            <a:ext cx="876300" cy="0"/>
          </a:xfrm>
          <a:prstGeom prst="straightConnector1">
            <a:avLst/>
          </a:prstGeom>
          <a:ln w="28575">
            <a:solidFill>
              <a:schemeClr val="bg1"/>
            </a:solidFill>
            <a:headEnd type="triangle"/>
            <a:tailEnd type="triangle"/>
          </a:ln>
        </p:spPr>
        <p:style>
          <a:lnRef idx="3">
            <a:schemeClr val="dk1"/>
          </a:lnRef>
          <a:fillRef idx="0">
            <a:schemeClr val="dk1"/>
          </a:fillRef>
          <a:effectRef idx="2">
            <a:schemeClr val="dk1"/>
          </a:effectRef>
          <a:fontRef idx="minor">
            <a:schemeClr val="tx1"/>
          </a:fontRef>
        </p:style>
      </p:cxnSp>
      <p:sp>
        <p:nvSpPr>
          <p:cNvPr id="1026" name="TextBox 1025"/>
          <p:cNvSpPr txBox="1"/>
          <p:nvPr/>
        </p:nvSpPr>
        <p:spPr>
          <a:xfrm>
            <a:off x="1637731" y="5042746"/>
            <a:ext cx="4115369" cy="461665"/>
          </a:xfrm>
          <a:prstGeom prst="rect">
            <a:avLst/>
          </a:prstGeom>
          <a:gradFill flip="none" rotWithShape="1">
            <a:gsLst>
              <a:gs pos="0">
                <a:srgbClr val="CC0000">
                  <a:tint val="66000"/>
                  <a:satMod val="160000"/>
                </a:srgbClr>
              </a:gs>
              <a:gs pos="50000">
                <a:srgbClr val="CC0000">
                  <a:tint val="44500"/>
                  <a:satMod val="160000"/>
                </a:srgbClr>
              </a:gs>
              <a:gs pos="100000">
                <a:srgbClr val="CC0000">
                  <a:tint val="23500"/>
                  <a:satMod val="160000"/>
                </a:srgbClr>
              </a:gs>
            </a:gsLst>
            <a:path path="circle">
              <a:fillToRect r="100000" b="100000"/>
            </a:path>
            <a:tileRect l="-100000" t="-100000"/>
          </a:gradFill>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2400" dirty="0">
                <a:solidFill>
                  <a:prstClr val="black"/>
                </a:solidFill>
                <a:latin typeface="Aharoni" panose="02010803020104030203" pitchFamily="2" charset="-79"/>
                <a:cs typeface="Aharoni" panose="02010803020104030203" pitchFamily="2" charset="-79"/>
              </a:rPr>
              <a:t>Faith Hope Love needs met</a:t>
            </a:r>
          </a:p>
        </p:txBody>
      </p:sp>
      <p:sp>
        <p:nvSpPr>
          <p:cNvPr id="1027" name="TextBox 1026"/>
          <p:cNvSpPr txBox="1"/>
          <p:nvPr/>
        </p:nvSpPr>
        <p:spPr>
          <a:xfrm>
            <a:off x="6879101" y="4950412"/>
            <a:ext cx="4803383" cy="830997"/>
          </a:xfrm>
          <a:prstGeom prst="rect">
            <a:avLst/>
          </a:prstGeom>
        </p:spPr>
        <p:style>
          <a:lnRef idx="1">
            <a:schemeClr val="dk1"/>
          </a:lnRef>
          <a:fillRef idx="3">
            <a:schemeClr val="dk1"/>
          </a:fillRef>
          <a:effectRef idx="2">
            <a:schemeClr val="dk1"/>
          </a:effectRef>
          <a:fontRef idx="minor">
            <a:schemeClr val="lt1"/>
          </a:fontRef>
        </p:style>
        <p:txBody>
          <a:bodyPr wrap="square" rtlCol="0">
            <a:spAutoFit/>
          </a:bodyPr>
          <a:lstStyle/>
          <a:p>
            <a:pPr algn="ctr"/>
            <a:r>
              <a:rPr lang="en-US" sz="2000" dirty="0">
                <a:solidFill>
                  <a:prstClr val="white"/>
                </a:solidFill>
                <a:latin typeface="Aharoni" panose="02010803020104030203" pitchFamily="2" charset="-79"/>
                <a:cs typeface="Aharoni" panose="02010803020104030203" pitchFamily="2" charset="-79"/>
              </a:rPr>
              <a:t>Faith Hope Love needs not </a:t>
            </a:r>
            <a:r>
              <a:rPr lang="en-US" sz="2000" dirty="0" smtClean="0">
                <a:solidFill>
                  <a:prstClr val="white"/>
                </a:solidFill>
                <a:latin typeface="Aharoni" panose="02010803020104030203" pitchFamily="2" charset="-79"/>
                <a:cs typeface="Aharoni" panose="02010803020104030203" pitchFamily="2" charset="-79"/>
              </a:rPr>
              <a:t>met</a:t>
            </a:r>
            <a:r>
              <a:rPr lang="en-US" sz="2400" dirty="0" smtClean="0">
                <a:solidFill>
                  <a:prstClr val="white"/>
                </a:solidFill>
                <a:latin typeface="Aharoni" panose="02010803020104030203" pitchFamily="2" charset="-79"/>
                <a:cs typeface="Aharoni" panose="02010803020104030203" pitchFamily="2" charset="-79"/>
              </a:rPr>
              <a:t>: </a:t>
            </a:r>
          </a:p>
          <a:p>
            <a:pPr algn="ctr"/>
            <a:r>
              <a:rPr lang="en-US" sz="2400" dirty="0" smtClean="0">
                <a:solidFill>
                  <a:prstClr val="white"/>
                </a:solidFill>
                <a:latin typeface="Aharoni" panose="02010803020104030203" pitchFamily="2" charset="-79"/>
                <a:cs typeface="Aharoni" panose="02010803020104030203" pitchFamily="2" charset="-79"/>
              </a:rPr>
              <a:t>Fear, Hopelessness, Loneliness</a:t>
            </a:r>
            <a:endParaRPr lang="en-US" sz="2400" dirty="0">
              <a:solidFill>
                <a:prstClr val="white"/>
              </a:solidFill>
              <a:latin typeface="Aharoni" panose="02010803020104030203" pitchFamily="2" charset="-79"/>
              <a:cs typeface="Aharoni" panose="02010803020104030203" pitchFamily="2" charset="-79"/>
            </a:endParaRPr>
          </a:p>
        </p:txBody>
      </p:sp>
      <p:sp>
        <p:nvSpPr>
          <p:cNvPr id="1040" name="TextBox 1039"/>
          <p:cNvSpPr txBox="1"/>
          <p:nvPr/>
        </p:nvSpPr>
        <p:spPr>
          <a:xfrm>
            <a:off x="3234397" y="4033595"/>
            <a:ext cx="2133600"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dirty="0" smtClean="0">
                <a:solidFill>
                  <a:prstClr val="black"/>
                </a:solidFill>
              </a:rPr>
              <a:t>Spiritually well</a:t>
            </a:r>
            <a:endParaRPr lang="en-US" dirty="0">
              <a:solidFill>
                <a:prstClr val="black"/>
              </a:solidFill>
            </a:endParaRPr>
          </a:p>
        </p:txBody>
      </p:sp>
      <p:sp>
        <p:nvSpPr>
          <p:cNvPr id="1041" name="TextBox 1040"/>
          <p:cNvSpPr txBox="1"/>
          <p:nvPr/>
        </p:nvSpPr>
        <p:spPr>
          <a:xfrm>
            <a:off x="6991643" y="4007071"/>
            <a:ext cx="1981200"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smtClean="0">
                <a:solidFill>
                  <a:prstClr val="black"/>
                </a:solidFill>
              </a:rPr>
              <a:t>Spiritually unwell</a:t>
            </a:r>
            <a:endParaRPr lang="en-US" dirty="0">
              <a:solidFill>
                <a:prstClr val="black"/>
              </a:solidFill>
            </a:endParaRPr>
          </a:p>
        </p:txBody>
      </p:sp>
      <p:sp>
        <p:nvSpPr>
          <p:cNvPr id="6" name="TextBox 5"/>
          <p:cNvSpPr txBox="1"/>
          <p:nvPr/>
        </p:nvSpPr>
        <p:spPr>
          <a:xfrm>
            <a:off x="4873283" y="3122902"/>
            <a:ext cx="1912034" cy="369332"/>
          </a:xfrm>
          <a:prstGeom prst="rect">
            <a:avLst/>
          </a:prstGeom>
          <a:solidFill>
            <a:schemeClr val="bg1"/>
          </a:solidFill>
          <a:ln w="28575">
            <a:solidFill>
              <a:srgbClr val="FF0000"/>
            </a:solidFill>
          </a:ln>
        </p:spPr>
        <p:txBody>
          <a:bodyPr wrap="square" rtlCol="0">
            <a:spAutoFit/>
          </a:bodyPr>
          <a:lstStyle/>
          <a:p>
            <a:pPr algn="ctr"/>
            <a:r>
              <a:rPr lang="en-US" dirty="0" smtClean="0">
                <a:solidFill>
                  <a:prstClr val="black"/>
                </a:solidFill>
              </a:rPr>
              <a:t>Spirituality</a:t>
            </a:r>
            <a:endParaRPr lang="en-US" dirty="0">
              <a:solidFill>
                <a:prstClr val="black"/>
              </a:solidFill>
            </a:endParaRPr>
          </a:p>
        </p:txBody>
      </p:sp>
      <p:cxnSp>
        <p:nvCxnSpPr>
          <p:cNvPr id="8" name="Straight Arrow Connector 7"/>
          <p:cNvCxnSpPr/>
          <p:nvPr/>
        </p:nvCxnSpPr>
        <p:spPr>
          <a:xfrm>
            <a:off x="5829300" y="2502762"/>
            <a:ext cx="0" cy="515803"/>
          </a:xfrm>
          <a:prstGeom prst="straightConnector1">
            <a:avLst/>
          </a:prstGeom>
          <a:ln w="38100">
            <a:solidFill>
              <a:srgbClr val="FF0000"/>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18" name="Straight Arrow Connector 17"/>
          <p:cNvCxnSpPr/>
          <p:nvPr/>
        </p:nvCxnSpPr>
        <p:spPr>
          <a:xfrm flipH="1">
            <a:off x="4953000" y="3601329"/>
            <a:ext cx="153572" cy="281354"/>
          </a:xfrm>
          <a:prstGeom prst="straightConnector1">
            <a:avLst/>
          </a:prstGeom>
          <a:ln w="28575">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6667500" y="3601329"/>
            <a:ext cx="324143" cy="281354"/>
          </a:xfrm>
          <a:prstGeom prst="straightConnector1">
            <a:avLst/>
          </a:prstGeom>
          <a:ln w="38100">
            <a:solidFill>
              <a:srgbClr val="00B050"/>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24" name="Straight Arrow Connector 23"/>
          <p:cNvCxnSpPr/>
          <p:nvPr/>
        </p:nvCxnSpPr>
        <p:spPr>
          <a:xfrm flipH="1">
            <a:off x="3695415" y="4512301"/>
            <a:ext cx="412561" cy="431987"/>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7982243" y="4402927"/>
            <a:ext cx="0" cy="442028"/>
          </a:xfrm>
          <a:prstGeom prst="straightConnector1">
            <a:avLst/>
          </a:prstGeom>
          <a:ln w="38100">
            <a:solidFill>
              <a:srgbClr val="00B050"/>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1030" name="Straight Connector 1029"/>
          <p:cNvCxnSpPr/>
          <p:nvPr/>
        </p:nvCxnSpPr>
        <p:spPr>
          <a:xfrm>
            <a:off x="5753100" y="1427320"/>
            <a:ext cx="0" cy="683963"/>
          </a:xfrm>
          <a:prstGeom prst="line">
            <a:avLst/>
          </a:prstGeom>
          <a:ln w="28575">
            <a:solidFill>
              <a:srgbClr val="FF0000"/>
            </a:solidFill>
          </a:ln>
        </p:spPr>
        <p:style>
          <a:lnRef idx="1">
            <a:schemeClr val="dk1"/>
          </a:lnRef>
          <a:fillRef idx="0">
            <a:schemeClr val="dk1"/>
          </a:fillRef>
          <a:effectRef idx="0">
            <a:schemeClr val="dk1"/>
          </a:effectRef>
          <a:fontRef idx="minor">
            <a:schemeClr val="tx1"/>
          </a:fontRef>
        </p:style>
      </p:cxnSp>
      <p:cxnSp>
        <p:nvCxnSpPr>
          <p:cNvPr id="1032" name="Straight Connector 1031"/>
          <p:cNvCxnSpPr/>
          <p:nvPr/>
        </p:nvCxnSpPr>
        <p:spPr>
          <a:xfrm>
            <a:off x="7982243" y="1696249"/>
            <a:ext cx="514643" cy="437181"/>
          </a:xfrm>
          <a:prstGeom prst="line">
            <a:avLst/>
          </a:prstGeom>
          <a:ln w="38100">
            <a:solidFill>
              <a:srgbClr val="00B050"/>
            </a:solidFill>
          </a:ln>
        </p:spPr>
        <p:style>
          <a:lnRef idx="1">
            <a:schemeClr val="dk1"/>
          </a:lnRef>
          <a:fillRef idx="0">
            <a:schemeClr val="dk1"/>
          </a:fillRef>
          <a:effectRef idx="0">
            <a:schemeClr val="dk1"/>
          </a:effectRef>
          <a:fontRef idx="minor">
            <a:schemeClr val="tx1"/>
          </a:fontRef>
        </p:style>
      </p:cxnSp>
      <p:sp>
        <p:nvSpPr>
          <p:cNvPr id="4" name="TextBox 3" hidden="1"/>
          <p:cNvSpPr txBox="1"/>
          <p:nvPr/>
        </p:nvSpPr>
        <p:spPr>
          <a:xfrm>
            <a:off x="914400" y="268934"/>
            <a:ext cx="5181600" cy="369332"/>
          </a:xfrm>
          <a:prstGeom prst="rect">
            <a:avLst/>
          </a:prstGeom>
          <a:noFill/>
        </p:spPr>
        <p:txBody>
          <a:bodyPr wrap="square" rtlCol="0">
            <a:spAutoFit/>
          </a:bodyPr>
          <a:lstStyle/>
          <a:p>
            <a:r>
              <a:rPr lang="en-US" dirty="0">
                <a:solidFill>
                  <a:prstClr val="black"/>
                </a:solidFill>
              </a:rPr>
              <a:t>Faith-Hope-Love Model of Spiritual </a:t>
            </a:r>
            <a:r>
              <a:rPr lang="en-US" dirty="0" smtClean="0">
                <a:solidFill>
                  <a:prstClr val="black"/>
                </a:solidFill>
              </a:rPr>
              <a:t>Wellness</a:t>
            </a:r>
            <a:endParaRPr lang="en-US" dirty="0">
              <a:solidFill>
                <a:prstClr val="black"/>
              </a:solidFill>
            </a:endParaRPr>
          </a:p>
        </p:txBody>
      </p:sp>
    </p:spTree>
    <p:extLst>
      <p:ext uri="{BB962C8B-B14F-4D97-AF65-F5344CB8AC3E}">
        <p14:creationId xmlns:p14="http://schemas.microsoft.com/office/powerpoint/2010/main" val="19816702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30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par>
                          <p:cTn id="8" fill="hold">
                            <p:stCondLst>
                              <p:cond delay="800"/>
                            </p:stCondLst>
                            <p:childTnLst>
                              <p:par>
                                <p:cTn id="9" presetID="10" presetClass="entr" presetSubtype="0" fill="hold" grpId="0" nodeType="afterEffect">
                                  <p:stCondLst>
                                    <p:cond delay="0"/>
                                  </p:stCondLst>
                                  <p:childTnLst>
                                    <p:set>
                                      <p:cBhvr>
                                        <p:cTn id="10" dur="1" fill="hold">
                                          <p:stCondLst>
                                            <p:cond delay="0"/>
                                          </p:stCondLst>
                                        </p:cTn>
                                        <p:tgtEl>
                                          <p:spTgt spid="1026"/>
                                        </p:tgtEl>
                                        <p:attrNameLst>
                                          <p:attrName>style.visibility</p:attrName>
                                        </p:attrNameLst>
                                      </p:cBhvr>
                                      <p:to>
                                        <p:strVal val="visible"/>
                                      </p:to>
                                    </p:set>
                                    <p:animEffect transition="in" filter="fade">
                                      <p:cBhvr>
                                        <p:cTn id="11" dur="500"/>
                                        <p:tgtEl>
                                          <p:spTgt spid="1026"/>
                                        </p:tgtEl>
                                      </p:cBhvr>
                                    </p:animEffect>
                                  </p:childTnLst>
                                </p:cTn>
                              </p:par>
                            </p:childTnLst>
                          </p:cTn>
                        </p:par>
                        <p:par>
                          <p:cTn id="12" fill="hold">
                            <p:stCondLst>
                              <p:cond delay="1300"/>
                            </p:stCondLst>
                            <p:childTnLst>
                              <p:par>
                                <p:cTn id="13" presetID="10" presetClass="entr" presetSubtype="0" fill="hold" nodeType="after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fade">
                                      <p:cBhvr>
                                        <p:cTn id="15" dur="500"/>
                                        <p:tgtEl>
                                          <p:spTgt spid="26"/>
                                        </p:tgtEl>
                                      </p:cBhvr>
                                    </p:animEffect>
                                  </p:childTnLst>
                                </p:cTn>
                              </p:par>
                            </p:childTnLst>
                          </p:cTn>
                        </p:par>
                        <p:par>
                          <p:cTn id="16" fill="hold">
                            <p:stCondLst>
                              <p:cond delay="1800"/>
                            </p:stCondLst>
                            <p:childTnLst>
                              <p:par>
                                <p:cTn id="17" presetID="10" presetClass="entr" presetSubtype="0" fill="hold" grpId="0" nodeType="afterEffect">
                                  <p:stCondLst>
                                    <p:cond delay="0"/>
                                  </p:stCondLst>
                                  <p:childTnLst>
                                    <p:set>
                                      <p:cBhvr>
                                        <p:cTn id="18" dur="1" fill="hold">
                                          <p:stCondLst>
                                            <p:cond delay="0"/>
                                          </p:stCondLst>
                                        </p:cTn>
                                        <p:tgtEl>
                                          <p:spTgt spid="1027"/>
                                        </p:tgtEl>
                                        <p:attrNameLst>
                                          <p:attrName>style.visibility</p:attrName>
                                        </p:attrNameLst>
                                      </p:cBhvr>
                                      <p:to>
                                        <p:strVal val="visible"/>
                                      </p:to>
                                    </p:set>
                                    <p:animEffect transition="in" filter="fade">
                                      <p:cBhvr>
                                        <p:cTn id="19"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animBg="1"/>
      <p:bldP spid="102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2960" y="365125"/>
            <a:ext cx="5810839" cy="1325563"/>
          </a:xfrm>
        </p:spPr>
        <p:txBody>
          <a:bodyPr/>
          <a:lstStyle/>
          <a:p>
            <a:r>
              <a:rPr lang="en-US"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Faith Hope &amp; Love</a:t>
            </a:r>
            <a:endParaRPr lang="en-US"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a:xfrm>
            <a:off x="1255336" y="1600201"/>
            <a:ext cx="8229600" cy="4267200"/>
          </a:xfrm>
        </p:spPr>
        <p:txBody>
          <a:bodyPr>
            <a:normAutofit/>
          </a:bodyPr>
          <a:lstStyle/>
          <a:p>
            <a:pPr marL="0" indent="0">
              <a:buNone/>
            </a:pPr>
            <a:r>
              <a:rPr lang="en-US" dirty="0" smtClean="0">
                <a:solidFill>
                  <a:schemeClr val="bg1"/>
                </a:solidFill>
              </a:rPr>
              <a:t>Colossians 1:3-6</a:t>
            </a:r>
          </a:p>
          <a:p>
            <a:pPr marL="0" indent="0">
              <a:buNone/>
            </a:pPr>
            <a:r>
              <a:rPr lang="en-US" dirty="0">
                <a:solidFill>
                  <a:schemeClr val="bg1"/>
                </a:solidFill>
                <a:latin typeface="Abadi MT Condensed Light" panose="020B0306030101010103" pitchFamily="34" charset="0"/>
              </a:rPr>
              <a:t>We always thank God, the Father of our Lord Jesus Christ, when we pray for you, </a:t>
            </a:r>
            <a:r>
              <a:rPr lang="en-US" b="1" baseline="30000" dirty="0">
                <a:solidFill>
                  <a:schemeClr val="bg1"/>
                </a:solidFill>
                <a:latin typeface="Abadi MT Condensed Light" panose="020B0306030101010103" pitchFamily="34" charset="0"/>
              </a:rPr>
              <a:t> </a:t>
            </a:r>
            <a:r>
              <a:rPr lang="en-US" dirty="0">
                <a:solidFill>
                  <a:schemeClr val="bg1"/>
                </a:solidFill>
                <a:latin typeface="Abadi MT Condensed Light" panose="020B0306030101010103" pitchFamily="34" charset="0"/>
              </a:rPr>
              <a:t>because we have heard of your </a:t>
            </a:r>
            <a:r>
              <a:rPr lang="en-US" b="1" dirty="0">
                <a:solidFill>
                  <a:schemeClr val="bg1"/>
                </a:solidFill>
                <a:latin typeface="Abadi MT Condensed Light" panose="020B0306030101010103" pitchFamily="34" charset="0"/>
              </a:rPr>
              <a:t>faith</a:t>
            </a:r>
            <a:r>
              <a:rPr lang="en-US" dirty="0">
                <a:solidFill>
                  <a:schemeClr val="bg1"/>
                </a:solidFill>
                <a:latin typeface="Abadi MT Condensed Light" panose="020B0306030101010103" pitchFamily="34" charset="0"/>
              </a:rPr>
              <a:t> in Christ Jesus and of the </a:t>
            </a:r>
            <a:r>
              <a:rPr lang="en-US" b="1" dirty="0">
                <a:solidFill>
                  <a:schemeClr val="bg1"/>
                </a:solidFill>
                <a:latin typeface="Abadi MT Condensed Light" panose="020B0306030101010103" pitchFamily="34" charset="0"/>
              </a:rPr>
              <a:t>love</a:t>
            </a:r>
            <a:r>
              <a:rPr lang="en-US" dirty="0">
                <a:solidFill>
                  <a:schemeClr val="bg1"/>
                </a:solidFill>
                <a:latin typeface="Abadi MT Condensed Light" panose="020B0306030101010103" pitchFamily="34" charset="0"/>
              </a:rPr>
              <a:t> you have for all God’s people— the faith and love that spring from the </a:t>
            </a:r>
            <a:r>
              <a:rPr lang="en-US" b="1" dirty="0">
                <a:solidFill>
                  <a:schemeClr val="bg1"/>
                </a:solidFill>
                <a:latin typeface="Abadi MT Condensed Light" panose="020B0306030101010103" pitchFamily="34" charset="0"/>
              </a:rPr>
              <a:t>hope</a:t>
            </a:r>
            <a:r>
              <a:rPr lang="en-US" dirty="0">
                <a:solidFill>
                  <a:schemeClr val="bg1"/>
                </a:solidFill>
                <a:latin typeface="Abadi MT Condensed Light" panose="020B0306030101010103" pitchFamily="34" charset="0"/>
              </a:rPr>
              <a:t> stored up for you in heaven and about which you have already heard in the true message of the gospel </a:t>
            </a:r>
            <a:r>
              <a:rPr lang="en-US" b="1" baseline="30000" dirty="0">
                <a:solidFill>
                  <a:schemeClr val="bg1"/>
                </a:solidFill>
                <a:latin typeface="Abadi MT Condensed Light" panose="020B0306030101010103" pitchFamily="34" charset="0"/>
              </a:rPr>
              <a:t> </a:t>
            </a:r>
            <a:r>
              <a:rPr lang="en-US" dirty="0">
                <a:solidFill>
                  <a:schemeClr val="bg1"/>
                </a:solidFill>
                <a:latin typeface="Abadi MT Condensed Light" panose="020B0306030101010103" pitchFamily="34" charset="0"/>
              </a:rPr>
              <a:t>that has come to you. In the same way, </a:t>
            </a:r>
            <a:r>
              <a:rPr lang="en-US" u="sng" dirty="0">
                <a:solidFill>
                  <a:schemeClr val="bg1"/>
                </a:solidFill>
                <a:latin typeface="Abadi MT Condensed Light" panose="020B0306030101010103" pitchFamily="34" charset="0"/>
              </a:rPr>
              <a:t>the gospel is bearing fruit and growing throughout the whole world</a:t>
            </a:r>
            <a:r>
              <a:rPr lang="en-US" dirty="0">
                <a:solidFill>
                  <a:schemeClr val="bg1"/>
                </a:solidFill>
                <a:latin typeface="Abadi MT Condensed Light" panose="020B0306030101010103" pitchFamily="34" charset="0"/>
              </a:rPr>
              <a:t>—just as it has been doing among you since the day you heard it and truly understood God’s grace.</a:t>
            </a:r>
          </a:p>
        </p:txBody>
      </p:sp>
      <p:pic>
        <p:nvPicPr>
          <p:cNvPr id="4" name="Picture 3"/>
          <p:cNvPicPr>
            <a:picLocks noChangeAspect="1"/>
          </p:cNvPicPr>
          <p:nvPr/>
        </p:nvPicPr>
        <p:blipFill>
          <a:blip r:embed="rId2"/>
          <a:stretch>
            <a:fillRect/>
          </a:stretch>
        </p:blipFill>
        <p:spPr>
          <a:xfrm>
            <a:off x="9159049" y="4991969"/>
            <a:ext cx="2194750" cy="1304657"/>
          </a:xfrm>
          <a:prstGeom prst="rect">
            <a:avLst/>
          </a:prstGeom>
        </p:spPr>
      </p:pic>
    </p:spTree>
    <p:extLst>
      <p:ext uri="{BB962C8B-B14F-4D97-AF65-F5344CB8AC3E}">
        <p14:creationId xmlns:p14="http://schemas.microsoft.com/office/powerpoint/2010/main" val="220867602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Faith Hope &amp; Love</a:t>
            </a:r>
            <a:endParaRPr lang="en-US" dirty="0">
              <a:solidFill>
                <a:schemeClr val="bg1"/>
              </a:solidFill>
            </a:endParaRPr>
          </a:p>
        </p:txBody>
      </p:sp>
      <p:sp>
        <p:nvSpPr>
          <p:cNvPr id="3" name="Content Placeholder 2"/>
          <p:cNvSpPr>
            <a:spLocks noGrp="1"/>
          </p:cNvSpPr>
          <p:nvPr>
            <p:ph idx="1"/>
          </p:nvPr>
        </p:nvSpPr>
        <p:spPr>
          <a:xfrm>
            <a:off x="1667302" y="2173408"/>
            <a:ext cx="8229600" cy="2285999"/>
          </a:xfrm>
        </p:spPr>
        <p:txBody>
          <a:bodyPr/>
          <a:lstStyle/>
          <a:p>
            <a:pPr marL="0" indent="0">
              <a:buNone/>
            </a:pPr>
            <a:r>
              <a:rPr lang="en-US" dirty="0" smtClean="0">
                <a:solidFill>
                  <a:schemeClr val="bg1"/>
                </a:solidFill>
              </a:rPr>
              <a:t>I Thessalonians 1:3</a:t>
            </a:r>
          </a:p>
          <a:p>
            <a:pPr marL="0" indent="0">
              <a:buNone/>
            </a:pPr>
            <a:r>
              <a:rPr lang="en-US" dirty="0">
                <a:solidFill>
                  <a:schemeClr val="bg1"/>
                </a:solidFill>
                <a:latin typeface="Abadi MT Condensed Light" panose="020B0306030101010103" pitchFamily="34" charset="0"/>
              </a:rPr>
              <a:t>We remember before our God and Father your </a:t>
            </a:r>
            <a:r>
              <a:rPr lang="en-US" u="sng" dirty="0">
                <a:solidFill>
                  <a:schemeClr val="bg1"/>
                </a:solidFill>
                <a:latin typeface="Abadi MT Condensed Light" panose="020B0306030101010103" pitchFamily="34" charset="0"/>
              </a:rPr>
              <a:t>work produced </a:t>
            </a:r>
            <a:r>
              <a:rPr lang="en-US" dirty="0">
                <a:solidFill>
                  <a:schemeClr val="bg1"/>
                </a:solidFill>
                <a:latin typeface="Abadi MT Condensed Light" panose="020B0306030101010103" pitchFamily="34" charset="0"/>
              </a:rPr>
              <a:t>by </a:t>
            </a:r>
            <a:r>
              <a:rPr lang="en-US" b="1" dirty="0">
                <a:solidFill>
                  <a:schemeClr val="bg1"/>
                </a:solidFill>
                <a:latin typeface="Abadi MT Condensed Light" panose="020B0306030101010103" pitchFamily="34" charset="0"/>
              </a:rPr>
              <a:t>faith</a:t>
            </a:r>
            <a:r>
              <a:rPr lang="en-US" dirty="0">
                <a:solidFill>
                  <a:schemeClr val="bg1"/>
                </a:solidFill>
                <a:latin typeface="Abadi MT Condensed Light" panose="020B0306030101010103" pitchFamily="34" charset="0"/>
              </a:rPr>
              <a:t>, your </a:t>
            </a:r>
            <a:r>
              <a:rPr lang="en-US" u="sng" dirty="0">
                <a:solidFill>
                  <a:schemeClr val="bg1"/>
                </a:solidFill>
                <a:latin typeface="Abadi MT Condensed Light" panose="020B0306030101010103" pitchFamily="34" charset="0"/>
              </a:rPr>
              <a:t>labor</a:t>
            </a:r>
            <a:r>
              <a:rPr lang="en-US" dirty="0">
                <a:solidFill>
                  <a:schemeClr val="bg1"/>
                </a:solidFill>
                <a:latin typeface="Abadi MT Condensed Light" panose="020B0306030101010103" pitchFamily="34" charset="0"/>
              </a:rPr>
              <a:t> prompted by </a:t>
            </a:r>
            <a:r>
              <a:rPr lang="en-US" b="1" dirty="0">
                <a:solidFill>
                  <a:schemeClr val="bg1"/>
                </a:solidFill>
                <a:latin typeface="Abadi MT Condensed Light" panose="020B0306030101010103" pitchFamily="34" charset="0"/>
              </a:rPr>
              <a:t>love</a:t>
            </a:r>
            <a:r>
              <a:rPr lang="en-US" dirty="0">
                <a:solidFill>
                  <a:schemeClr val="bg1"/>
                </a:solidFill>
                <a:latin typeface="Abadi MT Condensed Light" panose="020B0306030101010103" pitchFamily="34" charset="0"/>
              </a:rPr>
              <a:t>, and your </a:t>
            </a:r>
            <a:r>
              <a:rPr lang="en-US" u="sng" dirty="0">
                <a:solidFill>
                  <a:schemeClr val="bg1"/>
                </a:solidFill>
                <a:latin typeface="Abadi MT Condensed Light" panose="020B0306030101010103" pitchFamily="34" charset="0"/>
              </a:rPr>
              <a:t>endurance</a:t>
            </a:r>
            <a:r>
              <a:rPr lang="en-US" dirty="0">
                <a:solidFill>
                  <a:schemeClr val="bg1"/>
                </a:solidFill>
                <a:latin typeface="Abadi MT Condensed Light" panose="020B0306030101010103" pitchFamily="34" charset="0"/>
              </a:rPr>
              <a:t> inspired by </a:t>
            </a:r>
            <a:r>
              <a:rPr lang="en-US" b="1" dirty="0">
                <a:solidFill>
                  <a:schemeClr val="bg1"/>
                </a:solidFill>
                <a:latin typeface="Abadi MT Condensed Light" panose="020B0306030101010103" pitchFamily="34" charset="0"/>
              </a:rPr>
              <a:t>hope</a:t>
            </a:r>
            <a:r>
              <a:rPr lang="en-US" dirty="0">
                <a:solidFill>
                  <a:schemeClr val="bg1"/>
                </a:solidFill>
                <a:latin typeface="Abadi MT Condensed Light" panose="020B0306030101010103" pitchFamily="34" charset="0"/>
              </a:rPr>
              <a:t> in our Lord Jesus Christ.</a:t>
            </a:r>
          </a:p>
        </p:txBody>
      </p:sp>
      <p:pic>
        <p:nvPicPr>
          <p:cNvPr id="4" name="Picture 3"/>
          <p:cNvPicPr>
            <a:picLocks noChangeAspect="1"/>
          </p:cNvPicPr>
          <p:nvPr/>
        </p:nvPicPr>
        <p:blipFill>
          <a:blip r:embed="rId2"/>
          <a:stretch>
            <a:fillRect/>
          </a:stretch>
        </p:blipFill>
        <p:spPr>
          <a:xfrm>
            <a:off x="9268967" y="4942127"/>
            <a:ext cx="2194750" cy="1304657"/>
          </a:xfrm>
          <a:prstGeom prst="rect">
            <a:avLst/>
          </a:prstGeom>
        </p:spPr>
      </p:pic>
    </p:spTree>
    <p:extLst>
      <p:ext uri="{BB962C8B-B14F-4D97-AF65-F5344CB8AC3E}">
        <p14:creationId xmlns:p14="http://schemas.microsoft.com/office/powerpoint/2010/main" val="268808664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Faith Hope &amp; Love</a:t>
            </a:r>
            <a:endParaRPr lang="en-US" dirty="0">
              <a:solidFill>
                <a:schemeClr val="bg1"/>
              </a:solidFill>
            </a:endParaRPr>
          </a:p>
        </p:txBody>
      </p:sp>
      <p:sp>
        <p:nvSpPr>
          <p:cNvPr id="3" name="Content Placeholder 2"/>
          <p:cNvSpPr>
            <a:spLocks noGrp="1"/>
          </p:cNvSpPr>
          <p:nvPr>
            <p:ph idx="1"/>
          </p:nvPr>
        </p:nvSpPr>
        <p:spPr>
          <a:xfrm>
            <a:off x="1762836" y="1995986"/>
            <a:ext cx="8229600" cy="4038600"/>
          </a:xfrm>
        </p:spPr>
        <p:txBody>
          <a:bodyPr>
            <a:normAutofit lnSpcReduction="10000"/>
          </a:bodyPr>
          <a:lstStyle/>
          <a:p>
            <a:pPr marL="0" indent="0">
              <a:buNone/>
            </a:pPr>
            <a:r>
              <a:rPr lang="en-US" dirty="0" smtClean="0">
                <a:solidFill>
                  <a:schemeClr val="bg1"/>
                </a:solidFill>
              </a:rPr>
              <a:t>Romans 5:1-5</a:t>
            </a:r>
          </a:p>
          <a:p>
            <a:pPr marL="0" indent="0">
              <a:buNone/>
            </a:pPr>
            <a:r>
              <a:rPr lang="en-US" dirty="0">
                <a:solidFill>
                  <a:schemeClr val="bg1"/>
                </a:solidFill>
                <a:latin typeface="Abadi MT Condensed Light" panose="020B0306030101010103" pitchFamily="34" charset="0"/>
              </a:rPr>
              <a:t>Therefore, since we have been justified through </a:t>
            </a:r>
            <a:r>
              <a:rPr lang="en-US" b="1" dirty="0">
                <a:solidFill>
                  <a:schemeClr val="bg1"/>
                </a:solidFill>
                <a:latin typeface="Abadi MT Condensed Light" panose="020B0306030101010103" pitchFamily="34" charset="0"/>
              </a:rPr>
              <a:t>faith</a:t>
            </a:r>
            <a:r>
              <a:rPr lang="en-US" dirty="0">
                <a:solidFill>
                  <a:schemeClr val="bg1"/>
                </a:solidFill>
                <a:latin typeface="Abadi MT Condensed Light" panose="020B0306030101010103" pitchFamily="34" charset="0"/>
              </a:rPr>
              <a:t>, </a:t>
            </a:r>
            <a:r>
              <a:rPr lang="en-US" dirty="0" smtClean="0">
                <a:solidFill>
                  <a:schemeClr val="bg1"/>
                </a:solidFill>
                <a:latin typeface="Abadi MT Condensed Light" panose="020B0306030101010103" pitchFamily="34" charset="0"/>
              </a:rPr>
              <a:t>we </a:t>
            </a:r>
            <a:r>
              <a:rPr lang="en-US" dirty="0">
                <a:solidFill>
                  <a:schemeClr val="bg1"/>
                </a:solidFill>
                <a:latin typeface="Abadi MT Condensed Light" panose="020B0306030101010103" pitchFamily="34" charset="0"/>
              </a:rPr>
              <a:t>have peace with God through our Lord Jesus Christ, </a:t>
            </a:r>
            <a:r>
              <a:rPr lang="en-US" dirty="0" smtClean="0">
                <a:solidFill>
                  <a:schemeClr val="bg1"/>
                </a:solidFill>
                <a:latin typeface="Abadi MT Condensed Light" panose="020B0306030101010103" pitchFamily="34" charset="0"/>
              </a:rPr>
              <a:t> </a:t>
            </a:r>
            <a:r>
              <a:rPr lang="en-US" dirty="0">
                <a:solidFill>
                  <a:schemeClr val="bg1"/>
                </a:solidFill>
                <a:latin typeface="Abadi MT Condensed Light" panose="020B0306030101010103" pitchFamily="34" charset="0"/>
              </a:rPr>
              <a:t>through whom we have gained access by </a:t>
            </a:r>
            <a:r>
              <a:rPr lang="en-US" b="1" dirty="0">
                <a:solidFill>
                  <a:schemeClr val="bg1"/>
                </a:solidFill>
                <a:latin typeface="Abadi MT Condensed Light" panose="020B0306030101010103" pitchFamily="34" charset="0"/>
              </a:rPr>
              <a:t>faith</a:t>
            </a:r>
            <a:r>
              <a:rPr lang="en-US" dirty="0">
                <a:solidFill>
                  <a:schemeClr val="bg1"/>
                </a:solidFill>
                <a:latin typeface="Abadi MT Condensed Light" panose="020B0306030101010103" pitchFamily="34" charset="0"/>
              </a:rPr>
              <a:t> into this grace in which we now stand. And </a:t>
            </a:r>
            <a:r>
              <a:rPr lang="en-US" dirty="0" smtClean="0">
                <a:solidFill>
                  <a:schemeClr val="bg1"/>
                </a:solidFill>
                <a:latin typeface="Abadi MT Condensed Light" panose="020B0306030101010103" pitchFamily="34" charset="0"/>
              </a:rPr>
              <a:t>we </a:t>
            </a:r>
            <a:r>
              <a:rPr lang="en-US" dirty="0">
                <a:solidFill>
                  <a:schemeClr val="bg1"/>
                </a:solidFill>
                <a:latin typeface="Abadi MT Condensed Light" panose="020B0306030101010103" pitchFamily="34" charset="0"/>
              </a:rPr>
              <a:t>boast in the </a:t>
            </a:r>
            <a:r>
              <a:rPr lang="en-US" b="1" dirty="0">
                <a:solidFill>
                  <a:schemeClr val="bg1"/>
                </a:solidFill>
                <a:latin typeface="Abadi MT Condensed Light" panose="020B0306030101010103" pitchFamily="34" charset="0"/>
              </a:rPr>
              <a:t>hope</a:t>
            </a:r>
            <a:r>
              <a:rPr lang="en-US" dirty="0">
                <a:solidFill>
                  <a:schemeClr val="bg1"/>
                </a:solidFill>
                <a:latin typeface="Abadi MT Condensed Light" panose="020B0306030101010103" pitchFamily="34" charset="0"/>
              </a:rPr>
              <a:t> of the glory of God. </a:t>
            </a:r>
            <a:r>
              <a:rPr lang="en-US" dirty="0" smtClean="0">
                <a:solidFill>
                  <a:schemeClr val="bg1"/>
                </a:solidFill>
                <a:latin typeface="Abadi MT Condensed Light" panose="020B0306030101010103" pitchFamily="34" charset="0"/>
              </a:rPr>
              <a:t> </a:t>
            </a:r>
            <a:r>
              <a:rPr lang="en-US" dirty="0">
                <a:solidFill>
                  <a:schemeClr val="bg1"/>
                </a:solidFill>
                <a:latin typeface="Abadi MT Condensed Light" panose="020B0306030101010103" pitchFamily="34" charset="0"/>
              </a:rPr>
              <a:t>Not only so, but </a:t>
            </a:r>
            <a:r>
              <a:rPr lang="en-US" dirty="0" smtClean="0">
                <a:solidFill>
                  <a:schemeClr val="bg1"/>
                </a:solidFill>
                <a:latin typeface="Abadi MT Condensed Light" panose="020B0306030101010103" pitchFamily="34" charset="0"/>
              </a:rPr>
              <a:t>we </a:t>
            </a:r>
            <a:r>
              <a:rPr lang="en-US" dirty="0">
                <a:solidFill>
                  <a:schemeClr val="bg1"/>
                </a:solidFill>
                <a:latin typeface="Abadi MT Condensed Light" panose="020B0306030101010103" pitchFamily="34" charset="0"/>
              </a:rPr>
              <a:t>also glory in our sufferings, because we know that suffering produces </a:t>
            </a:r>
            <a:r>
              <a:rPr lang="en-US" u="sng" dirty="0">
                <a:solidFill>
                  <a:schemeClr val="bg1"/>
                </a:solidFill>
                <a:latin typeface="Abadi MT Condensed Light" panose="020B0306030101010103" pitchFamily="34" charset="0"/>
              </a:rPr>
              <a:t>perseverance</a:t>
            </a:r>
            <a:r>
              <a:rPr lang="en-US" dirty="0">
                <a:solidFill>
                  <a:schemeClr val="bg1"/>
                </a:solidFill>
                <a:latin typeface="Abadi MT Condensed Light" panose="020B0306030101010103" pitchFamily="34" charset="0"/>
              </a:rPr>
              <a:t>; </a:t>
            </a:r>
            <a:r>
              <a:rPr lang="en-US" dirty="0" smtClean="0">
                <a:solidFill>
                  <a:schemeClr val="bg1"/>
                </a:solidFill>
                <a:latin typeface="Abadi MT Condensed Light" panose="020B0306030101010103" pitchFamily="34" charset="0"/>
              </a:rPr>
              <a:t>perseverance</a:t>
            </a:r>
            <a:r>
              <a:rPr lang="en-US" dirty="0">
                <a:solidFill>
                  <a:schemeClr val="bg1"/>
                </a:solidFill>
                <a:latin typeface="Abadi MT Condensed Light" panose="020B0306030101010103" pitchFamily="34" charset="0"/>
              </a:rPr>
              <a:t>, </a:t>
            </a:r>
            <a:r>
              <a:rPr lang="en-US" u="sng" dirty="0">
                <a:solidFill>
                  <a:schemeClr val="bg1"/>
                </a:solidFill>
                <a:latin typeface="Abadi MT Condensed Light" panose="020B0306030101010103" pitchFamily="34" charset="0"/>
              </a:rPr>
              <a:t>character</a:t>
            </a:r>
            <a:r>
              <a:rPr lang="en-US" dirty="0">
                <a:solidFill>
                  <a:schemeClr val="bg1"/>
                </a:solidFill>
                <a:latin typeface="Abadi MT Condensed Light" panose="020B0306030101010103" pitchFamily="34" charset="0"/>
              </a:rPr>
              <a:t>; and character, hope. </a:t>
            </a:r>
            <a:r>
              <a:rPr lang="en-US" dirty="0" smtClean="0">
                <a:solidFill>
                  <a:schemeClr val="bg1"/>
                </a:solidFill>
                <a:latin typeface="Abadi MT Condensed Light" panose="020B0306030101010103" pitchFamily="34" charset="0"/>
              </a:rPr>
              <a:t>And </a:t>
            </a:r>
            <a:r>
              <a:rPr lang="en-US" b="1" dirty="0">
                <a:solidFill>
                  <a:schemeClr val="bg1"/>
                </a:solidFill>
                <a:latin typeface="Abadi MT Condensed Light" panose="020B0306030101010103" pitchFamily="34" charset="0"/>
              </a:rPr>
              <a:t>hope</a:t>
            </a:r>
            <a:r>
              <a:rPr lang="en-US" dirty="0">
                <a:solidFill>
                  <a:schemeClr val="bg1"/>
                </a:solidFill>
                <a:latin typeface="Abadi MT Condensed Light" panose="020B0306030101010103" pitchFamily="34" charset="0"/>
              </a:rPr>
              <a:t> does </a:t>
            </a:r>
            <a:r>
              <a:rPr lang="en-US" u="sng" dirty="0">
                <a:solidFill>
                  <a:schemeClr val="bg1"/>
                </a:solidFill>
                <a:latin typeface="Abadi MT Condensed Light" panose="020B0306030101010103" pitchFamily="34" charset="0"/>
              </a:rPr>
              <a:t>not put us to shame</a:t>
            </a:r>
            <a:r>
              <a:rPr lang="en-US" dirty="0">
                <a:solidFill>
                  <a:schemeClr val="bg1"/>
                </a:solidFill>
                <a:latin typeface="Abadi MT Condensed Light" panose="020B0306030101010103" pitchFamily="34" charset="0"/>
              </a:rPr>
              <a:t>, because God’s </a:t>
            </a:r>
            <a:r>
              <a:rPr lang="en-US" b="1" dirty="0">
                <a:solidFill>
                  <a:schemeClr val="bg1"/>
                </a:solidFill>
                <a:latin typeface="Abadi MT Condensed Light" panose="020B0306030101010103" pitchFamily="34" charset="0"/>
              </a:rPr>
              <a:t>love</a:t>
            </a:r>
            <a:r>
              <a:rPr lang="en-US" dirty="0">
                <a:solidFill>
                  <a:schemeClr val="bg1"/>
                </a:solidFill>
                <a:latin typeface="Abadi MT Condensed Light" panose="020B0306030101010103" pitchFamily="34" charset="0"/>
              </a:rPr>
              <a:t> has been poured out into our hearts through the Holy Spirit, who has been given to us.</a:t>
            </a:r>
          </a:p>
        </p:txBody>
      </p:sp>
    </p:spTree>
    <p:extLst>
      <p:ext uri="{BB962C8B-B14F-4D97-AF65-F5344CB8AC3E}">
        <p14:creationId xmlns:p14="http://schemas.microsoft.com/office/powerpoint/2010/main" val="256456003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370024966"/>
              </p:ext>
            </p:extLst>
          </p:nvPr>
        </p:nvGraphicFramePr>
        <p:xfrm>
          <a:off x="838200" y="641264"/>
          <a:ext cx="10515600" cy="5774726"/>
        </p:xfrm>
        <a:graphic>
          <a:graphicData uri="http://schemas.openxmlformats.org/drawingml/2006/table">
            <a:tbl>
              <a:tblPr firstRow="1" bandRow="1">
                <a:tableStyleId>{5C22544A-7EE6-4342-B048-85BDC9FD1C3A}</a:tableStyleId>
              </a:tblPr>
              <a:tblGrid>
                <a:gridCol w="3106003"/>
                <a:gridCol w="3289110"/>
                <a:gridCol w="4120487"/>
              </a:tblGrid>
              <a:tr h="472794">
                <a:tc>
                  <a:txBody>
                    <a:bodyPr/>
                    <a:lstStyle/>
                    <a:p>
                      <a:pPr algn="ctr"/>
                      <a:r>
                        <a:rPr lang="en-US" sz="2400" dirty="0" smtClean="0">
                          <a:ln>
                            <a:solidFill>
                              <a:srgbClr val="FF0000"/>
                            </a:solidFill>
                          </a:ln>
                        </a:rPr>
                        <a:t>Faith</a:t>
                      </a:r>
                      <a:r>
                        <a:rPr lang="en-US" sz="2400" dirty="0" smtClean="0">
                          <a:ln>
                            <a:noFill/>
                          </a:ln>
                        </a:rPr>
                        <a:t>/</a:t>
                      </a:r>
                      <a:r>
                        <a:rPr lang="en-US" sz="2400" dirty="0" smtClean="0">
                          <a:ln>
                            <a:solidFill>
                              <a:schemeClr val="tx1"/>
                            </a:solidFill>
                          </a:ln>
                        </a:rPr>
                        <a:t>Fear</a:t>
                      </a:r>
                      <a:endParaRPr lang="en-US" sz="2400" dirty="0">
                        <a:ln>
                          <a:solidFill>
                            <a:schemeClr val="tx1"/>
                          </a:solidFill>
                        </a:ln>
                      </a:endParaRPr>
                    </a:p>
                  </a:txBody>
                  <a:tcPr/>
                </a:tc>
                <a:tc>
                  <a:txBody>
                    <a:bodyPr/>
                    <a:lstStyle/>
                    <a:p>
                      <a:pPr algn="ctr"/>
                      <a:r>
                        <a:rPr lang="en-US" sz="2400" dirty="0" smtClean="0">
                          <a:ln>
                            <a:solidFill>
                              <a:srgbClr val="FF0000"/>
                            </a:solidFill>
                          </a:ln>
                        </a:rPr>
                        <a:t>Hope</a:t>
                      </a:r>
                      <a:r>
                        <a:rPr lang="en-US" sz="2400" dirty="0" smtClean="0"/>
                        <a:t>/</a:t>
                      </a:r>
                      <a:r>
                        <a:rPr lang="en-US" sz="2400" dirty="0" smtClean="0">
                          <a:ln>
                            <a:solidFill>
                              <a:schemeClr val="tx1"/>
                            </a:solidFill>
                          </a:ln>
                        </a:rPr>
                        <a:t>Hopelessness</a:t>
                      </a:r>
                      <a:endParaRPr lang="en-US" sz="2400" dirty="0">
                        <a:ln>
                          <a:solidFill>
                            <a:schemeClr val="tx1"/>
                          </a:solidFill>
                        </a:ln>
                      </a:endParaRPr>
                    </a:p>
                  </a:txBody>
                  <a:tcPr/>
                </a:tc>
                <a:tc>
                  <a:txBody>
                    <a:bodyPr/>
                    <a:lstStyle/>
                    <a:p>
                      <a:pPr algn="ctr"/>
                      <a:r>
                        <a:rPr lang="en-US" sz="2400" dirty="0" smtClean="0">
                          <a:ln>
                            <a:solidFill>
                              <a:srgbClr val="FF0000"/>
                            </a:solidFill>
                          </a:ln>
                        </a:rPr>
                        <a:t>Love</a:t>
                      </a:r>
                      <a:r>
                        <a:rPr lang="en-US" sz="2400" dirty="0" smtClean="0"/>
                        <a:t>/</a:t>
                      </a:r>
                      <a:r>
                        <a:rPr lang="en-US" sz="2400" dirty="0" smtClean="0">
                          <a:ln>
                            <a:solidFill>
                              <a:schemeClr val="tx1"/>
                            </a:solidFill>
                          </a:ln>
                        </a:rPr>
                        <a:t>Loneliness</a:t>
                      </a:r>
                      <a:endParaRPr lang="en-US" sz="2400" dirty="0">
                        <a:ln>
                          <a:solidFill>
                            <a:schemeClr val="tx1"/>
                          </a:solidFill>
                        </a:ln>
                      </a:endParaRPr>
                    </a:p>
                  </a:txBody>
                  <a:tcPr/>
                </a:tc>
              </a:tr>
              <a:tr h="68744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Fear/anxiety</a:t>
                      </a:r>
                      <a:r>
                        <a:rPr lang="en-US" baseline="30000" dirty="0" smtClean="0"/>
                        <a:t>4,5</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Concerns/questions about life after death</a:t>
                      </a:r>
                      <a:r>
                        <a:rPr lang="en-US" baseline="30000" dirty="0" smtClean="0"/>
                        <a:t>2</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Need to talk</a:t>
                      </a:r>
                      <a:r>
                        <a:rPr lang="en-US" baseline="30000" dirty="0" smtClean="0"/>
                        <a:t>7</a:t>
                      </a:r>
                      <a:endParaRPr lang="en-US" dirty="0"/>
                    </a:p>
                  </a:txBody>
                  <a:tcPr/>
                </a:tc>
              </a:tr>
              <a:tr h="6550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Helplessness/losing control</a:t>
                      </a:r>
                      <a:r>
                        <a:rPr lang="en-US" baseline="30000" dirty="0" smtClean="0"/>
                        <a:t>3,4,5</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Hope/hopelessness</a:t>
                      </a:r>
                      <a:r>
                        <a:rPr lang="en-US" baseline="30000" dirty="0" smtClean="0"/>
                        <a:t>4,5,6</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Connection with a higher power/God</a:t>
                      </a:r>
                      <a:r>
                        <a:rPr lang="en-US" baseline="30000" dirty="0" smtClean="0"/>
                        <a:t>2,5,6</a:t>
                      </a:r>
                      <a:endParaRPr lang="en-US" dirty="0"/>
                    </a:p>
                  </a:txBody>
                  <a:tcPr/>
                </a:tc>
              </a:tr>
              <a:tr h="4913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Religious obligation</a:t>
                      </a:r>
                      <a:r>
                        <a:rPr lang="en-US" baseline="30000" dirty="0" smtClean="0"/>
                        <a:t>6</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Despair</a:t>
                      </a:r>
                      <a:r>
                        <a:rPr lang="en-US" baseline="30000" dirty="0" smtClean="0"/>
                        <a:t>3</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Relationships with others</a:t>
                      </a:r>
                      <a:r>
                        <a:rPr lang="en-US" baseline="30000" dirty="0" smtClean="0"/>
                        <a:t>5,6</a:t>
                      </a:r>
                      <a:endParaRPr lang="en-US" dirty="0"/>
                    </a:p>
                  </a:txBody>
                  <a:tcPr/>
                </a:tc>
              </a:tr>
              <a:tr h="4640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Religious activity</a:t>
                      </a:r>
                      <a:r>
                        <a:rPr lang="en-US" baseline="30000" dirty="0" smtClean="0"/>
                        <a:t>2,4,5,6,7</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Depression</a:t>
                      </a:r>
                      <a:r>
                        <a:rPr lang="en-US" baseline="30000" dirty="0" smtClean="0"/>
                        <a:t>4,7</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Emotional support</a:t>
                      </a:r>
                      <a:r>
                        <a:rPr lang="en-US" baseline="30000" dirty="0" smtClean="0"/>
                        <a:t>7</a:t>
                      </a:r>
                      <a:endParaRPr lang="en-US" dirty="0"/>
                    </a:p>
                  </a:txBody>
                  <a:tcPr/>
                </a:tc>
              </a:tr>
              <a:tr h="4727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Dread</a:t>
                      </a:r>
                      <a:r>
                        <a:rPr lang="en-US" baseline="30000" dirty="0" smtClean="0"/>
                        <a:t>3</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Plans for the future/sense of normalcy</a:t>
                      </a:r>
                      <a:r>
                        <a:rPr lang="en-US" baseline="30000" dirty="0" smtClean="0"/>
                        <a:t>7</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Alienation</a:t>
                      </a:r>
                      <a:r>
                        <a:rPr lang="en-US" baseline="30000" dirty="0" smtClean="0"/>
                        <a:t>3</a:t>
                      </a:r>
                    </a:p>
                    <a:p>
                      <a:endParaRPr lang="en-US" dirty="0"/>
                    </a:p>
                  </a:txBody>
                  <a:tcPr/>
                </a:tc>
              </a:tr>
              <a:tr h="4727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Prayer</a:t>
                      </a:r>
                      <a:r>
                        <a:rPr lang="en-US" baseline="30000" dirty="0" smtClean="0"/>
                        <a:t>2</a:t>
                      </a:r>
                      <a:endParaRPr lang="en-US" dirty="0"/>
                    </a:p>
                  </a:txBody>
                  <a:tcPr/>
                </a:tc>
                <a:tc>
                  <a:txBody>
                    <a:bodyPr/>
                    <a:lstStyle/>
                    <a:p>
                      <a:r>
                        <a:rPr lang="en-US" dirty="0" smtClean="0"/>
                        <a:t>Positive outlook</a:t>
                      </a:r>
                      <a:r>
                        <a:rPr lang="en-US" baseline="30000" dirty="0" smtClean="0"/>
                        <a:t>5</a:t>
                      </a:r>
                      <a:endParaRPr lang="en-US" baseline="30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Broken</a:t>
                      </a:r>
                      <a:r>
                        <a:rPr lang="en-US" baseline="30000" dirty="0" smtClean="0"/>
                        <a:t>3</a:t>
                      </a:r>
                      <a:endParaRPr lang="en-US" dirty="0"/>
                    </a:p>
                  </a:txBody>
                  <a:tcPr/>
                </a:tc>
              </a:tr>
              <a:tr h="4727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Asked “Why me?”</a:t>
                      </a:r>
                      <a:r>
                        <a:rPr lang="en-US" baseline="30000" dirty="0" smtClean="0"/>
                        <a:t>2</a:t>
                      </a:r>
                      <a:endParaRPr lang="en-US" dirty="0"/>
                    </a:p>
                  </a:txBody>
                  <a:tcPr/>
                </a:tc>
                <a:tc>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Family support</a:t>
                      </a:r>
                      <a:r>
                        <a:rPr lang="en-US" baseline="30000" dirty="0" smtClean="0"/>
                        <a:t>7</a:t>
                      </a:r>
                      <a:endParaRPr lang="en-US" dirty="0"/>
                    </a:p>
                  </a:txBody>
                  <a:tcPr/>
                </a:tc>
              </a:tr>
              <a:tr h="4727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Reassurance</a:t>
                      </a:r>
                      <a:r>
                        <a:rPr lang="en-US" baseline="30000" dirty="0" smtClean="0"/>
                        <a:t>7</a:t>
                      </a:r>
                      <a:endParaRPr lang="en-US" dirty="0"/>
                    </a:p>
                  </a:txBody>
                  <a:tcPr/>
                </a:tc>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Need for connection/loneliness</a:t>
                      </a:r>
                      <a:r>
                        <a:rPr lang="en-US" baseline="30000" dirty="0" smtClean="0"/>
                        <a:t>4,7</a:t>
                      </a:r>
                      <a:endParaRPr lang="en-US" baseline="30000" dirty="0"/>
                    </a:p>
                  </a:txBody>
                  <a:tcPr/>
                </a:tc>
              </a:tr>
              <a:tr h="472794">
                <a:tc>
                  <a:txBody>
                    <a:bodyPr/>
                    <a:lstStyle/>
                    <a:p>
                      <a:endParaRPr lang="en-US" dirty="0"/>
                    </a:p>
                  </a:txBody>
                  <a:tcPr/>
                </a:tc>
                <a:tc>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Forgiveness/guilt</a:t>
                      </a:r>
                      <a:r>
                        <a:rPr lang="en-US" baseline="30000" dirty="0" smtClean="0"/>
                        <a:t>2,3,5</a:t>
                      </a:r>
                      <a:endParaRPr lang="en-US" dirty="0"/>
                    </a:p>
                  </a:txBody>
                  <a:tcPr/>
                </a:tc>
              </a:tr>
              <a:tr h="472794">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Meaning/purpose</a:t>
                      </a:r>
                      <a:r>
                        <a:rPr lang="en-US" baseline="30000" dirty="0" smtClean="0"/>
                        <a:t>2,3,4,5,6,7</a:t>
                      </a:r>
                      <a:endParaRPr lang="en-US" baseline="30000" dirty="0"/>
                    </a:p>
                  </a:txBody>
                  <a:tcPr/>
                </a:tc>
                <a:tc hMerge="1">
                  <a:txBody>
                    <a:bodyPr/>
                    <a:lstStyle/>
                    <a:p>
                      <a:endParaRPr lang="en-US" dirty="0"/>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aseline="30000" dirty="0"/>
                    </a:p>
                  </a:txBody>
                  <a:tcPr/>
                </a:tc>
              </a:tr>
            </a:tbl>
          </a:graphicData>
        </a:graphic>
      </p:graphicFrame>
    </p:spTree>
    <p:extLst>
      <p:ext uri="{BB962C8B-B14F-4D97-AF65-F5344CB8AC3E}">
        <p14:creationId xmlns:p14="http://schemas.microsoft.com/office/powerpoint/2010/main" val="14402436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95866"/>
            <a:ext cx="10515600" cy="1054876"/>
          </a:xfrm>
        </p:spPr>
        <p:txBody>
          <a:bodyPr>
            <a:normAutofit/>
          </a:bodyPr>
          <a:lstStyle/>
          <a:p>
            <a:r>
              <a:rPr lang="en-US" sz="4000"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Grounded in </a:t>
            </a:r>
            <a:r>
              <a:rPr lang="en-US" sz="4000" b="1"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Christian theology </a:t>
            </a:r>
            <a:r>
              <a:rPr lang="en-US" sz="4000"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&amp; </a:t>
            </a:r>
            <a:r>
              <a:rPr lang="en-US" sz="4000" b="1"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Biblical text</a:t>
            </a:r>
            <a:endParaRPr lang="en-US" sz="4000" b="1"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a:xfrm>
            <a:off x="1469984" y="1895708"/>
            <a:ext cx="9883815" cy="4281256"/>
          </a:xfrm>
        </p:spPr>
        <p:txBody>
          <a:bodyPr/>
          <a:lstStyle/>
          <a:p>
            <a:r>
              <a:rPr lang="en-US"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Healthcare providers have trouble conceptualizing spiritual care outside of religion</a:t>
            </a:r>
          </a:p>
          <a:p>
            <a:endParaRPr lang="en-US" dirty="0" smtClean="0">
              <a:solidFill>
                <a:schemeClr val="bg1"/>
              </a:solidFill>
              <a:latin typeface="Americana BT" panose="02020504070506020904" pitchFamily="18" charset="0"/>
            </a:endParaRPr>
          </a:p>
          <a:p>
            <a:r>
              <a:rPr lang="en-US"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Pew Report 2012: Identify with Christian religion</a:t>
            </a:r>
          </a:p>
          <a:p>
            <a:pPr lvl="1"/>
            <a:r>
              <a:rPr lang="en-US" dirty="0" smtClean="0">
                <a:solidFill>
                  <a:schemeClr val="bg1"/>
                </a:solidFill>
                <a:latin typeface="Americana BT" panose="02020504070506020904" pitchFamily="18" charset="0"/>
              </a:rPr>
              <a:t>Americas 86%</a:t>
            </a:r>
          </a:p>
          <a:p>
            <a:pPr lvl="1"/>
            <a:r>
              <a:rPr lang="en-US" dirty="0" smtClean="0">
                <a:solidFill>
                  <a:schemeClr val="bg1"/>
                </a:solidFill>
                <a:latin typeface="Americana BT" panose="02020504070506020904" pitchFamily="18" charset="0"/>
              </a:rPr>
              <a:t>Europe 76%</a:t>
            </a:r>
          </a:p>
          <a:p>
            <a:pPr lvl="1"/>
            <a:r>
              <a:rPr lang="en-US" dirty="0" smtClean="0">
                <a:solidFill>
                  <a:schemeClr val="bg1"/>
                </a:solidFill>
                <a:latin typeface="Americana BT" panose="02020504070506020904" pitchFamily="18" charset="0"/>
              </a:rPr>
              <a:t>Sub-Saharan Africa 63%</a:t>
            </a:r>
          </a:p>
          <a:p>
            <a:pPr lvl="1"/>
            <a:endParaRPr lang="en-US" dirty="0" smtClean="0">
              <a:solidFill>
                <a:schemeClr val="bg1"/>
              </a:solidFill>
              <a:latin typeface="Americana BT" panose="02020504070506020904" pitchFamily="18" charset="0"/>
            </a:endParaRPr>
          </a:p>
          <a:p>
            <a:endParaRPr lang="en-US" dirty="0" smtClean="0"/>
          </a:p>
          <a:p>
            <a:endParaRPr lang="en-US" dirty="0"/>
          </a:p>
        </p:txBody>
      </p:sp>
      <p:pic>
        <p:nvPicPr>
          <p:cNvPr id="4" name="Picture 3"/>
          <p:cNvPicPr>
            <a:picLocks noChangeAspect="1"/>
          </p:cNvPicPr>
          <p:nvPr/>
        </p:nvPicPr>
        <p:blipFill>
          <a:blip r:embed="rId2"/>
          <a:stretch>
            <a:fillRect/>
          </a:stretch>
        </p:blipFill>
        <p:spPr>
          <a:xfrm>
            <a:off x="8684505" y="4872307"/>
            <a:ext cx="2194750" cy="1304657"/>
          </a:xfrm>
          <a:prstGeom prst="rect">
            <a:avLst/>
          </a:prstGeom>
        </p:spPr>
      </p:pic>
    </p:spTree>
    <p:extLst>
      <p:ext uri="{BB962C8B-B14F-4D97-AF65-F5344CB8AC3E}">
        <p14:creationId xmlns:p14="http://schemas.microsoft.com/office/powerpoint/2010/main" val="205866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par>
                          <p:cTn id="13" fill="hold">
                            <p:stCondLst>
                              <p:cond delay="500"/>
                            </p:stCondLst>
                            <p:childTnLst>
                              <p:par>
                                <p:cTn id="14" presetID="10" presetClass="entr" presetSubtype="0" fill="hold" grpId="0" nodeType="afterEffect">
                                  <p:stCondLst>
                                    <p:cond delay="30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par>
                          <p:cTn id="17" fill="hold">
                            <p:stCondLst>
                              <p:cond delay="1300"/>
                            </p:stCondLst>
                            <p:childTnLst>
                              <p:par>
                                <p:cTn id="18" presetID="10" presetClass="entr" presetSubtype="0" fill="hold" grpId="0" nodeType="afterEffect">
                                  <p:stCondLst>
                                    <p:cond delay="10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par>
                          <p:cTn id="21" fill="hold">
                            <p:stCondLst>
                              <p:cond delay="1900"/>
                            </p:stCondLst>
                            <p:childTnLst>
                              <p:par>
                                <p:cTn id="22" presetID="10" presetClass="entr" presetSubtype="0" fill="hold" grpId="0" nodeType="afterEffect">
                                  <p:stCondLst>
                                    <p:cond delay="20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Faith versus Fear</a:t>
            </a:r>
            <a:endParaRPr lang="en-US"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a:xfrm>
            <a:off x="838200" y="1460310"/>
            <a:ext cx="10515600" cy="5063320"/>
          </a:xfrm>
        </p:spPr>
        <p:txBody>
          <a:bodyPr>
            <a:normAutofit fontScale="92500" lnSpcReduction="10000"/>
          </a:bodyPr>
          <a:lstStyle/>
          <a:p>
            <a:r>
              <a:rPr lang="en-US" sz="3000"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Faith: A strong belief or trust in someone or something </a:t>
            </a:r>
            <a:r>
              <a:rPr lang="en-US" sz="30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Merriam-Webster</a:t>
            </a:r>
          </a:p>
          <a:p>
            <a:r>
              <a:rPr lang="en-US" sz="30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Patients put faith in: doctors, nurses, medicine, insurance company, family</a:t>
            </a:r>
          </a:p>
          <a:p>
            <a:r>
              <a:rPr lang="en-US" sz="3000"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Biblical faith: A conviction of truth; the conviction that God exists and is the creator and ruler of all things </a:t>
            </a:r>
            <a:r>
              <a:rPr lang="en-US" sz="30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Greek Lexicon::G4102</a:t>
            </a:r>
          </a:p>
          <a:p>
            <a:r>
              <a:rPr lang="en-US" sz="30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Matthew 8:26 He replied, “You of little faith, why are you so afraid?” Then he got up and rebuked the winds and the waves, and it was completely calm.</a:t>
            </a:r>
          </a:p>
          <a:p>
            <a:r>
              <a:rPr lang="en-US" sz="3000"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Matthew </a:t>
            </a:r>
            <a:r>
              <a:rPr lang="en-US" sz="30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9:22 Jesus turned and saw her. “Take heart, daughter,” he said, “your faith has healed you.” And the woman was healed at that moment.</a:t>
            </a:r>
            <a:endParaRPr lang="en-US" sz="3000"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US" dirty="0" smtClean="0"/>
          </a:p>
          <a:p>
            <a:endParaRPr lang="en-US" dirty="0"/>
          </a:p>
        </p:txBody>
      </p:sp>
    </p:spTree>
    <p:extLst>
      <p:ext uri="{BB962C8B-B14F-4D97-AF65-F5344CB8AC3E}">
        <p14:creationId xmlns:p14="http://schemas.microsoft.com/office/powerpoint/2010/main" val="372321091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1100"/>
                                  </p:stCondLst>
                                  <p:childTnLst>
                                    <p:set>
                                      <p:cBhvr>
                                        <p:cTn id="9" dur="1" fill="hold">
                                          <p:stCondLst>
                                            <p:cond delay="0"/>
                                          </p:stCondLst>
                                        </p:cTn>
                                        <p:tgtEl>
                                          <p:spTgt spid="3">
                                            <p:txEl>
                                              <p:pRg st="1" end="1"/>
                                            </p:txEl>
                                          </p:spTgt>
                                        </p:tgtEl>
                                        <p:attrNameLst>
                                          <p:attrName>style.visibility</p:attrName>
                                        </p:attrNameLst>
                                      </p:cBhvr>
                                      <p:to>
                                        <p:strVal val="visible"/>
                                      </p:to>
                                    </p:set>
                                  </p:childTnLst>
                                </p:cTn>
                              </p:par>
                            </p:childTnLst>
                          </p:cTn>
                        </p:par>
                        <p:par>
                          <p:cTn id="10" fill="hold">
                            <p:stCondLst>
                              <p:cond delay="1100"/>
                            </p:stCondLst>
                            <p:childTnLst>
                              <p:par>
                                <p:cTn id="11" presetID="1" presetClass="entr" presetSubtype="0" fill="hold" grpId="0" nodeType="afterEffect">
                                  <p:stCondLst>
                                    <p:cond delay="900"/>
                                  </p:stCondLst>
                                  <p:childTnLst>
                                    <p:set>
                                      <p:cBhvr>
                                        <p:cTn id="12" dur="1" fill="hold">
                                          <p:stCondLst>
                                            <p:cond delay="749"/>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749"/>
                                          </p:stCondLst>
                                        </p:cTn>
                                        <p:tgtEl>
                                          <p:spTgt spid="3">
                                            <p:txEl>
                                              <p:pRg st="3" end="3"/>
                                            </p:txEl>
                                          </p:spTgt>
                                        </p:tgtEl>
                                        <p:attrNameLst>
                                          <p:attrName>style.visibility</p:attrName>
                                        </p:attrNameLst>
                                      </p:cBhvr>
                                      <p:to>
                                        <p:strVal val="visible"/>
                                      </p:to>
                                    </p:set>
                                  </p:childTnLst>
                                </p:cTn>
                              </p:par>
                            </p:childTnLst>
                          </p:cTn>
                        </p:par>
                        <p:par>
                          <p:cTn id="17" fill="hold">
                            <p:stCondLst>
                              <p:cond delay="750"/>
                            </p:stCondLst>
                            <p:childTnLst>
                              <p:par>
                                <p:cTn id="18" presetID="1" presetClass="entr" presetSubtype="0" fill="hold" grpId="0" nodeType="afterEffect">
                                  <p:stCondLst>
                                    <p:cond delay="250"/>
                                  </p:stCondLst>
                                  <p:childTnLst>
                                    <p:set>
                                      <p:cBhvr>
                                        <p:cTn id="19" dur="1" fill="hold">
                                          <p:stCondLst>
                                            <p:cond delay="749"/>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88956" y="365125"/>
            <a:ext cx="4264843" cy="1325563"/>
          </a:xfrm>
        </p:spPr>
        <p:txBody>
          <a:bodyPr/>
          <a:lstStyle/>
          <a:p>
            <a:r>
              <a:rPr lang="en-US"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Faith definition</a:t>
            </a:r>
            <a:endParaRPr lang="en-US"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a:xfrm>
            <a:off x="1242935" y="1882667"/>
            <a:ext cx="7500257" cy="4351338"/>
          </a:xfrm>
        </p:spPr>
        <p:txBody>
          <a:bodyPr/>
          <a:lstStyle/>
          <a:p>
            <a:pPr marL="0" indent="0" algn="ctr">
              <a:lnSpc>
                <a:spcPct val="150000"/>
              </a:lnSpc>
              <a:buNone/>
            </a:pPr>
            <a:r>
              <a:rPr lang="en-US" dirty="0" smtClean="0">
                <a:solidFill>
                  <a:schemeClr val="bg1"/>
                </a:solidFill>
              </a:rPr>
              <a:t>Belief or trust in someone or something.  For the Christian this need is primarily met through faith in Jesus Christ; however </a:t>
            </a:r>
            <a:r>
              <a:rPr lang="en-US" u="sng" dirty="0" smtClean="0">
                <a:solidFill>
                  <a:schemeClr val="bg1"/>
                </a:solidFill>
              </a:rPr>
              <a:t>all</a:t>
            </a:r>
            <a:r>
              <a:rPr lang="en-US" dirty="0" smtClean="0">
                <a:solidFill>
                  <a:schemeClr val="bg1"/>
                </a:solidFill>
              </a:rPr>
              <a:t> people need to have faith in something whether temporal or eternal.  When this need is not met, fear is the result.</a:t>
            </a:r>
            <a:endParaRPr lang="en-US" dirty="0">
              <a:solidFill>
                <a:schemeClr val="bg1"/>
              </a:solidFill>
            </a:endParaRPr>
          </a:p>
        </p:txBody>
      </p:sp>
      <p:pic>
        <p:nvPicPr>
          <p:cNvPr id="4" name="Picture 3"/>
          <p:cNvPicPr>
            <a:picLocks noChangeAspect="1"/>
          </p:cNvPicPr>
          <p:nvPr/>
        </p:nvPicPr>
        <p:blipFill>
          <a:blip r:embed="rId2"/>
          <a:stretch>
            <a:fillRect/>
          </a:stretch>
        </p:blipFill>
        <p:spPr>
          <a:xfrm>
            <a:off x="9080431" y="4775153"/>
            <a:ext cx="2194750" cy="1304657"/>
          </a:xfrm>
          <a:prstGeom prst="rect">
            <a:avLst/>
          </a:prstGeom>
        </p:spPr>
      </p:pic>
    </p:spTree>
    <p:extLst>
      <p:ext uri="{BB962C8B-B14F-4D97-AF65-F5344CB8AC3E}">
        <p14:creationId xmlns:p14="http://schemas.microsoft.com/office/powerpoint/2010/main" val="27578639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Hope versus Hopelessness</a:t>
            </a:r>
            <a:endParaRPr lang="en-US"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p:txBody>
          <a:bodyPr>
            <a:normAutofit/>
          </a:bodyPr>
          <a:lstStyle/>
          <a:p>
            <a:r>
              <a:rPr lang="en-US"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Hope is a desire with expectation of attainment or expectation with confidence </a:t>
            </a:r>
            <a:r>
              <a:rPr lang="en-US" sz="16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Merriam-Webster</a:t>
            </a:r>
          </a:p>
          <a:p>
            <a:r>
              <a:rPr lang="en-US"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Patients hope to be able to care for themselves and families, to be able to physical interact with the world around them, to have intimate relationships with others, to have food to eat and a safe place to live, and to be free of pain and injury</a:t>
            </a:r>
          </a:p>
          <a:p>
            <a:r>
              <a:rPr lang="en-US"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Hope have been found to positively correlate with health, quality of life, well-being, happiness, and comfort in the hospital </a:t>
            </a:r>
            <a:r>
              <a:rPr lang="en-US" sz="20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Butt 2011</a:t>
            </a:r>
          </a:p>
          <a:p>
            <a:r>
              <a:rPr lang="en-US"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Biblical hope is defined as a joyful and confident expectation of eternal salvation </a:t>
            </a:r>
            <a:r>
              <a:rPr lang="en-US" sz="20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Greek Lexicon::</a:t>
            </a:r>
            <a:r>
              <a:rPr lang="en-US" sz="2000"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G1680</a:t>
            </a:r>
            <a:endParaRPr lang="en-US" sz="20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47100179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6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750"/>
                                        <p:tgtEl>
                                          <p:spTgt spid="3">
                                            <p:txEl>
                                              <p:pRg st="1" end="1"/>
                                            </p:txEl>
                                          </p:spTgt>
                                        </p:tgtEl>
                                      </p:cBhvr>
                                    </p:animEffect>
                                  </p:childTnLst>
                                </p:cTn>
                              </p:par>
                            </p:childTnLst>
                          </p:cTn>
                        </p:par>
                        <p:par>
                          <p:cTn id="12" fill="hold">
                            <p:stCondLst>
                              <p:cond delay="1900"/>
                            </p:stCondLst>
                            <p:childTnLst>
                              <p:par>
                                <p:cTn id="13" presetID="10" presetClass="entr" presetSubtype="0" fill="hold" grpId="0" nodeType="afterEffect">
                                  <p:stCondLst>
                                    <p:cond delay="75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750"/>
                                        <p:tgtEl>
                                          <p:spTgt spid="3">
                                            <p:txEl>
                                              <p:pRg st="2" end="2"/>
                                            </p:txEl>
                                          </p:spTgt>
                                        </p:tgtEl>
                                      </p:cBhvr>
                                    </p:animEffect>
                                  </p:childTnLst>
                                </p:cTn>
                              </p:par>
                            </p:childTnLst>
                          </p:cTn>
                        </p:par>
                        <p:par>
                          <p:cTn id="16" fill="hold">
                            <p:stCondLst>
                              <p:cond delay="3400"/>
                            </p:stCondLst>
                            <p:childTnLst>
                              <p:par>
                                <p:cTn id="17" presetID="10" presetClass="entr" presetSubtype="0" fill="hold" grpId="0" nodeType="afterEffect">
                                  <p:stCondLst>
                                    <p:cond delay="100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7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96155" y="365909"/>
            <a:ext cx="4597536" cy="1325563"/>
          </a:xfrm>
        </p:spPr>
        <p:txBody>
          <a:bodyPr/>
          <a:lstStyle/>
          <a:p>
            <a:r>
              <a:rPr lang="en-US"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Hope definition</a:t>
            </a:r>
            <a:endParaRPr lang="en-US"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a:xfrm>
            <a:off x="468000" y="1559496"/>
            <a:ext cx="8704683" cy="4351338"/>
          </a:xfrm>
        </p:spPr>
        <p:txBody>
          <a:bodyPr>
            <a:normAutofit/>
          </a:bodyPr>
          <a:lstStyle/>
          <a:p>
            <a:pPr marL="0" indent="0" algn="ctr">
              <a:lnSpc>
                <a:spcPct val="150000"/>
              </a:lnSpc>
              <a:buNone/>
            </a:pPr>
            <a:r>
              <a:rPr lang="en-US" dirty="0" smtClean="0">
                <a:solidFill>
                  <a:schemeClr val="bg1"/>
                </a:solidFill>
              </a:rPr>
              <a:t>Hope is a person’s confidence that their faith has not been misplaced.  For the Christian, this need is met by their hope that Jesus is powerful enough to keep His promise of life with Him in heaven; however </a:t>
            </a:r>
            <a:r>
              <a:rPr lang="en-US" u="sng" dirty="0" smtClean="0">
                <a:solidFill>
                  <a:schemeClr val="bg1"/>
                </a:solidFill>
              </a:rPr>
              <a:t>all</a:t>
            </a:r>
            <a:r>
              <a:rPr lang="en-US" dirty="0" smtClean="0">
                <a:solidFill>
                  <a:schemeClr val="bg1"/>
                </a:solidFill>
              </a:rPr>
              <a:t> people have a need to be confident that what they believe will come to pass.  When this need is not met, hopelessness is the result.</a:t>
            </a:r>
            <a:endParaRPr lang="en-US" dirty="0">
              <a:solidFill>
                <a:schemeClr val="bg1"/>
              </a:solidFill>
            </a:endParaRPr>
          </a:p>
        </p:txBody>
      </p:sp>
      <p:pic>
        <p:nvPicPr>
          <p:cNvPr id="4" name="Picture 3"/>
          <p:cNvPicPr>
            <a:picLocks noChangeAspect="1"/>
          </p:cNvPicPr>
          <p:nvPr/>
        </p:nvPicPr>
        <p:blipFill>
          <a:blip r:embed="rId2"/>
          <a:stretch>
            <a:fillRect/>
          </a:stretch>
        </p:blipFill>
        <p:spPr>
          <a:xfrm>
            <a:off x="9172683" y="4850568"/>
            <a:ext cx="2194750" cy="1304657"/>
          </a:xfrm>
          <a:prstGeom prst="rect">
            <a:avLst/>
          </a:prstGeom>
        </p:spPr>
      </p:pic>
    </p:spTree>
    <p:extLst>
      <p:ext uri="{BB962C8B-B14F-4D97-AF65-F5344CB8AC3E}">
        <p14:creationId xmlns:p14="http://schemas.microsoft.com/office/powerpoint/2010/main" val="42043482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1170" y="365126"/>
            <a:ext cx="6932629" cy="1001762"/>
          </a:xfrm>
        </p:spPr>
        <p:txBody>
          <a:bodyPr/>
          <a:lstStyle/>
          <a:p>
            <a:pPr algn="r"/>
            <a:r>
              <a:rPr lang="en-US"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Love versus Loneliness</a:t>
            </a:r>
            <a:endParaRPr lang="en-US"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a:xfrm>
            <a:off x="838200" y="1366887"/>
            <a:ext cx="7740192" cy="5288437"/>
          </a:xfrm>
        </p:spPr>
        <p:txBody>
          <a:bodyPr>
            <a:normAutofit fontScale="92500" lnSpcReduction="10000"/>
          </a:bodyPr>
          <a:lstStyle/>
          <a:p>
            <a:r>
              <a:rPr lang="en-US" dirty="0" smtClean="0">
                <a:solidFill>
                  <a:schemeClr val="bg1"/>
                </a:solidFill>
              </a:rPr>
              <a:t>Love is used to describe many kinds of emotions such as affection, sexual desire, and tenderness </a:t>
            </a:r>
            <a:r>
              <a:rPr lang="en-US" sz="2000" dirty="0">
                <a:solidFill>
                  <a:schemeClr val="bg1"/>
                </a:solidFill>
              </a:rPr>
              <a:t>Merriam Webster</a:t>
            </a:r>
          </a:p>
          <a:p>
            <a:r>
              <a:rPr lang="en-US" dirty="0" smtClean="0">
                <a:solidFill>
                  <a:schemeClr val="bg1"/>
                </a:solidFill>
              </a:rPr>
              <a:t>Biblical love is agape: </a:t>
            </a:r>
            <a:r>
              <a:rPr lang="en-US" sz="2000" dirty="0">
                <a:solidFill>
                  <a:schemeClr val="bg1"/>
                </a:solidFill>
              </a:rPr>
              <a:t>1 </a:t>
            </a:r>
            <a:r>
              <a:rPr lang="en-US" sz="2000" dirty="0" err="1">
                <a:solidFill>
                  <a:schemeClr val="bg1"/>
                </a:solidFill>
              </a:rPr>
              <a:t>Cor</a:t>
            </a:r>
            <a:r>
              <a:rPr lang="en-US" sz="2000" dirty="0">
                <a:solidFill>
                  <a:schemeClr val="bg1"/>
                </a:solidFill>
              </a:rPr>
              <a:t> 13</a:t>
            </a:r>
          </a:p>
          <a:p>
            <a:pPr lvl="1"/>
            <a:r>
              <a:rPr lang="en-US" dirty="0" smtClean="0">
                <a:solidFill>
                  <a:schemeClr val="bg1"/>
                </a:solidFill>
              </a:rPr>
              <a:t>Patient</a:t>
            </a:r>
          </a:p>
          <a:p>
            <a:pPr lvl="1"/>
            <a:r>
              <a:rPr lang="en-US" dirty="0" smtClean="0">
                <a:solidFill>
                  <a:schemeClr val="bg1"/>
                </a:solidFill>
              </a:rPr>
              <a:t>Kind</a:t>
            </a:r>
          </a:p>
          <a:p>
            <a:pPr lvl="1"/>
            <a:r>
              <a:rPr lang="en-US" dirty="0" smtClean="0">
                <a:solidFill>
                  <a:schemeClr val="bg1"/>
                </a:solidFill>
              </a:rPr>
              <a:t>Not proud or boastful</a:t>
            </a:r>
          </a:p>
          <a:p>
            <a:pPr lvl="1"/>
            <a:r>
              <a:rPr lang="en-US" dirty="0" smtClean="0">
                <a:solidFill>
                  <a:schemeClr val="bg1"/>
                </a:solidFill>
              </a:rPr>
              <a:t>Not easily angered</a:t>
            </a:r>
          </a:p>
          <a:p>
            <a:pPr lvl="1"/>
            <a:r>
              <a:rPr lang="en-US" dirty="0" smtClean="0">
                <a:solidFill>
                  <a:schemeClr val="bg1"/>
                </a:solidFill>
              </a:rPr>
              <a:t>Not self-seeking</a:t>
            </a:r>
          </a:p>
          <a:p>
            <a:pPr lvl="1"/>
            <a:r>
              <a:rPr lang="en-US" dirty="0" smtClean="0">
                <a:solidFill>
                  <a:schemeClr val="bg1"/>
                </a:solidFill>
              </a:rPr>
              <a:t>Holding no grudges</a:t>
            </a:r>
          </a:p>
          <a:p>
            <a:pPr lvl="1"/>
            <a:r>
              <a:rPr lang="en-US" dirty="0" smtClean="0">
                <a:solidFill>
                  <a:schemeClr val="bg1"/>
                </a:solidFill>
              </a:rPr>
              <a:t>Always protecting</a:t>
            </a:r>
          </a:p>
          <a:p>
            <a:pPr lvl="1"/>
            <a:r>
              <a:rPr lang="en-US" dirty="0" smtClean="0">
                <a:solidFill>
                  <a:schemeClr val="bg1"/>
                </a:solidFill>
              </a:rPr>
              <a:t>Always enduring</a:t>
            </a:r>
          </a:p>
          <a:p>
            <a:r>
              <a:rPr lang="en-US" dirty="0" smtClean="0">
                <a:solidFill>
                  <a:schemeClr val="bg1"/>
                </a:solidFill>
              </a:rPr>
              <a:t>This selfless, humble love is the greatest spiritual need of all men and women</a:t>
            </a:r>
          </a:p>
        </p:txBody>
      </p:sp>
      <p:pic>
        <p:nvPicPr>
          <p:cNvPr id="4" name="Picture 3"/>
          <p:cNvPicPr>
            <a:picLocks noChangeAspect="1"/>
          </p:cNvPicPr>
          <p:nvPr/>
        </p:nvPicPr>
        <p:blipFill>
          <a:blip r:embed="rId2"/>
          <a:stretch>
            <a:fillRect/>
          </a:stretch>
        </p:blipFill>
        <p:spPr>
          <a:xfrm>
            <a:off x="9250113" y="5027904"/>
            <a:ext cx="2194750" cy="1304657"/>
          </a:xfrm>
          <a:prstGeom prst="rect">
            <a:avLst/>
          </a:prstGeom>
        </p:spPr>
      </p:pic>
    </p:spTree>
    <p:extLst>
      <p:ext uri="{BB962C8B-B14F-4D97-AF65-F5344CB8AC3E}">
        <p14:creationId xmlns:p14="http://schemas.microsoft.com/office/powerpoint/2010/main" val="384786811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2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25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75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225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par>
                          <p:cTn id="24" fill="hold">
                            <p:stCondLst>
                              <p:cond delay="2750"/>
                            </p:stCondLst>
                            <p:childTnLst>
                              <p:par>
                                <p:cTn id="25" presetID="10"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par>
                          <p:cTn id="28" fill="hold">
                            <p:stCondLst>
                              <p:cond delay="3250"/>
                            </p:stCondLst>
                            <p:childTnLst>
                              <p:par>
                                <p:cTn id="29" presetID="10" presetClass="entr" presetSubtype="0"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par>
                          <p:cTn id="32" fill="hold">
                            <p:stCondLst>
                              <p:cond delay="3750"/>
                            </p:stCondLst>
                            <p:childTnLst>
                              <p:par>
                                <p:cTn id="33" presetID="10" presetClass="entr" presetSubtype="0" fill="hold" grpId="0"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500"/>
                                        <p:tgtEl>
                                          <p:spTgt spid="3">
                                            <p:txEl>
                                              <p:pRg st="7" end="7"/>
                                            </p:txEl>
                                          </p:spTgt>
                                        </p:tgtEl>
                                      </p:cBhvr>
                                    </p:animEffect>
                                  </p:childTnLst>
                                </p:cTn>
                              </p:par>
                            </p:childTnLst>
                          </p:cTn>
                        </p:par>
                        <p:par>
                          <p:cTn id="36" fill="hold">
                            <p:stCondLst>
                              <p:cond delay="4250"/>
                            </p:stCondLst>
                            <p:childTnLst>
                              <p:par>
                                <p:cTn id="37" presetID="10" presetClass="entr" presetSubtype="0" fill="hold" grpId="0" nodeType="after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500"/>
                                        <p:tgtEl>
                                          <p:spTgt spid="3">
                                            <p:txEl>
                                              <p:pRg st="8" end="8"/>
                                            </p:txEl>
                                          </p:spTgt>
                                        </p:tgtEl>
                                      </p:cBhvr>
                                    </p:animEffect>
                                  </p:childTnLst>
                                </p:cTn>
                              </p:par>
                            </p:childTnLst>
                          </p:cTn>
                        </p:par>
                        <p:par>
                          <p:cTn id="40" fill="hold">
                            <p:stCondLst>
                              <p:cond delay="4750"/>
                            </p:stCondLst>
                            <p:childTnLst>
                              <p:par>
                                <p:cTn id="41" presetID="10" presetClass="entr" presetSubtype="0" fill="hold" grpId="0" nodeType="after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Effect transition="in" filter="fade">
                                      <p:cBhvr>
                                        <p:cTn id="43" dur="500"/>
                                        <p:tgtEl>
                                          <p:spTgt spid="3">
                                            <p:txEl>
                                              <p:pRg st="9" end="9"/>
                                            </p:txEl>
                                          </p:spTgt>
                                        </p:tgtEl>
                                      </p:cBhvr>
                                    </p:animEffect>
                                  </p:childTnLst>
                                </p:cTn>
                              </p:par>
                            </p:childTnLst>
                          </p:cTn>
                        </p:par>
                        <p:par>
                          <p:cTn id="44" fill="hold">
                            <p:stCondLst>
                              <p:cond delay="5250"/>
                            </p:stCondLst>
                            <p:childTnLst>
                              <p:par>
                                <p:cTn id="45" presetID="10" presetClass="entr" presetSubtype="0" fill="hold" grpId="0" nodeType="afterEffect">
                                  <p:stCondLst>
                                    <p:cond delay="40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Love definition</a:t>
            </a:r>
            <a:endParaRPr lang="en-US"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a:xfrm>
            <a:off x="1819469" y="1583029"/>
            <a:ext cx="7632441" cy="4351338"/>
          </a:xfrm>
        </p:spPr>
        <p:txBody>
          <a:bodyPr>
            <a:normAutofit fontScale="92500"/>
          </a:bodyPr>
          <a:lstStyle/>
          <a:p>
            <a:pPr marL="0" indent="0">
              <a:lnSpc>
                <a:spcPct val="150000"/>
              </a:lnSpc>
              <a:buNone/>
            </a:pPr>
            <a:r>
              <a:rPr lang="en-US" dirty="0" smtClean="0">
                <a:solidFill>
                  <a:schemeClr val="bg1"/>
                </a:solidFill>
              </a:rPr>
              <a:t>Love is every person’s greatest spiritual need and for the Christian is met by a love relationship with Jesus Christ.  However, </a:t>
            </a:r>
            <a:r>
              <a:rPr lang="en-US" u="sng" dirty="0" smtClean="0">
                <a:solidFill>
                  <a:schemeClr val="bg1"/>
                </a:solidFill>
              </a:rPr>
              <a:t>all</a:t>
            </a:r>
            <a:r>
              <a:rPr lang="en-US" dirty="0" smtClean="0">
                <a:solidFill>
                  <a:schemeClr val="bg1"/>
                </a:solidFill>
              </a:rPr>
              <a:t> people have the need to receive love from others through expressions of: patience, kindness, forgiveness, humbleness, protection from harm, truthfulness, endurance, and selflessness.  When the need for love is not met, loneliness is the result.</a:t>
            </a:r>
            <a:endParaRPr lang="en-US" dirty="0">
              <a:solidFill>
                <a:schemeClr val="bg1"/>
              </a:solidFill>
            </a:endParaRPr>
          </a:p>
        </p:txBody>
      </p:sp>
      <p:pic>
        <p:nvPicPr>
          <p:cNvPr id="4" name="Picture 3"/>
          <p:cNvPicPr>
            <a:picLocks noChangeAspect="1"/>
          </p:cNvPicPr>
          <p:nvPr/>
        </p:nvPicPr>
        <p:blipFill>
          <a:blip r:embed="rId2"/>
          <a:stretch>
            <a:fillRect/>
          </a:stretch>
        </p:blipFill>
        <p:spPr>
          <a:xfrm>
            <a:off x="9305480" y="5067385"/>
            <a:ext cx="2194750" cy="1304657"/>
          </a:xfrm>
          <a:prstGeom prst="rect">
            <a:avLst/>
          </a:prstGeom>
        </p:spPr>
      </p:pic>
    </p:spTree>
    <p:extLst>
      <p:ext uri="{BB962C8B-B14F-4D97-AF65-F5344CB8AC3E}">
        <p14:creationId xmlns:p14="http://schemas.microsoft.com/office/powerpoint/2010/main" val="426135500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022711000"/>
              </p:ext>
            </p:extLst>
          </p:nvPr>
        </p:nvGraphicFramePr>
        <p:xfrm>
          <a:off x="308919" y="469558"/>
          <a:ext cx="11528855" cy="5760720"/>
        </p:xfrm>
        <a:graphic>
          <a:graphicData uri="http://schemas.openxmlformats.org/drawingml/2006/table">
            <a:tbl>
              <a:tblPr firstRow="1" firstCol="1" bandRow="1">
                <a:tableStyleId>{125E5076-3810-47DD-B79F-674D7AD40C01}</a:tableStyleId>
              </a:tblPr>
              <a:tblGrid>
                <a:gridCol w="2914953"/>
                <a:gridCol w="6191978"/>
                <a:gridCol w="2421924"/>
              </a:tblGrid>
              <a:tr h="480256">
                <a:tc>
                  <a:txBody>
                    <a:bodyPr/>
                    <a:lstStyle/>
                    <a:p>
                      <a:pPr algn="ctr"/>
                      <a:r>
                        <a:rPr lang="en-US" sz="2800" dirty="0" smtClean="0"/>
                        <a:t>Concept</a:t>
                      </a:r>
                      <a:endParaRPr lang="en-US" sz="2800" dirty="0"/>
                    </a:p>
                  </a:txBody>
                  <a:tcPr/>
                </a:tc>
                <a:tc>
                  <a:txBody>
                    <a:bodyPr/>
                    <a:lstStyle/>
                    <a:p>
                      <a:pPr algn="ctr"/>
                      <a:r>
                        <a:rPr lang="en-US" sz="2800" dirty="0" smtClean="0"/>
                        <a:t>Measurement</a:t>
                      </a:r>
                      <a:endParaRPr lang="en-US" sz="2800" dirty="0"/>
                    </a:p>
                  </a:txBody>
                  <a:tcPr/>
                </a:tc>
                <a:tc>
                  <a:txBody>
                    <a:bodyPr/>
                    <a:lstStyle/>
                    <a:p>
                      <a:pPr algn="r"/>
                      <a:r>
                        <a:rPr lang="en-US" sz="2800" dirty="0" smtClean="0"/>
                        <a:t>R&amp;V</a:t>
                      </a:r>
                      <a:endParaRPr lang="en-US" sz="2800" dirty="0"/>
                    </a:p>
                  </a:txBody>
                  <a:tcPr/>
                </a:tc>
              </a:tr>
              <a:tr h="875761">
                <a:tc>
                  <a:txBody>
                    <a:bodyPr/>
                    <a:lstStyle/>
                    <a:p>
                      <a:r>
                        <a:rPr lang="en-US" sz="2800" dirty="0" smtClean="0"/>
                        <a:t>Spiritual Wellbeing</a:t>
                      </a:r>
                      <a:endParaRPr lang="en-US" sz="2800" dirty="0"/>
                    </a:p>
                  </a:txBody>
                  <a:tcPr/>
                </a:tc>
                <a:tc>
                  <a:txBody>
                    <a:bodyPr/>
                    <a:lstStyle/>
                    <a:p>
                      <a:r>
                        <a:rPr lang="en-US" sz="2400" i="1" dirty="0" smtClean="0"/>
                        <a:t>Meaning &amp; Peace </a:t>
                      </a:r>
                      <a:r>
                        <a:rPr lang="en-US" sz="2400" dirty="0" smtClean="0"/>
                        <a:t>Subscale  of the </a:t>
                      </a:r>
                      <a:r>
                        <a:rPr lang="en-US" sz="2400" i="1" dirty="0" smtClean="0"/>
                        <a:t>FACIT-</a:t>
                      </a:r>
                      <a:r>
                        <a:rPr lang="en-US" sz="2400" i="1" dirty="0" err="1" smtClean="0"/>
                        <a:t>sp</a:t>
                      </a:r>
                      <a:endParaRPr lang="en-US" sz="2400" i="1" dirty="0" smtClean="0"/>
                    </a:p>
                    <a:p>
                      <a:r>
                        <a:rPr lang="en-US" sz="2400" dirty="0" smtClean="0"/>
                        <a:t>8-item Likert scale</a:t>
                      </a:r>
                      <a:endParaRPr lang="en-US" sz="2400" dirty="0"/>
                    </a:p>
                  </a:txBody>
                  <a:tcPr/>
                </a:tc>
                <a:tc>
                  <a:txBody>
                    <a:bodyPr/>
                    <a:lstStyle/>
                    <a:p>
                      <a:pPr algn="r"/>
                      <a:r>
                        <a:rPr lang="el-GR" sz="2400" dirty="0" smtClean="0"/>
                        <a:t>α</a:t>
                      </a:r>
                      <a:r>
                        <a:rPr lang="en-US" sz="2400" dirty="0" smtClean="0"/>
                        <a:t> = 0.78</a:t>
                      </a:r>
                    </a:p>
                    <a:p>
                      <a:pPr algn="r"/>
                      <a:r>
                        <a:rPr lang="el-GR" sz="2400" dirty="0" smtClean="0"/>
                        <a:t>α = </a:t>
                      </a:r>
                      <a:r>
                        <a:rPr lang="en-US" sz="2400" dirty="0" smtClean="0"/>
                        <a:t>0.83</a:t>
                      </a:r>
                      <a:endParaRPr lang="en-US" sz="2400" dirty="0"/>
                    </a:p>
                  </a:txBody>
                  <a:tcPr/>
                </a:tc>
              </a:tr>
              <a:tr h="791010">
                <a:tc>
                  <a:txBody>
                    <a:bodyPr/>
                    <a:lstStyle/>
                    <a:p>
                      <a:r>
                        <a:rPr lang="en-US" sz="2800" dirty="0" smtClean="0"/>
                        <a:t>Faith</a:t>
                      </a:r>
                      <a:endParaRPr lang="en-US" sz="2800" dirty="0"/>
                    </a:p>
                  </a:txBody>
                  <a:tcPr>
                    <a:solidFill>
                      <a:schemeClr val="accent1"/>
                    </a:solidFill>
                  </a:tcPr>
                </a:tc>
                <a:tc>
                  <a:txBody>
                    <a:bodyPr/>
                    <a:lstStyle/>
                    <a:p>
                      <a:r>
                        <a:rPr lang="en-US" sz="2400" i="1" dirty="0" smtClean="0"/>
                        <a:t>Faith</a:t>
                      </a:r>
                      <a:r>
                        <a:rPr lang="en-US" sz="2400" dirty="0" smtClean="0"/>
                        <a:t> Subscale of the </a:t>
                      </a:r>
                      <a:r>
                        <a:rPr lang="en-US" sz="2400" i="1" dirty="0" smtClean="0"/>
                        <a:t>FACIT-</a:t>
                      </a:r>
                      <a:r>
                        <a:rPr lang="en-US" sz="2400" i="1" dirty="0" err="1" smtClean="0"/>
                        <a:t>sp</a:t>
                      </a:r>
                      <a:endParaRPr lang="en-US" sz="2400" i="1" dirty="0" smtClean="0"/>
                    </a:p>
                    <a:p>
                      <a:r>
                        <a:rPr lang="en-US" sz="2400" dirty="0" smtClean="0"/>
                        <a:t>4-item  Likert scale</a:t>
                      </a:r>
                      <a:endParaRPr lang="en-US" sz="2400" dirty="0"/>
                    </a:p>
                  </a:txBody>
                  <a:tcPr/>
                </a:tc>
                <a:tc>
                  <a:txBody>
                    <a:bodyPr/>
                    <a:lstStyle/>
                    <a:p>
                      <a:pPr algn="r"/>
                      <a:r>
                        <a:rPr lang="el-GR" sz="2800" dirty="0" smtClean="0"/>
                        <a:t>α = </a:t>
                      </a:r>
                      <a:r>
                        <a:rPr lang="en-US" sz="2800" dirty="0" smtClean="0"/>
                        <a:t>0.87</a:t>
                      </a:r>
                      <a:endParaRPr lang="el-GR" sz="2800" dirty="0" smtClean="0"/>
                    </a:p>
                    <a:p>
                      <a:pPr algn="r"/>
                      <a:endParaRPr lang="en-US" dirty="0"/>
                    </a:p>
                  </a:txBody>
                  <a:tcPr/>
                </a:tc>
              </a:tr>
              <a:tr h="791010">
                <a:tc>
                  <a:txBody>
                    <a:bodyPr/>
                    <a:lstStyle/>
                    <a:p>
                      <a:r>
                        <a:rPr lang="en-US" sz="2800" dirty="0" smtClean="0"/>
                        <a:t>Fear/Anxiety</a:t>
                      </a:r>
                      <a:endParaRPr lang="en-US" sz="2800" dirty="0"/>
                    </a:p>
                  </a:txBody>
                  <a:tcPr/>
                </a:tc>
                <a:tc>
                  <a:txBody>
                    <a:bodyPr/>
                    <a:lstStyle/>
                    <a:p>
                      <a:r>
                        <a:rPr lang="en-US" sz="2400" i="1" dirty="0" smtClean="0"/>
                        <a:t>Generalized</a:t>
                      </a:r>
                      <a:r>
                        <a:rPr lang="en-US" sz="2400" i="1" baseline="0" dirty="0" smtClean="0"/>
                        <a:t> Anxiety Disorder Scale (</a:t>
                      </a:r>
                      <a:r>
                        <a:rPr lang="en-US" sz="2400" i="1" dirty="0" smtClean="0"/>
                        <a:t>GAD 7)</a:t>
                      </a:r>
                      <a:endParaRPr lang="en-US" sz="2400" dirty="0" smtClean="0"/>
                    </a:p>
                    <a:p>
                      <a:r>
                        <a:rPr lang="en-US" sz="2400" dirty="0" smtClean="0"/>
                        <a:t>7-item Likert Scale</a:t>
                      </a:r>
                      <a:endParaRPr lang="en-US" sz="2400" dirty="0"/>
                    </a:p>
                  </a:txBody>
                  <a:tcPr/>
                </a:tc>
                <a:tc>
                  <a:txBody>
                    <a:bodyPr/>
                    <a:lstStyle/>
                    <a:p>
                      <a:pPr algn="r"/>
                      <a:r>
                        <a:rPr lang="el-GR" sz="2800" dirty="0" smtClean="0"/>
                        <a:t>α = </a:t>
                      </a:r>
                      <a:r>
                        <a:rPr lang="en-US" sz="2800" dirty="0" smtClean="0"/>
                        <a:t>0.92</a:t>
                      </a:r>
                      <a:endParaRPr lang="el-GR" sz="2800" dirty="0" smtClean="0"/>
                    </a:p>
                    <a:p>
                      <a:pPr algn="r"/>
                      <a:endParaRPr lang="en-US" dirty="0"/>
                    </a:p>
                  </a:txBody>
                  <a:tcPr/>
                </a:tc>
              </a:tr>
              <a:tr h="762759">
                <a:tc>
                  <a:txBody>
                    <a:bodyPr/>
                    <a:lstStyle/>
                    <a:p>
                      <a:r>
                        <a:rPr lang="en-US" sz="2800" dirty="0" smtClean="0"/>
                        <a:t>Hope </a:t>
                      </a:r>
                      <a:endParaRPr lang="en-US" sz="2800" dirty="0"/>
                    </a:p>
                  </a:txBody>
                  <a:tcPr>
                    <a:solidFill>
                      <a:schemeClr val="accent1"/>
                    </a:solidFill>
                  </a:tcPr>
                </a:tc>
                <a:tc>
                  <a:txBody>
                    <a:bodyPr/>
                    <a:lstStyle/>
                    <a:p>
                      <a:r>
                        <a:rPr lang="en-US" sz="2400" i="1" dirty="0" err="1" smtClean="0"/>
                        <a:t>Herth</a:t>
                      </a:r>
                      <a:r>
                        <a:rPr lang="en-US" sz="2400" i="1" dirty="0" smtClean="0"/>
                        <a:t> Hope Index</a:t>
                      </a:r>
                    </a:p>
                    <a:p>
                      <a:r>
                        <a:rPr lang="en-US" sz="2400" dirty="0" smtClean="0"/>
                        <a:t>12-item</a:t>
                      </a:r>
                      <a:r>
                        <a:rPr lang="en-US" sz="2400" baseline="0" dirty="0" smtClean="0"/>
                        <a:t> Likert Scale</a:t>
                      </a:r>
                      <a:endParaRPr lang="en-US" sz="2400" dirty="0"/>
                    </a:p>
                  </a:txBody>
                  <a:tcPr/>
                </a:tc>
                <a:tc>
                  <a:txBody>
                    <a:bodyPr/>
                    <a:lstStyle/>
                    <a:p>
                      <a:pPr algn="r"/>
                      <a:r>
                        <a:rPr lang="el-GR" sz="2800" dirty="0" smtClean="0"/>
                        <a:t>α = </a:t>
                      </a:r>
                      <a:r>
                        <a:rPr lang="en-US" sz="2800" dirty="0" smtClean="0"/>
                        <a:t>0.97</a:t>
                      </a:r>
                      <a:endParaRPr lang="el-GR" sz="2800" dirty="0" smtClean="0"/>
                    </a:p>
                    <a:p>
                      <a:pPr algn="r"/>
                      <a:endParaRPr lang="en-US" dirty="0"/>
                    </a:p>
                  </a:txBody>
                  <a:tcPr/>
                </a:tc>
              </a:tr>
              <a:tr h="1229551">
                <a:tc>
                  <a:txBody>
                    <a:bodyPr/>
                    <a:lstStyle/>
                    <a:p>
                      <a:r>
                        <a:rPr lang="en-US" sz="2800" dirty="0" smtClean="0"/>
                        <a:t>Loneliness</a:t>
                      </a:r>
                      <a:endParaRPr lang="en-US" sz="2800" dirty="0"/>
                    </a:p>
                  </a:txBody>
                  <a:tcPr/>
                </a:tc>
                <a:tc>
                  <a:txBody>
                    <a:bodyPr/>
                    <a:lstStyle/>
                    <a:p>
                      <a:r>
                        <a:rPr lang="en-US" sz="2400" i="1" dirty="0" smtClean="0"/>
                        <a:t>Social &amp; Emotional Loneliness Scale (SELSA-S)</a:t>
                      </a:r>
                    </a:p>
                    <a:p>
                      <a:r>
                        <a:rPr lang="en-US" sz="2400" dirty="0" smtClean="0"/>
                        <a:t>Romantic</a:t>
                      </a:r>
                    </a:p>
                    <a:p>
                      <a:r>
                        <a:rPr lang="en-US" sz="2400" dirty="0" smtClean="0"/>
                        <a:t>Family</a:t>
                      </a:r>
                    </a:p>
                    <a:p>
                      <a:r>
                        <a:rPr lang="en-US" sz="2400" dirty="0" smtClean="0"/>
                        <a:t>Social</a:t>
                      </a:r>
                      <a:endParaRPr lang="en-US" sz="2400" dirty="0"/>
                    </a:p>
                  </a:txBody>
                  <a:tcPr/>
                </a:tc>
                <a:tc>
                  <a:txBody>
                    <a:bodyPr/>
                    <a:lstStyle/>
                    <a:p>
                      <a:pPr algn="r"/>
                      <a:endParaRPr lang="en-US" sz="2400" dirty="0" smtClean="0"/>
                    </a:p>
                    <a:p>
                      <a:pPr algn="r"/>
                      <a:r>
                        <a:rPr lang="el-GR" sz="2400" dirty="0" smtClean="0"/>
                        <a:t>α = 0.</a:t>
                      </a:r>
                      <a:r>
                        <a:rPr lang="en-US" sz="2400" dirty="0" smtClean="0"/>
                        <a:t>87</a:t>
                      </a:r>
                      <a:endParaRPr lang="el-GR" sz="2400" dirty="0" smtClean="0"/>
                    </a:p>
                    <a:p>
                      <a:pPr algn="r"/>
                      <a:r>
                        <a:rPr lang="el-GR" sz="2400" dirty="0" smtClean="0"/>
                        <a:t>α = 0.</a:t>
                      </a:r>
                      <a:r>
                        <a:rPr lang="en-US" sz="2400" dirty="0" smtClean="0"/>
                        <a:t>89</a:t>
                      </a:r>
                      <a:endParaRPr lang="el-GR" sz="2400" dirty="0" smtClean="0"/>
                    </a:p>
                    <a:p>
                      <a:pPr algn="r"/>
                      <a:r>
                        <a:rPr lang="el-GR" sz="2400" dirty="0" smtClean="0"/>
                        <a:t>α = 0.</a:t>
                      </a:r>
                      <a:r>
                        <a:rPr lang="en-US" sz="2400" dirty="0" smtClean="0"/>
                        <a:t>90</a:t>
                      </a:r>
                      <a:endParaRPr lang="el-GR" sz="2400" dirty="0" smtClean="0"/>
                    </a:p>
                    <a:p>
                      <a:pPr algn="r"/>
                      <a:endParaRPr lang="en-US" dirty="0"/>
                    </a:p>
                  </a:txBody>
                  <a:tcPr/>
                </a:tc>
              </a:tr>
            </a:tbl>
          </a:graphicData>
        </a:graphic>
      </p:graphicFrame>
    </p:spTree>
    <p:extLst>
      <p:ext uri="{BB962C8B-B14F-4D97-AF65-F5344CB8AC3E}">
        <p14:creationId xmlns:p14="http://schemas.microsoft.com/office/powerpoint/2010/main" val="409117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6200000">
            <a:off x="-2198635" y="2975671"/>
            <a:ext cx="6324600" cy="961088"/>
          </a:xfrm>
        </p:spPr>
        <p:txBody>
          <a:bodyPr/>
          <a:lstStyle/>
          <a:p>
            <a:pPr algn="ctr"/>
            <a:r>
              <a:rPr lang="en-US" b="1" dirty="0" smtClean="0">
                <a:solidFill>
                  <a:schemeClr val="bg1"/>
                </a:solidFill>
              </a:rPr>
              <a:t>Hypothesis Testing</a:t>
            </a:r>
            <a:endParaRPr lang="en-US" b="1" dirty="0">
              <a:solidFill>
                <a:schemeClr val="bg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21856085"/>
              </p:ext>
            </p:extLst>
          </p:nvPr>
        </p:nvGraphicFramePr>
        <p:xfrm>
          <a:off x="1850571" y="791399"/>
          <a:ext cx="10042350" cy="5688858"/>
        </p:xfrm>
        <a:graphic>
          <a:graphicData uri="http://schemas.openxmlformats.org/drawingml/2006/table">
            <a:tbl>
              <a:tblPr firstRow="1" bandRow="1">
                <a:tableStyleId>{5C22544A-7EE6-4342-B048-85BDC9FD1C3A}</a:tableStyleId>
              </a:tblPr>
              <a:tblGrid>
                <a:gridCol w="2425942"/>
                <a:gridCol w="2606971"/>
                <a:gridCol w="1997678"/>
                <a:gridCol w="3011759"/>
              </a:tblGrid>
              <a:tr h="721715">
                <a:tc>
                  <a:txBody>
                    <a:bodyPr/>
                    <a:lstStyle/>
                    <a:p>
                      <a:r>
                        <a:rPr lang="en-US" sz="2400" dirty="0" smtClean="0">
                          <a:solidFill>
                            <a:schemeClr val="tx1"/>
                          </a:solidFill>
                        </a:rPr>
                        <a:t>Variable</a:t>
                      </a:r>
                      <a:endParaRPr lang="en-US" sz="2400" dirty="0">
                        <a:solidFill>
                          <a:schemeClr val="tx1"/>
                        </a:solidFill>
                      </a:endParaRPr>
                    </a:p>
                  </a:txBody>
                  <a:tcPr>
                    <a:solidFill>
                      <a:schemeClr val="accent1">
                        <a:lumMod val="60000"/>
                        <a:lumOff val="40000"/>
                      </a:schemeClr>
                    </a:solidFill>
                  </a:tcPr>
                </a:tc>
                <a:tc>
                  <a:txBody>
                    <a:bodyPr/>
                    <a:lstStyle/>
                    <a:p>
                      <a:r>
                        <a:rPr lang="en-US" sz="2400" baseline="0" dirty="0" smtClean="0">
                          <a:solidFill>
                            <a:schemeClr val="tx1"/>
                          </a:solidFill>
                        </a:rPr>
                        <a:t>Score</a:t>
                      </a:r>
                      <a:endParaRPr lang="en-US" sz="2400" dirty="0">
                        <a:solidFill>
                          <a:schemeClr val="tx1"/>
                        </a:solidFill>
                      </a:endParaRPr>
                    </a:p>
                  </a:txBody>
                  <a:tcPr>
                    <a:solidFill>
                      <a:schemeClr val="accent1">
                        <a:lumMod val="20000"/>
                        <a:lumOff val="80000"/>
                      </a:schemeClr>
                    </a:solidFill>
                  </a:tcPr>
                </a:tc>
                <a:tc>
                  <a:txBody>
                    <a:bodyPr/>
                    <a:lstStyle/>
                    <a:p>
                      <a:r>
                        <a:rPr lang="en-US" sz="2400" dirty="0" smtClean="0">
                          <a:solidFill>
                            <a:schemeClr val="tx1"/>
                          </a:solidFill>
                        </a:rPr>
                        <a:t>Variable</a:t>
                      </a:r>
                      <a:endParaRPr lang="en-US" sz="2400" dirty="0">
                        <a:solidFill>
                          <a:schemeClr val="tx1"/>
                        </a:solidFill>
                      </a:endParaRPr>
                    </a:p>
                  </a:txBody>
                  <a:tcPr>
                    <a:solidFill>
                      <a:schemeClr val="accent1">
                        <a:lumMod val="60000"/>
                        <a:lumOff val="40000"/>
                      </a:schemeClr>
                    </a:solidFill>
                  </a:tcPr>
                </a:tc>
                <a:tc>
                  <a:txBody>
                    <a:bodyPr/>
                    <a:lstStyle/>
                    <a:p>
                      <a:r>
                        <a:rPr lang="en-US" sz="2400" dirty="0" smtClean="0">
                          <a:solidFill>
                            <a:schemeClr val="tx1"/>
                          </a:solidFill>
                        </a:rPr>
                        <a:t>Score</a:t>
                      </a:r>
                      <a:endParaRPr lang="en-US" sz="2400" dirty="0">
                        <a:solidFill>
                          <a:schemeClr val="tx1"/>
                        </a:solidFill>
                      </a:endParaRPr>
                    </a:p>
                  </a:txBody>
                  <a:tcPr>
                    <a:solidFill>
                      <a:schemeClr val="accent1">
                        <a:lumMod val="20000"/>
                        <a:lumOff val="80000"/>
                      </a:schemeClr>
                    </a:solidFill>
                  </a:tcPr>
                </a:tc>
              </a:tr>
              <a:tr h="554413">
                <a:tc>
                  <a:txBody>
                    <a:bodyPr/>
                    <a:lstStyle/>
                    <a:p>
                      <a:r>
                        <a:rPr lang="en-US" sz="2400" dirty="0" smtClean="0"/>
                        <a:t>Gender</a:t>
                      </a:r>
                      <a:endParaRPr lang="en-US" sz="2400" dirty="0"/>
                    </a:p>
                  </a:txBody>
                  <a:tcPr>
                    <a:solidFill>
                      <a:schemeClr val="accent1">
                        <a:lumMod val="60000"/>
                        <a:lumOff val="40000"/>
                      </a:schemeClr>
                    </a:solidFill>
                  </a:tcPr>
                </a:tc>
                <a:tc>
                  <a:txBody>
                    <a:bodyPr/>
                    <a:lstStyle/>
                    <a:p>
                      <a:r>
                        <a:rPr lang="en-US" sz="2400" dirty="0" smtClean="0"/>
                        <a:t>55% female</a:t>
                      </a:r>
                      <a:endParaRPr lang="en-US" sz="2400" dirty="0"/>
                    </a:p>
                  </a:txBody>
                  <a:tcPr/>
                </a:tc>
                <a:tc>
                  <a:txBody>
                    <a:bodyPr/>
                    <a:lstStyle/>
                    <a:p>
                      <a:r>
                        <a:rPr lang="en-US" sz="2400" dirty="0" smtClean="0"/>
                        <a:t>Pain</a:t>
                      </a:r>
                    </a:p>
                    <a:p>
                      <a:r>
                        <a:rPr lang="en-US" sz="2400" dirty="0" smtClean="0"/>
                        <a:t>0-10</a:t>
                      </a:r>
                      <a:endParaRPr lang="en-US" sz="2400" dirty="0"/>
                    </a:p>
                  </a:txBody>
                  <a:tcPr>
                    <a:solidFill>
                      <a:schemeClr val="accent1">
                        <a:lumMod val="60000"/>
                        <a:lumOff val="40000"/>
                      </a:schemeClr>
                    </a:solidFill>
                  </a:tcPr>
                </a:tc>
                <a:tc>
                  <a:txBody>
                    <a:bodyPr/>
                    <a:lstStyle/>
                    <a:p>
                      <a:r>
                        <a:rPr lang="en-US" sz="2400" dirty="0" smtClean="0"/>
                        <a:t>23%     none</a:t>
                      </a:r>
                    </a:p>
                    <a:p>
                      <a:r>
                        <a:rPr lang="en-US" sz="2400" dirty="0" smtClean="0"/>
                        <a:t>50%     4 or above</a:t>
                      </a:r>
                      <a:endParaRPr lang="en-US" sz="2400" dirty="0"/>
                    </a:p>
                  </a:txBody>
                  <a:tcPr/>
                </a:tc>
              </a:tr>
              <a:tr h="554413">
                <a:tc>
                  <a:txBody>
                    <a:bodyPr/>
                    <a:lstStyle/>
                    <a:p>
                      <a:r>
                        <a:rPr lang="en-US" sz="2400" dirty="0" smtClean="0"/>
                        <a:t>Age</a:t>
                      </a:r>
                      <a:endParaRPr lang="en-US" sz="2400" dirty="0"/>
                    </a:p>
                  </a:txBody>
                  <a:tcPr>
                    <a:solidFill>
                      <a:schemeClr val="accent1">
                        <a:lumMod val="60000"/>
                        <a:lumOff val="40000"/>
                      </a:schemeClr>
                    </a:solidFill>
                  </a:tcPr>
                </a:tc>
                <a:tc>
                  <a:txBody>
                    <a:bodyPr/>
                    <a:lstStyle/>
                    <a:p>
                      <a:r>
                        <a:rPr lang="en-US" sz="2400" dirty="0" smtClean="0"/>
                        <a:t>66 years (34-91)</a:t>
                      </a:r>
                      <a:endParaRPr lang="en-US" sz="2400" dirty="0"/>
                    </a:p>
                  </a:txBody>
                  <a:tcPr/>
                </a:tc>
                <a:tc>
                  <a:txBody>
                    <a:bodyPr/>
                    <a:lstStyle/>
                    <a:p>
                      <a:r>
                        <a:rPr lang="en-US" sz="2400" dirty="0" smtClean="0"/>
                        <a:t>Nausea</a:t>
                      </a:r>
                    </a:p>
                    <a:p>
                      <a:r>
                        <a:rPr lang="en-US" sz="2400" dirty="0" smtClean="0"/>
                        <a:t>0-10</a:t>
                      </a:r>
                      <a:endParaRPr lang="en-US" sz="2400" dirty="0"/>
                    </a:p>
                  </a:txBody>
                  <a:tcPr>
                    <a:solidFill>
                      <a:schemeClr val="accent1">
                        <a:lumMod val="60000"/>
                        <a:lumOff val="40000"/>
                      </a:schemeClr>
                    </a:solidFill>
                  </a:tcPr>
                </a:tc>
                <a:tc>
                  <a:txBody>
                    <a:bodyPr/>
                    <a:lstStyle/>
                    <a:p>
                      <a:r>
                        <a:rPr lang="en-US" sz="2400" dirty="0" smtClean="0"/>
                        <a:t>40%</a:t>
                      </a:r>
                      <a:r>
                        <a:rPr lang="en-US" sz="2400" baseline="0" dirty="0" smtClean="0"/>
                        <a:t>      none</a:t>
                      </a:r>
                      <a:endParaRPr lang="en-US" sz="2400" dirty="0"/>
                    </a:p>
                  </a:txBody>
                  <a:tcPr/>
                </a:tc>
              </a:tr>
              <a:tr h="554413">
                <a:tc>
                  <a:txBody>
                    <a:bodyPr/>
                    <a:lstStyle/>
                    <a:p>
                      <a:r>
                        <a:rPr lang="en-US" sz="2400" dirty="0" smtClean="0"/>
                        <a:t>Diagnosis</a:t>
                      </a:r>
                      <a:endParaRPr lang="en-US" sz="2400" dirty="0"/>
                    </a:p>
                  </a:txBody>
                  <a:tcPr>
                    <a:lnB w="12700" cap="flat" cmpd="sng" algn="ctr">
                      <a:noFill/>
                      <a:prstDash val="solid"/>
                      <a:round/>
                      <a:headEnd type="none" w="med" len="med"/>
                      <a:tailEnd type="none" w="med" len="med"/>
                    </a:lnB>
                    <a:solidFill>
                      <a:schemeClr val="accent1">
                        <a:lumMod val="60000"/>
                        <a:lumOff val="40000"/>
                      </a:schemeClr>
                    </a:solidFill>
                  </a:tcPr>
                </a:tc>
                <a:tc>
                  <a:txBody>
                    <a:bodyPr/>
                    <a:lstStyle/>
                    <a:p>
                      <a:r>
                        <a:rPr lang="en-US" sz="2400" dirty="0" smtClean="0"/>
                        <a:t>Lung CA 27%</a:t>
                      </a:r>
                    </a:p>
                    <a:p>
                      <a:r>
                        <a:rPr lang="en-US" sz="2400" dirty="0" smtClean="0"/>
                        <a:t>Breast CA 13%</a:t>
                      </a:r>
                    </a:p>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Colon CA 12%</a:t>
                      </a:r>
                      <a:endParaRPr lang="en-US" sz="2400" dirty="0"/>
                    </a:p>
                  </a:txBody>
                  <a:tcPr>
                    <a:lnB w="12700" cmpd="sng">
                      <a:noFill/>
                    </a:lnB>
                  </a:tcPr>
                </a:tc>
                <a:tc>
                  <a:txBody>
                    <a:bodyPr/>
                    <a:lstStyle/>
                    <a:p>
                      <a:r>
                        <a:rPr lang="en-US" sz="2400" dirty="0" smtClean="0"/>
                        <a:t>Depression</a:t>
                      </a:r>
                    </a:p>
                    <a:p>
                      <a:r>
                        <a:rPr lang="en-US" sz="2400" dirty="0" smtClean="0"/>
                        <a:t>0-10</a:t>
                      </a:r>
                      <a:endParaRPr lang="en-US" sz="2400" dirty="0"/>
                    </a:p>
                  </a:txBody>
                  <a:tcPr>
                    <a:solidFill>
                      <a:schemeClr val="accent1">
                        <a:lumMod val="60000"/>
                        <a:lumOff val="40000"/>
                      </a:schemeClr>
                    </a:solidFill>
                  </a:tcPr>
                </a:tc>
                <a:tc>
                  <a:txBody>
                    <a:bodyPr/>
                    <a:lstStyle/>
                    <a:p>
                      <a:r>
                        <a:rPr lang="en-US" sz="2400" dirty="0" smtClean="0"/>
                        <a:t>25%     none</a:t>
                      </a:r>
                    </a:p>
                    <a:p>
                      <a:r>
                        <a:rPr lang="en-US" sz="2400" dirty="0" smtClean="0"/>
                        <a:t>25%    5 or higher</a:t>
                      </a:r>
                      <a:endParaRPr lang="en-US" sz="2400" dirty="0"/>
                    </a:p>
                  </a:txBody>
                  <a:tcPr/>
                </a:tc>
              </a:tr>
              <a:tr h="5544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Stage IV Cancer</a:t>
                      </a:r>
                    </a:p>
                    <a:p>
                      <a:endParaRPr lang="en-US"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r>
                        <a:rPr lang="en-US" sz="2400" dirty="0" smtClean="0"/>
                        <a:t>50%</a:t>
                      </a:r>
                      <a:endParaRPr lang="en-US" sz="2400" dirty="0"/>
                    </a:p>
                  </a:txBody>
                  <a:tcP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sz="2400" dirty="0" smtClean="0"/>
                        <a:t>Anxiety</a:t>
                      </a:r>
                    </a:p>
                    <a:p>
                      <a:r>
                        <a:rPr lang="en-US" sz="2400" dirty="0" smtClean="0"/>
                        <a:t>0-10</a:t>
                      </a:r>
                      <a:endParaRPr lang="en-US" sz="2400" dirty="0"/>
                    </a:p>
                  </a:txBody>
                  <a:tcPr>
                    <a:lnL w="12700" cmpd="sng">
                      <a:noFill/>
                    </a:lnL>
                    <a:solidFill>
                      <a:schemeClr val="accent1">
                        <a:lumMod val="60000"/>
                        <a:lumOff val="40000"/>
                      </a:schemeClr>
                    </a:solidFill>
                  </a:tcPr>
                </a:tc>
                <a:tc>
                  <a:txBody>
                    <a:bodyPr/>
                    <a:lstStyle/>
                    <a:p>
                      <a:r>
                        <a:rPr lang="en-US" sz="2400" dirty="0" smtClean="0"/>
                        <a:t>17%    none</a:t>
                      </a:r>
                    </a:p>
                    <a:p>
                      <a:r>
                        <a:rPr lang="en-US" sz="2400" dirty="0" smtClean="0"/>
                        <a:t>50%</a:t>
                      </a:r>
                      <a:r>
                        <a:rPr lang="en-US" sz="2400" baseline="0" dirty="0" smtClean="0"/>
                        <a:t>    3 or higher</a:t>
                      </a:r>
                      <a:endParaRPr lang="en-US" sz="2400" dirty="0"/>
                    </a:p>
                  </a:txBody>
                  <a:tcPr/>
                </a:tc>
              </a:tr>
              <a:tr h="1309543">
                <a:tc>
                  <a:txBody>
                    <a:bodyPr/>
                    <a:lstStyle/>
                    <a:p>
                      <a:r>
                        <a:rPr lang="en-US" sz="2400" dirty="0" smtClean="0"/>
                        <a:t>Undergoing</a:t>
                      </a:r>
                      <a:r>
                        <a:rPr lang="en-US" sz="2400" baseline="0" dirty="0" smtClean="0"/>
                        <a:t> Chemo</a:t>
                      </a:r>
                      <a:endParaRPr lang="en-US"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TlToBr w="12700" cmpd="sng">
                      <a:noFill/>
                      <a:prstDash val="solid"/>
                    </a:lnTlToBr>
                    <a:lnBlToTr w="12700" cmpd="sng">
                      <a:noFill/>
                      <a:prstDash val="solid"/>
                    </a:lnBlToTr>
                    <a:solidFill>
                      <a:schemeClr val="accent1">
                        <a:lumMod val="60000"/>
                        <a:lumOff val="40000"/>
                      </a:schemeClr>
                    </a:solidFill>
                  </a:tcPr>
                </a:tc>
                <a:tc>
                  <a:txBody>
                    <a:bodyPr/>
                    <a:lstStyle/>
                    <a:p>
                      <a:r>
                        <a:rPr lang="en-US" sz="2400" dirty="0" smtClean="0"/>
                        <a:t>65%</a:t>
                      </a:r>
                      <a:endParaRPr lang="en-US" sz="2400" dirty="0"/>
                    </a:p>
                  </a:txBody>
                  <a:tcPr>
                    <a:lnL w="12700" cap="flat" cmpd="sng" algn="ctr">
                      <a:noFill/>
                      <a:prstDash val="solid"/>
                      <a:round/>
                      <a:headEnd type="none" w="med" len="med"/>
                      <a:tailEnd type="none" w="med" len="med"/>
                    </a:lnL>
                    <a:lnR w="12700" cmpd="sng">
                      <a:noFill/>
                    </a:lnR>
                    <a:lnT w="12700" cmpd="sng">
                      <a:noFill/>
                    </a:lnT>
                    <a:lnTlToBr w="12700" cmpd="sng">
                      <a:noFill/>
                      <a:prstDash val="solid"/>
                    </a:lnTlToBr>
                    <a:lnBlToTr w="12700" cmpd="sng">
                      <a:noFill/>
                      <a:prstDash val="solid"/>
                    </a:lnBlToTr>
                  </a:tcPr>
                </a:tc>
                <a:tc>
                  <a:txBody>
                    <a:bodyPr/>
                    <a:lstStyle/>
                    <a:p>
                      <a:r>
                        <a:rPr lang="en-US" sz="2400" dirty="0" smtClean="0"/>
                        <a:t>Wellbeing</a:t>
                      </a:r>
                    </a:p>
                    <a:p>
                      <a:r>
                        <a:rPr lang="en-US" sz="2400" dirty="0" smtClean="0"/>
                        <a:t>0-10</a:t>
                      </a:r>
                      <a:endParaRPr lang="en-US" sz="2400" dirty="0"/>
                    </a:p>
                  </a:txBody>
                  <a:tcPr>
                    <a:lnL w="12700" cmpd="sng">
                      <a:noFill/>
                    </a:lnL>
                    <a:solidFill>
                      <a:schemeClr val="accent1">
                        <a:lumMod val="60000"/>
                        <a:lumOff val="40000"/>
                      </a:schemeClr>
                    </a:solidFill>
                  </a:tcPr>
                </a:tc>
                <a:tc>
                  <a:txBody>
                    <a:bodyPr/>
                    <a:lstStyle/>
                    <a:p>
                      <a:r>
                        <a:rPr lang="en-US" sz="2400" dirty="0" smtClean="0"/>
                        <a:t>7%</a:t>
                      </a:r>
                      <a:r>
                        <a:rPr lang="en-US" sz="2400" baseline="0" dirty="0" smtClean="0"/>
                        <a:t>     “best”</a:t>
                      </a:r>
                    </a:p>
                    <a:p>
                      <a:r>
                        <a:rPr lang="en-US" sz="2400" baseline="0" dirty="0" smtClean="0"/>
                        <a:t>1%     “worse”</a:t>
                      </a:r>
                    </a:p>
                    <a:p>
                      <a:r>
                        <a:rPr lang="en-US" sz="2400" baseline="0" dirty="0" smtClean="0"/>
                        <a:t>42%    5 or 6</a:t>
                      </a:r>
                      <a:endParaRPr lang="en-US" sz="2400" dirty="0"/>
                    </a:p>
                  </a:txBody>
                  <a:tcPr/>
                </a:tc>
              </a:tr>
            </a:tbl>
          </a:graphicData>
        </a:graphic>
      </p:graphicFrame>
    </p:spTree>
    <p:extLst>
      <p:ext uri="{BB962C8B-B14F-4D97-AF65-F5344CB8AC3E}">
        <p14:creationId xmlns:p14="http://schemas.microsoft.com/office/powerpoint/2010/main" val="163003530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4635305" y="644754"/>
            <a:ext cx="3581400" cy="1200329"/>
          </a:xfrm>
          <a:prstGeom prst="rect">
            <a:avLst/>
          </a:prstGeom>
          <a:solidFill>
            <a:srgbClr val="00B0F0"/>
          </a:solidFill>
        </p:spPr>
        <p:txBody>
          <a:bodyPr wrap="square" rtlCol="0">
            <a:spAutoFit/>
          </a:bodyPr>
          <a:lstStyle/>
          <a:p>
            <a:pPr algn="ctr"/>
            <a:r>
              <a:rPr lang="en-US" dirty="0"/>
              <a:t>Person</a:t>
            </a:r>
          </a:p>
          <a:p>
            <a:pPr algn="ctr"/>
            <a:endParaRPr lang="en-US" dirty="0"/>
          </a:p>
          <a:p>
            <a:pPr algn="ctr"/>
            <a:endParaRPr lang="en-US" dirty="0"/>
          </a:p>
          <a:p>
            <a:pPr algn="ctr"/>
            <a:endParaRPr lang="en-US" dirty="0"/>
          </a:p>
        </p:txBody>
      </p:sp>
      <p:sp>
        <p:nvSpPr>
          <p:cNvPr id="13" name="TextBox 12"/>
          <p:cNvSpPr txBox="1"/>
          <p:nvPr/>
        </p:nvSpPr>
        <p:spPr>
          <a:xfrm>
            <a:off x="6293534" y="1326917"/>
            <a:ext cx="1828800" cy="369332"/>
          </a:xfrm>
          <a:prstGeom prst="rect">
            <a:avLst/>
          </a:prstGeom>
          <a:solidFill>
            <a:schemeClr val="accent6">
              <a:lumMod val="60000"/>
              <a:lumOff val="40000"/>
            </a:schemeClr>
          </a:solidFill>
        </p:spPr>
        <p:txBody>
          <a:bodyPr wrap="square" rtlCol="0">
            <a:spAutoFit/>
          </a:bodyPr>
          <a:lstStyle/>
          <a:p>
            <a:pPr algn="r"/>
            <a:r>
              <a:rPr lang="en-US" dirty="0" smtClean="0"/>
              <a:t>Material self</a:t>
            </a:r>
            <a:endParaRPr lang="en-US" dirty="0"/>
          </a:p>
        </p:txBody>
      </p:sp>
      <p:sp>
        <p:nvSpPr>
          <p:cNvPr id="3" name="TextBox 2"/>
          <p:cNvSpPr txBox="1"/>
          <p:nvPr/>
        </p:nvSpPr>
        <p:spPr>
          <a:xfrm>
            <a:off x="4762500" y="1057988"/>
            <a:ext cx="1905000" cy="369332"/>
          </a:xfrm>
          <a:prstGeom prst="rect">
            <a:avLst/>
          </a:prstGeom>
          <a:solidFill>
            <a:srgbClr val="92D050"/>
          </a:solidFill>
        </p:spPr>
        <p:txBody>
          <a:bodyPr wrap="square" rtlCol="0">
            <a:spAutoFit/>
          </a:bodyPr>
          <a:lstStyle/>
          <a:p>
            <a:r>
              <a:rPr lang="en-US" dirty="0" smtClean="0"/>
              <a:t>Non material self</a:t>
            </a:r>
            <a:endParaRPr lang="en-US" dirty="0"/>
          </a:p>
        </p:txBody>
      </p:sp>
      <p:sp>
        <p:nvSpPr>
          <p:cNvPr id="19" name="TextBox 18"/>
          <p:cNvSpPr txBox="1"/>
          <p:nvPr/>
        </p:nvSpPr>
        <p:spPr>
          <a:xfrm>
            <a:off x="8283527" y="2133430"/>
            <a:ext cx="1600200" cy="369332"/>
          </a:xfrm>
          <a:prstGeom prst="rect">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US" dirty="0" smtClean="0"/>
              <a:t>Body</a:t>
            </a:r>
            <a:endParaRPr lang="en-US" dirty="0"/>
          </a:p>
        </p:txBody>
      </p:sp>
      <p:sp>
        <p:nvSpPr>
          <p:cNvPr id="27" name="TextBox 26"/>
          <p:cNvSpPr txBox="1"/>
          <p:nvPr/>
        </p:nvSpPr>
        <p:spPr>
          <a:xfrm>
            <a:off x="4910565" y="2186642"/>
            <a:ext cx="1752600" cy="369332"/>
          </a:xfrm>
          <a:prstGeom prst="rect">
            <a:avLst/>
          </a:prstGeom>
          <a:ln w="28575">
            <a:solidFill>
              <a:srgbClr val="FF0000"/>
            </a:solidFill>
          </a:ln>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n-US" dirty="0" smtClean="0"/>
              <a:t>Spirit</a:t>
            </a:r>
            <a:endParaRPr lang="en-US" dirty="0"/>
          </a:p>
        </p:txBody>
      </p:sp>
      <p:cxnSp>
        <p:nvCxnSpPr>
          <p:cNvPr id="29" name="Straight Arrow Connector 28"/>
          <p:cNvCxnSpPr/>
          <p:nvPr/>
        </p:nvCxnSpPr>
        <p:spPr>
          <a:xfrm flipV="1">
            <a:off x="6845828" y="2318097"/>
            <a:ext cx="1276506" cy="19123"/>
          </a:xfrm>
          <a:prstGeom prst="straightConnector1">
            <a:avLst/>
          </a:prstGeom>
          <a:ln w="28575">
            <a:headEnd type="triangle"/>
            <a:tailEnd type="triangle"/>
          </a:ln>
        </p:spPr>
        <p:style>
          <a:lnRef idx="3">
            <a:schemeClr val="dk1"/>
          </a:lnRef>
          <a:fillRef idx="0">
            <a:schemeClr val="dk1"/>
          </a:fillRef>
          <a:effectRef idx="2">
            <a:schemeClr val="dk1"/>
          </a:effectRef>
          <a:fontRef idx="minor">
            <a:schemeClr val="tx1"/>
          </a:fontRef>
        </p:style>
      </p:cxnSp>
      <p:sp>
        <p:nvSpPr>
          <p:cNvPr id="1026" name="TextBox 1025"/>
          <p:cNvSpPr txBox="1"/>
          <p:nvPr/>
        </p:nvSpPr>
        <p:spPr>
          <a:xfrm>
            <a:off x="1073224" y="4179925"/>
            <a:ext cx="1165090" cy="523220"/>
          </a:xfrm>
          <a:prstGeom prst="rect">
            <a:avLst/>
          </a:prstGeom>
          <a:gradFill flip="none" rotWithShape="1">
            <a:gsLst>
              <a:gs pos="0">
                <a:srgbClr val="CC0000">
                  <a:tint val="66000"/>
                  <a:satMod val="160000"/>
                </a:srgbClr>
              </a:gs>
              <a:gs pos="50000">
                <a:srgbClr val="CC0000">
                  <a:tint val="44500"/>
                  <a:satMod val="160000"/>
                </a:srgbClr>
              </a:gs>
              <a:gs pos="100000">
                <a:srgbClr val="CC0000">
                  <a:tint val="23500"/>
                  <a:satMod val="160000"/>
                </a:srgbClr>
              </a:gs>
            </a:gsLst>
            <a:path path="circle">
              <a:fillToRect r="100000" b="100000"/>
            </a:path>
            <a:tileRect l="-100000" t="-100000"/>
          </a:gradFill>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2800" dirty="0" smtClean="0"/>
              <a:t>Faith</a:t>
            </a:r>
            <a:endParaRPr lang="en-US" sz="2800" dirty="0"/>
          </a:p>
        </p:txBody>
      </p:sp>
      <p:sp>
        <p:nvSpPr>
          <p:cNvPr id="1027" name="TextBox 1026"/>
          <p:cNvSpPr txBox="1"/>
          <p:nvPr/>
        </p:nvSpPr>
        <p:spPr>
          <a:xfrm>
            <a:off x="4951325" y="5750139"/>
            <a:ext cx="1568266" cy="461665"/>
          </a:xfrm>
          <a:prstGeom prst="rect">
            <a:avLst/>
          </a:prstGeom>
        </p:spPr>
        <p:style>
          <a:lnRef idx="1">
            <a:schemeClr val="dk1"/>
          </a:lnRef>
          <a:fillRef idx="3">
            <a:schemeClr val="dk1"/>
          </a:fillRef>
          <a:effectRef idx="2">
            <a:schemeClr val="dk1"/>
          </a:effectRef>
          <a:fontRef idx="minor">
            <a:schemeClr val="lt1"/>
          </a:fontRef>
        </p:style>
        <p:txBody>
          <a:bodyPr wrap="square" rtlCol="0">
            <a:spAutoFit/>
          </a:bodyPr>
          <a:lstStyle/>
          <a:p>
            <a:pPr algn="ctr"/>
            <a:r>
              <a:rPr lang="en-US" sz="2400" dirty="0" smtClean="0"/>
              <a:t>Anxiety</a:t>
            </a:r>
            <a:endParaRPr lang="en-US" sz="2400" dirty="0"/>
          </a:p>
        </p:txBody>
      </p:sp>
      <p:sp>
        <p:nvSpPr>
          <p:cNvPr id="6" name="TextBox 5"/>
          <p:cNvSpPr txBox="1"/>
          <p:nvPr/>
        </p:nvSpPr>
        <p:spPr>
          <a:xfrm>
            <a:off x="4604824" y="3328234"/>
            <a:ext cx="2827881" cy="461665"/>
          </a:xfrm>
          <a:prstGeom prst="rect">
            <a:avLst/>
          </a:prstGeom>
          <a:solidFill>
            <a:schemeClr val="bg1"/>
          </a:solidFill>
          <a:ln w="38100">
            <a:solidFill>
              <a:srgbClr val="3333FF"/>
            </a:solidFill>
          </a:ln>
        </p:spPr>
        <p:txBody>
          <a:bodyPr wrap="square" rtlCol="0">
            <a:spAutoFit/>
          </a:bodyPr>
          <a:lstStyle/>
          <a:p>
            <a:pPr algn="ctr"/>
            <a:r>
              <a:rPr lang="en-US" sz="2400" dirty="0" smtClean="0"/>
              <a:t>Spirituality: Meaning</a:t>
            </a:r>
            <a:endParaRPr lang="en-US" sz="2400" dirty="0"/>
          </a:p>
        </p:txBody>
      </p:sp>
      <p:cxnSp>
        <p:nvCxnSpPr>
          <p:cNvPr id="8" name="Straight Arrow Connector 7"/>
          <p:cNvCxnSpPr/>
          <p:nvPr/>
        </p:nvCxnSpPr>
        <p:spPr>
          <a:xfrm>
            <a:off x="5808705" y="2723852"/>
            <a:ext cx="0" cy="515803"/>
          </a:xfrm>
          <a:prstGeom prst="straightConnector1">
            <a:avLst/>
          </a:prstGeom>
          <a:ln w="38100">
            <a:solidFill>
              <a:srgbClr val="FF0000"/>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18" name="Straight Arrow Connector 17"/>
          <p:cNvCxnSpPr/>
          <p:nvPr/>
        </p:nvCxnSpPr>
        <p:spPr>
          <a:xfrm flipH="1">
            <a:off x="2471157" y="4037691"/>
            <a:ext cx="1506243" cy="386028"/>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7475903" y="4860716"/>
            <a:ext cx="293377" cy="605283"/>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24" name="Straight Arrow Connector 23"/>
          <p:cNvCxnSpPr/>
          <p:nvPr/>
        </p:nvCxnSpPr>
        <p:spPr>
          <a:xfrm flipH="1">
            <a:off x="3231794" y="4607498"/>
            <a:ext cx="1282346" cy="81747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5753100" y="4572023"/>
            <a:ext cx="8654" cy="1010086"/>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1030" name="Straight Connector 1029"/>
          <p:cNvCxnSpPr/>
          <p:nvPr/>
        </p:nvCxnSpPr>
        <p:spPr>
          <a:xfrm>
            <a:off x="5753100" y="1427320"/>
            <a:ext cx="0" cy="70611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1032" name="Straight Connector 1031"/>
          <p:cNvCxnSpPr/>
          <p:nvPr/>
        </p:nvCxnSpPr>
        <p:spPr>
          <a:xfrm>
            <a:off x="7982243" y="1696249"/>
            <a:ext cx="514643" cy="437181"/>
          </a:xfrm>
          <a:prstGeom prst="line">
            <a:avLst/>
          </a:prstGeom>
          <a:ln w="28575">
            <a:solidFill>
              <a:srgbClr val="00B050"/>
            </a:solidFill>
          </a:ln>
        </p:spPr>
        <p:style>
          <a:lnRef idx="1">
            <a:schemeClr val="dk1"/>
          </a:lnRef>
          <a:fillRef idx="0">
            <a:schemeClr val="dk1"/>
          </a:fillRef>
          <a:effectRef idx="0">
            <a:schemeClr val="dk1"/>
          </a:effectRef>
          <a:fontRef idx="minor">
            <a:schemeClr val="tx1"/>
          </a:fontRef>
        </p:style>
      </p:cxnSp>
      <p:sp>
        <p:nvSpPr>
          <p:cNvPr id="4" name="TextBox 3" hidden="1"/>
          <p:cNvSpPr txBox="1"/>
          <p:nvPr/>
        </p:nvSpPr>
        <p:spPr>
          <a:xfrm>
            <a:off x="914400" y="268934"/>
            <a:ext cx="5181600" cy="369332"/>
          </a:xfrm>
          <a:prstGeom prst="rect">
            <a:avLst/>
          </a:prstGeom>
          <a:noFill/>
        </p:spPr>
        <p:txBody>
          <a:bodyPr wrap="square" rtlCol="0">
            <a:spAutoFit/>
          </a:bodyPr>
          <a:lstStyle/>
          <a:p>
            <a:r>
              <a:rPr lang="en-US" dirty="0"/>
              <a:t>Faith-Hope-Love Model of Spiritual </a:t>
            </a:r>
            <a:r>
              <a:rPr lang="en-US" dirty="0" smtClean="0"/>
              <a:t>Wellness</a:t>
            </a:r>
            <a:endParaRPr lang="en-US" dirty="0"/>
          </a:p>
        </p:txBody>
      </p:sp>
      <p:sp>
        <p:nvSpPr>
          <p:cNvPr id="17" name="TextBox 16"/>
          <p:cNvSpPr txBox="1"/>
          <p:nvPr/>
        </p:nvSpPr>
        <p:spPr>
          <a:xfrm>
            <a:off x="1887297" y="5443393"/>
            <a:ext cx="1155824" cy="523220"/>
          </a:xfrm>
          <a:prstGeom prst="rect">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100000" b="100000"/>
            </a:path>
            <a:tileRect t="-100000" r="-100000"/>
          </a:gradFill>
          <a:ln>
            <a:solidFill>
              <a:schemeClr val="tx1"/>
            </a:solidFill>
          </a:ln>
        </p:spPr>
        <p:txBody>
          <a:bodyPr wrap="square" rtlCol="0">
            <a:spAutoFit/>
          </a:bodyPr>
          <a:lstStyle/>
          <a:p>
            <a:pPr algn="r"/>
            <a:r>
              <a:rPr lang="en-US" sz="2800" dirty="0" smtClean="0"/>
              <a:t>Hope</a:t>
            </a:r>
            <a:endParaRPr lang="en-US" sz="2800" dirty="0"/>
          </a:p>
        </p:txBody>
      </p:sp>
      <p:sp>
        <p:nvSpPr>
          <p:cNvPr id="28" name="TextBox 27"/>
          <p:cNvSpPr txBox="1"/>
          <p:nvPr/>
        </p:nvSpPr>
        <p:spPr>
          <a:xfrm>
            <a:off x="7643081" y="5542448"/>
            <a:ext cx="1332768" cy="707886"/>
          </a:xfrm>
          <a:prstGeom prst="rect">
            <a:avLst/>
          </a:prstGeom>
          <a:solidFill>
            <a:schemeClr val="tx1"/>
          </a:solidFill>
          <a:ln>
            <a:solidFill>
              <a:schemeClr val="tx1"/>
            </a:solidFill>
          </a:ln>
        </p:spPr>
        <p:txBody>
          <a:bodyPr wrap="square" rtlCol="0">
            <a:spAutoFit/>
          </a:bodyPr>
          <a:lstStyle/>
          <a:p>
            <a:pPr algn="ctr"/>
            <a:r>
              <a:rPr lang="en-US" sz="2000" dirty="0" smtClean="0">
                <a:solidFill>
                  <a:schemeClr val="bg1"/>
                </a:solidFill>
              </a:rPr>
              <a:t>Romantic Loneliness</a:t>
            </a:r>
            <a:endParaRPr lang="en-US" sz="2000" dirty="0">
              <a:solidFill>
                <a:schemeClr val="bg1"/>
              </a:solidFill>
            </a:endParaRPr>
          </a:p>
        </p:txBody>
      </p:sp>
      <p:sp>
        <p:nvSpPr>
          <p:cNvPr id="1033" name="TextBox 1032"/>
          <p:cNvSpPr txBox="1"/>
          <p:nvPr/>
        </p:nvSpPr>
        <p:spPr>
          <a:xfrm>
            <a:off x="9332575" y="4626247"/>
            <a:ext cx="1495168" cy="707886"/>
          </a:xfrm>
          <a:prstGeom prst="rect">
            <a:avLst/>
          </a:prstGeom>
          <a:solidFill>
            <a:schemeClr val="tx1"/>
          </a:solidFill>
          <a:ln>
            <a:solidFill>
              <a:schemeClr val="tx1"/>
            </a:solidFill>
          </a:ln>
        </p:spPr>
        <p:txBody>
          <a:bodyPr wrap="square" rtlCol="0">
            <a:spAutoFit/>
          </a:bodyPr>
          <a:lstStyle/>
          <a:p>
            <a:pPr algn="ctr"/>
            <a:r>
              <a:rPr lang="en-US" sz="2000" dirty="0" smtClean="0">
                <a:solidFill>
                  <a:schemeClr val="bg1"/>
                </a:solidFill>
              </a:rPr>
              <a:t>Social Loneliness</a:t>
            </a:r>
            <a:endParaRPr lang="en-US" sz="2000" dirty="0">
              <a:solidFill>
                <a:schemeClr val="bg1"/>
              </a:solidFill>
            </a:endParaRPr>
          </a:p>
        </p:txBody>
      </p:sp>
      <p:cxnSp>
        <p:nvCxnSpPr>
          <p:cNvPr id="47" name="Straight Arrow Connector 46"/>
          <p:cNvCxnSpPr/>
          <p:nvPr/>
        </p:nvCxnSpPr>
        <p:spPr>
          <a:xfrm>
            <a:off x="8283527" y="4441535"/>
            <a:ext cx="867174" cy="208548"/>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sp>
        <p:nvSpPr>
          <p:cNvPr id="1036" name="TextBox 1035"/>
          <p:cNvSpPr txBox="1"/>
          <p:nvPr/>
        </p:nvSpPr>
        <p:spPr>
          <a:xfrm>
            <a:off x="9329648" y="3467336"/>
            <a:ext cx="1525763" cy="646331"/>
          </a:xfrm>
          <a:prstGeom prst="rect">
            <a:avLst/>
          </a:prstGeom>
          <a:solidFill>
            <a:schemeClr val="tx1"/>
          </a:solidFill>
        </p:spPr>
        <p:txBody>
          <a:bodyPr wrap="square" rtlCol="0">
            <a:spAutoFit/>
          </a:bodyPr>
          <a:lstStyle/>
          <a:p>
            <a:pPr algn="ctr"/>
            <a:r>
              <a:rPr lang="en-US" dirty="0" smtClean="0">
                <a:solidFill>
                  <a:schemeClr val="bg1"/>
                </a:solidFill>
              </a:rPr>
              <a:t>Family Loneliness</a:t>
            </a:r>
            <a:endParaRPr lang="en-US" dirty="0">
              <a:solidFill>
                <a:schemeClr val="bg1"/>
              </a:solidFill>
            </a:endParaRPr>
          </a:p>
        </p:txBody>
      </p:sp>
      <p:cxnSp>
        <p:nvCxnSpPr>
          <p:cNvPr id="50" name="Straight Arrow Connector 49"/>
          <p:cNvCxnSpPr/>
          <p:nvPr/>
        </p:nvCxnSpPr>
        <p:spPr>
          <a:xfrm flipV="1">
            <a:off x="7698672" y="3631913"/>
            <a:ext cx="1277177" cy="42708"/>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sp>
        <p:nvSpPr>
          <p:cNvPr id="5" name="TextBox 4"/>
          <p:cNvSpPr txBox="1"/>
          <p:nvPr/>
        </p:nvSpPr>
        <p:spPr>
          <a:xfrm>
            <a:off x="4762500" y="3898370"/>
            <a:ext cx="2539347" cy="461665"/>
          </a:xfrm>
          <a:prstGeom prst="rect">
            <a:avLst/>
          </a:prstGeom>
          <a:solidFill>
            <a:schemeClr val="bg1"/>
          </a:solidFill>
          <a:ln w="38100">
            <a:solidFill>
              <a:srgbClr val="CC00CC"/>
            </a:solidFill>
          </a:ln>
        </p:spPr>
        <p:txBody>
          <a:bodyPr wrap="square" rtlCol="0">
            <a:spAutoFit/>
          </a:bodyPr>
          <a:lstStyle/>
          <a:p>
            <a:pPr algn="ctr"/>
            <a:r>
              <a:rPr lang="en-US" sz="2400" dirty="0" smtClean="0"/>
              <a:t>Spirituality: Peace</a:t>
            </a:r>
            <a:endParaRPr lang="en-US" sz="2400" dirty="0"/>
          </a:p>
        </p:txBody>
      </p:sp>
      <p:sp>
        <p:nvSpPr>
          <p:cNvPr id="25" name="TextBox 24"/>
          <p:cNvSpPr txBox="1"/>
          <p:nvPr/>
        </p:nvSpPr>
        <p:spPr>
          <a:xfrm>
            <a:off x="3850496" y="2851783"/>
            <a:ext cx="843392" cy="615553"/>
          </a:xfrm>
          <a:prstGeom prst="rect">
            <a:avLst/>
          </a:prstGeom>
          <a:solidFill>
            <a:schemeClr val="bg1"/>
          </a:solidFill>
          <a:ln w="12700">
            <a:solidFill>
              <a:srgbClr val="3333FF"/>
            </a:solidFill>
          </a:ln>
        </p:spPr>
        <p:txBody>
          <a:bodyPr wrap="square" rtlCol="0">
            <a:spAutoFit/>
          </a:bodyPr>
          <a:lstStyle/>
          <a:p>
            <a:pPr algn="ctr"/>
            <a:r>
              <a:rPr lang="en-US" sz="2000" b="1" dirty="0" smtClean="0"/>
              <a:t>13.6</a:t>
            </a:r>
          </a:p>
          <a:p>
            <a:pPr algn="ctr"/>
            <a:r>
              <a:rPr lang="en-US" sz="1400" b="1" dirty="0" smtClean="0"/>
              <a:t>0-16</a:t>
            </a:r>
            <a:endParaRPr lang="en-US" sz="1400" b="1" dirty="0"/>
          </a:p>
        </p:txBody>
      </p:sp>
      <p:sp>
        <p:nvSpPr>
          <p:cNvPr id="30" name="TextBox 29"/>
          <p:cNvSpPr txBox="1"/>
          <p:nvPr/>
        </p:nvSpPr>
        <p:spPr>
          <a:xfrm>
            <a:off x="7201596" y="4113553"/>
            <a:ext cx="830594" cy="615553"/>
          </a:xfrm>
          <a:prstGeom prst="rect">
            <a:avLst/>
          </a:prstGeom>
          <a:solidFill>
            <a:schemeClr val="bg1"/>
          </a:solidFill>
          <a:ln w="19050">
            <a:solidFill>
              <a:srgbClr val="CC00CC"/>
            </a:solidFill>
          </a:ln>
        </p:spPr>
        <p:txBody>
          <a:bodyPr wrap="square" rtlCol="0">
            <a:spAutoFit/>
          </a:bodyPr>
          <a:lstStyle/>
          <a:p>
            <a:pPr algn="ctr"/>
            <a:r>
              <a:rPr lang="en-US" sz="2000" b="1" dirty="0" smtClean="0"/>
              <a:t>11.6</a:t>
            </a:r>
          </a:p>
          <a:p>
            <a:pPr algn="ctr"/>
            <a:r>
              <a:rPr lang="en-US" sz="1400" b="1" dirty="0" smtClean="0"/>
              <a:t>0-16</a:t>
            </a:r>
            <a:endParaRPr lang="en-US" sz="1400" b="1" dirty="0"/>
          </a:p>
        </p:txBody>
      </p:sp>
      <p:sp>
        <p:nvSpPr>
          <p:cNvPr id="38" name="TextBox 37"/>
          <p:cNvSpPr txBox="1"/>
          <p:nvPr/>
        </p:nvSpPr>
        <p:spPr>
          <a:xfrm>
            <a:off x="891459" y="3631913"/>
            <a:ext cx="540113" cy="615553"/>
          </a:xfrm>
          <a:prstGeom prst="rect">
            <a:avLst/>
          </a:prstGeom>
          <a:solidFill>
            <a:schemeClr val="bg1"/>
          </a:solidFill>
        </p:spPr>
        <p:txBody>
          <a:bodyPr wrap="square" rtlCol="0">
            <a:spAutoFit/>
          </a:bodyPr>
          <a:lstStyle/>
          <a:p>
            <a:pPr algn="ctr"/>
            <a:r>
              <a:rPr lang="en-US" sz="2000" b="1" dirty="0" smtClean="0"/>
              <a:t>13</a:t>
            </a:r>
          </a:p>
          <a:p>
            <a:pPr algn="ctr"/>
            <a:r>
              <a:rPr lang="en-US" sz="1400" b="1" dirty="0" smtClean="0"/>
              <a:t>0-16</a:t>
            </a:r>
            <a:endParaRPr lang="en-US" sz="1400" b="1" dirty="0"/>
          </a:p>
        </p:txBody>
      </p:sp>
      <p:sp>
        <p:nvSpPr>
          <p:cNvPr id="39" name="TextBox 38"/>
          <p:cNvSpPr txBox="1"/>
          <p:nvPr/>
        </p:nvSpPr>
        <p:spPr>
          <a:xfrm>
            <a:off x="1348830" y="5100744"/>
            <a:ext cx="613378" cy="615553"/>
          </a:xfrm>
          <a:prstGeom prst="rect">
            <a:avLst/>
          </a:prstGeom>
          <a:solidFill>
            <a:schemeClr val="bg1"/>
          </a:solidFill>
        </p:spPr>
        <p:txBody>
          <a:bodyPr wrap="square" rtlCol="0">
            <a:spAutoFit/>
          </a:bodyPr>
          <a:lstStyle/>
          <a:p>
            <a:pPr algn="ctr"/>
            <a:r>
              <a:rPr lang="en-US" sz="2000" b="1" dirty="0" smtClean="0"/>
              <a:t>39</a:t>
            </a:r>
          </a:p>
          <a:p>
            <a:pPr algn="ctr"/>
            <a:r>
              <a:rPr lang="en-US" sz="1400" b="1" dirty="0" smtClean="0"/>
              <a:t>12-48</a:t>
            </a:r>
            <a:endParaRPr lang="en-US" sz="1400" b="1" dirty="0"/>
          </a:p>
        </p:txBody>
      </p:sp>
      <p:sp>
        <p:nvSpPr>
          <p:cNvPr id="40" name="TextBox 39"/>
          <p:cNvSpPr txBox="1"/>
          <p:nvPr/>
        </p:nvSpPr>
        <p:spPr>
          <a:xfrm>
            <a:off x="4561942" y="5597057"/>
            <a:ext cx="618277" cy="615553"/>
          </a:xfrm>
          <a:prstGeom prst="rect">
            <a:avLst/>
          </a:prstGeom>
          <a:solidFill>
            <a:schemeClr val="bg1"/>
          </a:solidFill>
        </p:spPr>
        <p:txBody>
          <a:bodyPr wrap="square" rtlCol="0">
            <a:spAutoFit/>
          </a:bodyPr>
          <a:lstStyle/>
          <a:p>
            <a:pPr algn="ctr"/>
            <a:r>
              <a:rPr lang="en-US" sz="2000" b="1" dirty="0" smtClean="0"/>
              <a:t>9.7</a:t>
            </a:r>
          </a:p>
          <a:p>
            <a:pPr algn="ctr"/>
            <a:r>
              <a:rPr lang="en-US" sz="1400" b="1" dirty="0" smtClean="0"/>
              <a:t>0-28</a:t>
            </a:r>
            <a:endParaRPr lang="en-US" sz="1400" b="1" dirty="0"/>
          </a:p>
        </p:txBody>
      </p:sp>
      <p:sp>
        <p:nvSpPr>
          <p:cNvPr id="41" name="TextBox 40"/>
          <p:cNvSpPr txBox="1"/>
          <p:nvPr/>
        </p:nvSpPr>
        <p:spPr>
          <a:xfrm>
            <a:off x="7035285" y="5443393"/>
            <a:ext cx="653751" cy="615553"/>
          </a:xfrm>
          <a:prstGeom prst="rect">
            <a:avLst/>
          </a:prstGeom>
          <a:solidFill>
            <a:schemeClr val="bg1"/>
          </a:solidFill>
        </p:spPr>
        <p:txBody>
          <a:bodyPr wrap="square" rtlCol="0">
            <a:spAutoFit/>
          </a:bodyPr>
          <a:lstStyle/>
          <a:p>
            <a:pPr algn="ctr"/>
            <a:r>
              <a:rPr lang="en-US" sz="2000" b="1" dirty="0" smtClean="0"/>
              <a:t>2.8</a:t>
            </a:r>
          </a:p>
          <a:p>
            <a:pPr algn="ctr"/>
            <a:r>
              <a:rPr lang="en-US" sz="1400" b="1" dirty="0" smtClean="0"/>
              <a:t>1-7</a:t>
            </a:r>
            <a:endParaRPr lang="en-US" sz="1400" b="1" dirty="0"/>
          </a:p>
        </p:txBody>
      </p:sp>
      <p:sp>
        <p:nvSpPr>
          <p:cNvPr id="42" name="TextBox 41"/>
          <p:cNvSpPr txBox="1"/>
          <p:nvPr/>
        </p:nvSpPr>
        <p:spPr>
          <a:xfrm>
            <a:off x="10663070" y="5163358"/>
            <a:ext cx="572797" cy="615553"/>
          </a:xfrm>
          <a:prstGeom prst="rect">
            <a:avLst/>
          </a:prstGeom>
          <a:solidFill>
            <a:schemeClr val="bg1"/>
          </a:solidFill>
        </p:spPr>
        <p:txBody>
          <a:bodyPr wrap="square" rtlCol="0">
            <a:spAutoFit/>
          </a:bodyPr>
          <a:lstStyle/>
          <a:p>
            <a:pPr algn="r"/>
            <a:r>
              <a:rPr lang="en-US" sz="2000" b="1" dirty="0" smtClean="0"/>
              <a:t>2.7</a:t>
            </a:r>
          </a:p>
          <a:p>
            <a:pPr algn="ctr"/>
            <a:r>
              <a:rPr lang="en-US" sz="1400" b="1" dirty="0" smtClean="0"/>
              <a:t>1-7</a:t>
            </a:r>
            <a:endParaRPr lang="en-US" sz="1400" b="1" dirty="0"/>
          </a:p>
        </p:txBody>
      </p:sp>
      <p:sp>
        <p:nvSpPr>
          <p:cNvPr id="43" name="TextBox 42"/>
          <p:cNvSpPr txBox="1"/>
          <p:nvPr/>
        </p:nvSpPr>
        <p:spPr>
          <a:xfrm>
            <a:off x="10778084" y="3221381"/>
            <a:ext cx="521075" cy="615553"/>
          </a:xfrm>
          <a:prstGeom prst="rect">
            <a:avLst/>
          </a:prstGeom>
          <a:solidFill>
            <a:schemeClr val="bg1"/>
          </a:solidFill>
        </p:spPr>
        <p:txBody>
          <a:bodyPr wrap="square" rtlCol="0">
            <a:spAutoFit/>
          </a:bodyPr>
          <a:lstStyle/>
          <a:p>
            <a:pPr algn="r"/>
            <a:r>
              <a:rPr lang="en-US" sz="2000" b="1" dirty="0" smtClean="0"/>
              <a:t>2.2</a:t>
            </a:r>
          </a:p>
          <a:p>
            <a:pPr algn="r"/>
            <a:r>
              <a:rPr lang="en-US" sz="1400" b="1" dirty="0" smtClean="0"/>
              <a:t>1-7</a:t>
            </a:r>
            <a:endParaRPr lang="en-US" sz="1400" b="1" dirty="0"/>
          </a:p>
        </p:txBody>
      </p:sp>
      <p:sp>
        <p:nvSpPr>
          <p:cNvPr id="44" name="TextBox 43"/>
          <p:cNvSpPr txBox="1"/>
          <p:nvPr/>
        </p:nvSpPr>
        <p:spPr>
          <a:xfrm>
            <a:off x="5045910" y="4919391"/>
            <a:ext cx="690983" cy="461665"/>
          </a:xfrm>
          <a:prstGeom prst="rect">
            <a:avLst/>
          </a:prstGeom>
          <a:noFill/>
          <a:ln>
            <a:noFill/>
          </a:ln>
        </p:spPr>
        <p:txBody>
          <a:bodyPr wrap="square" rtlCol="0">
            <a:spAutoFit/>
          </a:bodyPr>
          <a:lstStyle/>
          <a:p>
            <a:pPr algn="ctr"/>
            <a:r>
              <a:rPr lang="en-US" sz="2400" b="1" dirty="0" smtClean="0">
                <a:solidFill>
                  <a:srgbClr val="3333FF"/>
                </a:solidFill>
              </a:rPr>
              <a:t>-.32</a:t>
            </a:r>
            <a:endParaRPr lang="en-US" sz="2400" b="1" dirty="0">
              <a:solidFill>
                <a:srgbClr val="3333FF"/>
              </a:solidFill>
            </a:endParaRPr>
          </a:p>
        </p:txBody>
      </p:sp>
      <p:sp>
        <p:nvSpPr>
          <p:cNvPr id="45" name="TextBox 44"/>
          <p:cNvSpPr txBox="1"/>
          <p:nvPr/>
        </p:nvSpPr>
        <p:spPr>
          <a:xfrm>
            <a:off x="5862952" y="5235166"/>
            <a:ext cx="698504" cy="461665"/>
          </a:xfrm>
          <a:prstGeom prst="rect">
            <a:avLst/>
          </a:prstGeom>
          <a:noFill/>
        </p:spPr>
        <p:txBody>
          <a:bodyPr wrap="square" rtlCol="0">
            <a:spAutoFit/>
          </a:bodyPr>
          <a:lstStyle/>
          <a:p>
            <a:r>
              <a:rPr lang="en-US" sz="2400" b="1" dirty="0" smtClean="0">
                <a:solidFill>
                  <a:srgbClr val="CC00CC"/>
                </a:solidFill>
              </a:rPr>
              <a:t>-.54</a:t>
            </a:r>
            <a:endParaRPr lang="en-US" sz="2400" b="1" dirty="0">
              <a:solidFill>
                <a:srgbClr val="CC00CC"/>
              </a:solidFill>
            </a:endParaRPr>
          </a:p>
        </p:txBody>
      </p:sp>
      <p:sp>
        <p:nvSpPr>
          <p:cNvPr id="46" name="TextBox 45"/>
          <p:cNvSpPr txBox="1"/>
          <p:nvPr/>
        </p:nvSpPr>
        <p:spPr>
          <a:xfrm>
            <a:off x="2787373" y="3806859"/>
            <a:ext cx="721174" cy="461665"/>
          </a:xfrm>
          <a:prstGeom prst="rect">
            <a:avLst/>
          </a:prstGeom>
          <a:noFill/>
        </p:spPr>
        <p:txBody>
          <a:bodyPr wrap="square" rtlCol="0">
            <a:spAutoFit/>
          </a:bodyPr>
          <a:lstStyle/>
          <a:p>
            <a:r>
              <a:rPr lang="en-US" sz="2400" b="1" dirty="0" smtClean="0">
                <a:solidFill>
                  <a:srgbClr val="3333FF"/>
                </a:solidFill>
              </a:rPr>
              <a:t>.59</a:t>
            </a:r>
            <a:endParaRPr lang="en-US" sz="2400" b="1" dirty="0">
              <a:solidFill>
                <a:srgbClr val="3333FF"/>
              </a:solidFill>
            </a:endParaRPr>
          </a:p>
        </p:txBody>
      </p:sp>
      <p:sp>
        <p:nvSpPr>
          <p:cNvPr id="48" name="TextBox 47"/>
          <p:cNvSpPr txBox="1"/>
          <p:nvPr/>
        </p:nvSpPr>
        <p:spPr>
          <a:xfrm>
            <a:off x="2598338" y="4341191"/>
            <a:ext cx="676318" cy="461665"/>
          </a:xfrm>
          <a:prstGeom prst="rect">
            <a:avLst/>
          </a:prstGeom>
          <a:noFill/>
        </p:spPr>
        <p:txBody>
          <a:bodyPr wrap="square" rtlCol="0">
            <a:spAutoFit/>
          </a:bodyPr>
          <a:lstStyle/>
          <a:p>
            <a:r>
              <a:rPr lang="en-US" sz="2400" b="1" dirty="0" smtClean="0">
                <a:solidFill>
                  <a:srgbClr val="CC00CC"/>
                </a:solidFill>
              </a:rPr>
              <a:t>.62</a:t>
            </a:r>
            <a:endParaRPr lang="en-US" sz="2400" b="1" dirty="0">
              <a:solidFill>
                <a:srgbClr val="CC00CC"/>
              </a:solidFill>
            </a:endParaRPr>
          </a:p>
        </p:txBody>
      </p:sp>
      <p:sp>
        <p:nvSpPr>
          <p:cNvPr id="54" name="TextBox 53"/>
          <p:cNvSpPr txBox="1"/>
          <p:nvPr/>
        </p:nvSpPr>
        <p:spPr>
          <a:xfrm>
            <a:off x="8563960" y="4688496"/>
            <a:ext cx="586741" cy="400110"/>
          </a:xfrm>
          <a:prstGeom prst="rect">
            <a:avLst/>
          </a:prstGeom>
          <a:noFill/>
        </p:spPr>
        <p:txBody>
          <a:bodyPr wrap="square" rtlCol="0">
            <a:spAutoFit/>
          </a:bodyPr>
          <a:lstStyle/>
          <a:p>
            <a:r>
              <a:rPr lang="en-US" sz="2000" b="1" dirty="0" smtClean="0">
                <a:solidFill>
                  <a:srgbClr val="3333FF"/>
                </a:solidFill>
              </a:rPr>
              <a:t>-.40</a:t>
            </a:r>
            <a:endParaRPr lang="en-US" sz="2000" b="1" dirty="0">
              <a:solidFill>
                <a:srgbClr val="3333FF"/>
              </a:solidFill>
            </a:endParaRPr>
          </a:p>
        </p:txBody>
      </p:sp>
      <p:sp>
        <p:nvSpPr>
          <p:cNvPr id="55" name="TextBox 54"/>
          <p:cNvSpPr txBox="1"/>
          <p:nvPr/>
        </p:nvSpPr>
        <p:spPr>
          <a:xfrm>
            <a:off x="8817290" y="4207388"/>
            <a:ext cx="634731" cy="400110"/>
          </a:xfrm>
          <a:prstGeom prst="rect">
            <a:avLst/>
          </a:prstGeom>
          <a:noFill/>
        </p:spPr>
        <p:txBody>
          <a:bodyPr wrap="square" rtlCol="0">
            <a:spAutoFit/>
          </a:bodyPr>
          <a:lstStyle/>
          <a:p>
            <a:r>
              <a:rPr lang="en-US" sz="2000" b="1" dirty="0" smtClean="0">
                <a:solidFill>
                  <a:srgbClr val="CC00CC"/>
                </a:solidFill>
              </a:rPr>
              <a:t>-.52</a:t>
            </a:r>
            <a:endParaRPr lang="en-US" sz="2000" b="1" dirty="0">
              <a:solidFill>
                <a:srgbClr val="CC00CC"/>
              </a:solidFill>
            </a:endParaRPr>
          </a:p>
        </p:txBody>
      </p:sp>
      <p:sp>
        <p:nvSpPr>
          <p:cNvPr id="56" name="TextBox 55"/>
          <p:cNvSpPr txBox="1"/>
          <p:nvPr/>
        </p:nvSpPr>
        <p:spPr>
          <a:xfrm>
            <a:off x="8496886" y="3637581"/>
            <a:ext cx="628417" cy="400110"/>
          </a:xfrm>
          <a:prstGeom prst="rect">
            <a:avLst/>
          </a:prstGeom>
          <a:noFill/>
        </p:spPr>
        <p:txBody>
          <a:bodyPr wrap="square" rtlCol="0">
            <a:spAutoFit/>
          </a:bodyPr>
          <a:lstStyle/>
          <a:p>
            <a:r>
              <a:rPr lang="en-US" sz="2000" b="1" dirty="0" smtClean="0">
                <a:solidFill>
                  <a:srgbClr val="3333FF"/>
                </a:solidFill>
              </a:rPr>
              <a:t>-.49</a:t>
            </a:r>
            <a:endParaRPr lang="en-US" sz="2000" b="1" dirty="0">
              <a:solidFill>
                <a:srgbClr val="3333FF"/>
              </a:solidFill>
            </a:endParaRPr>
          </a:p>
        </p:txBody>
      </p:sp>
      <p:sp>
        <p:nvSpPr>
          <p:cNvPr id="57" name="TextBox 56"/>
          <p:cNvSpPr txBox="1"/>
          <p:nvPr/>
        </p:nvSpPr>
        <p:spPr>
          <a:xfrm>
            <a:off x="8496886" y="3181188"/>
            <a:ext cx="586741" cy="400110"/>
          </a:xfrm>
          <a:prstGeom prst="rect">
            <a:avLst/>
          </a:prstGeom>
          <a:noFill/>
        </p:spPr>
        <p:txBody>
          <a:bodyPr wrap="square" rtlCol="0">
            <a:spAutoFit/>
          </a:bodyPr>
          <a:lstStyle/>
          <a:p>
            <a:r>
              <a:rPr lang="en-US" sz="2000" b="1" dirty="0" smtClean="0">
                <a:solidFill>
                  <a:srgbClr val="CC00CC"/>
                </a:solidFill>
              </a:rPr>
              <a:t>-.57</a:t>
            </a:r>
            <a:endParaRPr lang="en-US" sz="2000" b="1" dirty="0">
              <a:solidFill>
                <a:srgbClr val="CC00CC"/>
              </a:solidFill>
            </a:endParaRPr>
          </a:p>
        </p:txBody>
      </p:sp>
      <p:sp>
        <p:nvSpPr>
          <p:cNvPr id="58" name="TextBox 57"/>
          <p:cNvSpPr txBox="1"/>
          <p:nvPr/>
        </p:nvSpPr>
        <p:spPr>
          <a:xfrm>
            <a:off x="7651358" y="4912783"/>
            <a:ext cx="599592" cy="400110"/>
          </a:xfrm>
          <a:prstGeom prst="rect">
            <a:avLst/>
          </a:prstGeom>
          <a:noFill/>
        </p:spPr>
        <p:txBody>
          <a:bodyPr wrap="square" rtlCol="0">
            <a:spAutoFit/>
          </a:bodyPr>
          <a:lstStyle/>
          <a:p>
            <a:r>
              <a:rPr lang="en-US" sz="2000" b="1" dirty="0" smtClean="0">
                <a:solidFill>
                  <a:srgbClr val="CC00CC"/>
                </a:solidFill>
              </a:rPr>
              <a:t>-.26</a:t>
            </a:r>
            <a:endParaRPr lang="en-US" sz="2000" b="1" dirty="0">
              <a:solidFill>
                <a:srgbClr val="CC00CC"/>
              </a:solidFill>
            </a:endParaRPr>
          </a:p>
        </p:txBody>
      </p:sp>
      <p:sp>
        <p:nvSpPr>
          <p:cNvPr id="59" name="TextBox 58"/>
          <p:cNvSpPr txBox="1"/>
          <p:nvPr/>
        </p:nvSpPr>
        <p:spPr>
          <a:xfrm>
            <a:off x="3562767" y="4441535"/>
            <a:ext cx="594430" cy="461665"/>
          </a:xfrm>
          <a:prstGeom prst="rect">
            <a:avLst/>
          </a:prstGeom>
          <a:noFill/>
        </p:spPr>
        <p:txBody>
          <a:bodyPr wrap="square" rtlCol="0">
            <a:spAutoFit/>
          </a:bodyPr>
          <a:lstStyle/>
          <a:p>
            <a:r>
              <a:rPr lang="en-US" sz="2400" b="1" dirty="0" smtClean="0">
                <a:solidFill>
                  <a:srgbClr val="3333FF"/>
                </a:solidFill>
              </a:rPr>
              <a:t>.65</a:t>
            </a:r>
            <a:endParaRPr lang="en-US" sz="2400" b="1" dirty="0">
              <a:solidFill>
                <a:srgbClr val="3333FF"/>
              </a:solidFill>
            </a:endParaRPr>
          </a:p>
        </p:txBody>
      </p:sp>
      <p:sp>
        <p:nvSpPr>
          <p:cNvPr id="60" name="TextBox 59"/>
          <p:cNvSpPr txBox="1"/>
          <p:nvPr/>
        </p:nvSpPr>
        <p:spPr>
          <a:xfrm>
            <a:off x="3521359" y="5077066"/>
            <a:ext cx="632884" cy="461665"/>
          </a:xfrm>
          <a:prstGeom prst="rect">
            <a:avLst/>
          </a:prstGeom>
          <a:noFill/>
        </p:spPr>
        <p:txBody>
          <a:bodyPr wrap="square" rtlCol="0">
            <a:spAutoFit/>
          </a:bodyPr>
          <a:lstStyle/>
          <a:p>
            <a:r>
              <a:rPr lang="en-US" sz="2400" b="1" dirty="0" smtClean="0">
                <a:solidFill>
                  <a:srgbClr val="CC00CC"/>
                </a:solidFill>
              </a:rPr>
              <a:t>.59</a:t>
            </a:r>
            <a:endParaRPr lang="en-US" sz="2400" b="1" dirty="0">
              <a:solidFill>
                <a:srgbClr val="CC00CC"/>
              </a:solidFill>
            </a:endParaRPr>
          </a:p>
        </p:txBody>
      </p:sp>
      <p:sp>
        <p:nvSpPr>
          <p:cNvPr id="7" name="TextBox 6"/>
          <p:cNvSpPr txBox="1"/>
          <p:nvPr/>
        </p:nvSpPr>
        <p:spPr>
          <a:xfrm>
            <a:off x="1882375" y="1663454"/>
            <a:ext cx="4130373" cy="584775"/>
          </a:xfrm>
          <a:prstGeom prst="rect">
            <a:avLst/>
          </a:prstGeom>
          <a:solidFill>
            <a:schemeClr val="bg1"/>
          </a:solidFill>
        </p:spPr>
        <p:txBody>
          <a:bodyPr wrap="square" rtlCol="0">
            <a:spAutoFit/>
          </a:bodyPr>
          <a:lstStyle/>
          <a:p>
            <a:pPr algn="ctr"/>
            <a:r>
              <a:rPr lang="en-US" sz="3200" dirty="0" smtClean="0"/>
              <a:t>Spiritually Well</a:t>
            </a:r>
            <a:endParaRPr lang="en-US" sz="3200" dirty="0"/>
          </a:p>
        </p:txBody>
      </p:sp>
      <p:sp>
        <p:nvSpPr>
          <p:cNvPr id="9" name="TextBox 8"/>
          <p:cNvSpPr txBox="1"/>
          <p:nvPr/>
        </p:nvSpPr>
        <p:spPr>
          <a:xfrm>
            <a:off x="6674990" y="1683076"/>
            <a:ext cx="4775707" cy="584775"/>
          </a:xfrm>
          <a:prstGeom prst="rect">
            <a:avLst/>
          </a:prstGeom>
          <a:solidFill>
            <a:schemeClr val="bg1"/>
          </a:solidFill>
        </p:spPr>
        <p:txBody>
          <a:bodyPr wrap="square" rtlCol="0">
            <a:spAutoFit/>
          </a:bodyPr>
          <a:lstStyle/>
          <a:p>
            <a:pPr algn="ctr"/>
            <a:r>
              <a:rPr lang="en-US" sz="3200" dirty="0" smtClean="0"/>
              <a:t>Spiritually Unwell</a:t>
            </a:r>
            <a:endParaRPr lang="en-US" sz="3200" dirty="0"/>
          </a:p>
        </p:txBody>
      </p:sp>
    </p:spTree>
    <p:extLst>
      <p:ext uri="{BB962C8B-B14F-4D97-AF65-F5344CB8AC3E}">
        <p14:creationId xmlns:p14="http://schemas.microsoft.com/office/powerpoint/2010/main" val="1228073704"/>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2" nodeType="clickEffect">
                                  <p:stCondLst>
                                    <p:cond delay="0"/>
                                  </p:stCondLst>
                                  <p:childTnLst>
                                    <p:animEffect transition="out" filter="fad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27"/>
                                        </p:tgtEl>
                                      </p:cBhvr>
                                    </p:animEffect>
                                    <p:set>
                                      <p:cBhvr>
                                        <p:cTn id="10" dur="1" fill="hold">
                                          <p:stCondLst>
                                            <p:cond delay="499"/>
                                          </p:stCondLst>
                                        </p:cTn>
                                        <p:tgtEl>
                                          <p:spTgt spid="27"/>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1032"/>
                                        </p:tgtEl>
                                      </p:cBhvr>
                                    </p:animEffect>
                                    <p:set>
                                      <p:cBhvr>
                                        <p:cTn id="13" dur="1" fill="hold">
                                          <p:stCondLst>
                                            <p:cond delay="499"/>
                                          </p:stCondLst>
                                        </p:cTn>
                                        <p:tgtEl>
                                          <p:spTgt spid="1032"/>
                                        </p:tgtEl>
                                        <p:attrNameLst>
                                          <p:attrName>style.visibility</p:attrName>
                                        </p:attrNameLst>
                                      </p:cBhvr>
                                      <p:to>
                                        <p:strVal val="hidden"/>
                                      </p:to>
                                    </p:set>
                                  </p:childTnLst>
                                </p:cTn>
                              </p:par>
                              <p:par>
                                <p:cTn id="14" presetID="10" presetClass="exit" presetSubtype="0" fill="hold" grpId="1" nodeType="withEffect">
                                  <p:stCondLst>
                                    <p:cond delay="0"/>
                                  </p:stCondLst>
                                  <p:childTnLst>
                                    <p:animEffect transition="out" filter="fade">
                                      <p:cBhvr>
                                        <p:cTn id="15" dur="500"/>
                                        <p:tgtEl>
                                          <p:spTgt spid="13"/>
                                        </p:tgtEl>
                                      </p:cBhvr>
                                    </p:animEffect>
                                    <p:set>
                                      <p:cBhvr>
                                        <p:cTn id="16" dur="1" fill="hold">
                                          <p:stCondLst>
                                            <p:cond delay="499"/>
                                          </p:stCondLst>
                                        </p:cTn>
                                        <p:tgtEl>
                                          <p:spTgt spid="13"/>
                                        </p:tgtEl>
                                        <p:attrNameLst>
                                          <p:attrName>style.visibility</p:attrName>
                                        </p:attrNameLst>
                                      </p:cBhvr>
                                      <p:to>
                                        <p:strVal val="hidden"/>
                                      </p:to>
                                    </p:set>
                                  </p:childTnLst>
                                </p:cTn>
                              </p:par>
                              <p:par>
                                <p:cTn id="17" presetID="1" presetClass="exit" presetSubtype="0" fill="hold" grpId="0" nodeType="withEffect">
                                  <p:stCondLst>
                                    <p:cond delay="0"/>
                                  </p:stCondLst>
                                  <p:childTnLst>
                                    <p:set>
                                      <p:cBhvr>
                                        <p:cTn id="18" dur="1" fill="hold">
                                          <p:stCondLst>
                                            <p:cond delay="0"/>
                                          </p:stCondLst>
                                        </p:cTn>
                                        <p:tgtEl>
                                          <p:spTgt spid="3"/>
                                        </p:tgtEl>
                                        <p:attrNameLst>
                                          <p:attrName>style.visibility</p:attrName>
                                        </p:attrNameLst>
                                      </p:cBhvr>
                                      <p:to>
                                        <p:strVal val="hidden"/>
                                      </p:to>
                                    </p:set>
                                  </p:childTnLst>
                                </p:cTn>
                              </p:par>
                              <p:par>
                                <p:cTn id="19" presetID="10" presetClass="exit" presetSubtype="0" fill="hold" nodeType="withEffect">
                                  <p:stCondLst>
                                    <p:cond delay="0"/>
                                  </p:stCondLst>
                                  <p:childTnLst>
                                    <p:animEffect transition="out" filter="fade">
                                      <p:cBhvr>
                                        <p:cTn id="20" dur="500"/>
                                        <p:tgtEl>
                                          <p:spTgt spid="1030"/>
                                        </p:tgtEl>
                                      </p:cBhvr>
                                    </p:animEffect>
                                    <p:set>
                                      <p:cBhvr>
                                        <p:cTn id="21" dur="1" fill="hold">
                                          <p:stCondLst>
                                            <p:cond delay="499"/>
                                          </p:stCondLst>
                                        </p:cTn>
                                        <p:tgtEl>
                                          <p:spTgt spid="1030"/>
                                        </p:tgtEl>
                                        <p:attrNameLst>
                                          <p:attrName>style.visibility</p:attrName>
                                        </p:attrNameLst>
                                      </p:cBhvr>
                                      <p:to>
                                        <p:strVal val="hidden"/>
                                      </p:to>
                                    </p:set>
                                  </p:childTnLst>
                                </p:cTn>
                              </p:par>
                              <p:par>
                                <p:cTn id="22" presetID="1" presetClass="exit" presetSubtype="0" fill="hold" grpId="0" nodeType="withEffect">
                                  <p:stCondLst>
                                    <p:cond delay="0"/>
                                  </p:stCondLst>
                                  <p:childTnLst>
                                    <p:set>
                                      <p:cBhvr>
                                        <p:cTn id="23" dur="1" fill="hold">
                                          <p:stCondLst>
                                            <p:cond delay="0"/>
                                          </p:stCondLst>
                                        </p:cTn>
                                        <p:tgtEl>
                                          <p:spTgt spid="19"/>
                                        </p:tgtEl>
                                        <p:attrNameLst>
                                          <p:attrName>style.visibility</p:attrName>
                                        </p:attrNameLst>
                                      </p:cBhvr>
                                      <p:to>
                                        <p:strVal val="hidden"/>
                                      </p:to>
                                    </p:set>
                                  </p:childTnLst>
                                </p:cTn>
                              </p:par>
                              <p:par>
                                <p:cTn id="24" presetID="1" presetClass="exit" presetSubtype="0" fill="hold" nodeType="withEffect">
                                  <p:stCondLst>
                                    <p:cond delay="0"/>
                                  </p:stCondLst>
                                  <p:childTnLst>
                                    <p:set>
                                      <p:cBhvr>
                                        <p:cTn id="25" dur="1" fill="hold">
                                          <p:stCondLst>
                                            <p:cond delay="0"/>
                                          </p:stCondLst>
                                        </p:cTn>
                                        <p:tgtEl>
                                          <p:spTgt spid="29"/>
                                        </p:tgtEl>
                                        <p:attrNameLst>
                                          <p:attrName>style.visibility</p:attrName>
                                        </p:attrNameLst>
                                      </p:cBhvr>
                                      <p:to>
                                        <p:strVal val="hidden"/>
                                      </p:to>
                                    </p:set>
                                  </p:childTnLst>
                                </p:cTn>
                              </p:par>
                              <p:par>
                                <p:cTn id="26" presetID="1" presetClass="exit" presetSubtype="0" fill="hold" nodeType="withEffect">
                                  <p:stCondLst>
                                    <p:cond delay="0"/>
                                  </p:stCondLst>
                                  <p:childTnLst>
                                    <p:set>
                                      <p:cBhvr>
                                        <p:cTn id="27" dur="1" fill="hold">
                                          <p:stCondLst>
                                            <p:cond delay="0"/>
                                          </p:stCondLst>
                                        </p:cTn>
                                        <p:tgtEl>
                                          <p:spTgt spid="8"/>
                                        </p:tgtEl>
                                        <p:attrNameLst>
                                          <p:attrName>style.visibility</p:attrName>
                                        </p:attrNameLst>
                                      </p:cBhvr>
                                      <p:to>
                                        <p:strVal val="hidden"/>
                                      </p:to>
                                    </p:set>
                                  </p:childTnLst>
                                </p:cTn>
                              </p:par>
                              <p:par>
                                <p:cTn id="28" presetID="10" presetClass="entr" presetSubtype="0" fill="hold" grpId="0" nodeType="withEffect">
                                  <p:stCondLst>
                                    <p:cond delay="200"/>
                                  </p:stCondLst>
                                  <p:childTnLst>
                                    <p:set>
                                      <p:cBhvr>
                                        <p:cTn id="29" dur="1" fill="hold">
                                          <p:stCondLst>
                                            <p:cond delay="0"/>
                                          </p:stCondLst>
                                        </p:cTn>
                                        <p:tgtEl>
                                          <p:spTgt spid="7"/>
                                        </p:tgtEl>
                                        <p:attrNameLst>
                                          <p:attrName>style.visibility</p:attrName>
                                        </p:attrNameLst>
                                      </p:cBhvr>
                                      <p:to>
                                        <p:strVal val="visible"/>
                                      </p:to>
                                    </p:set>
                                    <p:animEffect transition="in" filter="fade">
                                      <p:cBhvr>
                                        <p:cTn id="30" dur="1000"/>
                                        <p:tgtEl>
                                          <p:spTgt spid="7"/>
                                        </p:tgtEl>
                                      </p:cBhvr>
                                    </p:animEffect>
                                  </p:childTnLst>
                                </p:cTn>
                              </p:par>
                              <p:par>
                                <p:cTn id="31" presetID="10" presetClass="entr" presetSubtype="0" fill="hold" grpId="0" nodeType="withEffect">
                                  <p:stCondLst>
                                    <p:cond delay="50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1000"/>
                                        <p:tgtEl>
                                          <p:spTgt spid="9"/>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fade">
                                      <p:cBhvr>
                                        <p:cTn id="38" dur="500"/>
                                        <p:tgtEl>
                                          <p:spTgt spid="25"/>
                                        </p:tgtEl>
                                      </p:cBhvr>
                                    </p:animEffect>
                                  </p:childTnLst>
                                </p:cTn>
                              </p:par>
                            </p:childTnLst>
                          </p:cTn>
                        </p:par>
                        <p:par>
                          <p:cTn id="39" fill="hold">
                            <p:stCondLst>
                              <p:cond delay="500"/>
                            </p:stCondLst>
                            <p:childTnLst>
                              <p:par>
                                <p:cTn id="40" presetID="10" presetClass="entr" presetSubtype="0" fill="hold" grpId="0" nodeType="afterEffect">
                                  <p:stCondLst>
                                    <p:cond delay="0"/>
                                  </p:stCondLst>
                                  <p:childTnLst>
                                    <p:set>
                                      <p:cBhvr>
                                        <p:cTn id="41" dur="1" fill="hold">
                                          <p:stCondLst>
                                            <p:cond delay="0"/>
                                          </p:stCondLst>
                                        </p:cTn>
                                        <p:tgtEl>
                                          <p:spTgt spid="30"/>
                                        </p:tgtEl>
                                        <p:attrNameLst>
                                          <p:attrName>style.visibility</p:attrName>
                                        </p:attrNameLst>
                                      </p:cBhvr>
                                      <p:to>
                                        <p:strVal val="visible"/>
                                      </p:to>
                                    </p:set>
                                    <p:animEffect transition="in" filter="fade">
                                      <p:cBhvr>
                                        <p:cTn id="42" dur="500"/>
                                        <p:tgtEl>
                                          <p:spTgt spid="30"/>
                                        </p:tgtEl>
                                      </p:cBhvr>
                                    </p:animEffect>
                                  </p:childTnLst>
                                </p:cTn>
                              </p:par>
                            </p:childTnLst>
                          </p:cTn>
                        </p:par>
                        <p:par>
                          <p:cTn id="43" fill="hold">
                            <p:stCondLst>
                              <p:cond delay="1000"/>
                            </p:stCondLst>
                            <p:childTnLst>
                              <p:par>
                                <p:cTn id="44" presetID="10" presetClass="entr" presetSubtype="0" fill="hold" grpId="0" nodeType="afterEffect">
                                  <p:stCondLst>
                                    <p:cond delay="0"/>
                                  </p:stCondLst>
                                  <p:childTnLst>
                                    <p:set>
                                      <p:cBhvr>
                                        <p:cTn id="45" dur="1" fill="hold">
                                          <p:stCondLst>
                                            <p:cond delay="0"/>
                                          </p:stCondLst>
                                        </p:cTn>
                                        <p:tgtEl>
                                          <p:spTgt spid="38"/>
                                        </p:tgtEl>
                                        <p:attrNameLst>
                                          <p:attrName>style.visibility</p:attrName>
                                        </p:attrNameLst>
                                      </p:cBhvr>
                                      <p:to>
                                        <p:strVal val="visible"/>
                                      </p:to>
                                    </p:set>
                                    <p:animEffect transition="in" filter="fade">
                                      <p:cBhvr>
                                        <p:cTn id="46" dur="500"/>
                                        <p:tgtEl>
                                          <p:spTgt spid="38"/>
                                        </p:tgtEl>
                                      </p:cBhvr>
                                    </p:animEffect>
                                  </p:childTnLst>
                                </p:cTn>
                              </p:par>
                            </p:childTnLst>
                          </p:cTn>
                        </p:par>
                        <p:par>
                          <p:cTn id="47" fill="hold">
                            <p:stCondLst>
                              <p:cond delay="1500"/>
                            </p:stCondLst>
                            <p:childTnLst>
                              <p:par>
                                <p:cTn id="48" presetID="10" presetClass="entr" presetSubtype="0" fill="hold" grpId="0" nodeType="afterEffect">
                                  <p:stCondLst>
                                    <p:cond delay="0"/>
                                  </p:stCondLst>
                                  <p:childTnLst>
                                    <p:set>
                                      <p:cBhvr>
                                        <p:cTn id="49" dur="1" fill="hold">
                                          <p:stCondLst>
                                            <p:cond delay="0"/>
                                          </p:stCondLst>
                                        </p:cTn>
                                        <p:tgtEl>
                                          <p:spTgt spid="39"/>
                                        </p:tgtEl>
                                        <p:attrNameLst>
                                          <p:attrName>style.visibility</p:attrName>
                                        </p:attrNameLst>
                                      </p:cBhvr>
                                      <p:to>
                                        <p:strVal val="visible"/>
                                      </p:to>
                                    </p:set>
                                    <p:animEffect transition="in" filter="fade">
                                      <p:cBhvr>
                                        <p:cTn id="50" dur="500"/>
                                        <p:tgtEl>
                                          <p:spTgt spid="39"/>
                                        </p:tgtEl>
                                      </p:cBhvr>
                                    </p:animEffect>
                                  </p:childTnLst>
                                </p:cTn>
                              </p:par>
                            </p:childTnLst>
                          </p:cTn>
                        </p:par>
                        <p:par>
                          <p:cTn id="51" fill="hold">
                            <p:stCondLst>
                              <p:cond delay="2000"/>
                            </p:stCondLst>
                            <p:childTnLst>
                              <p:par>
                                <p:cTn id="52" presetID="10" presetClass="entr" presetSubtype="0" fill="hold" grpId="0" nodeType="afterEffect">
                                  <p:stCondLst>
                                    <p:cond delay="0"/>
                                  </p:stCondLst>
                                  <p:childTnLst>
                                    <p:set>
                                      <p:cBhvr>
                                        <p:cTn id="53" dur="1" fill="hold">
                                          <p:stCondLst>
                                            <p:cond delay="0"/>
                                          </p:stCondLst>
                                        </p:cTn>
                                        <p:tgtEl>
                                          <p:spTgt spid="40"/>
                                        </p:tgtEl>
                                        <p:attrNameLst>
                                          <p:attrName>style.visibility</p:attrName>
                                        </p:attrNameLst>
                                      </p:cBhvr>
                                      <p:to>
                                        <p:strVal val="visible"/>
                                      </p:to>
                                    </p:set>
                                    <p:animEffect transition="in" filter="fade">
                                      <p:cBhvr>
                                        <p:cTn id="54" dur="500"/>
                                        <p:tgtEl>
                                          <p:spTgt spid="40"/>
                                        </p:tgtEl>
                                      </p:cBhvr>
                                    </p:animEffect>
                                  </p:childTnLst>
                                </p:cTn>
                              </p:par>
                            </p:childTnLst>
                          </p:cTn>
                        </p:par>
                        <p:par>
                          <p:cTn id="55" fill="hold">
                            <p:stCondLst>
                              <p:cond delay="2500"/>
                            </p:stCondLst>
                            <p:childTnLst>
                              <p:par>
                                <p:cTn id="56" presetID="10" presetClass="entr" presetSubtype="0" fill="hold" grpId="0" nodeType="afterEffect">
                                  <p:stCondLst>
                                    <p:cond delay="0"/>
                                  </p:stCondLst>
                                  <p:childTnLst>
                                    <p:set>
                                      <p:cBhvr>
                                        <p:cTn id="57" dur="1" fill="hold">
                                          <p:stCondLst>
                                            <p:cond delay="0"/>
                                          </p:stCondLst>
                                        </p:cTn>
                                        <p:tgtEl>
                                          <p:spTgt spid="41"/>
                                        </p:tgtEl>
                                        <p:attrNameLst>
                                          <p:attrName>style.visibility</p:attrName>
                                        </p:attrNameLst>
                                      </p:cBhvr>
                                      <p:to>
                                        <p:strVal val="visible"/>
                                      </p:to>
                                    </p:set>
                                    <p:animEffect transition="in" filter="fade">
                                      <p:cBhvr>
                                        <p:cTn id="58" dur="500"/>
                                        <p:tgtEl>
                                          <p:spTgt spid="41"/>
                                        </p:tgtEl>
                                      </p:cBhvr>
                                    </p:animEffect>
                                  </p:childTnLst>
                                </p:cTn>
                              </p:par>
                            </p:childTnLst>
                          </p:cTn>
                        </p:par>
                        <p:par>
                          <p:cTn id="59" fill="hold">
                            <p:stCondLst>
                              <p:cond delay="3000"/>
                            </p:stCondLst>
                            <p:childTnLst>
                              <p:par>
                                <p:cTn id="60" presetID="10" presetClass="entr" presetSubtype="0" fill="hold" grpId="0" nodeType="afterEffect">
                                  <p:stCondLst>
                                    <p:cond delay="0"/>
                                  </p:stCondLst>
                                  <p:childTnLst>
                                    <p:set>
                                      <p:cBhvr>
                                        <p:cTn id="61" dur="1" fill="hold">
                                          <p:stCondLst>
                                            <p:cond delay="0"/>
                                          </p:stCondLst>
                                        </p:cTn>
                                        <p:tgtEl>
                                          <p:spTgt spid="42"/>
                                        </p:tgtEl>
                                        <p:attrNameLst>
                                          <p:attrName>style.visibility</p:attrName>
                                        </p:attrNameLst>
                                      </p:cBhvr>
                                      <p:to>
                                        <p:strVal val="visible"/>
                                      </p:to>
                                    </p:set>
                                    <p:animEffect transition="in" filter="fade">
                                      <p:cBhvr>
                                        <p:cTn id="62" dur="500"/>
                                        <p:tgtEl>
                                          <p:spTgt spid="42"/>
                                        </p:tgtEl>
                                      </p:cBhvr>
                                    </p:animEffect>
                                  </p:childTnLst>
                                </p:cTn>
                              </p:par>
                            </p:childTnLst>
                          </p:cTn>
                        </p:par>
                        <p:par>
                          <p:cTn id="63" fill="hold">
                            <p:stCondLst>
                              <p:cond delay="3500"/>
                            </p:stCondLst>
                            <p:childTnLst>
                              <p:par>
                                <p:cTn id="64" presetID="10" presetClass="entr" presetSubtype="0" fill="hold" grpId="0" nodeType="afterEffect">
                                  <p:stCondLst>
                                    <p:cond delay="0"/>
                                  </p:stCondLst>
                                  <p:childTnLst>
                                    <p:set>
                                      <p:cBhvr>
                                        <p:cTn id="65" dur="1" fill="hold">
                                          <p:stCondLst>
                                            <p:cond delay="0"/>
                                          </p:stCondLst>
                                        </p:cTn>
                                        <p:tgtEl>
                                          <p:spTgt spid="43"/>
                                        </p:tgtEl>
                                        <p:attrNameLst>
                                          <p:attrName>style.visibility</p:attrName>
                                        </p:attrNameLst>
                                      </p:cBhvr>
                                      <p:to>
                                        <p:strVal val="visible"/>
                                      </p:to>
                                    </p:set>
                                    <p:animEffect transition="in" filter="fade">
                                      <p:cBhvr>
                                        <p:cTn id="66" dur="500"/>
                                        <p:tgtEl>
                                          <p:spTgt spid="43"/>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xit" presetSubtype="0" fill="hold" grpId="1" nodeType="clickEffect">
                                  <p:stCondLst>
                                    <p:cond delay="0"/>
                                  </p:stCondLst>
                                  <p:childTnLst>
                                    <p:animEffect transition="out" filter="fade">
                                      <p:cBhvr>
                                        <p:cTn id="70" dur="500"/>
                                        <p:tgtEl>
                                          <p:spTgt spid="25"/>
                                        </p:tgtEl>
                                      </p:cBhvr>
                                    </p:animEffect>
                                    <p:set>
                                      <p:cBhvr>
                                        <p:cTn id="71" dur="1" fill="hold">
                                          <p:stCondLst>
                                            <p:cond delay="499"/>
                                          </p:stCondLst>
                                        </p:cTn>
                                        <p:tgtEl>
                                          <p:spTgt spid="25"/>
                                        </p:tgtEl>
                                        <p:attrNameLst>
                                          <p:attrName>style.visibility</p:attrName>
                                        </p:attrNameLst>
                                      </p:cBhvr>
                                      <p:to>
                                        <p:strVal val="hidden"/>
                                      </p:to>
                                    </p:set>
                                  </p:childTnLst>
                                </p:cTn>
                              </p:par>
                              <p:par>
                                <p:cTn id="72" presetID="10" presetClass="exit" presetSubtype="0" fill="hold" grpId="1" nodeType="withEffect">
                                  <p:stCondLst>
                                    <p:cond delay="0"/>
                                  </p:stCondLst>
                                  <p:childTnLst>
                                    <p:animEffect transition="out" filter="fade">
                                      <p:cBhvr>
                                        <p:cTn id="73" dur="500"/>
                                        <p:tgtEl>
                                          <p:spTgt spid="30"/>
                                        </p:tgtEl>
                                      </p:cBhvr>
                                    </p:animEffect>
                                    <p:set>
                                      <p:cBhvr>
                                        <p:cTn id="74" dur="1" fill="hold">
                                          <p:stCondLst>
                                            <p:cond delay="499"/>
                                          </p:stCondLst>
                                        </p:cTn>
                                        <p:tgtEl>
                                          <p:spTgt spid="30"/>
                                        </p:tgtEl>
                                        <p:attrNameLst>
                                          <p:attrName>style.visibility</p:attrName>
                                        </p:attrNameLst>
                                      </p:cBhvr>
                                      <p:to>
                                        <p:strVal val="hidden"/>
                                      </p:to>
                                    </p:set>
                                  </p:childTnLst>
                                </p:cTn>
                              </p:par>
                              <p:par>
                                <p:cTn id="75" presetID="10" presetClass="exit" presetSubtype="0" fill="hold" grpId="1" nodeType="withEffect">
                                  <p:stCondLst>
                                    <p:cond delay="0"/>
                                  </p:stCondLst>
                                  <p:childTnLst>
                                    <p:animEffect transition="out" filter="fade">
                                      <p:cBhvr>
                                        <p:cTn id="76" dur="500"/>
                                        <p:tgtEl>
                                          <p:spTgt spid="38"/>
                                        </p:tgtEl>
                                      </p:cBhvr>
                                    </p:animEffect>
                                    <p:set>
                                      <p:cBhvr>
                                        <p:cTn id="77" dur="1" fill="hold">
                                          <p:stCondLst>
                                            <p:cond delay="499"/>
                                          </p:stCondLst>
                                        </p:cTn>
                                        <p:tgtEl>
                                          <p:spTgt spid="38"/>
                                        </p:tgtEl>
                                        <p:attrNameLst>
                                          <p:attrName>style.visibility</p:attrName>
                                        </p:attrNameLst>
                                      </p:cBhvr>
                                      <p:to>
                                        <p:strVal val="hidden"/>
                                      </p:to>
                                    </p:set>
                                  </p:childTnLst>
                                </p:cTn>
                              </p:par>
                              <p:par>
                                <p:cTn id="78" presetID="10" presetClass="exit" presetSubtype="0" fill="hold" grpId="1" nodeType="withEffect">
                                  <p:stCondLst>
                                    <p:cond delay="0"/>
                                  </p:stCondLst>
                                  <p:childTnLst>
                                    <p:animEffect transition="out" filter="fade">
                                      <p:cBhvr>
                                        <p:cTn id="79" dur="500"/>
                                        <p:tgtEl>
                                          <p:spTgt spid="39"/>
                                        </p:tgtEl>
                                      </p:cBhvr>
                                    </p:animEffect>
                                    <p:set>
                                      <p:cBhvr>
                                        <p:cTn id="80" dur="1" fill="hold">
                                          <p:stCondLst>
                                            <p:cond delay="499"/>
                                          </p:stCondLst>
                                        </p:cTn>
                                        <p:tgtEl>
                                          <p:spTgt spid="39"/>
                                        </p:tgtEl>
                                        <p:attrNameLst>
                                          <p:attrName>style.visibility</p:attrName>
                                        </p:attrNameLst>
                                      </p:cBhvr>
                                      <p:to>
                                        <p:strVal val="hidden"/>
                                      </p:to>
                                    </p:set>
                                  </p:childTnLst>
                                </p:cTn>
                              </p:par>
                              <p:par>
                                <p:cTn id="81" presetID="10" presetClass="exit" presetSubtype="0" fill="hold" grpId="1" nodeType="withEffect">
                                  <p:stCondLst>
                                    <p:cond delay="0"/>
                                  </p:stCondLst>
                                  <p:childTnLst>
                                    <p:animEffect transition="out" filter="fade">
                                      <p:cBhvr>
                                        <p:cTn id="82" dur="500"/>
                                        <p:tgtEl>
                                          <p:spTgt spid="40"/>
                                        </p:tgtEl>
                                      </p:cBhvr>
                                    </p:animEffect>
                                    <p:set>
                                      <p:cBhvr>
                                        <p:cTn id="83" dur="1" fill="hold">
                                          <p:stCondLst>
                                            <p:cond delay="499"/>
                                          </p:stCondLst>
                                        </p:cTn>
                                        <p:tgtEl>
                                          <p:spTgt spid="40"/>
                                        </p:tgtEl>
                                        <p:attrNameLst>
                                          <p:attrName>style.visibility</p:attrName>
                                        </p:attrNameLst>
                                      </p:cBhvr>
                                      <p:to>
                                        <p:strVal val="hidden"/>
                                      </p:to>
                                    </p:set>
                                  </p:childTnLst>
                                </p:cTn>
                              </p:par>
                              <p:par>
                                <p:cTn id="84" presetID="10" presetClass="exit" presetSubtype="0" fill="hold" grpId="1" nodeType="withEffect">
                                  <p:stCondLst>
                                    <p:cond delay="0"/>
                                  </p:stCondLst>
                                  <p:childTnLst>
                                    <p:animEffect transition="out" filter="fade">
                                      <p:cBhvr>
                                        <p:cTn id="85" dur="500"/>
                                        <p:tgtEl>
                                          <p:spTgt spid="41"/>
                                        </p:tgtEl>
                                      </p:cBhvr>
                                    </p:animEffect>
                                    <p:set>
                                      <p:cBhvr>
                                        <p:cTn id="86" dur="1" fill="hold">
                                          <p:stCondLst>
                                            <p:cond delay="499"/>
                                          </p:stCondLst>
                                        </p:cTn>
                                        <p:tgtEl>
                                          <p:spTgt spid="41"/>
                                        </p:tgtEl>
                                        <p:attrNameLst>
                                          <p:attrName>style.visibility</p:attrName>
                                        </p:attrNameLst>
                                      </p:cBhvr>
                                      <p:to>
                                        <p:strVal val="hidden"/>
                                      </p:to>
                                    </p:set>
                                  </p:childTnLst>
                                </p:cTn>
                              </p:par>
                              <p:par>
                                <p:cTn id="87" presetID="10" presetClass="exit" presetSubtype="0" fill="hold" grpId="1" nodeType="withEffect">
                                  <p:stCondLst>
                                    <p:cond delay="0"/>
                                  </p:stCondLst>
                                  <p:childTnLst>
                                    <p:animEffect transition="out" filter="fade">
                                      <p:cBhvr>
                                        <p:cTn id="88" dur="500"/>
                                        <p:tgtEl>
                                          <p:spTgt spid="42"/>
                                        </p:tgtEl>
                                      </p:cBhvr>
                                    </p:animEffect>
                                    <p:set>
                                      <p:cBhvr>
                                        <p:cTn id="89" dur="1" fill="hold">
                                          <p:stCondLst>
                                            <p:cond delay="499"/>
                                          </p:stCondLst>
                                        </p:cTn>
                                        <p:tgtEl>
                                          <p:spTgt spid="42"/>
                                        </p:tgtEl>
                                        <p:attrNameLst>
                                          <p:attrName>style.visibility</p:attrName>
                                        </p:attrNameLst>
                                      </p:cBhvr>
                                      <p:to>
                                        <p:strVal val="hidden"/>
                                      </p:to>
                                    </p:set>
                                  </p:childTnLst>
                                </p:cTn>
                              </p:par>
                              <p:par>
                                <p:cTn id="90" presetID="10" presetClass="exit" presetSubtype="0" fill="hold" grpId="1" nodeType="withEffect">
                                  <p:stCondLst>
                                    <p:cond delay="0"/>
                                  </p:stCondLst>
                                  <p:childTnLst>
                                    <p:animEffect transition="out" filter="fade">
                                      <p:cBhvr>
                                        <p:cTn id="91" dur="500"/>
                                        <p:tgtEl>
                                          <p:spTgt spid="43"/>
                                        </p:tgtEl>
                                      </p:cBhvr>
                                    </p:animEffect>
                                    <p:set>
                                      <p:cBhvr>
                                        <p:cTn id="92" dur="1" fill="hold">
                                          <p:stCondLst>
                                            <p:cond delay="499"/>
                                          </p:stCondLst>
                                        </p:cTn>
                                        <p:tgtEl>
                                          <p:spTgt spid="43"/>
                                        </p:tgtEl>
                                        <p:attrNameLst>
                                          <p:attrName>style.visibility</p:attrName>
                                        </p:attrNameLst>
                                      </p:cBhvr>
                                      <p:to>
                                        <p:strVal val="hidden"/>
                                      </p:to>
                                    </p:set>
                                  </p:childTnLst>
                                </p:cTn>
                              </p:par>
                              <p:par>
                                <p:cTn id="93" presetID="31" presetClass="entr" presetSubtype="0" fill="hold" grpId="0" nodeType="withEffect">
                                  <p:stCondLst>
                                    <p:cond delay="0"/>
                                  </p:stCondLst>
                                  <p:childTnLst>
                                    <p:set>
                                      <p:cBhvr>
                                        <p:cTn id="94" dur="1" fill="hold">
                                          <p:stCondLst>
                                            <p:cond delay="0"/>
                                          </p:stCondLst>
                                        </p:cTn>
                                        <p:tgtEl>
                                          <p:spTgt spid="46"/>
                                        </p:tgtEl>
                                        <p:attrNameLst>
                                          <p:attrName>style.visibility</p:attrName>
                                        </p:attrNameLst>
                                      </p:cBhvr>
                                      <p:to>
                                        <p:strVal val="visible"/>
                                      </p:to>
                                    </p:set>
                                    <p:anim calcmode="lin" valueType="num">
                                      <p:cBhvr>
                                        <p:cTn id="95" dur="1000" fill="hold"/>
                                        <p:tgtEl>
                                          <p:spTgt spid="46"/>
                                        </p:tgtEl>
                                        <p:attrNameLst>
                                          <p:attrName>ppt_w</p:attrName>
                                        </p:attrNameLst>
                                      </p:cBhvr>
                                      <p:tavLst>
                                        <p:tav tm="0">
                                          <p:val>
                                            <p:fltVal val="0"/>
                                          </p:val>
                                        </p:tav>
                                        <p:tav tm="100000">
                                          <p:val>
                                            <p:strVal val="#ppt_w"/>
                                          </p:val>
                                        </p:tav>
                                      </p:tavLst>
                                    </p:anim>
                                    <p:anim calcmode="lin" valueType="num">
                                      <p:cBhvr>
                                        <p:cTn id="96" dur="1000" fill="hold"/>
                                        <p:tgtEl>
                                          <p:spTgt spid="46"/>
                                        </p:tgtEl>
                                        <p:attrNameLst>
                                          <p:attrName>ppt_h</p:attrName>
                                        </p:attrNameLst>
                                      </p:cBhvr>
                                      <p:tavLst>
                                        <p:tav tm="0">
                                          <p:val>
                                            <p:fltVal val="0"/>
                                          </p:val>
                                        </p:tav>
                                        <p:tav tm="100000">
                                          <p:val>
                                            <p:strVal val="#ppt_h"/>
                                          </p:val>
                                        </p:tav>
                                      </p:tavLst>
                                    </p:anim>
                                    <p:anim calcmode="lin" valueType="num">
                                      <p:cBhvr>
                                        <p:cTn id="97" dur="1000" fill="hold"/>
                                        <p:tgtEl>
                                          <p:spTgt spid="46"/>
                                        </p:tgtEl>
                                        <p:attrNameLst>
                                          <p:attrName>style.rotation</p:attrName>
                                        </p:attrNameLst>
                                      </p:cBhvr>
                                      <p:tavLst>
                                        <p:tav tm="0">
                                          <p:val>
                                            <p:fltVal val="90"/>
                                          </p:val>
                                        </p:tav>
                                        <p:tav tm="100000">
                                          <p:val>
                                            <p:fltVal val="0"/>
                                          </p:val>
                                        </p:tav>
                                      </p:tavLst>
                                    </p:anim>
                                    <p:animEffect transition="in" filter="fade">
                                      <p:cBhvr>
                                        <p:cTn id="98" dur="1000"/>
                                        <p:tgtEl>
                                          <p:spTgt spid="46"/>
                                        </p:tgtEl>
                                      </p:cBhvr>
                                    </p:animEffect>
                                  </p:childTnLst>
                                </p:cTn>
                              </p:par>
                            </p:childTnLst>
                          </p:cTn>
                        </p:par>
                        <p:par>
                          <p:cTn id="99" fill="hold">
                            <p:stCondLst>
                              <p:cond delay="1000"/>
                            </p:stCondLst>
                            <p:childTnLst>
                              <p:par>
                                <p:cTn id="100" presetID="31" presetClass="entr" presetSubtype="0" fill="hold" grpId="0" nodeType="afterEffect">
                                  <p:stCondLst>
                                    <p:cond delay="0"/>
                                  </p:stCondLst>
                                  <p:childTnLst>
                                    <p:set>
                                      <p:cBhvr>
                                        <p:cTn id="101" dur="1" fill="hold">
                                          <p:stCondLst>
                                            <p:cond delay="0"/>
                                          </p:stCondLst>
                                        </p:cTn>
                                        <p:tgtEl>
                                          <p:spTgt spid="48"/>
                                        </p:tgtEl>
                                        <p:attrNameLst>
                                          <p:attrName>style.visibility</p:attrName>
                                        </p:attrNameLst>
                                      </p:cBhvr>
                                      <p:to>
                                        <p:strVal val="visible"/>
                                      </p:to>
                                    </p:set>
                                    <p:anim calcmode="lin" valueType="num">
                                      <p:cBhvr>
                                        <p:cTn id="102" dur="1000" fill="hold"/>
                                        <p:tgtEl>
                                          <p:spTgt spid="48"/>
                                        </p:tgtEl>
                                        <p:attrNameLst>
                                          <p:attrName>ppt_w</p:attrName>
                                        </p:attrNameLst>
                                      </p:cBhvr>
                                      <p:tavLst>
                                        <p:tav tm="0">
                                          <p:val>
                                            <p:fltVal val="0"/>
                                          </p:val>
                                        </p:tav>
                                        <p:tav tm="100000">
                                          <p:val>
                                            <p:strVal val="#ppt_w"/>
                                          </p:val>
                                        </p:tav>
                                      </p:tavLst>
                                    </p:anim>
                                    <p:anim calcmode="lin" valueType="num">
                                      <p:cBhvr>
                                        <p:cTn id="103" dur="1000" fill="hold"/>
                                        <p:tgtEl>
                                          <p:spTgt spid="48"/>
                                        </p:tgtEl>
                                        <p:attrNameLst>
                                          <p:attrName>ppt_h</p:attrName>
                                        </p:attrNameLst>
                                      </p:cBhvr>
                                      <p:tavLst>
                                        <p:tav tm="0">
                                          <p:val>
                                            <p:fltVal val="0"/>
                                          </p:val>
                                        </p:tav>
                                        <p:tav tm="100000">
                                          <p:val>
                                            <p:strVal val="#ppt_h"/>
                                          </p:val>
                                        </p:tav>
                                      </p:tavLst>
                                    </p:anim>
                                    <p:anim calcmode="lin" valueType="num">
                                      <p:cBhvr>
                                        <p:cTn id="104" dur="1000" fill="hold"/>
                                        <p:tgtEl>
                                          <p:spTgt spid="48"/>
                                        </p:tgtEl>
                                        <p:attrNameLst>
                                          <p:attrName>style.rotation</p:attrName>
                                        </p:attrNameLst>
                                      </p:cBhvr>
                                      <p:tavLst>
                                        <p:tav tm="0">
                                          <p:val>
                                            <p:fltVal val="90"/>
                                          </p:val>
                                        </p:tav>
                                        <p:tav tm="100000">
                                          <p:val>
                                            <p:fltVal val="0"/>
                                          </p:val>
                                        </p:tav>
                                      </p:tavLst>
                                    </p:anim>
                                    <p:animEffect transition="in" filter="fade">
                                      <p:cBhvr>
                                        <p:cTn id="105" dur="1000"/>
                                        <p:tgtEl>
                                          <p:spTgt spid="48"/>
                                        </p:tgtEl>
                                      </p:cBhvr>
                                    </p:animEffect>
                                  </p:childTnLst>
                                </p:cTn>
                              </p:par>
                            </p:childTnLst>
                          </p:cTn>
                        </p:par>
                        <p:par>
                          <p:cTn id="106" fill="hold">
                            <p:stCondLst>
                              <p:cond delay="2000"/>
                            </p:stCondLst>
                            <p:childTnLst>
                              <p:par>
                                <p:cTn id="107" presetID="31" presetClass="entr" presetSubtype="0" fill="hold" grpId="0" nodeType="afterEffect">
                                  <p:stCondLst>
                                    <p:cond delay="0"/>
                                  </p:stCondLst>
                                  <p:childTnLst>
                                    <p:set>
                                      <p:cBhvr>
                                        <p:cTn id="108" dur="1" fill="hold">
                                          <p:stCondLst>
                                            <p:cond delay="0"/>
                                          </p:stCondLst>
                                        </p:cTn>
                                        <p:tgtEl>
                                          <p:spTgt spid="59"/>
                                        </p:tgtEl>
                                        <p:attrNameLst>
                                          <p:attrName>style.visibility</p:attrName>
                                        </p:attrNameLst>
                                      </p:cBhvr>
                                      <p:to>
                                        <p:strVal val="visible"/>
                                      </p:to>
                                    </p:set>
                                    <p:anim calcmode="lin" valueType="num">
                                      <p:cBhvr>
                                        <p:cTn id="109" dur="1000" fill="hold"/>
                                        <p:tgtEl>
                                          <p:spTgt spid="59"/>
                                        </p:tgtEl>
                                        <p:attrNameLst>
                                          <p:attrName>ppt_w</p:attrName>
                                        </p:attrNameLst>
                                      </p:cBhvr>
                                      <p:tavLst>
                                        <p:tav tm="0">
                                          <p:val>
                                            <p:fltVal val="0"/>
                                          </p:val>
                                        </p:tav>
                                        <p:tav tm="100000">
                                          <p:val>
                                            <p:strVal val="#ppt_w"/>
                                          </p:val>
                                        </p:tav>
                                      </p:tavLst>
                                    </p:anim>
                                    <p:anim calcmode="lin" valueType="num">
                                      <p:cBhvr>
                                        <p:cTn id="110" dur="1000" fill="hold"/>
                                        <p:tgtEl>
                                          <p:spTgt spid="59"/>
                                        </p:tgtEl>
                                        <p:attrNameLst>
                                          <p:attrName>ppt_h</p:attrName>
                                        </p:attrNameLst>
                                      </p:cBhvr>
                                      <p:tavLst>
                                        <p:tav tm="0">
                                          <p:val>
                                            <p:fltVal val="0"/>
                                          </p:val>
                                        </p:tav>
                                        <p:tav tm="100000">
                                          <p:val>
                                            <p:strVal val="#ppt_h"/>
                                          </p:val>
                                        </p:tav>
                                      </p:tavLst>
                                    </p:anim>
                                    <p:anim calcmode="lin" valueType="num">
                                      <p:cBhvr>
                                        <p:cTn id="111" dur="1000" fill="hold"/>
                                        <p:tgtEl>
                                          <p:spTgt spid="59"/>
                                        </p:tgtEl>
                                        <p:attrNameLst>
                                          <p:attrName>style.rotation</p:attrName>
                                        </p:attrNameLst>
                                      </p:cBhvr>
                                      <p:tavLst>
                                        <p:tav tm="0">
                                          <p:val>
                                            <p:fltVal val="90"/>
                                          </p:val>
                                        </p:tav>
                                        <p:tav tm="100000">
                                          <p:val>
                                            <p:fltVal val="0"/>
                                          </p:val>
                                        </p:tav>
                                      </p:tavLst>
                                    </p:anim>
                                    <p:animEffect transition="in" filter="fade">
                                      <p:cBhvr>
                                        <p:cTn id="112" dur="1000"/>
                                        <p:tgtEl>
                                          <p:spTgt spid="59"/>
                                        </p:tgtEl>
                                      </p:cBhvr>
                                    </p:animEffect>
                                  </p:childTnLst>
                                </p:cTn>
                              </p:par>
                            </p:childTnLst>
                          </p:cTn>
                        </p:par>
                        <p:par>
                          <p:cTn id="113" fill="hold">
                            <p:stCondLst>
                              <p:cond delay="3000"/>
                            </p:stCondLst>
                            <p:childTnLst>
                              <p:par>
                                <p:cTn id="114" presetID="31" presetClass="entr" presetSubtype="0" fill="hold" grpId="0" nodeType="afterEffect">
                                  <p:stCondLst>
                                    <p:cond delay="0"/>
                                  </p:stCondLst>
                                  <p:childTnLst>
                                    <p:set>
                                      <p:cBhvr>
                                        <p:cTn id="115" dur="1" fill="hold">
                                          <p:stCondLst>
                                            <p:cond delay="0"/>
                                          </p:stCondLst>
                                        </p:cTn>
                                        <p:tgtEl>
                                          <p:spTgt spid="60"/>
                                        </p:tgtEl>
                                        <p:attrNameLst>
                                          <p:attrName>style.visibility</p:attrName>
                                        </p:attrNameLst>
                                      </p:cBhvr>
                                      <p:to>
                                        <p:strVal val="visible"/>
                                      </p:to>
                                    </p:set>
                                    <p:anim calcmode="lin" valueType="num">
                                      <p:cBhvr>
                                        <p:cTn id="116" dur="1000" fill="hold"/>
                                        <p:tgtEl>
                                          <p:spTgt spid="60"/>
                                        </p:tgtEl>
                                        <p:attrNameLst>
                                          <p:attrName>ppt_w</p:attrName>
                                        </p:attrNameLst>
                                      </p:cBhvr>
                                      <p:tavLst>
                                        <p:tav tm="0">
                                          <p:val>
                                            <p:fltVal val="0"/>
                                          </p:val>
                                        </p:tav>
                                        <p:tav tm="100000">
                                          <p:val>
                                            <p:strVal val="#ppt_w"/>
                                          </p:val>
                                        </p:tav>
                                      </p:tavLst>
                                    </p:anim>
                                    <p:anim calcmode="lin" valueType="num">
                                      <p:cBhvr>
                                        <p:cTn id="117" dur="1000" fill="hold"/>
                                        <p:tgtEl>
                                          <p:spTgt spid="60"/>
                                        </p:tgtEl>
                                        <p:attrNameLst>
                                          <p:attrName>ppt_h</p:attrName>
                                        </p:attrNameLst>
                                      </p:cBhvr>
                                      <p:tavLst>
                                        <p:tav tm="0">
                                          <p:val>
                                            <p:fltVal val="0"/>
                                          </p:val>
                                        </p:tav>
                                        <p:tav tm="100000">
                                          <p:val>
                                            <p:strVal val="#ppt_h"/>
                                          </p:val>
                                        </p:tav>
                                      </p:tavLst>
                                    </p:anim>
                                    <p:anim calcmode="lin" valueType="num">
                                      <p:cBhvr>
                                        <p:cTn id="118" dur="1000" fill="hold"/>
                                        <p:tgtEl>
                                          <p:spTgt spid="60"/>
                                        </p:tgtEl>
                                        <p:attrNameLst>
                                          <p:attrName>style.rotation</p:attrName>
                                        </p:attrNameLst>
                                      </p:cBhvr>
                                      <p:tavLst>
                                        <p:tav tm="0">
                                          <p:val>
                                            <p:fltVal val="90"/>
                                          </p:val>
                                        </p:tav>
                                        <p:tav tm="100000">
                                          <p:val>
                                            <p:fltVal val="0"/>
                                          </p:val>
                                        </p:tav>
                                      </p:tavLst>
                                    </p:anim>
                                    <p:animEffect transition="in" filter="fade">
                                      <p:cBhvr>
                                        <p:cTn id="119" dur="1000"/>
                                        <p:tgtEl>
                                          <p:spTgt spid="60"/>
                                        </p:tgtEl>
                                      </p:cBhvr>
                                    </p:animEffect>
                                  </p:childTnLst>
                                </p:cTn>
                              </p:par>
                            </p:childTnLst>
                          </p:cTn>
                        </p:par>
                      </p:childTnLst>
                    </p:cTn>
                  </p:par>
                  <p:par>
                    <p:cTn id="120" fill="hold">
                      <p:stCondLst>
                        <p:cond delay="indefinite"/>
                      </p:stCondLst>
                      <p:childTnLst>
                        <p:par>
                          <p:cTn id="121" fill="hold">
                            <p:stCondLst>
                              <p:cond delay="0"/>
                            </p:stCondLst>
                            <p:childTnLst>
                              <p:par>
                                <p:cTn id="122" presetID="2" presetClass="entr" presetSubtype="4" fill="hold" grpId="0" nodeType="clickEffect">
                                  <p:stCondLst>
                                    <p:cond delay="0"/>
                                  </p:stCondLst>
                                  <p:childTnLst>
                                    <p:set>
                                      <p:cBhvr>
                                        <p:cTn id="123" dur="1" fill="hold">
                                          <p:stCondLst>
                                            <p:cond delay="0"/>
                                          </p:stCondLst>
                                        </p:cTn>
                                        <p:tgtEl>
                                          <p:spTgt spid="44"/>
                                        </p:tgtEl>
                                        <p:attrNameLst>
                                          <p:attrName>style.visibility</p:attrName>
                                        </p:attrNameLst>
                                      </p:cBhvr>
                                      <p:to>
                                        <p:strVal val="visible"/>
                                      </p:to>
                                    </p:set>
                                    <p:anim calcmode="lin" valueType="num">
                                      <p:cBhvr additive="base">
                                        <p:cTn id="124" dur="500" fill="hold"/>
                                        <p:tgtEl>
                                          <p:spTgt spid="44"/>
                                        </p:tgtEl>
                                        <p:attrNameLst>
                                          <p:attrName>ppt_x</p:attrName>
                                        </p:attrNameLst>
                                      </p:cBhvr>
                                      <p:tavLst>
                                        <p:tav tm="0">
                                          <p:val>
                                            <p:strVal val="#ppt_x"/>
                                          </p:val>
                                        </p:tav>
                                        <p:tav tm="100000">
                                          <p:val>
                                            <p:strVal val="#ppt_x"/>
                                          </p:val>
                                        </p:tav>
                                      </p:tavLst>
                                    </p:anim>
                                    <p:anim calcmode="lin" valueType="num">
                                      <p:cBhvr additive="base">
                                        <p:cTn id="125" dur="500" fill="hold"/>
                                        <p:tgtEl>
                                          <p:spTgt spid="44"/>
                                        </p:tgtEl>
                                        <p:attrNameLst>
                                          <p:attrName>ppt_y</p:attrName>
                                        </p:attrNameLst>
                                      </p:cBhvr>
                                      <p:tavLst>
                                        <p:tav tm="0">
                                          <p:val>
                                            <p:strVal val="1+#ppt_h/2"/>
                                          </p:val>
                                        </p:tav>
                                        <p:tav tm="100000">
                                          <p:val>
                                            <p:strVal val="#ppt_y"/>
                                          </p:val>
                                        </p:tav>
                                      </p:tavLst>
                                    </p:anim>
                                  </p:childTnLst>
                                </p:cTn>
                              </p:par>
                            </p:childTnLst>
                          </p:cTn>
                        </p:par>
                        <p:par>
                          <p:cTn id="126" fill="hold">
                            <p:stCondLst>
                              <p:cond delay="500"/>
                            </p:stCondLst>
                            <p:childTnLst>
                              <p:par>
                                <p:cTn id="127" presetID="2" presetClass="entr" presetSubtype="4" fill="hold" grpId="0" nodeType="afterEffect">
                                  <p:stCondLst>
                                    <p:cond delay="0"/>
                                  </p:stCondLst>
                                  <p:childTnLst>
                                    <p:set>
                                      <p:cBhvr>
                                        <p:cTn id="128" dur="1" fill="hold">
                                          <p:stCondLst>
                                            <p:cond delay="0"/>
                                          </p:stCondLst>
                                        </p:cTn>
                                        <p:tgtEl>
                                          <p:spTgt spid="45"/>
                                        </p:tgtEl>
                                        <p:attrNameLst>
                                          <p:attrName>style.visibility</p:attrName>
                                        </p:attrNameLst>
                                      </p:cBhvr>
                                      <p:to>
                                        <p:strVal val="visible"/>
                                      </p:to>
                                    </p:set>
                                    <p:anim calcmode="lin" valueType="num">
                                      <p:cBhvr additive="base">
                                        <p:cTn id="129" dur="500" fill="hold"/>
                                        <p:tgtEl>
                                          <p:spTgt spid="45"/>
                                        </p:tgtEl>
                                        <p:attrNameLst>
                                          <p:attrName>ppt_x</p:attrName>
                                        </p:attrNameLst>
                                      </p:cBhvr>
                                      <p:tavLst>
                                        <p:tav tm="0">
                                          <p:val>
                                            <p:strVal val="#ppt_x"/>
                                          </p:val>
                                        </p:tav>
                                        <p:tav tm="100000">
                                          <p:val>
                                            <p:strVal val="#ppt_x"/>
                                          </p:val>
                                        </p:tav>
                                      </p:tavLst>
                                    </p:anim>
                                    <p:anim calcmode="lin" valueType="num">
                                      <p:cBhvr additive="base">
                                        <p:cTn id="130" dur="500" fill="hold"/>
                                        <p:tgtEl>
                                          <p:spTgt spid="45"/>
                                        </p:tgtEl>
                                        <p:attrNameLst>
                                          <p:attrName>ppt_y</p:attrName>
                                        </p:attrNameLst>
                                      </p:cBhvr>
                                      <p:tavLst>
                                        <p:tav tm="0">
                                          <p:val>
                                            <p:strVal val="1+#ppt_h/2"/>
                                          </p:val>
                                        </p:tav>
                                        <p:tav tm="100000">
                                          <p:val>
                                            <p:strVal val="#ppt_y"/>
                                          </p:val>
                                        </p:tav>
                                      </p:tavLst>
                                    </p:anim>
                                  </p:childTnLst>
                                </p:cTn>
                              </p:par>
                            </p:childTnLst>
                          </p:cTn>
                        </p:par>
                        <p:par>
                          <p:cTn id="131" fill="hold">
                            <p:stCondLst>
                              <p:cond delay="1000"/>
                            </p:stCondLst>
                            <p:childTnLst>
                              <p:par>
                                <p:cTn id="132" presetID="2" presetClass="entr" presetSubtype="4" fill="hold" grpId="0" nodeType="afterEffect">
                                  <p:stCondLst>
                                    <p:cond delay="0"/>
                                  </p:stCondLst>
                                  <p:childTnLst>
                                    <p:set>
                                      <p:cBhvr>
                                        <p:cTn id="133" dur="1" fill="hold">
                                          <p:stCondLst>
                                            <p:cond delay="0"/>
                                          </p:stCondLst>
                                        </p:cTn>
                                        <p:tgtEl>
                                          <p:spTgt spid="58"/>
                                        </p:tgtEl>
                                        <p:attrNameLst>
                                          <p:attrName>style.visibility</p:attrName>
                                        </p:attrNameLst>
                                      </p:cBhvr>
                                      <p:to>
                                        <p:strVal val="visible"/>
                                      </p:to>
                                    </p:set>
                                    <p:anim calcmode="lin" valueType="num">
                                      <p:cBhvr additive="base">
                                        <p:cTn id="134" dur="500" fill="hold"/>
                                        <p:tgtEl>
                                          <p:spTgt spid="58"/>
                                        </p:tgtEl>
                                        <p:attrNameLst>
                                          <p:attrName>ppt_x</p:attrName>
                                        </p:attrNameLst>
                                      </p:cBhvr>
                                      <p:tavLst>
                                        <p:tav tm="0">
                                          <p:val>
                                            <p:strVal val="#ppt_x"/>
                                          </p:val>
                                        </p:tav>
                                        <p:tav tm="100000">
                                          <p:val>
                                            <p:strVal val="#ppt_x"/>
                                          </p:val>
                                        </p:tav>
                                      </p:tavLst>
                                    </p:anim>
                                    <p:anim calcmode="lin" valueType="num">
                                      <p:cBhvr additive="base">
                                        <p:cTn id="135" dur="500" fill="hold"/>
                                        <p:tgtEl>
                                          <p:spTgt spid="58"/>
                                        </p:tgtEl>
                                        <p:attrNameLst>
                                          <p:attrName>ppt_y</p:attrName>
                                        </p:attrNameLst>
                                      </p:cBhvr>
                                      <p:tavLst>
                                        <p:tav tm="0">
                                          <p:val>
                                            <p:strVal val="1+#ppt_h/2"/>
                                          </p:val>
                                        </p:tav>
                                        <p:tav tm="100000">
                                          <p:val>
                                            <p:strVal val="#ppt_y"/>
                                          </p:val>
                                        </p:tav>
                                      </p:tavLst>
                                    </p:anim>
                                  </p:childTnLst>
                                </p:cTn>
                              </p:par>
                            </p:childTnLst>
                          </p:cTn>
                        </p:par>
                        <p:par>
                          <p:cTn id="136" fill="hold">
                            <p:stCondLst>
                              <p:cond delay="1500"/>
                            </p:stCondLst>
                            <p:childTnLst>
                              <p:par>
                                <p:cTn id="137" presetID="2" presetClass="entr" presetSubtype="4" fill="hold" grpId="0" nodeType="afterEffect">
                                  <p:stCondLst>
                                    <p:cond delay="0"/>
                                  </p:stCondLst>
                                  <p:childTnLst>
                                    <p:set>
                                      <p:cBhvr>
                                        <p:cTn id="138" dur="1" fill="hold">
                                          <p:stCondLst>
                                            <p:cond delay="0"/>
                                          </p:stCondLst>
                                        </p:cTn>
                                        <p:tgtEl>
                                          <p:spTgt spid="54"/>
                                        </p:tgtEl>
                                        <p:attrNameLst>
                                          <p:attrName>style.visibility</p:attrName>
                                        </p:attrNameLst>
                                      </p:cBhvr>
                                      <p:to>
                                        <p:strVal val="visible"/>
                                      </p:to>
                                    </p:set>
                                    <p:anim calcmode="lin" valueType="num">
                                      <p:cBhvr additive="base">
                                        <p:cTn id="139" dur="500" fill="hold"/>
                                        <p:tgtEl>
                                          <p:spTgt spid="54"/>
                                        </p:tgtEl>
                                        <p:attrNameLst>
                                          <p:attrName>ppt_x</p:attrName>
                                        </p:attrNameLst>
                                      </p:cBhvr>
                                      <p:tavLst>
                                        <p:tav tm="0">
                                          <p:val>
                                            <p:strVal val="#ppt_x"/>
                                          </p:val>
                                        </p:tav>
                                        <p:tav tm="100000">
                                          <p:val>
                                            <p:strVal val="#ppt_x"/>
                                          </p:val>
                                        </p:tav>
                                      </p:tavLst>
                                    </p:anim>
                                    <p:anim calcmode="lin" valueType="num">
                                      <p:cBhvr additive="base">
                                        <p:cTn id="140" dur="500" fill="hold"/>
                                        <p:tgtEl>
                                          <p:spTgt spid="54"/>
                                        </p:tgtEl>
                                        <p:attrNameLst>
                                          <p:attrName>ppt_y</p:attrName>
                                        </p:attrNameLst>
                                      </p:cBhvr>
                                      <p:tavLst>
                                        <p:tav tm="0">
                                          <p:val>
                                            <p:strVal val="1+#ppt_h/2"/>
                                          </p:val>
                                        </p:tav>
                                        <p:tav tm="100000">
                                          <p:val>
                                            <p:strVal val="#ppt_y"/>
                                          </p:val>
                                        </p:tav>
                                      </p:tavLst>
                                    </p:anim>
                                  </p:childTnLst>
                                </p:cTn>
                              </p:par>
                            </p:childTnLst>
                          </p:cTn>
                        </p:par>
                        <p:par>
                          <p:cTn id="141" fill="hold">
                            <p:stCondLst>
                              <p:cond delay="2000"/>
                            </p:stCondLst>
                            <p:childTnLst>
                              <p:par>
                                <p:cTn id="142" presetID="2" presetClass="entr" presetSubtype="4" fill="hold" grpId="0" nodeType="afterEffect">
                                  <p:stCondLst>
                                    <p:cond delay="0"/>
                                  </p:stCondLst>
                                  <p:childTnLst>
                                    <p:set>
                                      <p:cBhvr>
                                        <p:cTn id="143" dur="1" fill="hold">
                                          <p:stCondLst>
                                            <p:cond delay="0"/>
                                          </p:stCondLst>
                                        </p:cTn>
                                        <p:tgtEl>
                                          <p:spTgt spid="55"/>
                                        </p:tgtEl>
                                        <p:attrNameLst>
                                          <p:attrName>style.visibility</p:attrName>
                                        </p:attrNameLst>
                                      </p:cBhvr>
                                      <p:to>
                                        <p:strVal val="visible"/>
                                      </p:to>
                                    </p:set>
                                    <p:anim calcmode="lin" valueType="num">
                                      <p:cBhvr additive="base">
                                        <p:cTn id="144" dur="500" fill="hold"/>
                                        <p:tgtEl>
                                          <p:spTgt spid="55"/>
                                        </p:tgtEl>
                                        <p:attrNameLst>
                                          <p:attrName>ppt_x</p:attrName>
                                        </p:attrNameLst>
                                      </p:cBhvr>
                                      <p:tavLst>
                                        <p:tav tm="0">
                                          <p:val>
                                            <p:strVal val="#ppt_x"/>
                                          </p:val>
                                        </p:tav>
                                        <p:tav tm="100000">
                                          <p:val>
                                            <p:strVal val="#ppt_x"/>
                                          </p:val>
                                        </p:tav>
                                      </p:tavLst>
                                    </p:anim>
                                    <p:anim calcmode="lin" valueType="num">
                                      <p:cBhvr additive="base">
                                        <p:cTn id="145" dur="500" fill="hold"/>
                                        <p:tgtEl>
                                          <p:spTgt spid="55"/>
                                        </p:tgtEl>
                                        <p:attrNameLst>
                                          <p:attrName>ppt_y</p:attrName>
                                        </p:attrNameLst>
                                      </p:cBhvr>
                                      <p:tavLst>
                                        <p:tav tm="0">
                                          <p:val>
                                            <p:strVal val="1+#ppt_h/2"/>
                                          </p:val>
                                        </p:tav>
                                        <p:tav tm="100000">
                                          <p:val>
                                            <p:strVal val="#ppt_y"/>
                                          </p:val>
                                        </p:tav>
                                      </p:tavLst>
                                    </p:anim>
                                  </p:childTnLst>
                                </p:cTn>
                              </p:par>
                            </p:childTnLst>
                          </p:cTn>
                        </p:par>
                        <p:par>
                          <p:cTn id="146" fill="hold">
                            <p:stCondLst>
                              <p:cond delay="2500"/>
                            </p:stCondLst>
                            <p:childTnLst>
                              <p:par>
                                <p:cTn id="147" presetID="2" presetClass="entr" presetSubtype="4" fill="hold" grpId="0" nodeType="afterEffect">
                                  <p:stCondLst>
                                    <p:cond delay="0"/>
                                  </p:stCondLst>
                                  <p:childTnLst>
                                    <p:set>
                                      <p:cBhvr>
                                        <p:cTn id="148" dur="1" fill="hold">
                                          <p:stCondLst>
                                            <p:cond delay="0"/>
                                          </p:stCondLst>
                                        </p:cTn>
                                        <p:tgtEl>
                                          <p:spTgt spid="56"/>
                                        </p:tgtEl>
                                        <p:attrNameLst>
                                          <p:attrName>style.visibility</p:attrName>
                                        </p:attrNameLst>
                                      </p:cBhvr>
                                      <p:to>
                                        <p:strVal val="visible"/>
                                      </p:to>
                                    </p:set>
                                    <p:anim calcmode="lin" valueType="num">
                                      <p:cBhvr additive="base">
                                        <p:cTn id="149" dur="500" fill="hold"/>
                                        <p:tgtEl>
                                          <p:spTgt spid="56"/>
                                        </p:tgtEl>
                                        <p:attrNameLst>
                                          <p:attrName>ppt_x</p:attrName>
                                        </p:attrNameLst>
                                      </p:cBhvr>
                                      <p:tavLst>
                                        <p:tav tm="0">
                                          <p:val>
                                            <p:strVal val="#ppt_x"/>
                                          </p:val>
                                        </p:tav>
                                        <p:tav tm="100000">
                                          <p:val>
                                            <p:strVal val="#ppt_x"/>
                                          </p:val>
                                        </p:tav>
                                      </p:tavLst>
                                    </p:anim>
                                    <p:anim calcmode="lin" valueType="num">
                                      <p:cBhvr additive="base">
                                        <p:cTn id="150" dur="500" fill="hold"/>
                                        <p:tgtEl>
                                          <p:spTgt spid="56"/>
                                        </p:tgtEl>
                                        <p:attrNameLst>
                                          <p:attrName>ppt_y</p:attrName>
                                        </p:attrNameLst>
                                      </p:cBhvr>
                                      <p:tavLst>
                                        <p:tav tm="0">
                                          <p:val>
                                            <p:strVal val="1+#ppt_h/2"/>
                                          </p:val>
                                        </p:tav>
                                        <p:tav tm="100000">
                                          <p:val>
                                            <p:strVal val="#ppt_y"/>
                                          </p:val>
                                        </p:tav>
                                      </p:tavLst>
                                    </p:anim>
                                  </p:childTnLst>
                                </p:cTn>
                              </p:par>
                            </p:childTnLst>
                          </p:cTn>
                        </p:par>
                        <p:par>
                          <p:cTn id="151" fill="hold">
                            <p:stCondLst>
                              <p:cond delay="3000"/>
                            </p:stCondLst>
                            <p:childTnLst>
                              <p:par>
                                <p:cTn id="152" presetID="2" presetClass="entr" presetSubtype="4" fill="hold" grpId="0" nodeType="afterEffect">
                                  <p:stCondLst>
                                    <p:cond delay="0"/>
                                  </p:stCondLst>
                                  <p:childTnLst>
                                    <p:set>
                                      <p:cBhvr>
                                        <p:cTn id="153" dur="1" fill="hold">
                                          <p:stCondLst>
                                            <p:cond delay="0"/>
                                          </p:stCondLst>
                                        </p:cTn>
                                        <p:tgtEl>
                                          <p:spTgt spid="57"/>
                                        </p:tgtEl>
                                        <p:attrNameLst>
                                          <p:attrName>style.visibility</p:attrName>
                                        </p:attrNameLst>
                                      </p:cBhvr>
                                      <p:to>
                                        <p:strVal val="visible"/>
                                      </p:to>
                                    </p:set>
                                    <p:anim calcmode="lin" valueType="num">
                                      <p:cBhvr additive="base">
                                        <p:cTn id="154" dur="500" fill="hold"/>
                                        <p:tgtEl>
                                          <p:spTgt spid="57"/>
                                        </p:tgtEl>
                                        <p:attrNameLst>
                                          <p:attrName>ppt_x</p:attrName>
                                        </p:attrNameLst>
                                      </p:cBhvr>
                                      <p:tavLst>
                                        <p:tav tm="0">
                                          <p:val>
                                            <p:strVal val="#ppt_x"/>
                                          </p:val>
                                        </p:tav>
                                        <p:tav tm="100000">
                                          <p:val>
                                            <p:strVal val="#ppt_x"/>
                                          </p:val>
                                        </p:tav>
                                      </p:tavLst>
                                    </p:anim>
                                    <p:anim calcmode="lin" valueType="num">
                                      <p:cBhvr additive="base">
                                        <p:cTn id="155" dur="500" fill="hold"/>
                                        <p:tgtEl>
                                          <p:spTgt spid="5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2" animBg="1"/>
      <p:bldP spid="13" grpId="1" animBg="1"/>
      <p:bldP spid="3" grpId="0" animBg="1"/>
      <p:bldP spid="19" grpId="0" animBg="1"/>
      <p:bldP spid="27" grpId="0" animBg="1"/>
      <p:bldP spid="25" grpId="0" animBg="1"/>
      <p:bldP spid="25" grpId="1" animBg="1"/>
      <p:bldP spid="30" grpId="0" animBg="1"/>
      <p:bldP spid="30" grpId="1" animBg="1"/>
      <p:bldP spid="38" grpId="0" animBg="1"/>
      <p:bldP spid="38" grpId="1" animBg="1"/>
      <p:bldP spid="39" grpId="0" animBg="1"/>
      <p:bldP spid="39" grpId="1" animBg="1"/>
      <p:bldP spid="40" grpId="0" animBg="1"/>
      <p:bldP spid="40" grpId="1" animBg="1"/>
      <p:bldP spid="41" grpId="0" animBg="1"/>
      <p:bldP spid="41" grpId="1" animBg="1"/>
      <p:bldP spid="42" grpId="0" animBg="1"/>
      <p:bldP spid="42" grpId="1" animBg="1"/>
      <p:bldP spid="43" grpId="0" animBg="1"/>
      <p:bldP spid="43" grpId="1" animBg="1"/>
      <p:bldP spid="44" grpId="0"/>
      <p:bldP spid="45" grpId="0"/>
      <p:bldP spid="46" grpId="0"/>
      <p:bldP spid="48" grpId="0"/>
      <p:bldP spid="54" grpId="0"/>
      <p:bldP spid="55" grpId="0"/>
      <p:bldP spid="56" grpId="0"/>
      <p:bldP spid="57" grpId="0"/>
      <p:bldP spid="58" grpId="0"/>
      <p:bldP spid="59" grpId="0"/>
      <p:bldP spid="60" grpId="0"/>
      <p:bldP spid="7" grpId="0" animBg="1"/>
      <p:bldP spid="9"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026" name="TextBox 1025"/>
          <p:cNvSpPr txBox="1"/>
          <p:nvPr/>
        </p:nvSpPr>
        <p:spPr>
          <a:xfrm>
            <a:off x="1066800" y="4179925"/>
            <a:ext cx="1171514" cy="523220"/>
          </a:xfrm>
          <a:prstGeom prst="rect">
            <a:avLst/>
          </a:prstGeom>
          <a:gradFill flip="none" rotWithShape="1">
            <a:gsLst>
              <a:gs pos="0">
                <a:srgbClr val="CC0000">
                  <a:tint val="66000"/>
                  <a:satMod val="160000"/>
                </a:srgbClr>
              </a:gs>
              <a:gs pos="50000">
                <a:srgbClr val="CC0000">
                  <a:tint val="44500"/>
                  <a:satMod val="160000"/>
                </a:srgbClr>
              </a:gs>
              <a:gs pos="100000">
                <a:srgbClr val="CC0000">
                  <a:tint val="23500"/>
                  <a:satMod val="160000"/>
                </a:srgbClr>
              </a:gs>
            </a:gsLst>
            <a:path path="circle">
              <a:fillToRect r="100000" b="100000"/>
            </a:path>
            <a:tileRect l="-100000" t="-100000"/>
          </a:gradFill>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2800" dirty="0" smtClean="0"/>
              <a:t>Faith</a:t>
            </a:r>
            <a:endParaRPr lang="en-US" sz="2800" dirty="0"/>
          </a:p>
        </p:txBody>
      </p:sp>
      <p:sp>
        <p:nvSpPr>
          <p:cNvPr id="1027" name="TextBox 1026"/>
          <p:cNvSpPr txBox="1"/>
          <p:nvPr/>
        </p:nvSpPr>
        <p:spPr>
          <a:xfrm>
            <a:off x="4951325" y="5750139"/>
            <a:ext cx="1568266" cy="461665"/>
          </a:xfrm>
          <a:prstGeom prst="rect">
            <a:avLst/>
          </a:prstGeom>
        </p:spPr>
        <p:style>
          <a:lnRef idx="1">
            <a:schemeClr val="dk1"/>
          </a:lnRef>
          <a:fillRef idx="3">
            <a:schemeClr val="dk1"/>
          </a:fillRef>
          <a:effectRef idx="2">
            <a:schemeClr val="dk1"/>
          </a:effectRef>
          <a:fontRef idx="minor">
            <a:schemeClr val="lt1"/>
          </a:fontRef>
        </p:style>
        <p:txBody>
          <a:bodyPr wrap="square" rtlCol="0">
            <a:spAutoFit/>
          </a:bodyPr>
          <a:lstStyle/>
          <a:p>
            <a:pPr algn="ctr"/>
            <a:r>
              <a:rPr lang="en-US" sz="2400" dirty="0" smtClean="0"/>
              <a:t>Anxiety</a:t>
            </a:r>
            <a:endParaRPr lang="en-US" sz="2400" dirty="0"/>
          </a:p>
        </p:txBody>
      </p:sp>
      <p:sp>
        <p:nvSpPr>
          <p:cNvPr id="6" name="TextBox 5"/>
          <p:cNvSpPr txBox="1"/>
          <p:nvPr/>
        </p:nvSpPr>
        <p:spPr>
          <a:xfrm>
            <a:off x="4604824" y="3328234"/>
            <a:ext cx="2827881" cy="461665"/>
          </a:xfrm>
          <a:prstGeom prst="rect">
            <a:avLst/>
          </a:prstGeom>
          <a:solidFill>
            <a:schemeClr val="bg1"/>
          </a:solidFill>
          <a:ln w="38100">
            <a:solidFill>
              <a:srgbClr val="3333FF"/>
            </a:solidFill>
          </a:ln>
        </p:spPr>
        <p:txBody>
          <a:bodyPr wrap="square" rtlCol="0">
            <a:spAutoFit/>
          </a:bodyPr>
          <a:lstStyle/>
          <a:p>
            <a:pPr algn="ctr"/>
            <a:r>
              <a:rPr lang="en-US" sz="2400" dirty="0" smtClean="0"/>
              <a:t>Spirituality: Meaning</a:t>
            </a:r>
            <a:endParaRPr lang="en-US" sz="2400" dirty="0"/>
          </a:p>
        </p:txBody>
      </p:sp>
      <p:cxnSp>
        <p:nvCxnSpPr>
          <p:cNvPr id="18" name="Straight Arrow Connector 17"/>
          <p:cNvCxnSpPr/>
          <p:nvPr/>
        </p:nvCxnSpPr>
        <p:spPr>
          <a:xfrm flipH="1">
            <a:off x="2471157" y="4037691"/>
            <a:ext cx="1506243" cy="386028"/>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H="1">
            <a:off x="3231794" y="4607498"/>
            <a:ext cx="1282346" cy="81747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5753100" y="4572023"/>
            <a:ext cx="8654" cy="1010086"/>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1032" name="Straight Connector 1031"/>
          <p:cNvCxnSpPr/>
          <p:nvPr/>
        </p:nvCxnSpPr>
        <p:spPr>
          <a:xfrm>
            <a:off x="7982243" y="1696249"/>
            <a:ext cx="514643" cy="437181"/>
          </a:xfrm>
          <a:prstGeom prst="line">
            <a:avLst/>
          </a:prstGeom>
          <a:ln w="28575">
            <a:solidFill>
              <a:srgbClr val="00B050"/>
            </a:solidFill>
          </a:ln>
        </p:spPr>
        <p:style>
          <a:lnRef idx="1">
            <a:schemeClr val="dk1"/>
          </a:lnRef>
          <a:fillRef idx="0">
            <a:schemeClr val="dk1"/>
          </a:fillRef>
          <a:effectRef idx="0">
            <a:schemeClr val="dk1"/>
          </a:effectRef>
          <a:fontRef idx="minor">
            <a:schemeClr val="tx1"/>
          </a:fontRef>
        </p:style>
      </p:cxnSp>
      <p:sp>
        <p:nvSpPr>
          <p:cNvPr id="4" name="TextBox 3" hidden="1"/>
          <p:cNvSpPr txBox="1"/>
          <p:nvPr/>
        </p:nvSpPr>
        <p:spPr>
          <a:xfrm>
            <a:off x="914400" y="268934"/>
            <a:ext cx="5181600" cy="369332"/>
          </a:xfrm>
          <a:prstGeom prst="rect">
            <a:avLst/>
          </a:prstGeom>
          <a:noFill/>
        </p:spPr>
        <p:txBody>
          <a:bodyPr wrap="square" rtlCol="0">
            <a:spAutoFit/>
          </a:bodyPr>
          <a:lstStyle/>
          <a:p>
            <a:r>
              <a:rPr lang="en-US" dirty="0"/>
              <a:t>Faith-Hope-Love Model of Spiritual </a:t>
            </a:r>
            <a:r>
              <a:rPr lang="en-US" dirty="0" smtClean="0"/>
              <a:t>Wellness</a:t>
            </a:r>
            <a:endParaRPr lang="en-US" dirty="0"/>
          </a:p>
        </p:txBody>
      </p:sp>
      <p:sp>
        <p:nvSpPr>
          <p:cNvPr id="17" name="TextBox 16"/>
          <p:cNvSpPr txBox="1"/>
          <p:nvPr/>
        </p:nvSpPr>
        <p:spPr>
          <a:xfrm>
            <a:off x="1887297" y="5443393"/>
            <a:ext cx="1155824" cy="523220"/>
          </a:xfrm>
          <a:prstGeom prst="rect">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100000" b="100000"/>
            </a:path>
            <a:tileRect t="-100000" r="-100000"/>
          </a:gradFill>
          <a:ln>
            <a:solidFill>
              <a:schemeClr val="tx1"/>
            </a:solidFill>
          </a:ln>
        </p:spPr>
        <p:txBody>
          <a:bodyPr wrap="square" rtlCol="0">
            <a:spAutoFit/>
          </a:bodyPr>
          <a:lstStyle/>
          <a:p>
            <a:pPr algn="r"/>
            <a:r>
              <a:rPr lang="en-US" sz="2800" dirty="0" smtClean="0"/>
              <a:t>Hope</a:t>
            </a:r>
            <a:endParaRPr lang="en-US" sz="2800" dirty="0"/>
          </a:p>
        </p:txBody>
      </p:sp>
      <p:sp>
        <p:nvSpPr>
          <p:cNvPr id="1033" name="TextBox 1032"/>
          <p:cNvSpPr txBox="1"/>
          <p:nvPr/>
        </p:nvSpPr>
        <p:spPr>
          <a:xfrm>
            <a:off x="9332575" y="4626247"/>
            <a:ext cx="1495168" cy="707886"/>
          </a:xfrm>
          <a:prstGeom prst="rect">
            <a:avLst/>
          </a:prstGeom>
          <a:solidFill>
            <a:schemeClr val="tx1"/>
          </a:solidFill>
          <a:ln>
            <a:solidFill>
              <a:schemeClr val="tx1"/>
            </a:solidFill>
          </a:ln>
        </p:spPr>
        <p:txBody>
          <a:bodyPr wrap="square" rtlCol="0">
            <a:spAutoFit/>
          </a:bodyPr>
          <a:lstStyle/>
          <a:p>
            <a:pPr algn="ctr"/>
            <a:r>
              <a:rPr lang="en-US" sz="2000" dirty="0" smtClean="0">
                <a:solidFill>
                  <a:schemeClr val="bg1"/>
                </a:solidFill>
              </a:rPr>
              <a:t>Social Loneliness</a:t>
            </a:r>
            <a:endParaRPr lang="en-US" sz="2000" dirty="0">
              <a:solidFill>
                <a:schemeClr val="bg1"/>
              </a:solidFill>
            </a:endParaRPr>
          </a:p>
        </p:txBody>
      </p:sp>
      <p:cxnSp>
        <p:nvCxnSpPr>
          <p:cNvPr id="47" name="Straight Arrow Connector 46"/>
          <p:cNvCxnSpPr/>
          <p:nvPr/>
        </p:nvCxnSpPr>
        <p:spPr>
          <a:xfrm>
            <a:off x="8283527" y="4441535"/>
            <a:ext cx="867174" cy="208548"/>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sp>
        <p:nvSpPr>
          <p:cNvPr id="5" name="TextBox 4"/>
          <p:cNvSpPr txBox="1"/>
          <p:nvPr/>
        </p:nvSpPr>
        <p:spPr>
          <a:xfrm>
            <a:off x="4762500" y="3898370"/>
            <a:ext cx="2539347" cy="461665"/>
          </a:xfrm>
          <a:prstGeom prst="rect">
            <a:avLst/>
          </a:prstGeom>
          <a:solidFill>
            <a:schemeClr val="bg1"/>
          </a:solidFill>
          <a:ln w="38100">
            <a:solidFill>
              <a:srgbClr val="CC00CC"/>
            </a:solidFill>
          </a:ln>
        </p:spPr>
        <p:txBody>
          <a:bodyPr wrap="square" rtlCol="0">
            <a:spAutoFit/>
          </a:bodyPr>
          <a:lstStyle/>
          <a:p>
            <a:pPr algn="ctr"/>
            <a:r>
              <a:rPr lang="en-US" sz="2400" dirty="0" smtClean="0"/>
              <a:t>Spirituality: Peace</a:t>
            </a:r>
            <a:endParaRPr lang="en-US" sz="2400" dirty="0"/>
          </a:p>
        </p:txBody>
      </p:sp>
      <p:sp>
        <p:nvSpPr>
          <p:cNvPr id="7" name="TextBox 6"/>
          <p:cNvSpPr txBox="1"/>
          <p:nvPr/>
        </p:nvSpPr>
        <p:spPr>
          <a:xfrm>
            <a:off x="1882375" y="1663454"/>
            <a:ext cx="4130373" cy="584775"/>
          </a:xfrm>
          <a:prstGeom prst="rect">
            <a:avLst/>
          </a:prstGeom>
          <a:solidFill>
            <a:schemeClr val="bg1"/>
          </a:solidFill>
        </p:spPr>
        <p:txBody>
          <a:bodyPr wrap="square" rtlCol="0">
            <a:spAutoFit/>
          </a:bodyPr>
          <a:lstStyle/>
          <a:p>
            <a:pPr algn="ctr"/>
            <a:r>
              <a:rPr lang="en-US" sz="3200" dirty="0" smtClean="0"/>
              <a:t>Spiritually Well</a:t>
            </a:r>
            <a:endParaRPr lang="en-US" sz="3200" dirty="0"/>
          </a:p>
        </p:txBody>
      </p:sp>
      <p:sp>
        <p:nvSpPr>
          <p:cNvPr id="9" name="TextBox 8"/>
          <p:cNvSpPr txBox="1"/>
          <p:nvPr/>
        </p:nvSpPr>
        <p:spPr>
          <a:xfrm>
            <a:off x="6674990" y="1683076"/>
            <a:ext cx="4775707" cy="584775"/>
          </a:xfrm>
          <a:prstGeom prst="rect">
            <a:avLst/>
          </a:prstGeom>
          <a:solidFill>
            <a:schemeClr val="bg1"/>
          </a:solidFill>
        </p:spPr>
        <p:txBody>
          <a:bodyPr wrap="square" rtlCol="0">
            <a:spAutoFit/>
          </a:bodyPr>
          <a:lstStyle/>
          <a:p>
            <a:pPr algn="ctr"/>
            <a:r>
              <a:rPr lang="en-US" sz="3200" dirty="0" smtClean="0"/>
              <a:t>Spiritually Unwell</a:t>
            </a:r>
            <a:endParaRPr lang="en-US" sz="3200" dirty="0"/>
          </a:p>
        </p:txBody>
      </p:sp>
      <p:sp>
        <p:nvSpPr>
          <p:cNvPr id="10" name="TextBox 9"/>
          <p:cNvSpPr txBox="1"/>
          <p:nvPr/>
        </p:nvSpPr>
        <p:spPr>
          <a:xfrm>
            <a:off x="3569583" y="447575"/>
            <a:ext cx="7881114" cy="707886"/>
          </a:xfrm>
          <a:prstGeom prst="rect">
            <a:avLst/>
          </a:prstGeom>
          <a:noFill/>
          <a:ln w="38100">
            <a:noFill/>
          </a:ln>
        </p:spPr>
        <p:txBody>
          <a:bodyPr wrap="square" rtlCol="0">
            <a:spAutoFit/>
          </a:bodyPr>
          <a:lstStyle/>
          <a:p>
            <a:pPr algn="ctr"/>
            <a:r>
              <a:rPr lang="en-US" sz="4000" b="1" dirty="0" smtClean="0">
                <a:solidFill>
                  <a:srgbClr val="CC00CC"/>
                </a:solidFill>
              </a:rPr>
              <a:t>53% of the Variance in Peace</a:t>
            </a:r>
            <a:endParaRPr lang="en-US" sz="4000" b="1" dirty="0">
              <a:solidFill>
                <a:srgbClr val="CC00CC"/>
              </a:solidFill>
            </a:endParaRPr>
          </a:p>
        </p:txBody>
      </p:sp>
      <p:sp>
        <p:nvSpPr>
          <p:cNvPr id="11" name="TextBox 10"/>
          <p:cNvSpPr txBox="1"/>
          <p:nvPr/>
        </p:nvSpPr>
        <p:spPr>
          <a:xfrm>
            <a:off x="447675" y="659563"/>
            <a:ext cx="7429793" cy="707886"/>
          </a:xfrm>
          <a:prstGeom prst="rect">
            <a:avLst/>
          </a:prstGeom>
          <a:noFill/>
        </p:spPr>
        <p:txBody>
          <a:bodyPr wrap="square" rtlCol="0">
            <a:spAutoFit/>
          </a:bodyPr>
          <a:lstStyle/>
          <a:p>
            <a:r>
              <a:rPr lang="en-US" sz="4000" b="1" dirty="0" smtClean="0">
                <a:solidFill>
                  <a:srgbClr val="3333FF"/>
                </a:solidFill>
              </a:rPr>
              <a:t>50% of the Variance in Meaning</a:t>
            </a:r>
            <a:endParaRPr lang="en-US" sz="4000" b="1" dirty="0">
              <a:solidFill>
                <a:srgbClr val="3333FF"/>
              </a:solidFill>
            </a:endParaRPr>
          </a:p>
        </p:txBody>
      </p:sp>
    </p:spTree>
    <p:extLst>
      <p:ext uri="{BB962C8B-B14F-4D97-AF65-F5344CB8AC3E}">
        <p14:creationId xmlns:p14="http://schemas.microsoft.com/office/powerpoint/2010/main" val="2332105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900" decel="100000" fill="hold"/>
                                        <p:tgtEl>
                                          <p:spTgt spid="1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nodeType="clickEffect">
                                  <p:stCondLst>
                                    <p:cond delay="0"/>
                                  </p:stCondLst>
                                  <p:childTnLst>
                                    <p:animEffect transition="out" filter="fade">
                                      <p:cBhvr>
                                        <p:cTn id="14" dur="500"/>
                                        <p:tgtEl>
                                          <p:spTgt spid="47"/>
                                        </p:tgtEl>
                                      </p:cBhvr>
                                    </p:animEffect>
                                    <p:set>
                                      <p:cBhvr>
                                        <p:cTn id="15" dur="1" fill="hold">
                                          <p:stCondLst>
                                            <p:cond delay="499"/>
                                          </p:stCondLst>
                                        </p:cTn>
                                        <p:tgtEl>
                                          <p:spTgt spid="47"/>
                                        </p:tgtEl>
                                        <p:attrNameLst>
                                          <p:attrName>style.visibility</p:attrName>
                                        </p:attrNameLst>
                                      </p:cBhvr>
                                      <p:to>
                                        <p:strVal val="hidden"/>
                                      </p:to>
                                    </p:set>
                                  </p:childTnLst>
                                </p:cTn>
                              </p:par>
                              <p:par>
                                <p:cTn id="16" presetID="10" presetClass="exit" presetSubtype="0" fill="hold" nodeType="withEffect">
                                  <p:stCondLst>
                                    <p:cond delay="0"/>
                                  </p:stCondLst>
                                  <p:childTnLst>
                                    <p:animEffect transition="out" filter="fade">
                                      <p:cBhvr>
                                        <p:cTn id="17" dur="500"/>
                                        <p:tgtEl>
                                          <p:spTgt spid="26"/>
                                        </p:tgtEl>
                                      </p:cBhvr>
                                    </p:animEffect>
                                    <p:set>
                                      <p:cBhvr>
                                        <p:cTn id="18" dur="1" fill="hold">
                                          <p:stCondLst>
                                            <p:cond delay="499"/>
                                          </p:stCondLst>
                                        </p:cTn>
                                        <p:tgtEl>
                                          <p:spTgt spid="26"/>
                                        </p:tgtEl>
                                        <p:attrNameLst>
                                          <p:attrName>style.visibility</p:attrName>
                                        </p:attrNameLst>
                                      </p:cBhvr>
                                      <p:to>
                                        <p:strVal val="hidden"/>
                                      </p:to>
                                    </p:set>
                                  </p:childTnLst>
                                </p:cTn>
                              </p:par>
                              <p:par>
                                <p:cTn id="19" presetID="10" presetClass="exit" presetSubtype="0" fill="hold" grpId="0" nodeType="withEffect">
                                  <p:stCondLst>
                                    <p:cond delay="0"/>
                                  </p:stCondLst>
                                  <p:childTnLst>
                                    <p:animEffect transition="out" filter="fade">
                                      <p:cBhvr>
                                        <p:cTn id="20" dur="500"/>
                                        <p:tgtEl>
                                          <p:spTgt spid="1033"/>
                                        </p:tgtEl>
                                      </p:cBhvr>
                                    </p:animEffect>
                                    <p:set>
                                      <p:cBhvr>
                                        <p:cTn id="21" dur="1" fill="hold">
                                          <p:stCondLst>
                                            <p:cond delay="499"/>
                                          </p:stCondLst>
                                        </p:cTn>
                                        <p:tgtEl>
                                          <p:spTgt spid="1033"/>
                                        </p:tgtEl>
                                        <p:attrNameLst>
                                          <p:attrName>style.visibility</p:attrName>
                                        </p:attrNameLst>
                                      </p:cBhvr>
                                      <p:to>
                                        <p:strVal val="hidden"/>
                                      </p:to>
                                    </p:set>
                                  </p:childTnLst>
                                </p:cTn>
                              </p:par>
                              <p:par>
                                <p:cTn id="22" presetID="10" presetClass="exit" presetSubtype="0" fill="hold" grpId="0" nodeType="withEffect">
                                  <p:stCondLst>
                                    <p:cond delay="0"/>
                                  </p:stCondLst>
                                  <p:childTnLst>
                                    <p:animEffect transition="out" filter="fade">
                                      <p:cBhvr>
                                        <p:cTn id="23" dur="500"/>
                                        <p:tgtEl>
                                          <p:spTgt spid="1027"/>
                                        </p:tgtEl>
                                      </p:cBhvr>
                                    </p:animEffect>
                                    <p:set>
                                      <p:cBhvr>
                                        <p:cTn id="24" dur="1" fill="hold">
                                          <p:stCondLst>
                                            <p:cond delay="499"/>
                                          </p:stCondLst>
                                        </p:cTn>
                                        <p:tgtEl>
                                          <p:spTgt spid="1027"/>
                                        </p:tgtEl>
                                        <p:attrNameLst>
                                          <p:attrName>style.visibility</p:attrName>
                                        </p:attrNameLst>
                                      </p:cBhvr>
                                      <p:to>
                                        <p:strVal val="hidden"/>
                                      </p:to>
                                    </p:set>
                                  </p:childTnLst>
                                </p:cTn>
                              </p:par>
                              <p:par>
                                <p:cTn id="25" presetID="10" presetClass="exit" presetSubtype="0" fill="hold" grpId="1" nodeType="withEffect">
                                  <p:stCondLst>
                                    <p:cond delay="0"/>
                                  </p:stCondLst>
                                  <p:childTnLst>
                                    <p:animEffect transition="out" filter="fade">
                                      <p:cBhvr>
                                        <p:cTn id="26" dur="500"/>
                                        <p:tgtEl>
                                          <p:spTgt spid="10"/>
                                        </p:tgtEl>
                                      </p:cBhvr>
                                    </p:animEffect>
                                    <p:set>
                                      <p:cBhvr>
                                        <p:cTn id="27" dur="1" fill="hold">
                                          <p:stCondLst>
                                            <p:cond delay="499"/>
                                          </p:stCondLst>
                                        </p:cTn>
                                        <p:tgtEl>
                                          <p:spTgt spid="10"/>
                                        </p:tgtEl>
                                        <p:attrNameLst>
                                          <p:attrName>style.visibility</p:attrName>
                                        </p:attrNameLst>
                                      </p:cBhvr>
                                      <p:to>
                                        <p:strVal val="hidden"/>
                                      </p:to>
                                    </p:set>
                                  </p:childTnLst>
                                </p:cTn>
                              </p:par>
                            </p:childTnLst>
                          </p:cTn>
                        </p:par>
                        <p:par>
                          <p:cTn id="28" fill="hold">
                            <p:stCondLst>
                              <p:cond delay="500"/>
                            </p:stCondLst>
                            <p:childTnLst>
                              <p:par>
                                <p:cTn id="29" presetID="17" presetClass="entr" presetSubtype="10"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p:cTn id="31" dur="500" fill="hold"/>
                                        <p:tgtEl>
                                          <p:spTgt spid="11"/>
                                        </p:tgtEl>
                                        <p:attrNameLst>
                                          <p:attrName>ppt_w</p:attrName>
                                        </p:attrNameLst>
                                      </p:cBhvr>
                                      <p:tavLst>
                                        <p:tav tm="0">
                                          <p:val>
                                            <p:fltVal val="0"/>
                                          </p:val>
                                        </p:tav>
                                        <p:tav tm="100000">
                                          <p:val>
                                            <p:strVal val="#ppt_w"/>
                                          </p:val>
                                        </p:tav>
                                      </p:tavLst>
                                    </p:anim>
                                    <p:anim calcmode="lin" valueType="num">
                                      <p:cBhvr>
                                        <p:cTn id="32" dur="500" fill="hold"/>
                                        <p:tgtEl>
                                          <p:spTgt spid="1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animBg="1"/>
      <p:bldP spid="1033" grpId="0" animBg="1"/>
      <p:bldP spid="10" grpId="0"/>
      <p:bldP spid="10" grpId="1"/>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35305" y="644754"/>
            <a:ext cx="3581400" cy="1200329"/>
          </a:xfrm>
          <a:prstGeom prst="rect">
            <a:avLst/>
          </a:prstGeom>
          <a:solidFill>
            <a:srgbClr val="00B0F0"/>
          </a:solidFill>
        </p:spPr>
        <p:txBody>
          <a:bodyPr wrap="square" rtlCol="0">
            <a:spAutoFit/>
          </a:bodyPr>
          <a:lstStyle/>
          <a:p>
            <a:pPr algn="ctr"/>
            <a:r>
              <a:rPr lang="en-US" dirty="0"/>
              <a:t>Person</a:t>
            </a:r>
          </a:p>
          <a:p>
            <a:pPr algn="ctr"/>
            <a:endParaRPr lang="en-US" dirty="0"/>
          </a:p>
          <a:p>
            <a:pPr algn="ctr"/>
            <a:endParaRPr lang="en-US" dirty="0"/>
          </a:p>
          <a:p>
            <a:pPr algn="ctr"/>
            <a:endParaRPr lang="en-US" dirty="0"/>
          </a:p>
        </p:txBody>
      </p:sp>
      <p:sp>
        <p:nvSpPr>
          <p:cNvPr id="13" name="TextBox 12"/>
          <p:cNvSpPr txBox="1"/>
          <p:nvPr/>
        </p:nvSpPr>
        <p:spPr>
          <a:xfrm>
            <a:off x="6293534" y="1326917"/>
            <a:ext cx="1828800" cy="369332"/>
          </a:xfrm>
          <a:prstGeom prst="rect">
            <a:avLst/>
          </a:prstGeom>
          <a:solidFill>
            <a:schemeClr val="accent6">
              <a:lumMod val="60000"/>
              <a:lumOff val="40000"/>
            </a:schemeClr>
          </a:solidFill>
        </p:spPr>
        <p:txBody>
          <a:bodyPr wrap="square" rtlCol="0">
            <a:spAutoFit/>
          </a:bodyPr>
          <a:lstStyle/>
          <a:p>
            <a:pPr algn="r"/>
            <a:r>
              <a:rPr lang="en-US" dirty="0" smtClean="0"/>
              <a:t>Material self</a:t>
            </a:r>
            <a:endParaRPr lang="en-US" dirty="0"/>
          </a:p>
        </p:txBody>
      </p:sp>
      <p:sp>
        <p:nvSpPr>
          <p:cNvPr id="3" name="TextBox 2"/>
          <p:cNvSpPr txBox="1"/>
          <p:nvPr/>
        </p:nvSpPr>
        <p:spPr>
          <a:xfrm>
            <a:off x="4762500" y="1057988"/>
            <a:ext cx="1905000" cy="369332"/>
          </a:xfrm>
          <a:prstGeom prst="rect">
            <a:avLst/>
          </a:prstGeom>
          <a:solidFill>
            <a:srgbClr val="92D050"/>
          </a:solidFill>
        </p:spPr>
        <p:txBody>
          <a:bodyPr wrap="square" rtlCol="0">
            <a:spAutoFit/>
          </a:bodyPr>
          <a:lstStyle/>
          <a:p>
            <a:r>
              <a:rPr lang="en-US" dirty="0" smtClean="0"/>
              <a:t>Non material self</a:t>
            </a:r>
            <a:endParaRPr lang="en-US" dirty="0"/>
          </a:p>
        </p:txBody>
      </p:sp>
      <p:sp>
        <p:nvSpPr>
          <p:cNvPr id="19" name="TextBox 18"/>
          <p:cNvSpPr txBox="1"/>
          <p:nvPr/>
        </p:nvSpPr>
        <p:spPr>
          <a:xfrm>
            <a:off x="8283527" y="2133430"/>
            <a:ext cx="1600200" cy="369332"/>
          </a:xfrm>
          <a:prstGeom prst="rect">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US" dirty="0" smtClean="0"/>
              <a:t>Body</a:t>
            </a:r>
            <a:endParaRPr lang="en-US" dirty="0"/>
          </a:p>
        </p:txBody>
      </p:sp>
      <p:sp>
        <p:nvSpPr>
          <p:cNvPr id="27" name="TextBox 26"/>
          <p:cNvSpPr txBox="1"/>
          <p:nvPr/>
        </p:nvSpPr>
        <p:spPr>
          <a:xfrm>
            <a:off x="4953000" y="2111283"/>
            <a:ext cx="1752600" cy="369332"/>
          </a:xfrm>
          <a:prstGeom prst="rect">
            <a:avLst/>
          </a:prstGeom>
          <a:ln w="28575">
            <a:solidFill>
              <a:srgbClr val="FF0000"/>
            </a:solidFill>
          </a:ln>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n-US" dirty="0" smtClean="0"/>
              <a:t>Spirit</a:t>
            </a:r>
            <a:endParaRPr lang="en-US" dirty="0"/>
          </a:p>
        </p:txBody>
      </p:sp>
      <p:cxnSp>
        <p:nvCxnSpPr>
          <p:cNvPr id="29" name="Straight Arrow Connector 28"/>
          <p:cNvCxnSpPr/>
          <p:nvPr/>
        </p:nvCxnSpPr>
        <p:spPr>
          <a:xfrm>
            <a:off x="7105943" y="2369650"/>
            <a:ext cx="876300" cy="0"/>
          </a:xfrm>
          <a:prstGeom prst="straightConnector1">
            <a:avLst/>
          </a:prstGeom>
          <a:ln w="38100">
            <a:solidFill>
              <a:srgbClr val="FF3300"/>
            </a:solidFill>
            <a:headEnd type="triangle"/>
            <a:tailEnd type="triangle"/>
          </a:ln>
        </p:spPr>
        <p:style>
          <a:lnRef idx="3">
            <a:schemeClr val="dk1"/>
          </a:lnRef>
          <a:fillRef idx="0">
            <a:schemeClr val="dk1"/>
          </a:fillRef>
          <a:effectRef idx="2">
            <a:schemeClr val="dk1"/>
          </a:effectRef>
          <a:fontRef idx="minor">
            <a:schemeClr val="tx1"/>
          </a:fontRef>
        </p:style>
      </p:cxnSp>
      <p:sp>
        <p:nvSpPr>
          <p:cNvPr id="1026" name="TextBox 1025"/>
          <p:cNvSpPr txBox="1"/>
          <p:nvPr/>
        </p:nvSpPr>
        <p:spPr>
          <a:xfrm>
            <a:off x="2857500" y="4797473"/>
            <a:ext cx="2895600" cy="369332"/>
          </a:xfrm>
          <a:prstGeom prst="rect">
            <a:avLst/>
          </a:prstGeom>
          <a:gradFill flip="none" rotWithShape="1">
            <a:gsLst>
              <a:gs pos="0">
                <a:srgbClr val="CC0000">
                  <a:tint val="66000"/>
                  <a:satMod val="160000"/>
                </a:srgbClr>
              </a:gs>
              <a:gs pos="50000">
                <a:srgbClr val="CC0000">
                  <a:tint val="44500"/>
                  <a:satMod val="160000"/>
                </a:srgbClr>
              </a:gs>
              <a:gs pos="100000">
                <a:srgbClr val="CC0000">
                  <a:tint val="23500"/>
                  <a:satMod val="160000"/>
                </a:srgbClr>
              </a:gs>
            </a:gsLst>
            <a:path path="circle">
              <a:fillToRect r="100000" b="100000"/>
            </a:path>
            <a:tileRect l="-100000" t="-100000"/>
          </a:gradFill>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dirty="0"/>
              <a:t>Faith Hope Love needs met</a:t>
            </a:r>
          </a:p>
        </p:txBody>
      </p:sp>
      <p:sp>
        <p:nvSpPr>
          <p:cNvPr id="1027" name="TextBox 1026"/>
          <p:cNvSpPr txBox="1"/>
          <p:nvPr/>
        </p:nvSpPr>
        <p:spPr>
          <a:xfrm>
            <a:off x="6816383" y="4664750"/>
            <a:ext cx="4187483" cy="646331"/>
          </a:xfrm>
          <a:prstGeom prst="rect">
            <a:avLst/>
          </a:prstGeom>
        </p:spPr>
        <p:style>
          <a:lnRef idx="1">
            <a:schemeClr val="dk1"/>
          </a:lnRef>
          <a:fillRef idx="3">
            <a:schemeClr val="dk1"/>
          </a:fillRef>
          <a:effectRef idx="2">
            <a:schemeClr val="dk1"/>
          </a:effectRef>
          <a:fontRef idx="minor">
            <a:schemeClr val="lt1"/>
          </a:fontRef>
        </p:style>
        <p:txBody>
          <a:bodyPr wrap="square" rtlCol="0">
            <a:spAutoFit/>
          </a:bodyPr>
          <a:lstStyle/>
          <a:p>
            <a:pPr algn="ctr"/>
            <a:r>
              <a:rPr lang="en-US" dirty="0"/>
              <a:t>Faith Hope Love needs not </a:t>
            </a:r>
            <a:r>
              <a:rPr lang="en-US" dirty="0" smtClean="0"/>
              <a:t>met: Fear, Hopelessness, Loneliness</a:t>
            </a:r>
            <a:endParaRPr lang="en-US" dirty="0"/>
          </a:p>
        </p:txBody>
      </p:sp>
      <p:sp>
        <p:nvSpPr>
          <p:cNvPr id="1040" name="TextBox 1039"/>
          <p:cNvSpPr txBox="1"/>
          <p:nvPr/>
        </p:nvSpPr>
        <p:spPr>
          <a:xfrm>
            <a:off x="3234397" y="4033595"/>
            <a:ext cx="2133600"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dirty="0" smtClean="0"/>
              <a:t>Spiritually well</a:t>
            </a:r>
            <a:endParaRPr lang="en-US" dirty="0"/>
          </a:p>
        </p:txBody>
      </p:sp>
      <p:sp>
        <p:nvSpPr>
          <p:cNvPr id="1041" name="TextBox 1040"/>
          <p:cNvSpPr txBox="1"/>
          <p:nvPr/>
        </p:nvSpPr>
        <p:spPr>
          <a:xfrm>
            <a:off x="6991643" y="4007071"/>
            <a:ext cx="1981200"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smtClean="0"/>
              <a:t>Spiritually unwell</a:t>
            </a:r>
            <a:endParaRPr lang="en-US" dirty="0"/>
          </a:p>
        </p:txBody>
      </p:sp>
      <p:sp>
        <p:nvSpPr>
          <p:cNvPr id="1046" name="TextBox 1045"/>
          <p:cNvSpPr txBox="1"/>
          <p:nvPr/>
        </p:nvSpPr>
        <p:spPr>
          <a:xfrm>
            <a:off x="2857500" y="5687049"/>
            <a:ext cx="2971800" cy="954107"/>
          </a:xfrm>
          <a:prstGeom prst="rect">
            <a:avLst/>
          </a:prstGeom>
          <a:gradFill flip="none" rotWithShape="1">
            <a:gsLst>
              <a:gs pos="0">
                <a:srgbClr val="FF0000">
                  <a:shade val="30000"/>
                  <a:satMod val="115000"/>
                </a:srgbClr>
              </a:gs>
              <a:gs pos="50000">
                <a:srgbClr val="FF0000">
                  <a:shade val="67500"/>
                  <a:satMod val="115000"/>
                </a:srgbClr>
              </a:gs>
              <a:gs pos="100000">
                <a:srgbClr val="FF0000">
                  <a:shade val="100000"/>
                  <a:satMod val="115000"/>
                </a:srgbClr>
              </a:gs>
            </a:gsLst>
            <a:lin ang="27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en-US" sz="1400" dirty="0"/>
              <a:t>Smiling        Joyful</a:t>
            </a:r>
          </a:p>
          <a:p>
            <a:pPr algn="ctr"/>
            <a:r>
              <a:rPr lang="en-US" sz="1400" dirty="0"/>
              <a:t>Patient      Energetic</a:t>
            </a:r>
            <a:r>
              <a:rPr lang="en-US" sz="1400" b="1" dirty="0"/>
              <a:t>    </a:t>
            </a:r>
            <a:r>
              <a:rPr lang="en-US" sz="1400" dirty="0"/>
              <a:t>Trusting</a:t>
            </a:r>
          </a:p>
          <a:p>
            <a:pPr algn="ctr"/>
            <a:r>
              <a:rPr lang="en-US" sz="1400" dirty="0"/>
              <a:t>Expressive</a:t>
            </a:r>
            <a:r>
              <a:rPr lang="en-US" sz="1400" b="1" dirty="0"/>
              <a:t>   </a:t>
            </a:r>
            <a:r>
              <a:rPr lang="en-US" sz="1400" dirty="0"/>
              <a:t>  Interested      Loving</a:t>
            </a:r>
          </a:p>
          <a:p>
            <a:pPr algn="ctr"/>
            <a:r>
              <a:rPr lang="en-US" sz="1400" dirty="0"/>
              <a:t>Interactive     Hopeful     Thankful</a:t>
            </a:r>
          </a:p>
        </p:txBody>
      </p:sp>
      <p:sp>
        <p:nvSpPr>
          <p:cNvPr id="1047" name="TextBox 1046"/>
          <p:cNvSpPr txBox="1"/>
          <p:nvPr/>
        </p:nvSpPr>
        <p:spPr>
          <a:xfrm>
            <a:off x="7559627" y="5579326"/>
            <a:ext cx="3048000" cy="1169551"/>
          </a:xfrm>
          <a:prstGeom prst="rect">
            <a:avLst/>
          </a:prstGeom>
          <a:ln>
            <a:noFill/>
          </a:ln>
          <a:effectLst>
            <a:outerShdw blurRad="190500" dist="228600" dir="2700000" algn="ctr">
              <a:srgbClr val="000000">
                <a:alpha val="30000"/>
              </a:srgbClr>
            </a:outerShdw>
          </a:effectLst>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en-US" sz="1400" dirty="0"/>
              <a:t>Angry     Worried     Nervous</a:t>
            </a:r>
          </a:p>
          <a:p>
            <a:pPr algn="ctr"/>
            <a:r>
              <a:rPr lang="en-US" sz="1400" dirty="0"/>
              <a:t>Fearful    Anxious     Lonely</a:t>
            </a:r>
          </a:p>
          <a:p>
            <a:pPr algn="ctr"/>
            <a:r>
              <a:rPr lang="en-US" sz="1400" dirty="0"/>
              <a:t>Distrustful     Impatient     Irritable</a:t>
            </a:r>
          </a:p>
          <a:p>
            <a:pPr algn="ctr"/>
            <a:r>
              <a:rPr lang="en-US" sz="1400" dirty="0"/>
              <a:t>Restless    Loss of interest     Tired</a:t>
            </a:r>
          </a:p>
          <a:p>
            <a:pPr algn="ctr"/>
            <a:r>
              <a:rPr lang="en-US" sz="1400" dirty="0"/>
              <a:t>Pain    Sleep changes      Eating changes</a:t>
            </a:r>
          </a:p>
        </p:txBody>
      </p:sp>
      <p:sp>
        <p:nvSpPr>
          <p:cNvPr id="6" name="TextBox 5"/>
          <p:cNvSpPr txBox="1"/>
          <p:nvPr/>
        </p:nvSpPr>
        <p:spPr>
          <a:xfrm>
            <a:off x="4873283" y="3122902"/>
            <a:ext cx="1912034" cy="369332"/>
          </a:xfrm>
          <a:prstGeom prst="rect">
            <a:avLst/>
          </a:prstGeom>
          <a:solidFill>
            <a:schemeClr val="bg1"/>
          </a:solidFill>
          <a:ln w="28575">
            <a:solidFill>
              <a:srgbClr val="FF0000"/>
            </a:solidFill>
          </a:ln>
        </p:spPr>
        <p:txBody>
          <a:bodyPr wrap="square" rtlCol="0">
            <a:spAutoFit/>
          </a:bodyPr>
          <a:lstStyle/>
          <a:p>
            <a:pPr algn="ctr"/>
            <a:r>
              <a:rPr lang="en-US" dirty="0" smtClean="0"/>
              <a:t>Spirituality</a:t>
            </a:r>
            <a:endParaRPr lang="en-US" dirty="0"/>
          </a:p>
        </p:txBody>
      </p:sp>
      <p:cxnSp>
        <p:nvCxnSpPr>
          <p:cNvPr id="8" name="Straight Arrow Connector 7"/>
          <p:cNvCxnSpPr/>
          <p:nvPr/>
        </p:nvCxnSpPr>
        <p:spPr>
          <a:xfrm>
            <a:off x="5829300" y="2502762"/>
            <a:ext cx="0" cy="515803"/>
          </a:xfrm>
          <a:prstGeom prst="straightConnector1">
            <a:avLst/>
          </a:prstGeom>
          <a:ln>
            <a:solidFill>
              <a:srgbClr val="FF0000"/>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18" name="Straight Arrow Connector 17"/>
          <p:cNvCxnSpPr/>
          <p:nvPr/>
        </p:nvCxnSpPr>
        <p:spPr>
          <a:xfrm flipH="1">
            <a:off x="4953000" y="3601329"/>
            <a:ext cx="153572" cy="281354"/>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6667500" y="3601329"/>
            <a:ext cx="324143" cy="281354"/>
          </a:xfrm>
          <a:prstGeom prst="straightConnector1">
            <a:avLst/>
          </a:prstGeom>
          <a:ln w="28575">
            <a:solidFill>
              <a:srgbClr val="00B050"/>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24" name="Straight Arrow Connector 23"/>
          <p:cNvCxnSpPr>
            <a:endCxn id="1026" idx="0"/>
          </p:cNvCxnSpPr>
          <p:nvPr/>
        </p:nvCxnSpPr>
        <p:spPr>
          <a:xfrm>
            <a:off x="4301197" y="4402927"/>
            <a:ext cx="4103" cy="394546"/>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1041" idx="2"/>
          </p:cNvCxnSpPr>
          <p:nvPr/>
        </p:nvCxnSpPr>
        <p:spPr>
          <a:xfrm>
            <a:off x="7982243" y="4376403"/>
            <a:ext cx="0" cy="271797"/>
          </a:xfrm>
          <a:prstGeom prst="straightConnector1">
            <a:avLst/>
          </a:prstGeom>
          <a:ln w="28575">
            <a:solidFill>
              <a:srgbClr val="00B050"/>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p:cNvCxnSpPr>
            <a:stCxn id="1026" idx="2"/>
          </p:cNvCxnSpPr>
          <p:nvPr/>
        </p:nvCxnSpPr>
        <p:spPr>
          <a:xfrm flipH="1">
            <a:off x="4301197" y="5166805"/>
            <a:ext cx="4103" cy="520244"/>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28" name="Straight Arrow Connector 1027"/>
          <p:cNvCxnSpPr/>
          <p:nvPr/>
        </p:nvCxnSpPr>
        <p:spPr>
          <a:xfrm>
            <a:off x="8789963" y="5311081"/>
            <a:ext cx="0" cy="250270"/>
          </a:xfrm>
          <a:prstGeom prst="straightConnector1">
            <a:avLst/>
          </a:prstGeom>
          <a:ln w="28575">
            <a:solidFill>
              <a:srgbClr val="00B050"/>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1030" name="Straight Connector 1029"/>
          <p:cNvCxnSpPr/>
          <p:nvPr/>
        </p:nvCxnSpPr>
        <p:spPr>
          <a:xfrm>
            <a:off x="5753100" y="1427320"/>
            <a:ext cx="0" cy="683963"/>
          </a:xfrm>
          <a:prstGeom prst="line">
            <a:avLst/>
          </a:prstGeom>
          <a:ln w="28575"/>
        </p:spPr>
        <p:style>
          <a:lnRef idx="1">
            <a:schemeClr val="dk1"/>
          </a:lnRef>
          <a:fillRef idx="0">
            <a:schemeClr val="dk1"/>
          </a:fillRef>
          <a:effectRef idx="0">
            <a:schemeClr val="dk1"/>
          </a:effectRef>
          <a:fontRef idx="minor">
            <a:schemeClr val="tx1"/>
          </a:fontRef>
        </p:style>
      </p:cxnSp>
      <p:cxnSp>
        <p:nvCxnSpPr>
          <p:cNvPr id="1032" name="Straight Connector 1031"/>
          <p:cNvCxnSpPr/>
          <p:nvPr/>
        </p:nvCxnSpPr>
        <p:spPr>
          <a:xfrm>
            <a:off x="7982243" y="1696249"/>
            <a:ext cx="514643" cy="437181"/>
          </a:xfrm>
          <a:prstGeom prst="line">
            <a:avLst/>
          </a:prstGeom>
          <a:ln w="28575"/>
        </p:spPr>
        <p:style>
          <a:lnRef idx="1">
            <a:schemeClr val="dk1"/>
          </a:lnRef>
          <a:fillRef idx="0">
            <a:schemeClr val="dk1"/>
          </a:fillRef>
          <a:effectRef idx="0">
            <a:schemeClr val="dk1"/>
          </a:effectRef>
          <a:fontRef idx="minor">
            <a:schemeClr val="tx1"/>
          </a:fontRef>
        </p:style>
      </p:cxnSp>
      <p:sp>
        <p:nvSpPr>
          <p:cNvPr id="4" name="TextBox 3" hidden="1"/>
          <p:cNvSpPr txBox="1"/>
          <p:nvPr/>
        </p:nvSpPr>
        <p:spPr>
          <a:xfrm>
            <a:off x="914400" y="268934"/>
            <a:ext cx="5181600" cy="369332"/>
          </a:xfrm>
          <a:prstGeom prst="rect">
            <a:avLst/>
          </a:prstGeom>
          <a:noFill/>
        </p:spPr>
        <p:txBody>
          <a:bodyPr wrap="square" rtlCol="0">
            <a:spAutoFit/>
          </a:bodyPr>
          <a:lstStyle/>
          <a:p>
            <a:r>
              <a:rPr lang="en-US" dirty="0"/>
              <a:t>Faith-Hope-Love Model of Spiritual </a:t>
            </a:r>
            <a:r>
              <a:rPr lang="en-US" dirty="0" smtClean="0"/>
              <a:t>Wellness</a:t>
            </a:r>
            <a:endParaRPr lang="en-US" dirty="0"/>
          </a:p>
        </p:txBody>
      </p:sp>
      <p:sp>
        <p:nvSpPr>
          <p:cNvPr id="5" name="TextBox 4"/>
          <p:cNvSpPr txBox="1"/>
          <p:nvPr/>
        </p:nvSpPr>
        <p:spPr>
          <a:xfrm>
            <a:off x="1117600" y="904240"/>
            <a:ext cx="2387600" cy="1015663"/>
          </a:xfrm>
          <a:prstGeom prst="rect">
            <a:avLst/>
          </a:prstGeom>
          <a:noFill/>
        </p:spPr>
        <p:txBody>
          <a:bodyPr wrap="square" rtlCol="0">
            <a:spAutoFit/>
          </a:bodyPr>
          <a:lstStyle/>
          <a:p>
            <a:r>
              <a:rPr lang="en-US" sz="2000" dirty="0" smtClean="0">
                <a:solidFill>
                  <a:schemeClr val="bg1"/>
                </a:solidFill>
              </a:rPr>
              <a:t>Faith Hope Love Model of Spiritual Wellness</a:t>
            </a:r>
            <a:endParaRPr lang="en-US" sz="2000" dirty="0">
              <a:solidFill>
                <a:schemeClr val="bg1"/>
              </a:solidFill>
            </a:endParaRPr>
          </a:p>
        </p:txBody>
      </p:sp>
    </p:spTree>
    <p:extLst>
      <p:ext uri="{BB962C8B-B14F-4D97-AF65-F5344CB8AC3E}">
        <p14:creationId xmlns:p14="http://schemas.microsoft.com/office/powerpoint/2010/main" val="21406871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6200000">
            <a:off x="-1943100" y="2780506"/>
            <a:ext cx="6048375" cy="1325563"/>
          </a:xfrm>
        </p:spPr>
        <p:txBody>
          <a:bodyPr/>
          <a:lstStyle/>
          <a:p>
            <a:pPr algn="ctr"/>
            <a:r>
              <a:rPr lang="en-US" dirty="0" smtClean="0">
                <a:solidFill>
                  <a:schemeClr val="bg1"/>
                </a:solidFill>
              </a:rPr>
              <a:t>Clinical Application</a:t>
            </a:r>
            <a:endParaRPr lang="en-US" dirty="0">
              <a:solidFill>
                <a:schemeClr val="bg1"/>
              </a:solidFill>
            </a:endParaRPr>
          </a:p>
        </p:txBody>
      </p:sp>
      <p:sp>
        <p:nvSpPr>
          <p:cNvPr id="3" name="Content Placeholder 2"/>
          <p:cNvSpPr>
            <a:spLocks noGrp="1"/>
          </p:cNvSpPr>
          <p:nvPr>
            <p:ph idx="1"/>
          </p:nvPr>
        </p:nvSpPr>
        <p:spPr>
          <a:xfrm>
            <a:off x="2943224" y="485775"/>
            <a:ext cx="8410575" cy="5981700"/>
          </a:xfrm>
        </p:spPr>
        <p:txBody>
          <a:bodyPr>
            <a:normAutofit/>
          </a:bodyPr>
          <a:lstStyle/>
          <a:p>
            <a:r>
              <a:rPr lang="en-US" dirty="0" smtClean="0">
                <a:solidFill>
                  <a:schemeClr val="bg1"/>
                </a:solidFill>
              </a:rPr>
              <a:t>History of palliative care.</a:t>
            </a:r>
          </a:p>
          <a:p>
            <a:r>
              <a:rPr lang="en-US" dirty="0" smtClean="0">
                <a:solidFill>
                  <a:schemeClr val="bg1"/>
                </a:solidFill>
              </a:rPr>
              <a:t>What the results mean to the practitioner.</a:t>
            </a:r>
          </a:p>
          <a:p>
            <a:r>
              <a:rPr lang="en-US" dirty="0" smtClean="0">
                <a:solidFill>
                  <a:schemeClr val="bg1"/>
                </a:solidFill>
              </a:rPr>
              <a:t>How could this work in your setting</a:t>
            </a:r>
          </a:p>
          <a:p>
            <a:r>
              <a:rPr lang="en-US" dirty="0" smtClean="0">
                <a:solidFill>
                  <a:schemeClr val="bg1"/>
                </a:solidFill>
              </a:rPr>
              <a:t>Find the right people</a:t>
            </a:r>
          </a:p>
          <a:p>
            <a:r>
              <a:rPr lang="en-US" dirty="0" smtClean="0">
                <a:solidFill>
                  <a:schemeClr val="bg1"/>
                </a:solidFill>
              </a:rPr>
              <a:t>DNP PhD relationship</a:t>
            </a:r>
          </a:p>
          <a:p>
            <a:r>
              <a:rPr lang="en-US" dirty="0" smtClean="0">
                <a:solidFill>
                  <a:schemeClr val="bg1"/>
                </a:solidFill>
              </a:rPr>
              <a:t>Practical approaches: </a:t>
            </a:r>
          </a:p>
          <a:p>
            <a:pPr lvl="1"/>
            <a:r>
              <a:rPr lang="en-US" dirty="0" smtClean="0">
                <a:solidFill>
                  <a:schemeClr val="bg1"/>
                </a:solidFill>
              </a:rPr>
              <a:t>Integrate students for data collection</a:t>
            </a:r>
          </a:p>
          <a:p>
            <a:pPr lvl="1"/>
            <a:r>
              <a:rPr lang="en-US" dirty="0" smtClean="0">
                <a:solidFill>
                  <a:schemeClr val="bg1"/>
                </a:solidFill>
              </a:rPr>
              <a:t>Research topic selection</a:t>
            </a:r>
          </a:p>
          <a:p>
            <a:r>
              <a:rPr lang="en-US" dirty="0" smtClean="0">
                <a:solidFill>
                  <a:schemeClr val="bg1"/>
                </a:solidFill>
              </a:rPr>
              <a:t>Office Logistics</a:t>
            </a:r>
          </a:p>
          <a:p>
            <a:pPr lvl="1"/>
            <a:r>
              <a:rPr lang="en-US" dirty="0" smtClean="0">
                <a:solidFill>
                  <a:schemeClr val="bg1"/>
                </a:solidFill>
              </a:rPr>
              <a:t>Positives and negatives of making it work</a:t>
            </a:r>
          </a:p>
          <a:p>
            <a:r>
              <a:rPr lang="en-US" dirty="0" smtClean="0">
                <a:solidFill>
                  <a:schemeClr val="bg1"/>
                </a:solidFill>
              </a:rPr>
              <a:t>Patient story</a:t>
            </a:r>
          </a:p>
          <a:p>
            <a:r>
              <a:rPr lang="en-US" dirty="0" smtClean="0">
                <a:solidFill>
                  <a:schemeClr val="bg1"/>
                </a:solidFill>
              </a:rPr>
              <a:t>Where we are heading next</a:t>
            </a:r>
          </a:p>
          <a:p>
            <a:pPr lvl="1"/>
            <a:endParaRPr lang="en-US" dirty="0">
              <a:solidFill>
                <a:schemeClr val="bg1"/>
              </a:solidFill>
            </a:endParaRPr>
          </a:p>
          <a:p>
            <a:pPr lvl="1"/>
            <a:endParaRPr lang="en-US" dirty="0" smtClean="0">
              <a:solidFill>
                <a:schemeClr val="bg1"/>
              </a:solidFill>
            </a:endParaRPr>
          </a:p>
          <a:p>
            <a:endParaRPr lang="en-US" dirty="0">
              <a:solidFill>
                <a:schemeClr val="bg1"/>
              </a:solidFill>
            </a:endParaRPr>
          </a:p>
        </p:txBody>
      </p:sp>
      <p:pic>
        <p:nvPicPr>
          <p:cNvPr id="4" name="Picture 3"/>
          <p:cNvPicPr>
            <a:picLocks noChangeAspect="1"/>
          </p:cNvPicPr>
          <p:nvPr/>
        </p:nvPicPr>
        <p:blipFill>
          <a:blip r:embed="rId2"/>
          <a:stretch>
            <a:fillRect/>
          </a:stretch>
        </p:blipFill>
        <p:spPr>
          <a:xfrm>
            <a:off x="9344381" y="5086238"/>
            <a:ext cx="2194750" cy="1304657"/>
          </a:xfrm>
          <a:prstGeom prst="rect">
            <a:avLst/>
          </a:prstGeom>
        </p:spPr>
      </p:pic>
    </p:spTree>
    <p:extLst>
      <p:ext uri="{BB962C8B-B14F-4D97-AF65-F5344CB8AC3E}">
        <p14:creationId xmlns:p14="http://schemas.microsoft.com/office/powerpoint/2010/main" val="118112374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Bibliography</a:t>
            </a:r>
            <a:endParaRPr lang="en-US"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p:txBody>
          <a:bodyPr>
            <a:normAutofit fontScale="62500" lnSpcReduction="20000"/>
          </a:bodyPr>
          <a:lstStyle/>
          <a:p>
            <a:pPr marL="514350" indent="-514350">
              <a:buFont typeface="+mj-lt"/>
              <a:buAutoNum type="arabicPeriod"/>
            </a:pPr>
            <a:r>
              <a:rPr lang="en-US" dirty="0">
                <a:solidFill>
                  <a:schemeClr val="bg1"/>
                </a:solidFill>
              </a:rPr>
              <a:t>Moreland, J. P., &amp; Rae, S. B. (2000). </a:t>
            </a:r>
            <a:r>
              <a:rPr lang="en-US" i="1" dirty="0">
                <a:solidFill>
                  <a:schemeClr val="bg1"/>
                </a:solidFill>
              </a:rPr>
              <a:t>Body &amp; soul: Human nature &amp; the crisis in ethics</a:t>
            </a:r>
            <a:r>
              <a:rPr lang="en-US" dirty="0">
                <a:solidFill>
                  <a:schemeClr val="bg1"/>
                </a:solidFill>
              </a:rPr>
              <a:t>. Downers Grove, IL: </a:t>
            </a:r>
            <a:r>
              <a:rPr lang="en-US" dirty="0" err="1">
                <a:solidFill>
                  <a:schemeClr val="bg1"/>
                </a:solidFill>
              </a:rPr>
              <a:t>InterVarsity</a:t>
            </a:r>
            <a:r>
              <a:rPr lang="en-US" dirty="0">
                <a:solidFill>
                  <a:schemeClr val="bg1"/>
                </a:solidFill>
              </a:rPr>
              <a:t> Press. </a:t>
            </a:r>
          </a:p>
          <a:p>
            <a:pPr marL="514350" indent="-514350">
              <a:buFont typeface="+mj-lt"/>
              <a:buAutoNum type="arabicPeriod"/>
            </a:pPr>
            <a:r>
              <a:rPr lang="en-US" dirty="0" smtClean="0">
                <a:solidFill>
                  <a:schemeClr val="bg1"/>
                </a:solidFill>
              </a:rPr>
              <a:t>Pearce, </a:t>
            </a:r>
            <a:r>
              <a:rPr lang="en-US" dirty="0" err="1" smtClean="0">
                <a:solidFill>
                  <a:schemeClr val="bg1"/>
                </a:solidFill>
              </a:rPr>
              <a:t>Coan</a:t>
            </a:r>
            <a:r>
              <a:rPr lang="en-US" dirty="0" smtClean="0">
                <a:solidFill>
                  <a:schemeClr val="bg1"/>
                </a:solidFill>
              </a:rPr>
              <a:t>, Herndon, Koenig, Abernethy (2012).  Unmet spiritual care needs impact emotional and spiritual well-being in advanced cancer patients.  </a:t>
            </a:r>
            <a:r>
              <a:rPr lang="en-US" i="1" dirty="0" smtClean="0">
                <a:solidFill>
                  <a:schemeClr val="bg1"/>
                </a:solidFill>
              </a:rPr>
              <a:t>Support Care Cancer, 20.</a:t>
            </a:r>
            <a:r>
              <a:rPr lang="en-US" dirty="0" smtClean="0">
                <a:solidFill>
                  <a:schemeClr val="bg1"/>
                </a:solidFill>
              </a:rPr>
              <a:t> 2269-2276.</a:t>
            </a:r>
          </a:p>
          <a:p>
            <a:pPr marL="514350" indent="-514350">
              <a:buFont typeface="+mj-lt"/>
              <a:buAutoNum type="arabicPeriod"/>
            </a:pPr>
            <a:r>
              <a:rPr lang="en-US" dirty="0" smtClean="0">
                <a:solidFill>
                  <a:schemeClr val="bg1"/>
                </a:solidFill>
              </a:rPr>
              <a:t>Hui, de la Cruz, </a:t>
            </a:r>
            <a:r>
              <a:rPr lang="en-US" dirty="0" err="1" smtClean="0">
                <a:solidFill>
                  <a:schemeClr val="bg1"/>
                </a:solidFill>
              </a:rPr>
              <a:t>Thorney</a:t>
            </a:r>
            <a:r>
              <a:rPr lang="en-US" dirty="0" smtClean="0">
                <a:solidFill>
                  <a:schemeClr val="bg1"/>
                </a:solidFill>
              </a:rPr>
              <a:t>, Parsons, Delgado-</a:t>
            </a:r>
            <a:r>
              <a:rPr lang="en-US" dirty="0" err="1" smtClean="0">
                <a:solidFill>
                  <a:schemeClr val="bg1"/>
                </a:solidFill>
              </a:rPr>
              <a:t>Guay</a:t>
            </a:r>
            <a:r>
              <a:rPr lang="en-US" dirty="0" smtClean="0">
                <a:solidFill>
                  <a:schemeClr val="bg1"/>
                </a:solidFill>
              </a:rPr>
              <a:t>, </a:t>
            </a:r>
            <a:r>
              <a:rPr lang="en-US" dirty="0" err="1" smtClean="0">
                <a:solidFill>
                  <a:schemeClr val="bg1"/>
                </a:solidFill>
              </a:rPr>
              <a:t>Bruera</a:t>
            </a:r>
            <a:r>
              <a:rPr lang="en-US" dirty="0" smtClean="0">
                <a:solidFill>
                  <a:schemeClr val="bg1"/>
                </a:solidFill>
              </a:rPr>
              <a:t> (2011). The frequency and correlates of spiritual distress among patients with advanced cancer admitted to an acute palliative care unit. </a:t>
            </a:r>
            <a:r>
              <a:rPr lang="en-US" i="1" dirty="0" smtClean="0">
                <a:solidFill>
                  <a:schemeClr val="bg1"/>
                </a:solidFill>
              </a:rPr>
              <a:t>American Journal of Hospice and Palliative Medicine, 28</a:t>
            </a:r>
            <a:r>
              <a:rPr lang="en-US" dirty="0" smtClean="0">
                <a:solidFill>
                  <a:schemeClr val="bg1"/>
                </a:solidFill>
              </a:rPr>
              <a:t>(4). 264-270.</a:t>
            </a:r>
          </a:p>
          <a:p>
            <a:pPr marL="514350" indent="-514350">
              <a:buFont typeface="+mj-lt"/>
              <a:buAutoNum type="arabicPeriod"/>
            </a:pPr>
            <a:r>
              <a:rPr lang="en-US" dirty="0" err="1" smtClean="0">
                <a:solidFill>
                  <a:schemeClr val="bg1"/>
                </a:solidFill>
              </a:rPr>
              <a:t>Meraviglia</a:t>
            </a:r>
            <a:r>
              <a:rPr lang="en-US" dirty="0" smtClean="0">
                <a:solidFill>
                  <a:schemeClr val="bg1"/>
                </a:solidFill>
              </a:rPr>
              <a:t>, Sutter, </a:t>
            </a:r>
            <a:r>
              <a:rPr lang="en-US" dirty="0" err="1" smtClean="0">
                <a:solidFill>
                  <a:schemeClr val="bg1"/>
                </a:solidFill>
              </a:rPr>
              <a:t>Gaskamp</a:t>
            </a:r>
            <a:r>
              <a:rPr lang="en-US" dirty="0" smtClean="0">
                <a:solidFill>
                  <a:schemeClr val="bg1"/>
                </a:solidFill>
              </a:rPr>
              <a:t> (2008). Providing spiritual care to terminally ill older adults. </a:t>
            </a:r>
            <a:r>
              <a:rPr lang="en-US" i="1" dirty="0" smtClean="0">
                <a:solidFill>
                  <a:schemeClr val="bg1"/>
                </a:solidFill>
              </a:rPr>
              <a:t>Journal of </a:t>
            </a:r>
            <a:r>
              <a:rPr lang="en-US" i="1" dirty="0" err="1" smtClean="0">
                <a:solidFill>
                  <a:schemeClr val="bg1"/>
                </a:solidFill>
              </a:rPr>
              <a:t>Gerontological</a:t>
            </a:r>
            <a:r>
              <a:rPr lang="en-US" i="1" dirty="0" smtClean="0">
                <a:solidFill>
                  <a:schemeClr val="bg1"/>
                </a:solidFill>
              </a:rPr>
              <a:t> Nursing</a:t>
            </a:r>
            <a:r>
              <a:rPr lang="en-US" dirty="0" smtClean="0">
                <a:solidFill>
                  <a:schemeClr val="bg1"/>
                </a:solidFill>
              </a:rPr>
              <a:t>, 34(7). 8-14.</a:t>
            </a:r>
          </a:p>
          <a:p>
            <a:pPr marL="514350" indent="-514350">
              <a:buFont typeface="+mj-lt"/>
              <a:buAutoNum type="arabicPeriod"/>
            </a:pPr>
            <a:r>
              <a:rPr lang="en-US" dirty="0" smtClean="0">
                <a:solidFill>
                  <a:schemeClr val="bg1"/>
                </a:solidFill>
              </a:rPr>
              <a:t>Edwards, Pang, </a:t>
            </a:r>
            <a:r>
              <a:rPr lang="en-US" dirty="0" err="1" smtClean="0">
                <a:solidFill>
                  <a:schemeClr val="bg1"/>
                </a:solidFill>
              </a:rPr>
              <a:t>Shiu</a:t>
            </a:r>
            <a:r>
              <a:rPr lang="en-US" dirty="0" smtClean="0">
                <a:solidFill>
                  <a:schemeClr val="bg1"/>
                </a:solidFill>
              </a:rPr>
              <a:t>, Chan (2010). The understanding of spirituality and the potential role of spiritual care in end-of-life and palliative care: a meta-study of qualitative research. </a:t>
            </a:r>
            <a:r>
              <a:rPr lang="en-US" i="1" dirty="0" smtClean="0">
                <a:solidFill>
                  <a:schemeClr val="bg1"/>
                </a:solidFill>
              </a:rPr>
              <a:t>Palliative Medicine</a:t>
            </a:r>
            <a:r>
              <a:rPr lang="en-US" dirty="0" smtClean="0">
                <a:solidFill>
                  <a:schemeClr val="bg1"/>
                </a:solidFill>
              </a:rPr>
              <a:t>, 24(8). 753-770.</a:t>
            </a:r>
          </a:p>
          <a:p>
            <a:pPr marL="514350" indent="-514350">
              <a:buFont typeface="+mj-lt"/>
              <a:buAutoNum type="arabicPeriod"/>
            </a:pPr>
            <a:r>
              <a:rPr lang="en-US" dirty="0" smtClean="0">
                <a:solidFill>
                  <a:schemeClr val="bg1"/>
                </a:solidFill>
              </a:rPr>
              <a:t>Hodge &amp; Horvath (2011). Spiritual needs in health care settings: A qualitative meta-synthesis of clients </a:t>
            </a:r>
            <a:r>
              <a:rPr lang="en-US" dirty="0" err="1" smtClean="0">
                <a:solidFill>
                  <a:schemeClr val="bg1"/>
                </a:solidFill>
              </a:rPr>
              <a:t>perpsectives</a:t>
            </a:r>
            <a:r>
              <a:rPr lang="en-US" dirty="0" smtClean="0">
                <a:solidFill>
                  <a:schemeClr val="bg1"/>
                </a:solidFill>
              </a:rPr>
              <a:t>. </a:t>
            </a:r>
            <a:r>
              <a:rPr lang="en-US" i="1" dirty="0" smtClean="0">
                <a:solidFill>
                  <a:schemeClr val="bg1"/>
                </a:solidFill>
              </a:rPr>
              <a:t>Social Work</a:t>
            </a:r>
            <a:r>
              <a:rPr lang="en-US" dirty="0" smtClean="0">
                <a:solidFill>
                  <a:schemeClr val="bg1"/>
                </a:solidFill>
              </a:rPr>
              <a:t>, 56(4). 306-316.</a:t>
            </a:r>
          </a:p>
          <a:p>
            <a:pPr marL="514350" indent="-514350">
              <a:buFont typeface="+mj-lt"/>
              <a:buAutoNum type="arabicPeriod"/>
            </a:pPr>
            <a:r>
              <a:rPr lang="en-US" dirty="0" smtClean="0">
                <a:solidFill>
                  <a:schemeClr val="bg1"/>
                </a:solidFill>
              </a:rPr>
              <a:t>Nixon &amp; </a:t>
            </a:r>
            <a:r>
              <a:rPr lang="en-US" dirty="0" err="1" smtClean="0">
                <a:solidFill>
                  <a:schemeClr val="bg1"/>
                </a:solidFill>
              </a:rPr>
              <a:t>Narayanasamy</a:t>
            </a:r>
            <a:r>
              <a:rPr lang="en-US" dirty="0" smtClean="0">
                <a:solidFill>
                  <a:schemeClr val="bg1"/>
                </a:solidFill>
              </a:rPr>
              <a:t> (2010). The spiritual needs of neuro-oncology patients from patients’ perspective.  </a:t>
            </a:r>
            <a:r>
              <a:rPr lang="en-US" i="1" dirty="0" smtClean="0">
                <a:solidFill>
                  <a:schemeClr val="bg1"/>
                </a:solidFill>
              </a:rPr>
              <a:t>Journal of Clinical Nursing, 19.</a:t>
            </a:r>
            <a:r>
              <a:rPr lang="en-US" dirty="0" smtClean="0">
                <a:solidFill>
                  <a:schemeClr val="bg1"/>
                </a:solidFill>
              </a:rPr>
              <a:t> 2259-2270.</a:t>
            </a:r>
          </a:p>
          <a:p>
            <a:pPr marL="514350" indent="-514350">
              <a:buFont typeface="+mj-lt"/>
              <a:buAutoNum type="arabicPeriod"/>
            </a:pPr>
            <a:endParaRPr lang="en-US" dirty="0"/>
          </a:p>
        </p:txBody>
      </p:sp>
    </p:spTree>
    <p:extLst>
      <p:ext uri="{BB962C8B-B14F-4D97-AF65-F5344CB8AC3E}">
        <p14:creationId xmlns:p14="http://schemas.microsoft.com/office/powerpoint/2010/main" val="3832990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051300" y="622300"/>
            <a:ext cx="4749800" cy="1846659"/>
          </a:xfrm>
          <a:prstGeom prst="rect">
            <a:avLst/>
          </a:prstGeom>
          <a:solidFill>
            <a:srgbClr val="00B0F0"/>
          </a:solidFill>
        </p:spPr>
        <p:txBody>
          <a:bodyPr wrap="square" rtlCol="0">
            <a:spAutoFit/>
          </a:bodyPr>
          <a:lstStyle/>
          <a:p>
            <a:pPr algn="ctr"/>
            <a:r>
              <a:rPr lang="en-US" sz="2400" dirty="0" smtClean="0">
                <a:latin typeface="AdLib BT" panose="04040805040B02020603" pitchFamily="82" charset="0"/>
              </a:rPr>
              <a:t>Person</a:t>
            </a:r>
          </a:p>
          <a:p>
            <a:pPr algn="ctr"/>
            <a:endParaRPr lang="en-US" dirty="0"/>
          </a:p>
          <a:p>
            <a:pPr algn="ctr"/>
            <a:endParaRPr lang="en-US" dirty="0" smtClean="0"/>
          </a:p>
          <a:p>
            <a:pPr algn="ctr"/>
            <a:endParaRPr lang="en-US" dirty="0"/>
          </a:p>
          <a:p>
            <a:pPr algn="ctr"/>
            <a:endParaRPr lang="en-US" dirty="0" smtClean="0"/>
          </a:p>
          <a:p>
            <a:pPr algn="ctr"/>
            <a:endParaRPr lang="en-US" dirty="0"/>
          </a:p>
        </p:txBody>
      </p:sp>
      <p:sp>
        <p:nvSpPr>
          <p:cNvPr id="3" name="TextBox 2"/>
          <p:cNvSpPr txBox="1"/>
          <p:nvPr/>
        </p:nvSpPr>
        <p:spPr>
          <a:xfrm>
            <a:off x="4330700" y="1358900"/>
            <a:ext cx="2108200" cy="369332"/>
          </a:xfrm>
          <a:prstGeom prst="rect">
            <a:avLst/>
          </a:prstGeom>
          <a:solidFill>
            <a:srgbClr val="92D050"/>
          </a:solidFill>
        </p:spPr>
        <p:txBody>
          <a:bodyPr wrap="square" rtlCol="0">
            <a:spAutoFit/>
          </a:bodyPr>
          <a:lstStyle/>
          <a:p>
            <a:r>
              <a:rPr lang="en-US" dirty="0" smtClean="0"/>
              <a:t>Non-material self</a:t>
            </a:r>
            <a:endParaRPr lang="en-US" dirty="0"/>
          </a:p>
        </p:txBody>
      </p:sp>
      <p:sp>
        <p:nvSpPr>
          <p:cNvPr id="4" name="TextBox 3"/>
          <p:cNvSpPr txBox="1"/>
          <p:nvPr/>
        </p:nvSpPr>
        <p:spPr>
          <a:xfrm>
            <a:off x="6324600" y="1638300"/>
            <a:ext cx="1981200" cy="369332"/>
          </a:xfrm>
          <a:prstGeom prst="rect">
            <a:avLst/>
          </a:prstGeom>
          <a:solidFill>
            <a:srgbClr val="00B050"/>
          </a:solidFill>
        </p:spPr>
        <p:txBody>
          <a:bodyPr wrap="square" rtlCol="0">
            <a:spAutoFit/>
          </a:bodyPr>
          <a:lstStyle/>
          <a:p>
            <a:pPr algn="r"/>
            <a:r>
              <a:rPr lang="en-US" dirty="0" smtClean="0"/>
              <a:t>Material Self</a:t>
            </a:r>
            <a:endParaRPr lang="en-US" dirty="0"/>
          </a:p>
        </p:txBody>
      </p:sp>
      <p:sp>
        <p:nvSpPr>
          <p:cNvPr id="5" name="TextBox 4"/>
          <p:cNvSpPr txBox="1"/>
          <p:nvPr/>
        </p:nvSpPr>
        <p:spPr>
          <a:xfrm>
            <a:off x="1333500" y="4328886"/>
            <a:ext cx="8102600" cy="738664"/>
          </a:xfrm>
          <a:prstGeom prst="rect">
            <a:avLst/>
          </a:prstGeom>
          <a:noFill/>
        </p:spPr>
        <p:txBody>
          <a:bodyPr wrap="square" rtlCol="0">
            <a:spAutoFit/>
          </a:bodyPr>
          <a:lstStyle/>
          <a:p>
            <a:r>
              <a:rPr lang="en-US" sz="2400" b="1" dirty="0" smtClean="0">
                <a:solidFill>
                  <a:schemeClr val="bg1"/>
                </a:solidFill>
              </a:rPr>
              <a:t>Substance Dualism: </a:t>
            </a:r>
            <a:r>
              <a:rPr lang="en-US" dirty="0" smtClean="0">
                <a:solidFill>
                  <a:schemeClr val="bg1"/>
                </a:solidFill>
              </a:rPr>
              <a:t>belief that the human person is made up of </a:t>
            </a:r>
            <a:r>
              <a:rPr lang="en-US" u="sng" dirty="0" smtClean="0">
                <a:solidFill>
                  <a:schemeClr val="bg1"/>
                </a:solidFill>
              </a:rPr>
              <a:t>two parts</a:t>
            </a:r>
            <a:r>
              <a:rPr lang="en-US" dirty="0" smtClean="0">
                <a:solidFill>
                  <a:schemeClr val="bg1"/>
                </a:solidFill>
              </a:rPr>
              <a:t>, </a:t>
            </a:r>
          </a:p>
          <a:p>
            <a:r>
              <a:rPr lang="en-US" dirty="0" smtClean="0">
                <a:solidFill>
                  <a:schemeClr val="bg1"/>
                </a:solidFill>
              </a:rPr>
              <a:t>the physical (material) and the non-physical (non-material)</a:t>
            </a:r>
            <a:endParaRPr lang="en-US" dirty="0">
              <a:solidFill>
                <a:schemeClr val="bg1"/>
              </a:solidFill>
            </a:endParaRPr>
          </a:p>
        </p:txBody>
      </p:sp>
      <p:sp>
        <p:nvSpPr>
          <p:cNvPr id="6" name="TextBox 5"/>
          <p:cNvSpPr txBox="1"/>
          <p:nvPr/>
        </p:nvSpPr>
        <p:spPr>
          <a:xfrm>
            <a:off x="2671535" y="3033486"/>
            <a:ext cx="3318329" cy="461665"/>
          </a:xfrm>
          <a:prstGeom prst="rect">
            <a:avLst/>
          </a:prstGeom>
          <a:solidFill>
            <a:srgbClr val="FF5050"/>
          </a:solidFill>
        </p:spPr>
        <p:txBody>
          <a:bodyPr wrap="square" rtlCol="0">
            <a:spAutoFit/>
          </a:bodyPr>
          <a:lstStyle/>
          <a:p>
            <a:pPr algn="ctr"/>
            <a:r>
              <a:rPr lang="en-US" sz="2400" dirty="0" smtClean="0">
                <a:latin typeface="AdLib BT" panose="04040805040B02020603" pitchFamily="82" charset="0"/>
              </a:rPr>
              <a:t>Spirit</a:t>
            </a:r>
            <a:endParaRPr lang="en-US" sz="2400" dirty="0">
              <a:latin typeface="AdLib BT" panose="04040805040B02020603" pitchFamily="82" charset="0"/>
            </a:endParaRPr>
          </a:p>
        </p:txBody>
      </p:sp>
      <p:sp>
        <p:nvSpPr>
          <p:cNvPr id="7" name="TextBox 6"/>
          <p:cNvSpPr txBox="1"/>
          <p:nvPr/>
        </p:nvSpPr>
        <p:spPr>
          <a:xfrm>
            <a:off x="7315200" y="3033486"/>
            <a:ext cx="3236686" cy="461665"/>
          </a:xfrm>
          <a:prstGeom prst="rect">
            <a:avLst/>
          </a:prstGeom>
          <a:solidFill>
            <a:schemeClr val="bg1">
              <a:lumMod val="65000"/>
            </a:schemeClr>
          </a:solidFill>
        </p:spPr>
        <p:txBody>
          <a:bodyPr wrap="square" rtlCol="0">
            <a:spAutoFit/>
          </a:bodyPr>
          <a:lstStyle/>
          <a:p>
            <a:pPr algn="ctr"/>
            <a:r>
              <a:rPr lang="en-US" sz="2400" dirty="0" smtClean="0">
                <a:latin typeface="AdLib BT" panose="04040805040B02020603" pitchFamily="82" charset="0"/>
              </a:rPr>
              <a:t>Body</a:t>
            </a:r>
            <a:endParaRPr lang="en-US" sz="2400" dirty="0">
              <a:latin typeface="AdLib BT" panose="04040805040B02020603" pitchFamily="82" charset="0"/>
            </a:endParaRPr>
          </a:p>
        </p:txBody>
      </p:sp>
      <p:cxnSp>
        <p:nvCxnSpPr>
          <p:cNvPr id="9" name="Straight Connector 8"/>
          <p:cNvCxnSpPr/>
          <p:nvPr/>
        </p:nvCxnSpPr>
        <p:spPr>
          <a:xfrm>
            <a:off x="4601029" y="1728232"/>
            <a:ext cx="43542" cy="1305254"/>
          </a:xfrm>
          <a:prstGeom prst="line">
            <a:avLst/>
          </a:prstGeom>
          <a:ln w="57150">
            <a:solidFill>
              <a:srgbClr val="FF0000"/>
            </a:solidFill>
          </a:ln>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a:off x="7983764" y="2007632"/>
            <a:ext cx="0" cy="1025854"/>
          </a:xfrm>
          <a:prstGeom prst="line">
            <a:avLst/>
          </a:prstGeom>
          <a:ln w="57150">
            <a:solidFill>
              <a:srgbClr val="00B050"/>
            </a:solidFill>
          </a:ln>
        </p:spPr>
        <p:style>
          <a:lnRef idx="1">
            <a:schemeClr val="dk1"/>
          </a:lnRef>
          <a:fillRef idx="0">
            <a:schemeClr val="dk1"/>
          </a:fillRef>
          <a:effectRef idx="0">
            <a:schemeClr val="dk1"/>
          </a:effectRef>
          <a:fontRef idx="minor">
            <a:schemeClr val="tx1"/>
          </a:fontRef>
        </p:style>
      </p:cxnSp>
      <p:sp>
        <p:nvSpPr>
          <p:cNvPr id="12" name="Left-Right Arrow 11"/>
          <p:cNvSpPr/>
          <p:nvPr/>
        </p:nvSpPr>
        <p:spPr>
          <a:xfrm>
            <a:off x="6151789" y="3082191"/>
            <a:ext cx="1001486" cy="364253"/>
          </a:xfrm>
          <a:prstGeom prst="leftRightArrow">
            <a:avLst/>
          </a:prstGeom>
          <a:solidFill>
            <a:schemeClr val="bg2"/>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3" name="TextBox 12"/>
          <p:cNvSpPr txBox="1"/>
          <p:nvPr/>
        </p:nvSpPr>
        <p:spPr>
          <a:xfrm>
            <a:off x="3657600" y="5576792"/>
            <a:ext cx="7315200" cy="461665"/>
          </a:xfrm>
          <a:prstGeom prst="rect">
            <a:avLst/>
          </a:prstGeom>
          <a:noFill/>
        </p:spPr>
        <p:txBody>
          <a:bodyPr wrap="square" rtlCol="0">
            <a:spAutoFit/>
          </a:bodyPr>
          <a:lstStyle/>
          <a:p>
            <a:r>
              <a:rPr lang="en-US" sz="2400" b="1" dirty="0" smtClean="0">
                <a:solidFill>
                  <a:schemeClr val="bg1"/>
                </a:solidFill>
              </a:rPr>
              <a:t>Causal</a:t>
            </a:r>
            <a:r>
              <a:rPr lang="en-US" sz="2000" dirty="0" smtClean="0">
                <a:solidFill>
                  <a:schemeClr val="bg1"/>
                </a:solidFill>
              </a:rPr>
              <a:t> and </a:t>
            </a:r>
            <a:r>
              <a:rPr lang="en-US" sz="2400" b="1" dirty="0" smtClean="0">
                <a:solidFill>
                  <a:schemeClr val="bg1"/>
                </a:solidFill>
              </a:rPr>
              <a:t>Dependent</a:t>
            </a:r>
            <a:r>
              <a:rPr lang="en-US" sz="2000" dirty="0" smtClean="0">
                <a:solidFill>
                  <a:schemeClr val="bg1"/>
                </a:solidFill>
              </a:rPr>
              <a:t> relationship between Spirit and Body</a:t>
            </a:r>
            <a:endParaRPr lang="en-US" sz="2000" dirty="0">
              <a:solidFill>
                <a:schemeClr val="bg1"/>
              </a:solidFill>
            </a:endParaRPr>
          </a:p>
        </p:txBody>
      </p:sp>
    </p:spTree>
    <p:extLst>
      <p:ext uri="{BB962C8B-B14F-4D97-AF65-F5344CB8AC3E}">
        <p14:creationId xmlns:p14="http://schemas.microsoft.com/office/powerpoint/2010/main" val="4180420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50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10" presetClass="entr" presetSubtype="0" fill="hold" grpId="0" nodeType="afterEffect">
                                  <p:stCondLst>
                                    <p:cond delay="50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371401" y="2092337"/>
            <a:ext cx="5202790" cy="1011919"/>
          </a:xfrm>
          <a:prstGeom prst="rect">
            <a:avLst/>
          </a:prstGeom>
        </p:spPr>
      </p:pic>
      <p:pic>
        <p:nvPicPr>
          <p:cNvPr id="3" name="Picture 2"/>
          <p:cNvPicPr>
            <a:picLocks noChangeAspect="1"/>
          </p:cNvPicPr>
          <p:nvPr/>
        </p:nvPicPr>
        <p:blipFill>
          <a:blip r:embed="rId3"/>
          <a:stretch>
            <a:fillRect/>
          </a:stretch>
        </p:blipFill>
        <p:spPr>
          <a:xfrm>
            <a:off x="3663345" y="303847"/>
            <a:ext cx="2910846" cy="1162096"/>
          </a:xfrm>
          <a:prstGeom prst="rect">
            <a:avLst/>
          </a:prstGeom>
        </p:spPr>
      </p:pic>
      <p:pic>
        <p:nvPicPr>
          <p:cNvPr id="4" name="Picture 3"/>
          <p:cNvPicPr>
            <a:picLocks noChangeAspect="1"/>
          </p:cNvPicPr>
          <p:nvPr/>
        </p:nvPicPr>
        <p:blipFill>
          <a:blip r:embed="rId4"/>
          <a:stretch>
            <a:fillRect/>
          </a:stretch>
        </p:blipFill>
        <p:spPr>
          <a:xfrm>
            <a:off x="3826743" y="676772"/>
            <a:ext cx="1796966" cy="416246"/>
          </a:xfrm>
          <a:prstGeom prst="rect">
            <a:avLst/>
          </a:prstGeom>
        </p:spPr>
      </p:pic>
      <p:pic>
        <p:nvPicPr>
          <p:cNvPr id="5" name="Picture 4"/>
          <p:cNvPicPr>
            <a:picLocks noChangeAspect="1"/>
          </p:cNvPicPr>
          <p:nvPr/>
        </p:nvPicPr>
        <p:blipFill>
          <a:blip r:embed="rId5"/>
          <a:stretch>
            <a:fillRect/>
          </a:stretch>
        </p:blipFill>
        <p:spPr>
          <a:xfrm>
            <a:off x="4883825" y="1027362"/>
            <a:ext cx="1690366" cy="416246"/>
          </a:xfrm>
          <a:prstGeom prst="rect">
            <a:avLst/>
          </a:prstGeom>
        </p:spPr>
      </p:pic>
      <p:cxnSp>
        <p:nvCxnSpPr>
          <p:cNvPr id="7" name="Straight Connector 6"/>
          <p:cNvCxnSpPr>
            <a:endCxn id="2" idx="0"/>
          </p:cNvCxnSpPr>
          <p:nvPr/>
        </p:nvCxnSpPr>
        <p:spPr>
          <a:xfrm flipH="1">
            <a:off x="3972796" y="1135279"/>
            <a:ext cx="163776" cy="957058"/>
          </a:xfrm>
          <a:prstGeom prst="line">
            <a:avLst/>
          </a:prstGeom>
          <a:ln w="57150">
            <a:solidFill>
              <a:srgbClr val="FF0000"/>
            </a:solidFill>
          </a:ln>
        </p:spPr>
        <p:style>
          <a:lnRef idx="1">
            <a:schemeClr val="dk1"/>
          </a:lnRef>
          <a:fillRef idx="0">
            <a:schemeClr val="dk1"/>
          </a:fillRef>
          <a:effectRef idx="0">
            <a:schemeClr val="dk1"/>
          </a:effectRef>
          <a:fontRef idx="minor">
            <a:schemeClr val="tx1"/>
          </a:fontRef>
        </p:style>
      </p:cxnSp>
      <p:pic>
        <p:nvPicPr>
          <p:cNvPr id="8" name="Picture 7"/>
          <p:cNvPicPr>
            <a:picLocks noChangeAspect="1"/>
          </p:cNvPicPr>
          <p:nvPr/>
        </p:nvPicPr>
        <p:blipFill>
          <a:blip r:embed="rId6"/>
          <a:stretch>
            <a:fillRect/>
          </a:stretch>
        </p:blipFill>
        <p:spPr>
          <a:xfrm>
            <a:off x="6712572" y="1554611"/>
            <a:ext cx="2518514" cy="502754"/>
          </a:xfrm>
          <a:prstGeom prst="rect">
            <a:avLst/>
          </a:prstGeom>
        </p:spPr>
      </p:pic>
      <p:cxnSp>
        <p:nvCxnSpPr>
          <p:cNvPr id="10" name="Straight Connector 9"/>
          <p:cNvCxnSpPr/>
          <p:nvPr/>
        </p:nvCxnSpPr>
        <p:spPr>
          <a:xfrm>
            <a:off x="6574191" y="1443608"/>
            <a:ext cx="189571" cy="111003"/>
          </a:xfrm>
          <a:prstGeom prst="line">
            <a:avLst/>
          </a:prstGeom>
          <a:ln w="38100">
            <a:solidFill>
              <a:srgbClr val="00B050"/>
            </a:solidFill>
          </a:ln>
        </p:spPr>
        <p:style>
          <a:lnRef idx="1">
            <a:schemeClr val="dk1"/>
          </a:lnRef>
          <a:fillRef idx="0">
            <a:schemeClr val="dk1"/>
          </a:fillRef>
          <a:effectRef idx="0">
            <a:schemeClr val="dk1"/>
          </a:effectRef>
          <a:fontRef idx="minor">
            <a:schemeClr val="tx1"/>
          </a:fontRef>
        </p:style>
      </p:cxnSp>
      <p:cxnSp>
        <p:nvCxnSpPr>
          <p:cNvPr id="13" name="Straight Arrow Connector 12"/>
          <p:cNvCxnSpPr/>
          <p:nvPr/>
        </p:nvCxnSpPr>
        <p:spPr>
          <a:xfrm flipV="1">
            <a:off x="6668976" y="1973943"/>
            <a:ext cx="326910" cy="319314"/>
          </a:xfrm>
          <a:prstGeom prst="straightConnector1">
            <a:avLst/>
          </a:prstGeom>
          <a:ln w="381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2051583" y="3989841"/>
            <a:ext cx="4387854" cy="707886"/>
          </a:xfrm>
          <a:prstGeom prst="rect">
            <a:avLst/>
          </a:prstGeom>
          <a:noFill/>
        </p:spPr>
        <p:txBody>
          <a:bodyPr wrap="square" rtlCol="0">
            <a:spAutoFit/>
          </a:bodyPr>
          <a:lstStyle/>
          <a:p>
            <a:r>
              <a:rPr lang="en-US" sz="4000" dirty="0" err="1" smtClean="0">
                <a:solidFill>
                  <a:schemeClr val="bg1"/>
                </a:solidFill>
                <a:latin typeface="Aharoni" panose="02010803020104030203" pitchFamily="2" charset="-79"/>
                <a:cs typeface="Aharoni" panose="02010803020104030203" pitchFamily="2" charset="-79"/>
              </a:rPr>
              <a:t>Ruwach</a:t>
            </a:r>
            <a:r>
              <a:rPr lang="en-US" sz="4000" dirty="0" smtClean="0">
                <a:solidFill>
                  <a:schemeClr val="bg1"/>
                </a:solidFill>
              </a:rPr>
              <a:t>: Hebrew</a:t>
            </a:r>
            <a:endParaRPr lang="en-US" sz="4000" dirty="0">
              <a:solidFill>
                <a:schemeClr val="bg1"/>
              </a:solidFill>
            </a:endParaRPr>
          </a:p>
        </p:txBody>
      </p:sp>
      <p:sp>
        <p:nvSpPr>
          <p:cNvPr id="15" name="TextBox 14"/>
          <p:cNvSpPr txBox="1"/>
          <p:nvPr/>
        </p:nvSpPr>
        <p:spPr>
          <a:xfrm>
            <a:off x="6252340" y="5176696"/>
            <a:ext cx="3438978" cy="646331"/>
          </a:xfrm>
          <a:prstGeom prst="rect">
            <a:avLst/>
          </a:prstGeom>
          <a:noFill/>
        </p:spPr>
        <p:txBody>
          <a:bodyPr wrap="square" rtlCol="0">
            <a:spAutoFit/>
          </a:bodyPr>
          <a:lstStyle/>
          <a:p>
            <a:r>
              <a:rPr lang="en-US" sz="3600" dirty="0" err="1" smtClean="0">
                <a:solidFill>
                  <a:schemeClr val="bg1"/>
                </a:solidFill>
                <a:latin typeface="Aharoni" panose="02010803020104030203" pitchFamily="2" charset="-79"/>
                <a:cs typeface="Aharoni" panose="02010803020104030203" pitchFamily="2" charset="-79"/>
              </a:rPr>
              <a:t>Pneuma</a:t>
            </a:r>
            <a:r>
              <a:rPr lang="en-US" sz="3600" dirty="0" smtClean="0">
                <a:solidFill>
                  <a:schemeClr val="bg1"/>
                </a:solidFill>
              </a:rPr>
              <a:t>: Greek</a:t>
            </a:r>
            <a:endParaRPr lang="en-US" sz="3600" dirty="0">
              <a:solidFill>
                <a:schemeClr val="bg1"/>
              </a:solidFill>
            </a:endParaRPr>
          </a:p>
        </p:txBody>
      </p:sp>
    </p:spTree>
    <p:extLst>
      <p:ext uri="{BB962C8B-B14F-4D97-AF65-F5344CB8AC3E}">
        <p14:creationId xmlns:p14="http://schemas.microsoft.com/office/powerpoint/2010/main" val="3868905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par>
                          <p:cTn id="8" fill="hold">
                            <p:stCondLst>
                              <p:cond delay="500"/>
                            </p:stCondLst>
                            <p:childTnLst>
                              <p:par>
                                <p:cTn id="9" presetID="10" presetClass="entr" presetSubtype="0" fill="hold" grpId="0" nodeType="afterEffect">
                                  <p:stCondLst>
                                    <p:cond delay="40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Spirit in the Old and New Testaments</a:t>
            </a:r>
            <a:endParaRPr lang="en-US"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4" name="Text Placeholder 3"/>
          <p:cNvSpPr>
            <a:spLocks noGrp="1"/>
          </p:cNvSpPr>
          <p:nvPr>
            <p:ph type="body" idx="1"/>
          </p:nvPr>
        </p:nvSpPr>
        <p:spPr/>
        <p:txBody>
          <a:bodyPr/>
          <a:lstStyle/>
          <a:p>
            <a:r>
              <a:rPr lang="he-IL" b="0" dirty="0" smtClean="0">
                <a:solidFill>
                  <a:schemeClr val="bg1"/>
                </a:solidFill>
              </a:rPr>
              <a:t>רוּחַ</a:t>
            </a:r>
            <a:r>
              <a:rPr lang="he-IL" dirty="0" smtClean="0"/>
              <a:t> </a:t>
            </a:r>
            <a:r>
              <a:rPr lang="en-US" dirty="0" smtClean="0">
                <a:solidFill>
                  <a:schemeClr val="bg1"/>
                </a:solidFill>
              </a:rPr>
              <a:t> </a:t>
            </a:r>
            <a:r>
              <a:rPr lang="en-US" b="0" dirty="0" err="1" smtClean="0">
                <a:solidFill>
                  <a:schemeClr val="bg1"/>
                </a:solidFill>
              </a:rPr>
              <a:t>ruwach</a:t>
            </a:r>
            <a:endParaRPr lang="en-US" b="0" dirty="0">
              <a:solidFill>
                <a:schemeClr val="bg1"/>
              </a:solidFill>
            </a:endParaRPr>
          </a:p>
        </p:txBody>
      </p:sp>
      <p:sp>
        <p:nvSpPr>
          <p:cNvPr id="3" name="Content Placeholder 2"/>
          <p:cNvSpPr>
            <a:spLocks noGrp="1"/>
          </p:cNvSpPr>
          <p:nvPr>
            <p:ph sz="half" idx="2"/>
          </p:nvPr>
        </p:nvSpPr>
        <p:spPr>
          <a:xfrm>
            <a:off x="839788" y="2505075"/>
            <a:ext cx="5157787" cy="2771995"/>
          </a:xfrm>
        </p:spPr>
        <p:txBody>
          <a:bodyPr/>
          <a:lstStyle/>
          <a:p>
            <a:r>
              <a:rPr lang="en-US" dirty="0" smtClean="0">
                <a:solidFill>
                  <a:schemeClr val="bg1"/>
                </a:solidFill>
              </a:rPr>
              <a:t>378 occurrences</a:t>
            </a:r>
            <a:endParaRPr lang="en-US" dirty="0">
              <a:solidFill>
                <a:schemeClr val="bg1"/>
              </a:solidFill>
            </a:endParaRPr>
          </a:p>
          <a:p>
            <a:pPr marL="0" indent="0">
              <a:buNone/>
            </a:pPr>
            <a:r>
              <a:rPr lang="en-US" dirty="0" smtClean="0">
                <a:solidFill>
                  <a:schemeClr val="bg1"/>
                </a:solidFill>
              </a:rPr>
              <a:t>Translation</a:t>
            </a:r>
          </a:p>
          <a:p>
            <a:r>
              <a:rPr lang="en-US" dirty="0" smtClean="0">
                <a:solidFill>
                  <a:schemeClr val="bg1"/>
                </a:solidFill>
              </a:rPr>
              <a:t>spirit n = 232</a:t>
            </a:r>
          </a:p>
          <a:p>
            <a:r>
              <a:rPr lang="en-US" dirty="0" smtClean="0">
                <a:solidFill>
                  <a:schemeClr val="bg1"/>
                </a:solidFill>
              </a:rPr>
              <a:t>wind n = 92</a:t>
            </a:r>
          </a:p>
          <a:p>
            <a:r>
              <a:rPr lang="en-US" dirty="0" smtClean="0">
                <a:solidFill>
                  <a:schemeClr val="bg1"/>
                </a:solidFill>
              </a:rPr>
              <a:t>breath n = 27</a:t>
            </a:r>
          </a:p>
          <a:p>
            <a:endParaRPr lang="en-US" dirty="0"/>
          </a:p>
        </p:txBody>
      </p:sp>
      <p:sp>
        <p:nvSpPr>
          <p:cNvPr id="5" name="Text Placeholder 4"/>
          <p:cNvSpPr>
            <a:spLocks noGrp="1"/>
          </p:cNvSpPr>
          <p:nvPr>
            <p:ph type="body" sz="quarter" idx="3"/>
          </p:nvPr>
        </p:nvSpPr>
        <p:spPr/>
        <p:txBody>
          <a:bodyPr/>
          <a:lstStyle/>
          <a:p>
            <a:r>
              <a:rPr lang="el-GR" b="0" dirty="0" smtClean="0">
                <a:solidFill>
                  <a:schemeClr val="bg1"/>
                </a:solidFill>
              </a:rPr>
              <a:t>πνεῦμα</a:t>
            </a:r>
            <a:r>
              <a:rPr lang="en-US" b="0" dirty="0" smtClean="0"/>
              <a:t> </a:t>
            </a:r>
            <a:r>
              <a:rPr lang="en-US" b="0" dirty="0" err="1" smtClean="0">
                <a:solidFill>
                  <a:schemeClr val="bg1"/>
                </a:solidFill>
              </a:rPr>
              <a:t>pneuma</a:t>
            </a:r>
            <a:endParaRPr lang="en-US" b="0" dirty="0">
              <a:solidFill>
                <a:schemeClr val="bg1"/>
              </a:solidFill>
            </a:endParaRPr>
          </a:p>
        </p:txBody>
      </p:sp>
      <p:sp>
        <p:nvSpPr>
          <p:cNvPr id="6" name="Content Placeholder 5"/>
          <p:cNvSpPr>
            <a:spLocks noGrp="1"/>
          </p:cNvSpPr>
          <p:nvPr>
            <p:ph sz="quarter" idx="4"/>
          </p:nvPr>
        </p:nvSpPr>
        <p:spPr>
          <a:xfrm>
            <a:off x="6172200" y="2505075"/>
            <a:ext cx="5183188" cy="2771995"/>
          </a:xfrm>
        </p:spPr>
        <p:txBody>
          <a:bodyPr/>
          <a:lstStyle/>
          <a:p>
            <a:r>
              <a:rPr lang="en-US" dirty="0" smtClean="0">
                <a:solidFill>
                  <a:schemeClr val="bg1"/>
                </a:solidFill>
              </a:rPr>
              <a:t>385 occurrences</a:t>
            </a:r>
          </a:p>
          <a:p>
            <a:pPr marL="0" indent="0">
              <a:buNone/>
            </a:pPr>
            <a:r>
              <a:rPr lang="en-US" dirty="0" smtClean="0">
                <a:solidFill>
                  <a:schemeClr val="bg1"/>
                </a:solidFill>
              </a:rPr>
              <a:t>Translation</a:t>
            </a:r>
          </a:p>
          <a:p>
            <a:r>
              <a:rPr lang="en-US" dirty="0" smtClean="0">
                <a:solidFill>
                  <a:schemeClr val="bg1"/>
                </a:solidFill>
              </a:rPr>
              <a:t>spirit n = 111</a:t>
            </a:r>
          </a:p>
          <a:p>
            <a:r>
              <a:rPr lang="en-US" dirty="0" smtClean="0">
                <a:solidFill>
                  <a:schemeClr val="bg1"/>
                </a:solidFill>
              </a:rPr>
              <a:t>Holy Ghost n = 89</a:t>
            </a:r>
          </a:p>
          <a:p>
            <a:r>
              <a:rPr lang="en-US" dirty="0" smtClean="0">
                <a:solidFill>
                  <a:schemeClr val="bg1"/>
                </a:solidFill>
              </a:rPr>
              <a:t>Spirit of God n = 13</a:t>
            </a:r>
            <a:endParaRPr lang="en-US" dirty="0">
              <a:solidFill>
                <a:schemeClr val="bg1"/>
              </a:solidFill>
            </a:endParaRPr>
          </a:p>
        </p:txBody>
      </p:sp>
      <p:sp>
        <p:nvSpPr>
          <p:cNvPr id="7" name="TextBox 6"/>
          <p:cNvSpPr txBox="1"/>
          <p:nvPr/>
        </p:nvSpPr>
        <p:spPr>
          <a:xfrm>
            <a:off x="2209800" y="5410201"/>
            <a:ext cx="6934200" cy="646331"/>
          </a:xfrm>
          <a:prstGeom prst="rect">
            <a:avLst/>
          </a:prstGeom>
          <a:noFill/>
        </p:spPr>
        <p:txBody>
          <a:bodyPr wrap="square" rtlCol="0">
            <a:spAutoFit/>
          </a:bodyPr>
          <a:lstStyle/>
          <a:p>
            <a:r>
              <a:rPr lang="en-US" sz="1200" dirty="0">
                <a:solidFill>
                  <a:schemeClr val="bg1"/>
                </a:solidFill>
              </a:rPr>
              <a:t>Strong, James: The Exhaustive Concordance of the Bible : Showing Every Word of the Text of the </a:t>
            </a:r>
          </a:p>
          <a:p>
            <a:r>
              <a:rPr lang="en-US" sz="1200" dirty="0">
                <a:solidFill>
                  <a:schemeClr val="bg1"/>
                </a:solidFill>
              </a:rPr>
              <a:t>Common English Version of the Canonical Books, and Every Occurrence of Each Word in Regular Order. </a:t>
            </a:r>
          </a:p>
          <a:p>
            <a:r>
              <a:rPr lang="en-US" sz="1200" dirty="0">
                <a:solidFill>
                  <a:schemeClr val="bg1"/>
                </a:solidFill>
              </a:rPr>
              <a:t>electronic ed. Ontario : Woodside Bible Fellowship., 1996, S. H7307</a:t>
            </a:r>
          </a:p>
        </p:txBody>
      </p:sp>
    </p:spTree>
    <p:extLst>
      <p:ext uri="{BB962C8B-B14F-4D97-AF65-F5344CB8AC3E}">
        <p14:creationId xmlns:p14="http://schemas.microsoft.com/office/powerpoint/2010/main" val="168427305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50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371401" y="2092337"/>
            <a:ext cx="5202790" cy="1011919"/>
          </a:xfrm>
          <a:prstGeom prst="rect">
            <a:avLst/>
          </a:prstGeom>
        </p:spPr>
      </p:pic>
      <p:pic>
        <p:nvPicPr>
          <p:cNvPr id="3" name="Picture 2"/>
          <p:cNvPicPr>
            <a:picLocks noChangeAspect="1"/>
          </p:cNvPicPr>
          <p:nvPr/>
        </p:nvPicPr>
        <p:blipFill>
          <a:blip r:embed="rId3"/>
          <a:stretch>
            <a:fillRect/>
          </a:stretch>
        </p:blipFill>
        <p:spPr>
          <a:xfrm>
            <a:off x="3663345" y="303847"/>
            <a:ext cx="2910846" cy="1162096"/>
          </a:xfrm>
          <a:prstGeom prst="rect">
            <a:avLst/>
          </a:prstGeom>
        </p:spPr>
      </p:pic>
      <p:pic>
        <p:nvPicPr>
          <p:cNvPr id="4" name="Picture 3"/>
          <p:cNvPicPr>
            <a:picLocks noChangeAspect="1"/>
          </p:cNvPicPr>
          <p:nvPr/>
        </p:nvPicPr>
        <p:blipFill>
          <a:blip r:embed="rId4"/>
          <a:stretch>
            <a:fillRect/>
          </a:stretch>
        </p:blipFill>
        <p:spPr>
          <a:xfrm>
            <a:off x="3826743" y="676772"/>
            <a:ext cx="1796966" cy="416246"/>
          </a:xfrm>
          <a:prstGeom prst="rect">
            <a:avLst/>
          </a:prstGeom>
        </p:spPr>
      </p:pic>
      <p:pic>
        <p:nvPicPr>
          <p:cNvPr id="5" name="Picture 4"/>
          <p:cNvPicPr>
            <a:picLocks noChangeAspect="1"/>
          </p:cNvPicPr>
          <p:nvPr/>
        </p:nvPicPr>
        <p:blipFill>
          <a:blip r:embed="rId5"/>
          <a:stretch>
            <a:fillRect/>
          </a:stretch>
        </p:blipFill>
        <p:spPr>
          <a:xfrm>
            <a:off x="4883825" y="1027362"/>
            <a:ext cx="1690366" cy="416246"/>
          </a:xfrm>
          <a:prstGeom prst="rect">
            <a:avLst/>
          </a:prstGeom>
        </p:spPr>
      </p:pic>
      <p:cxnSp>
        <p:nvCxnSpPr>
          <p:cNvPr id="7" name="Straight Connector 6"/>
          <p:cNvCxnSpPr/>
          <p:nvPr/>
        </p:nvCxnSpPr>
        <p:spPr>
          <a:xfrm flipH="1">
            <a:off x="4064000" y="1135279"/>
            <a:ext cx="72571" cy="838664"/>
          </a:xfrm>
          <a:prstGeom prst="line">
            <a:avLst/>
          </a:prstGeom>
          <a:ln w="57150">
            <a:solidFill>
              <a:srgbClr val="FF0000"/>
            </a:solidFill>
          </a:ln>
        </p:spPr>
        <p:style>
          <a:lnRef idx="1">
            <a:schemeClr val="dk1"/>
          </a:lnRef>
          <a:fillRef idx="0">
            <a:schemeClr val="dk1"/>
          </a:fillRef>
          <a:effectRef idx="0">
            <a:schemeClr val="dk1"/>
          </a:effectRef>
          <a:fontRef idx="minor">
            <a:schemeClr val="tx1"/>
          </a:fontRef>
        </p:style>
      </p:cxnSp>
      <p:pic>
        <p:nvPicPr>
          <p:cNvPr id="8" name="Picture 7"/>
          <p:cNvPicPr>
            <a:picLocks noChangeAspect="1"/>
          </p:cNvPicPr>
          <p:nvPr/>
        </p:nvPicPr>
        <p:blipFill>
          <a:blip r:embed="rId6"/>
          <a:stretch>
            <a:fillRect/>
          </a:stretch>
        </p:blipFill>
        <p:spPr>
          <a:xfrm>
            <a:off x="6712572" y="1554611"/>
            <a:ext cx="2518514" cy="502754"/>
          </a:xfrm>
          <a:prstGeom prst="rect">
            <a:avLst/>
          </a:prstGeom>
        </p:spPr>
      </p:pic>
      <p:cxnSp>
        <p:nvCxnSpPr>
          <p:cNvPr id="10" name="Straight Connector 9"/>
          <p:cNvCxnSpPr/>
          <p:nvPr/>
        </p:nvCxnSpPr>
        <p:spPr>
          <a:xfrm>
            <a:off x="6574191" y="1443608"/>
            <a:ext cx="189571" cy="111003"/>
          </a:xfrm>
          <a:prstGeom prst="line">
            <a:avLst/>
          </a:prstGeom>
          <a:ln w="28575">
            <a:solidFill>
              <a:srgbClr val="00B050"/>
            </a:solidFill>
          </a:ln>
        </p:spPr>
        <p:style>
          <a:lnRef idx="1">
            <a:schemeClr val="dk1"/>
          </a:lnRef>
          <a:fillRef idx="0">
            <a:schemeClr val="dk1"/>
          </a:fillRef>
          <a:effectRef idx="0">
            <a:schemeClr val="dk1"/>
          </a:effectRef>
          <a:fontRef idx="minor">
            <a:schemeClr val="tx1"/>
          </a:fontRef>
        </p:style>
      </p:cxnSp>
      <p:cxnSp>
        <p:nvCxnSpPr>
          <p:cNvPr id="13" name="Straight Arrow Connector 12"/>
          <p:cNvCxnSpPr/>
          <p:nvPr/>
        </p:nvCxnSpPr>
        <p:spPr>
          <a:xfrm flipV="1">
            <a:off x="6668976" y="1973943"/>
            <a:ext cx="326910" cy="319314"/>
          </a:xfrm>
          <a:prstGeom prst="straightConnector1">
            <a:avLst/>
          </a:prstGeom>
          <a:ln w="381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2051583" y="3989841"/>
            <a:ext cx="3842425" cy="461665"/>
          </a:xfrm>
          <a:prstGeom prst="rect">
            <a:avLst/>
          </a:prstGeom>
          <a:noFill/>
        </p:spPr>
        <p:txBody>
          <a:bodyPr wrap="square" rtlCol="0">
            <a:spAutoFit/>
          </a:bodyPr>
          <a:lstStyle/>
          <a:p>
            <a:r>
              <a:rPr lang="en-US" sz="2400" dirty="0" err="1" smtClean="0">
                <a:solidFill>
                  <a:schemeClr val="bg1"/>
                </a:solidFill>
                <a:latin typeface="Aharoni" panose="02010803020104030203" pitchFamily="2" charset="-79"/>
                <a:cs typeface="Aharoni" panose="02010803020104030203" pitchFamily="2" charset="-79"/>
              </a:rPr>
              <a:t>Ruach</a:t>
            </a:r>
            <a:r>
              <a:rPr lang="en-US" sz="2400" dirty="0" smtClean="0">
                <a:solidFill>
                  <a:schemeClr val="bg1"/>
                </a:solidFill>
              </a:rPr>
              <a:t>: Hebrew</a:t>
            </a:r>
            <a:endParaRPr lang="en-US" sz="2400" dirty="0">
              <a:solidFill>
                <a:schemeClr val="bg1"/>
              </a:solidFill>
            </a:endParaRPr>
          </a:p>
        </p:txBody>
      </p:sp>
      <p:sp>
        <p:nvSpPr>
          <p:cNvPr id="15" name="TextBox 14"/>
          <p:cNvSpPr txBox="1"/>
          <p:nvPr/>
        </p:nvSpPr>
        <p:spPr>
          <a:xfrm>
            <a:off x="3077528" y="5196878"/>
            <a:ext cx="3438978" cy="461665"/>
          </a:xfrm>
          <a:prstGeom prst="rect">
            <a:avLst/>
          </a:prstGeom>
          <a:noFill/>
        </p:spPr>
        <p:txBody>
          <a:bodyPr wrap="square" rtlCol="0">
            <a:spAutoFit/>
          </a:bodyPr>
          <a:lstStyle/>
          <a:p>
            <a:r>
              <a:rPr lang="en-US" sz="2400" dirty="0" err="1" smtClean="0">
                <a:solidFill>
                  <a:schemeClr val="bg1"/>
                </a:solidFill>
                <a:latin typeface="Aharoni" panose="02010803020104030203" pitchFamily="2" charset="-79"/>
                <a:cs typeface="Aharoni" panose="02010803020104030203" pitchFamily="2" charset="-79"/>
              </a:rPr>
              <a:t>Pneuma</a:t>
            </a:r>
            <a:r>
              <a:rPr lang="en-US" sz="2400" dirty="0" smtClean="0">
                <a:solidFill>
                  <a:schemeClr val="bg1"/>
                </a:solidFill>
              </a:rPr>
              <a:t>: Greek</a:t>
            </a:r>
            <a:endParaRPr lang="en-US" sz="2400" dirty="0">
              <a:solidFill>
                <a:schemeClr val="bg1"/>
              </a:solidFill>
            </a:endParaRPr>
          </a:p>
        </p:txBody>
      </p:sp>
      <p:sp>
        <p:nvSpPr>
          <p:cNvPr id="16" name="TextBox 15"/>
          <p:cNvSpPr txBox="1"/>
          <p:nvPr/>
        </p:nvSpPr>
        <p:spPr>
          <a:xfrm>
            <a:off x="6444715" y="3507617"/>
            <a:ext cx="4569675" cy="584775"/>
          </a:xfrm>
          <a:prstGeom prst="rect">
            <a:avLst/>
          </a:prstGeom>
          <a:noFill/>
        </p:spPr>
        <p:txBody>
          <a:bodyPr wrap="square" rtlCol="0">
            <a:spAutoFit/>
          </a:bodyPr>
          <a:lstStyle/>
          <a:p>
            <a:r>
              <a:rPr lang="en-US" sz="3200" dirty="0" smtClean="0">
                <a:solidFill>
                  <a:schemeClr val="bg1"/>
                </a:solidFill>
              </a:rPr>
              <a:t>Three primary themes</a:t>
            </a:r>
            <a:endParaRPr lang="en-US" sz="3200" dirty="0">
              <a:solidFill>
                <a:schemeClr val="bg1"/>
              </a:solidFill>
            </a:endParaRPr>
          </a:p>
        </p:txBody>
      </p:sp>
      <p:sp>
        <p:nvSpPr>
          <p:cNvPr id="6" name="TextBox 5"/>
          <p:cNvSpPr txBox="1"/>
          <p:nvPr/>
        </p:nvSpPr>
        <p:spPr>
          <a:xfrm>
            <a:off x="7300802" y="4311087"/>
            <a:ext cx="3341798" cy="461665"/>
          </a:xfrm>
          <a:prstGeom prst="rect">
            <a:avLst/>
          </a:prstGeom>
          <a:noFill/>
        </p:spPr>
        <p:txBody>
          <a:bodyPr wrap="square" rtlCol="0">
            <a:spAutoFit/>
          </a:bodyPr>
          <a:lstStyle/>
          <a:p>
            <a:r>
              <a:rPr lang="en-US" sz="2400" dirty="0" smtClean="0">
                <a:solidFill>
                  <a:schemeClr val="bg1"/>
                </a:solidFill>
              </a:rPr>
              <a:t>Spirit of God</a:t>
            </a:r>
            <a:endParaRPr lang="en-US" sz="2400" dirty="0">
              <a:solidFill>
                <a:schemeClr val="bg1"/>
              </a:solidFill>
            </a:endParaRPr>
          </a:p>
        </p:txBody>
      </p:sp>
      <p:sp>
        <p:nvSpPr>
          <p:cNvPr id="9" name="TextBox 8"/>
          <p:cNvSpPr txBox="1"/>
          <p:nvPr/>
        </p:nvSpPr>
        <p:spPr>
          <a:xfrm>
            <a:off x="7300802" y="5583733"/>
            <a:ext cx="2953337" cy="461665"/>
          </a:xfrm>
          <a:prstGeom prst="rect">
            <a:avLst/>
          </a:prstGeom>
          <a:noFill/>
        </p:spPr>
        <p:txBody>
          <a:bodyPr wrap="square" rtlCol="0">
            <a:spAutoFit/>
          </a:bodyPr>
          <a:lstStyle/>
          <a:p>
            <a:r>
              <a:rPr lang="en-US" sz="2400" dirty="0" smtClean="0">
                <a:solidFill>
                  <a:schemeClr val="bg1"/>
                </a:solidFill>
              </a:rPr>
              <a:t>Spirit of the Person</a:t>
            </a:r>
            <a:endParaRPr lang="en-US" sz="2400" dirty="0">
              <a:solidFill>
                <a:schemeClr val="bg1"/>
              </a:solidFill>
            </a:endParaRPr>
          </a:p>
        </p:txBody>
      </p:sp>
      <p:sp>
        <p:nvSpPr>
          <p:cNvPr id="11" name="TextBox 10"/>
          <p:cNvSpPr txBox="1"/>
          <p:nvPr/>
        </p:nvSpPr>
        <p:spPr>
          <a:xfrm>
            <a:off x="7271631" y="4966045"/>
            <a:ext cx="3042237" cy="461665"/>
          </a:xfrm>
          <a:prstGeom prst="rect">
            <a:avLst/>
          </a:prstGeom>
          <a:noFill/>
        </p:spPr>
        <p:txBody>
          <a:bodyPr wrap="square" rtlCol="0">
            <a:spAutoFit/>
          </a:bodyPr>
          <a:lstStyle/>
          <a:p>
            <a:r>
              <a:rPr lang="en-US" sz="2400" dirty="0" smtClean="0">
                <a:solidFill>
                  <a:schemeClr val="bg1"/>
                </a:solidFill>
              </a:rPr>
              <a:t>Other spirits</a:t>
            </a:r>
            <a:endParaRPr lang="en-US" sz="2400" dirty="0">
              <a:solidFill>
                <a:schemeClr val="bg1"/>
              </a:solidFill>
            </a:endParaRPr>
          </a:p>
        </p:txBody>
      </p:sp>
    </p:spTree>
    <p:extLst>
      <p:ext uri="{BB962C8B-B14F-4D97-AF65-F5344CB8AC3E}">
        <p14:creationId xmlns:p14="http://schemas.microsoft.com/office/powerpoint/2010/main" val="333881990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afterEffect">
                                  <p:stCondLst>
                                    <p:cond delay="500"/>
                                  </p:stCondLst>
                                  <p:iterate type="lt">
                                    <p:tmPct val="23529"/>
                                  </p:iterate>
                                  <p:childTnLst>
                                    <p:set>
                                      <p:cBhvr>
                                        <p:cTn id="6" dur="1" fill="hold">
                                          <p:stCondLst>
                                            <p:cond delay="0"/>
                                          </p:stCondLst>
                                        </p:cTn>
                                        <p:tgtEl>
                                          <p:spTgt spid="16"/>
                                        </p:tgtEl>
                                        <p:attrNameLst>
                                          <p:attrName>style.visibility</p:attrName>
                                        </p:attrNameLst>
                                      </p:cBhvr>
                                      <p:to>
                                        <p:strVal val="visible"/>
                                      </p:to>
                                    </p:set>
                                    <p:set>
                                      <p:cBhvr>
                                        <p:cTn id="7" dur="455" fill="hold">
                                          <p:stCondLst>
                                            <p:cond delay="0"/>
                                          </p:stCondLst>
                                        </p:cTn>
                                        <p:tgtEl>
                                          <p:spTgt spid="16"/>
                                        </p:tgtEl>
                                        <p:attrNameLst>
                                          <p:attrName>style.rotation</p:attrName>
                                        </p:attrNameLst>
                                      </p:cBhvr>
                                      <p:to>
                                        <p:strVal val="-45.0"/>
                                      </p:to>
                                    </p:set>
                                    <p:anim calcmode="lin" valueType="num">
                                      <p:cBhvr>
                                        <p:cTn id="8" dur="455" fill="hold">
                                          <p:stCondLst>
                                            <p:cond delay="455"/>
                                          </p:stCondLst>
                                        </p:cTn>
                                        <p:tgtEl>
                                          <p:spTgt spid="16"/>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16"/>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16"/>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16"/>
                                        </p:tgtEl>
                                        <p:attrNameLst>
                                          <p:attrName>ppt_y</p:attrName>
                                        </p:attrNameLst>
                                      </p:cBhvr>
                                      <p:tavLst>
                                        <p:tav tm="0">
                                          <p:val>
                                            <p:strVal val="#ppt_y-(0.354*#ppt_w-0.172*#ppt_h)"/>
                                          </p:val>
                                        </p:tav>
                                        <p:tav tm="100000">
                                          <p:val>
                                            <p:strVal val="#ppt_y"/>
                                          </p:val>
                                        </p:tav>
                                      </p:tavLst>
                                    </p:anim>
                                  </p:childTnLst>
                                </p:cTn>
                              </p:par>
                              <p:par>
                                <p:cTn id="12" presetID="38" presetClass="entr" presetSubtype="0" accel="50000" fill="hold" grpId="2" nodeType="withEffect">
                                  <p:stCondLst>
                                    <p:cond delay="500"/>
                                  </p:stCondLst>
                                  <p:iterate type="lt">
                                    <p:tmPct val="40000"/>
                                  </p:iterate>
                                  <p:childTnLst>
                                    <p:set>
                                      <p:cBhvr>
                                        <p:cTn id="13" dur="1" fill="hold">
                                          <p:stCondLst>
                                            <p:cond delay="0"/>
                                          </p:stCondLst>
                                        </p:cTn>
                                        <p:tgtEl>
                                          <p:spTgt spid="6"/>
                                        </p:tgtEl>
                                        <p:attrNameLst>
                                          <p:attrName>style.visibility</p:attrName>
                                        </p:attrNameLst>
                                      </p:cBhvr>
                                      <p:to>
                                        <p:strVal val="visible"/>
                                      </p:to>
                                    </p:set>
                                    <p:set>
                                      <p:cBhvr>
                                        <p:cTn id="14" dur="455" fill="hold">
                                          <p:stCondLst>
                                            <p:cond delay="0"/>
                                          </p:stCondLst>
                                        </p:cTn>
                                        <p:tgtEl>
                                          <p:spTgt spid="6"/>
                                        </p:tgtEl>
                                        <p:attrNameLst>
                                          <p:attrName>style.rotation</p:attrName>
                                        </p:attrNameLst>
                                      </p:cBhvr>
                                      <p:to>
                                        <p:strVal val="-45.0"/>
                                      </p:to>
                                    </p:set>
                                    <p:anim calcmode="lin" valueType="num">
                                      <p:cBhvr>
                                        <p:cTn id="15" dur="455" fill="hold">
                                          <p:stCondLst>
                                            <p:cond delay="455"/>
                                          </p:stCondLst>
                                        </p:cTn>
                                        <p:tgtEl>
                                          <p:spTgt spid="6"/>
                                        </p:tgtEl>
                                        <p:attrNameLst>
                                          <p:attrName>style.rotation</p:attrName>
                                        </p:attrNameLst>
                                      </p:cBhvr>
                                      <p:tavLst>
                                        <p:tav tm="0">
                                          <p:val>
                                            <p:fltVal val="-45"/>
                                          </p:val>
                                        </p:tav>
                                        <p:tav tm="69900">
                                          <p:val>
                                            <p:fltVal val="45"/>
                                          </p:val>
                                        </p:tav>
                                        <p:tav tm="100000">
                                          <p:val>
                                            <p:fltVal val="0"/>
                                          </p:val>
                                        </p:tav>
                                      </p:tavLst>
                                    </p:anim>
                                    <p:anim calcmode="lin" valueType="num">
                                      <p:cBhvr>
                                        <p:cTn id="16" dur="455" fill="hold">
                                          <p:stCondLst>
                                            <p:cond delay="0"/>
                                          </p:stCondLst>
                                        </p:cTn>
                                        <p:tgtEl>
                                          <p:spTgt spid="6"/>
                                        </p:tgtEl>
                                        <p:attrNameLst>
                                          <p:attrName>ppt_y</p:attrName>
                                        </p:attrNameLst>
                                      </p:cBhvr>
                                      <p:tavLst>
                                        <p:tav tm="0">
                                          <p:val>
                                            <p:strVal val="#ppt_y-1"/>
                                          </p:val>
                                        </p:tav>
                                        <p:tav tm="100000">
                                          <p:val>
                                            <p:strVal val="#ppt_y-(0.354*#ppt_w-0.172*#ppt_h)"/>
                                          </p:val>
                                        </p:tav>
                                      </p:tavLst>
                                    </p:anim>
                                    <p:anim calcmode="lin" valueType="num">
                                      <p:cBhvr>
                                        <p:cTn id="17" dur="156" decel="50000" autoRev="1" fill="hold">
                                          <p:stCondLst>
                                            <p:cond delay="455"/>
                                          </p:stCondLst>
                                        </p:cTn>
                                        <p:tgtEl>
                                          <p:spTgt spid="6"/>
                                        </p:tgtEl>
                                        <p:attrNameLst>
                                          <p:attrName>ppt_y</p:attrName>
                                        </p:attrNameLst>
                                      </p:cBhvr>
                                      <p:tavLst>
                                        <p:tav tm="0">
                                          <p:val>
                                            <p:strVal val="#ppt_y-(0.354*#ppt_w-0.172*#ppt_h)"/>
                                          </p:val>
                                        </p:tav>
                                        <p:tav tm="100000">
                                          <p:val>
                                            <p:strVal val="#ppt_y-(0.354*#ppt_w-0.172*#ppt_h)-#ppt_h/2"/>
                                          </p:val>
                                        </p:tav>
                                      </p:tavLst>
                                    </p:anim>
                                    <p:anim calcmode="lin" valueType="num">
                                      <p:cBhvr>
                                        <p:cTn id="18" dur="136" fill="hold">
                                          <p:stCondLst>
                                            <p:cond delay="864"/>
                                          </p:stCondLst>
                                        </p:cTn>
                                        <p:tgtEl>
                                          <p:spTgt spid="6"/>
                                        </p:tgtEl>
                                        <p:attrNameLst>
                                          <p:attrName>ppt_y</p:attrName>
                                        </p:attrNameLst>
                                      </p:cBhvr>
                                      <p:tavLst>
                                        <p:tav tm="0">
                                          <p:val>
                                            <p:strVal val="#ppt_y-(0.354*#ppt_w-0.172*#ppt_h)"/>
                                          </p:val>
                                        </p:tav>
                                        <p:tav tm="100000">
                                          <p:val>
                                            <p:strVal val="#ppt_y"/>
                                          </p:val>
                                        </p:tav>
                                      </p:tavLst>
                                    </p:anim>
                                  </p:childTnLst>
                                </p:cTn>
                              </p:par>
                              <p:par>
                                <p:cTn id="19" presetID="38" presetClass="entr" presetSubtype="0" accel="50000" fill="hold" grpId="0" nodeType="withEffect">
                                  <p:stCondLst>
                                    <p:cond delay="500"/>
                                  </p:stCondLst>
                                  <p:iterate type="lt">
                                    <p:tmPct val="36364"/>
                                  </p:iterate>
                                  <p:childTnLst>
                                    <p:set>
                                      <p:cBhvr>
                                        <p:cTn id="20" dur="1" fill="hold">
                                          <p:stCondLst>
                                            <p:cond delay="0"/>
                                          </p:stCondLst>
                                        </p:cTn>
                                        <p:tgtEl>
                                          <p:spTgt spid="11"/>
                                        </p:tgtEl>
                                        <p:attrNameLst>
                                          <p:attrName>style.visibility</p:attrName>
                                        </p:attrNameLst>
                                      </p:cBhvr>
                                      <p:to>
                                        <p:strVal val="visible"/>
                                      </p:to>
                                    </p:set>
                                    <p:set>
                                      <p:cBhvr>
                                        <p:cTn id="21" dur="455" fill="hold">
                                          <p:stCondLst>
                                            <p:cond delay="0"/>
                                          </p:stCondLst>
                                        </p:cTn>
                                        <p:tgtEl>
                                          <p:spTgt spid="11"/>
                                        </p:tgtEl>
                                        <p:attrNameLst>
                                          <p:attrName>style.rotation</p:attrName>
                                        </p:attrNameLst>
                                      </p:cBhvr>
                                      <p:to>
                                        <p:strVal val="-45.0"/>
                                      </p:to>
                                    </p:set>
                                    <p:anim calcmode="lin" valueType="num">
                                      <p:cBhvr>
                                        <p:cTn id="22" dur="455" fill="hold">
                                          <p:stCondLst>
                                            <p:cond delay="455"/>
                                          </p:stCondLst>
                                        </p:cTn>
                                        <p:tgtEl>
                                          <p:spTgt spid="11"/>
                                        </p:tgtEl>
                                        <p:attrNameLst>
                                          <p:attrName>style.rotation</p:attrName>
                                        </p:attrNameLst>
                                      </p:cBhvr>
                                      <p:tavLst>
                                        <p:tav tm="0">
                                          <p:val>
                                            <p:fltVal val="-45"/>
                                          </p:val>
                                        </p:tav>
                                        <p:tav tm="69900">
                                          <p:val>
                                            <p:fltVal val="45"/>
                                          </p:val>
                                        </p:tav>
                                        <p:tav tm="100000">
                                          <p:val>
                                            <p:fltVal val="0"/>
                                          </p:val>
                                        </p:tav>
                                      </p:tavLst>
                                    </p:anim>
                                    <p:anim calcmode="lin" valueType="num">
                                      <p:cBhvr>
                                        <p:cTn id="23" dur="455" fill="hold">
                                          <p:stCondLst>
                                            <p:cond delay="0"/>
                                          </p:stCondLst>
                                        </p:cTn>
                                        <p:tgtEl>
                                          <p:spTgt spid="11"/>
                                        </p:tgtEl>
                                        <p:attrNameLst>
                                          <p:attrName>ppt_y</p:attrName>
                                        </p:attrNameLst>
                                      </p:cBhvr>
                                      <p:tavLst>
                                        <p:tav tm="0">
                                          <p:val>
                                            <p:strVal val="#ppt_y-1"/>
                                          </p:val>
                                        </p:tav>
                                        <p:tav tm="100000">
                                          <p:val>
                                            <p:strVal val="#ppt_y-(0.354*#ppt_w-0.172*#ppt_h)"/>
                                          </p:val>
                                        </p:tav>
                                      </p:tavLst>
                                    </p:anim>
                                    <p:anim calcmode="lin" valueType="num">
                                      <p:cBhvr>
                                        <p:cTn id="24" dur="156" decel="50000" autoRev="1" fill="hold">
                                          <p:stCondLst>
                                            <p:cond delay="455"/>
                                          </p:stCondLst>
                                        </p:cTn>
                                        <p:tgtEl>
                                          <p:spTgt spid="11"/>
                                        </p:tgtEl>
                                        <p:attrNameLst>
                                          <p:attrName>ppt_y</p:attrName>
                                        </p:attrNameLst>
                                      </p:cBhvr>
                                      <p:tavLst>
                                        <p:tav tm="0">
                                          <p:val>
                                            <p:strVal val="#ppt_y-(0.354*#ppt_w-0.172*#ppt_h)"/>
                                          </p:val>
                                        </p:tav>
                                        <p:tav tm="100000">
                                          <p:val>
                                            <p:strVal val="#ppt_y-(0.354*#ppt_w-0.172*#ppt_h)-#ppt_h/2"/>
                                          </p:val>
                                        </p:tav>
                                      </p:tavLst>
                                    </p:anim>
                                    <p:anim calcmode="lin" valueType="num">
                                      <p:cBhvr>
                                        <p:cTn id="25" dur="136" fill="hold">
                                          <p:stCondLst>
                                            <p:cond delay="864"/>
                                          </p:stCondLst>
                                        </p:cTn>
                                        <p:tgtEl>
                                          <p:spTgt spid="11"/>
                                        </p:tgtEl>
                                        <p:attrNameLst>
                                          <p:attrName>ppt_y</p:attrName>
                                        </p:attrNameLst>
                                      </p:cBhvr>
                                      <p:tavLst>
                                        <p:tav tm="0">
                                          <p:val>
                                            <p:strVal val="#ppt_y-(0.354*#ppt_w-0.172*#ppt_h)"/>
                                          </p:val>
                                        </p:tav>
                                        <p:tav tm="100000">
                                          <p:val>
                                            <p:strVal val="#ppt_y"/>
                                          </p:val>
                                        </p:tav>
                                      </p:tavLst>
                                    </p:anim>
                                  </p:childTnLst>
                                </p:cTn>
                              </p:par>
                              <p:par>
                                <p:cTn id="26" presetID="38" presetClass="entr" presetSubtype="0" accel="50000" fill="hold" grpId="0" nodeType="withEffect">
                                  <p:stCondLst>
                                    <p:cond delay="500"/>
                                  </p:stCondLst>
                                  <p:iterate type="lt">
                                    <p:tmPct val="25000"/>
                                  </p:iterate>
                                  <p:childTnLst>
                                    <p:set>
                                      <p:cBhvr>
                                        <p:cTn id="27" dur="1" fill="hold">
                                          <p:stCondLst>
                                            <p:cond delay="0"/>
                                          </p:stCondLst>
                                        </p:cTn>
                                        <p:tgtEl>
                                          <p:spTgt spid="9"/>
                                        </p:tgtEl>
                                        <p:attrNameLst>
                                          <p:attrName>style.visibility</p:attrName>
                                        </p:attrNameLst>
                                      </p:cBhvr>
                                      <p:to>
                                        <p:strVal val="visible"/>
                                      </p:to>
                                    </p:set>
                                    <p:set>
                                      <p:cBhvr>
                                        <p:cTn id="28" dur="455" fill="hold">
                                          <p:stCondLst>
                                            <p:cond delay="0"/>
                                          </p:stCondLst>
                                        </p:cTn>
                                        <p:tgtEl>
                                          <p:spTgt spid="9"/>
                                        </p:tgtEl>
                                        <p:attrNameLst>
                                          <p:attrName>style.rotation</p:attrName>
                                        </p:attrNameLst>
                                      </p:cBhvr>
                                      <p:to>
                                        <p:strVal val="-45.0"/>
                                      </p:to>
                                    </p:set>
                                    <p:anim calcmode="lin" valueType="num">
                                      <p:cBhvr>
                                        <p:cTn id="29" dur="455" fill="hold">
                                          <p:stCondLst>
                                            <p:cond delay="455"/>
                                          </p:stCondLst>
                                        </p:cTn>
                                        <p:tgtEl>
                                          <p:spTgt spid="9"/>
                                        </p:tgtEl>
                                        <p:attrNameLst>
                                          <p:attrName>style.rotation</p:attrName>
                                        </p:attrNameLst>
                                      </p:cBhvr>
                                      <p:tavLst>
                                        <p:tav tm="0">
                                          <p:val>
                                            <p:fltVal val="-45"/>
                                          </p:val>
                                        </p:tav>
                                        <p:tav tm="69900">
                                          <p:val>
                                            <p:fltVal val="45"/>
                                          </p:val>
                                        </p:tav>
                                        <p:tav tm="100000">
                                          <p:val>
                                            <p:fltVal val="0"/>
                                          </p:val>
                                        </p:tav>
                                      </p:tavLst>
                                    </p:anim>
                                    <p:anim calcmode="lin" valueType="num">
                                      <p:cBhvr>
                                        <p:cTn id="30" dur="455" fill="hold">
                                          <p:stCondLst>
                                            <p:cond delay="0"/>
                                          </p:stCondLst>
                                        </p:cTn>
                                        <p:tgtEl>
                                          <p:spTgt spid="9"/>
                                        </p:tgtEl>
                                        <p:attrNameLst>
                                          <p:attrName>ppt_y</p:attrName>
                                        </p:attrNameLst>
                                      </p:cBhvr>
                                      <p:tavLst>
                                        <p:tav tm="0">
                                          <p:val>
                                            <p:strVal val="#ppt_y-1"/>
                                          </p:val>
                                        </p:tav>
                                        <p:tav tm="100000">
                                          <p:val>
                                            <p:strVal val="#ppt_y-(0.354*#ppt_w-0.172*#ppt_h)"/>
                                          </p:val>
                                        </p:tav>
                                      </p:tavLst>
                                    </p:anim>
                                    <p:anim calcmode="lin" valueType="num">
                                      <p:cBhvr>
                                        <p:cTn id="31" dur="156" decel="50000" autoRev="1" fill="hold">
                                          <p:stCondLst>
                                            <p:cond delay="455"/>
                                          </p:stCondLst>
                                        </p:cTn>
                                        <p:tgtEl>
                                          <p:spTgt spid="9"/>
                                        </p:tgtEl>
                                        <p:attrNameLst>
                                          <p:attrName>ppt_y</p:attrName>
                                        </p:attrNameLst>
                                      </p:cBhvr>
                                      <p:tavLst>
                                        <p:tav tm="0">
                                          <p:val>
                                            <p:strVal val="#ppt_y-(0.354*#ppt_w-0.172*#ppt_h)"/>
                                          </p:val>
                                        </p:tav>
                                        <p:tav tm="100000">
                                          <p:val>
                                            <p:strVal val="#ppt_y-(0.354*#ppt_w-0.172*#ppt_h)-#ppt_h/2"/>
                                          </p:val>
                                        </p:tav>
                                      </p:tavLst>
                                    </p:anim>
                                    <p:anim calcmode="lin" valueType="num">
                                      <p:cBhvr>
                                        <p:cTn id="32" dur="136" fill="hold">
                                          <p:stCondLst>
                                            <p:cond delay="864"/>
                                          </p:stCondLst>
                                        </p:cTn>
                                        <p:tgtEl>
                                          <p:spTgt spid="9"/>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6" grpId="2"/>
      <p:bldP spid="9" grpId="0"/>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371401" y="2092337"/>
            <a:ext cx="5202790" cy="1011919"/>
          </a:xfrm>
          <a:prstGeom prst="rect">
            <a:avLst/>
          </a:prstGeom>
        </p:spPr>
      </p:pic>
      <p:pic>
        <p:nvPicPr>
          <p:cNvPr id="3" name="Picture 2"/>
          <p:cNvPicPr>
            <a:picLocks noChangeAspect="1"/>
          </p:cNvPicPr>
          <p:nvPr/>
        </p:nvPicPr>
        <p:blipFill>
          <a:blip r:embed="rId3"/>
          <a:stretch>
            <a:fillRect/>
          </a:stretch>
        </p:blipFill>
        <p:spPr>
          <a:xfrm>
            <a:off x="3663345" y="303847"/>
            <a:ext cx="2910846" cy="1162096"/>
          </a:xfrm>
          <a:prstGeom prst="rect">
            <a:avLst/>
          </a:prstGeom>
        </p:spPr>
      </p:pic>
      <p:pic>
        <p:nvPicPr>
          <p:cNvPr id="4" name="Picture 3"/>
          <p:cNvPicPr>
            <a:picLocks noChangeAspect="1"/>
          </p:cNvPicPr>
          <p:nvPr/>
        </p:nvPicPr>
        <p:blipFill>
          <a:blip r:embed="rId4"/>
          <a:stretch>
            <a:fillRect/>
          </a:stretch>
        </p:blipFill>
        <p:spPr>
          <a:xfrm>
            <a:off x="3826743" y="676772"/>
            <a:ext cx="1796966" cy="416246"/>
          </a:xfrm>
          <a:prstGeom prst="rect">
            <a:avLst/>
          </a:prstGeom>
        </p:spPr>
      </p:pic>
      <p:pic>
        <p:nvPicPr>
          <p:cNvPr id="5" name="Picture 4"/>
          <p:cNvPicPr>
            <a:picLocks noChangeAspect="1"/>
          </p:cNvPicPr>
          <p:nvPr/>
        </p:nvPicPr>
        <p:blipFill>
          <a:blip r:embed="rId5"/>
          <a:stretch>
            <a:fillRect/>
          </a:stretch>
        </p:blipFill>
        <p:spPr>
          <a:xfrm>
            <a:off x="4883825" y="1027362"/>
            <a:ext cx="1690366" cy="416246"/>
          </a:xfrm>
          <a:prstGeom prst="rect">
            <a:avLst/>
          </a:prstGeom>
        </p:spPr>
      </p:pic>
      <p:cxnSp>
        <p:nvCxnSpPr>
          <p:cNvPr id="7" name="Straight Connector 6"/>
          <p:cNvCxnSpPr/>
          <p:nvPr/>
        </p:nvCxnSpPr>
        <p:spPr>
          <a:xfrm flipH="1">
            <a:off x="4064000" y="1135279"/>
            <a:ext cx="72571" cy="838664"/>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pic>
        <p:nvPicPr>
          <p:cNvPr id="8" name="Picture 7"/>
          <p:cNvPicPr>
            <a:picLocks noChangeAspect="1"/>
          </p:cNvPicPr>
          <p:nvPr/>
        </p:nvPicPr>
        <p:blipFill>
          <a:blip r:embed="rId6"/>
          <a:stretch>
            <a:fillRect/>
          </a:stretch>
        </p:blipFill>
        <p:spPr>
          <a:xfrm>
            <a:off x="6712572" y="1554611"/>
            <a:ext cx="2518514" cy="502754"/>
          </a:xfrm>
          <a:prstGeom prst="rect">
            <a:avLst/>
          </a:prstGeom>
        </p:spPr>
      </p:pic>
      <p:cxnSp>
        <p:nvCxnSpPr>
          <p:cNvPr id="10" name="Straight Connector 9"/>
          <p:cNvCxnSpPr/>
          <p:nvPr/>
        </p:nvCxnSpPr>
        <p:spPr>
          <a:xfrm>
            <a:off x="6574191" y="1443608"/>
            <a:ext cx="189571" cy="111003"/>
          </a:xfrm>
          <a:prstGeom prst="line">
            <a:avLst/>
          </a:prstGeom>
          <a:ln w="38100">
            <a:solidFill>
              <a:srgbClr val="00B050"/>
            </a:solidFill>
          </a:ln>
        </p:spPr>
        <p:style>
          <a:lnRef idx="1">
            <a:schemeClr val="dk1"/>
          </a:lnRef>
          <a:fillRef idx="0">
            <a:schemeClr val="dk1"/>
          </a:fillRef>
          <a:effectRef idx="0">
            <a:schemeClr val="dk1"/>
          </a:effectRef>
          <a:fontRef idx="minor">
            <a:schemeClr val="tx1"/>
          </a:fontRef>
        </p:style>
      </p:cxnSp>
      <p:cxnSp>
        <p:nvCxnSpPr>
          <p:cNvPr id="13" name="Straight Arrow Connector 12"/>
          <p:cNvCxnSpPr/>
          <p:nvPr/>
        </p:nvCxnSpPr>
        <p:spPr>
          <a:xfrm flipV="1">
            <a:off x="6668976" y="1973943"/>
            <a:ext cx="326910" cy="319314"/>
          </a:xfrm>
          <a:prstGeom prst="straightConnector1">
            <a:avLst/>
          </a:prstGeom>
          <a:ln w="381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2051583" y="3989841"/>
            <a:ext cx="3842425" cy="461665"/>
          </a:xfrm>
          <a:prstGeom prst="rect">
            <a:avLst/>
          </a:prstGeom>
          <a:noFill/>
        </p:spPr>
        <p:txBody>
          <a:bodyPr wrap="square" rtlCol="0">
            <a:spAutoFit/>
          </a:bodyPr>
          <a:lstStyle/>
          <a:p>
            <a:r>
              <a:rPr lang="en-US" sz="2400" dirty="0" err="1" smtClean="0">
                <a:solidFill>
                  <a:schemeClr val="bg1"/>
                </a:solidFill>
                <a:latin typeface="Aharoni" panose="02010803020104030203" pitchFamily="2" charset="-79"/>
                <a:cs typeface="Aharoni" panose="02010803020104030203" pitchFamily="2" charset="-79"/>
              </a:rPr>
              <a:t>Ruach</a:t>
            </a:r>
            <a:r>
              <a:rPr lang="en-US" sz="2400" dirty="0" smtClean="0">
                <a:solidFill>
                  <a:schemeClr val="bg1"/>
                </a:solidFill>
              </a:rPr>
              <a:t>: Hebrew</a:t>
            </a:r>
            <a:endParaRPr lang="en-US" sz="2400" dirty="0">
              <a:solidFill>
                <a:schemeClr val="bg1"/>
              </a:solidFill>
            </a:endParaRPr>
          </a:p>
        </p:txBody>
      </p:sp>
      <p:sp>
        <p:nvSpPr>
          <p:cNvPr id="15" name="TextBox 14"/>
          <p:cNvSpPr txBox="1"/>
          <p:nvPr/>
        </p:nvSpPr>
        <p:spPr>
          <a:xfrm>
            <a:off x="3077528" y="5196878"/>
            <a:ext cx="3438978" cy="461665"/>
          </a:xfrm>
          <a:prstGeom prst="rect">
            <a:avLst/>
          </a:prstGeom>
          <a:noFill/>
        </p:spPr>
        <p:txBody>
          <a:bodyPr wrap="square" rtlCol="0">
            <a:spAutoFit/>
          </a:bodyPr>
          <a:lstStyle/>
          <a:p>
            <a:r>
              <a:rPr lang="en-US" sz="2400" dirty="0" err="1" smtClean="0">
                <a:solidFill>
                  <a:schemeClr val="bg1"/>
                </a:solidFill>
                <a:latin typeface="Aharoni" panose="02010803020104030203" pitchFamily="2" charset="-79"/>
                <a:cs typeface="Aharoni" panose="02010803020104030203" pitchFamily="2" charset="-79"/>
              </a:rPr>
              <a:t>Pneuma</a:t>
            </a:r>
            <a:r>
              <a:rPr lang="en-US" sz="2400" dirty="0" smtClean="0">
                <a:solidFill>
                  <a:schemeClr val="bg1"/>
                </a:solidFill>
              </a:rPr>
              <a:t>: Greek</a:t>
            </a:r>
            <a:endParaRPr lang="en-US" sz="2400" dirty="0">
              <a:solidFill>
                <a:schemeClr val="bg1"/>
              </a:solidFill>
            </a:endParaRPr>
          </a:p>
        </p:txBody>
      </p:sp>
      <p:sp>
        <p:nvSpPr>
          <p:cNvPr id="16" name="TextBox 15"/>
          <p:cNvSpPr txBox="1"/>
          <p:nvPr/>
        </p:nvSpPr>
        <p:spPr>
          <a:xfrm>
            <a:off x="6444715" y="3507617"/>
            <a:ext cx="4569675" cy="584775"/>
          </a:xfrm>
          <a:prstGeom prst="rect">
            <a:avLst/>
          </a:prstGeom>
          <a:noFill/>
        </p:spPr>
        <p:txBody>
          <a:bodyPr wrap="square" rtlCol="0">
            <a:spAutoFit/>
          </a:bodyPr>
          <a:lstStyle/>
          <a:p>
            <a:r>
              <a:rPr lang="en-US" sz="3200" dirty="0" smtClean="0">
                <a:solidFill>
                  <a:schemeClr val="bg1"/>
                </a:solidFill>
              </a:rPr>
              <a:t>Three primary themes</a:t>
            </a:r>
            <a:endParaRPr lang="en-US" sz="3200" dirty="0">
              <a:solidFill>
                <a:schemeClr val="bg1"/>
              </a:solidFill>
            </a:endParaRPr>
          </a:p>
        </p:txBody>
      </p:sp>
      <p:sp>
        <p:nvSpPr>
          <p:cNvPr id="6" name="TextBox 5"/>
          <p:cNvSpPr txBox="1"/>
          <p:nvPr/>
        </p:nvSpPr>
        <p:spPr>
          <a:xfrm>
            <a:off x="7300802" y="4311087"/>
            <a:ext cx="3341798" cy="461665"/>
          </a:xfrm>
          <a:prstGeom prst="rect">
            <a:avLst/>
          </a:prstGeom>
          <a:noFill/>
        </p:spPr>
        <p:txBody>
          <a:bodyPr wrap="square" rtlCol="0">
            <a:spAutoFit/>
          </a:bodyPr>
          <a:lstStyle/>
          <a:p>
            <a:r>
              <a:rPr lang="en-US" sz="2400" dirty="0" smtClean="0">
                <a:solidFill>
                  <a:schemeClr val="bg1"/>
                </a:solidFill>
              </a:rPr>
              <a:t>Spirit of God</a:t>
            </a:r>
            <a:endParaRPr lang="en-US" sz="2400" dirty="0">
              <a:solidFill>
                <a:schemeClr val="bg1"/>
              </a:solidFill>
            </a:endParaRPr>
          </a:p>
        </p:txBody>
      </p:sp>
      <p:sp>
        <p:nvSpPr>
          <p:cNvPr id="9" name="TextBox 8"/>
          <p:cNvSpPr txBox="1"/>
          <p:nvPr/>
        </p:nvSpPr>
        <p:spPr>
          <a:xfrm>
            <a:off x="7300801" y="5583733"/>
            <a:ext cx="4325141" cy="461665"/>
          </a:xfrm>
          <a:prstGeom prst="rect">
            <a:avLst/>
          </a:prstGeom>
          <a:noFill/>
        </p:spPr>
        <p:txBody>
          <a:bodyPr wrap="square" rtlCol="0">
            <a:spAutoFit/>
          </a:bodyPr>
          <a:lstStyle/>
          <a:p>
            <a:r>
              <a:rPr lang="en-US" sz="2400" dirty="0" smtClean="0">
                <a:solidFill>
                  <a:schemeClr val="bg1"/>
                </a:solidFill>
              </a:rPr>
              <a:t>Spirit of the Person</a:t>
            </a:r>
            <a:endParaRPr lang="en-US" sz="2400" dirty="0">
              <a:solidFill>
                <a:schemeClr val="bg1"/>
              </a:solidFill>
            </a:endParaRPr>
          </a:p>
        </p:txBody>
      </p:sp>
      <p:sp>
        <p:nvSpPr>
          <p:cNvPr id="11" name="TextBox 10"/>
          <p:cNvSpPr txBox="1"/>
          <p:nvPr/>
        </p:nvSpPr>
        <p:spPr>
          <a:xfrm>
            <a:off x="7300802" y="4947410"/>
            <a:ext cx="3042237" cy="461665"/>
          </a:xfrm>
          <a:prstGeom prst="rect">
            <a:avLst/>
          </a:prstGeom>
          <a:noFill/>
        </p:spPr>
        <p:txBody>
          <a:bodyPr wrap="square" rtlCol="0">
            <a:spAutoFit/>
          </a:bodyPr>
          <a:lstStyle/>
          <a:p>
            <a:r>
              <a:rPr lang="en-US" sz="2400" dirty="0" smtClean="0">
                <a:solidFill>
                  <a:schemeClr val="bg1"/>
                </a:solidFill>
              </a:rPr>
              <a:t>Other spirits</a:t>
            </a:r>
            <a:endParaRPr lang="en-US" sz="2400" dirty="0">
              <a:solidFill>
                <a:schemeClr val="bg1"/>
              </a:solidFill>
            </a:endParaRPr>
          </a:p>
        </p:txBody>
      </p:sp>
      <p:sp>
        <p:nvSpPr>
          <p:cNvPr id="18" name="TextBox 17"/>
          <p:cNvSpPr txBox="1"/>
          <p:nvPr/>
        </p:nvSpPr>
        <p:spPr>
          <a:xfrm>
            <a:off x="1215900" y="4208742"/>
            <a:ext cx="3302308" cy="369332"/>
          </a:xfrm>
          <a:prstGeom prst="rect">
            <a:avLst/>
          </a:prstGeom>
          <a:noFill/>
        </p:spPr>
        <p:txBody>
          <a:bodyPr wrap="square" rtlCol="0">
            <a:spAutoFit/>
          </a:bodyPr>
          <a:lstStyle/>
          <a:p>
            <a:r>
              <a:rPr lang="en-US" dirty="0" smtClean="0">
                <a:solidFill>
                  <a:schemeClr val="bg1"/>
                </a:solidFill>
              </a:rPr>
              <a:t>Spirit is the seat of the emotions</a:t>
            </a:r>
            <a:endParaRPr lang="en-US" dirty="0">
              <a:solidFill>
                <a:schemeClr val="bg1"/>
              </a:solidFill>
            </a:endParaRPr>
          </a:p>
        </p:txBody>
      </p:sp>
    </p:spTree>
    <p:extLst>
      <p:ext uri="{BB962C8B-B14F-4D97-AF65-F5344CB8AC3E}">
        <p14:creationId xmlns:p14="http://schemas.microsoft.com/office/powerpoint/2010/main" val="15927879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1"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down)">
                                      <p:cBhvr>
                                        <p:cTn id="7" dur="580">
                                          <p:stCondLst>
                                            <p:cond delay="0"/>
                                          </p:stCondLst>
                                        </p:cTn>
                                        <p:tgtEl>
                                          <p:spTgt spid="18"/>
                                        </p:tgtEl>
                                      </p:cBhvr>
                                    </p:animEffect>
                                    <p:anim calcmode="lin" valueType="num">
                                      <p:cBhvr>
                                        <p:cTn id="8" dur="182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8"/>
                                        </p:tgtEl>
                                        <p:attrNameLst>
                                          <p:attrName>ppt_y</p:attrName>
                                        </p:attrNameLst>
                                      </p:cBhvr>
                                      <p:tavLst>
                                        <p:tav tm="0" fmla="#ppt_y-sin(pi*$)/81">
                                          <p:val>
                                            <p:fltVal val="0"/>
                                          </p:val>
                                        </p:tav>
                                        <p:tav tm="100000">
                                          <p:val>
                                            <p:fltVal val="1"/>
                                          </p:val>
                                        </p:tav>
                                      </p:tavLst>
                                    </p:anim>
                                    <p:animScale>
                                      <p:cBhvr>
                                        <p:cTn id="13" dur="26">
                                          <p:stCondLst>
                                            <p:cond delay="650"/>
                                          </p:stCondLst>
                                        </p:cTn>
                                        <p:tgtEl>
                                          <p:spTgt spid="18"/>
                                        </p:tgtEl>
                                      </p:cBhvr>
                                      <p:to x="100000" y="60000"/>
                                    </p:animScale>
                                    <p:animScale>
                                      <p:cBhvr>
                                        <p:cTn id="14" dur="166" decel="50000">
                                          <p:stCondLst>
                                            <p:cond delay="676"/>
                                          </p:stCondLst>
                                        </p:cTn>
                                        <p:tgtEl>
                                          <p:spTgt spid="18"/>
                                        </p:tgtEl>
                                      </p:cBhvr>
                                      <p:to x="100000" y="100000"/>
                                    </p:animScale>
                                    <p:animScale>
                                      <p:cBhvr>
                                        <p:cTn id="15" dur="26">
                                          <p:stCondLst>
                                            <p:cond delay="1312"/>
                                          </p:stCondLst>
                                        </p:cTn>
                                        <p:tgtEl>
                                          <p:spTgt spid="18"/>
                                        </p:tgtEl>
                                      </p:cBhvr>
                                      <p:to x="100000" y="80000"/>
                                    </p:animScale>
                                    <p:animScale>
                                      <p:cBhvr>
                                        <p:cTn id="16" dur="166" decel="50000">
                                          <p:stCondLst>
                                            <p:cond delay="1338"/>
                                          </p:stCondLst>
                                        </p:cTn>
                                        <p:tgtEl>
                                          <p:spTgt spid="18"/>
                                        </p:tgtEl>
                                      </p:cBhvr>
                                      <p:to x="100000" y="100000"/>
                                    </p:animScale>
                                    <p:animScale>
                                      <p:cBhvr>
                                        <p:cTn id="17" dur="26">
                                          <p:stCondLst>
                                            <p:cond delay="1642"/>
                                          </p:stCondLst>
                                        </p:cTn>
                                        <p:tgtEl>
                                          <p:spTgt spid="18"/>
                                        </p:tgtEl>
                                      </p:cBhvr>
                                      <p:to x="100000" y="90000"/>
                                    </p:animScale>
                                    <p:animScale>
                                      <p:cBhvr>
                                        <p:cTn id="18" dur="166" decel="50000">
                                          <p:stCondLst>
                                            <p:cond delay="1668"/>
                                          </p:stCondLst>
                                        </p:cTn>
                                        <p:tgtEl>
                                          <p:spTgt spid="18"/>
                                        </p:tgtEl>
                                      </p:cBhvr>
                                      <p:to x="100000" y="100000"/>
                                    </p:animScale>
                                    <p:animScale>
                                      <p:cBhvr>
                                        <p:cTn id="19" dur="26">
                                          <p:stCondLst>
                                            <p:cond delay="1808"/>
                                          </p:stCondLst>
                                        </p:cTn>
                                        <p:tgtEl>
                                          <p:spTgt spid="18"/>
                                        </p:tgtEl>
                                      </p:cBhvr>
                                      <p:to x="100000" y="95000"/>
                                    </p:animScale>
                                    <p:animScale>
                                      <p:cBhvr>
                                        <p:cTn id="20" dur="166" decel="50000">
                                          <p:stCondLst>
                                            <p:cond delay="1834"/>
                                          </p:stCondLst>
                                        </p:cTn>
                                        <p:tgtEl>
                                          <p:spTgt spid="18"/>
                                        </p:tgtEl>
                                      </p:cBhvr>
                                      <p:to x="100000" y="100000"/>
                                    </p:animScale>
                                  </p:childTnLst>
                                </p:cTn>
                              </p:par>
                              <p:par>
                                <p:cTn id="21" presetID="10" presetClass="exit" presetSubtype="0" fill="hold" grpId="0" nodeType="withEffect">
                                  <p:stCondLst>
                                    <p:cond delay="0"/>
                                  </p:stCondLst>
                                  <p:childTnLst>
                                    <p:animEffect transition="out" filter="fade">
                                      <p:cBhvr>
                                        <p:cTn id="22" dur="500"/>
                                        <p:tgtEl>
                                          <p:spTgt spid="14"/>
                                        </p:tgtEl>
                                      </p:cBhvr>
                                    </p:animEffect>
                                    <p:set>
                                      <p:cBhvr>
                                        <p:cTn id="23" dur="1" fill="hold">
                                          <p:stCondLst>
                                            <p:cond delay="499"/>
                                          </p:stCondLst>
                                        </p:cTn>
                                        <p:tgtEl>
                                          <p:spTgt spid="14"/>
                                        </p:tgtEl>
                                        <p:attrNameLst>
                                          <p:attrName>style.visibility</p:attrName>
                                        </p:attrNameLst>
                                      </p:cBhvr>
                                      <p:to>
                                        <p:strVal val="hidden"/>
                                      </p:to>
                                    </p:set>
                                  </p:childTnLst>
                                </p:cTn>
                              </p:par>
                              <p:par>
                                <p:cTn id="24" presetID="10" presetClass="exit" presetSubtype="0" fill="hold" grpId="0" nodeType="withEffect">
                                  <p:stCondLst>
                                    <p:cond delay="0"/>
                                  </p:stCondLst>
                                  <p:childTnLst>
                                    <p:animEffect transition="out" filter="fade">
                                      <p:cBhvr>
                                        <p:cTn id="25" dur="500"/>
                                        <p:tgtEl>
                                          <p:spTgt spid="15"/>
                                        </p:tgtEl>
                                      </p:cBhvr>
                                    </p:animEffect>
                                    <p:set>
                                      <p:cBhvr>
                                        <p:cTn id="26" dur="1" fill="hold">
                                          <p:stCondLst>
                                            <p:cond delay="499"/>
                                          </p:stCondLst>
                                        </p:cTn>
                                        <p:tgtEl>
                                          <p:spTgt spid="15"/>
                                        </p:tgtEl>
                                        <p:attrNameLst>
                                          <p:attrName>style.visibility</p:attrName>
                                        </p:attrNameLst>
                                      </p:cBhvr>
                                      <p:to>
                                        <p:strVal val="hidden"/>
                                      </p:to>
                                    </p:set>
                                  </p:childTnLst>
                                </p:cTn>
                              </p:par>
                              <p:par>
                                <p:cTn id="27" presetID="10" presetClass="exit" presetSubtype="0" fill="hold" grpId="0" nodeType="withEffect">
                                  <p:stCondLst>
                                    <p:cond delay="0"/>
                                  </p:stCondLst>
                                  <p:childTnLst>
                                    <p:animEffect transition="out" filter="fade">
                                      <p:cBhvr>
                                        <p:cTn id="28" dur="500"/>
                                        <p:tgtEl>
                                          <p:spTgt spid="16"/>
                                        </p:tgtEl>
                                      </p:cBhvr>
                                    </p:animEffect>
                                    <p:set>
                                      <p:cBhvr>
                                        <p:cTn id="29" dur="1" fill="hold">
                                          <p:stCondLst>
                                            <p:cond delay="499"/>
                                          </p:stCondLst>
                                        </p:cTn>
                                        <p:tgtEl>
                                          <p:spTgt spid="16"/>
                                        </p:tgtEl>
                                        <p:attrNameLst>
                                          <p:attrName>style.visibility</p:attrName>
                                        </p:attrNameLst>
                                      </p:cBhvr>
                                      <p:to>
                                        <p:strVal val="hidden"/>
                                      </p:to>
                                    </p:set>
                                  </p:childTnLst>
                                </p:cTn>
                              </p:par>
                              <p:par>
                                <p:cTn id="30" presetID="10" presetClass="exit" presetSubtype="0" fill="hold" grpId="0" nodeType="withEffect">
                                  <p:stCondLst>
                                    <p:cond delay="0"/>
                                  </p:stCondLst>
                                  <p:childTnLst>
                                    <p:animEffect transition="out" filter="fade">
                                      <p:cBhvr>
                                        <p:cTn id="31" dur="500"/>
                                        <p:tgtEl>
                                          <p:spTgt spid="6"/>
                                        </p:tgtEl>
                                      </p:cBhvr>
                                    </p:animEffect>
                                    <p:set>
                                      <p:cBhvr>
                                        <p:cTn id="32" dur="1" fill="hold">
                                          <p:stCondLst>
                                            <p:cond delay="499"/>
                                          </p:stCondLst>
                                        </p:cTn>
                                        <p:tgtEl>
                                          <p:spTgt spid="6"/>
                                        </p:tgtEl>
                                        <p:attrNameLst>
                                          <p:attrName>style.visibility</p:attrName>
                                        </p:attrNameLst>
                                      </p:cBhvr>
                                      <p:to>
                                        <p:strVal val="hidden"/>
                                      </p:to>
                                    </p:set>
                                  </p:childTnLst>
                                </p:cTn>
                              </p:par>
                              <p:par>
                                <p:cTn id="33" presetID="10" presetClass="exit" presetSubtype="0" fill="hold" grpId="0" nodeType="withEffect">
                                  <p:stCondLst>
                                    <p:cond delay="0"/>
                                  </p:stCondLst>
                                  <p:childTnLst>
                                    <p:animEffect transition="out" filter="fade">
                                      <p:cBhvr>
                                        <p:cTn id="34" dur="500"/>
                                        <p:tgtEl>
                                          <p:spTgt spid="11"/>
                                        </p:tgtEl>
                                      </p:cBhvr>
                                    </p:animEffect>
                                    <p:set>
                                      <p:cBhvr>
                                        <p:cTn id="35" dur="1" fill="hold">
                                          <p:stCondLst>
                                            <p:cond delay="499"/>
                                          </p:stCondLst>
                                        </p:cTn>
                                        <p:tgtEl>
                                          <p:spTgt spid="11"/>
                                        </p:tgtEl>
                                        <p:attrNameLst>
                                          <p:attrName>style.visibility</p:attrName>
                                        </p:attrNameLst>
                                      </p:cBhvr>
                                      <p:to>
                                        <p:strVal val="hidden"/>
                                      </p:to>
                                    </p:set>
                                  </p:childTnLst>
                                </p:cTn>
                              </p:par>
                              <p:par>
                                <p:cTn id="36" presetID="64" presetClass="path" presetSubtype="0" accel="50000" decel="50000" fill="hold" grpId="0" nodeType="withEffect">
                                  <p:stCondLst>
                                    <p:cond delay="0"/>
                                  </p:stCondLst>
                                  <p:iterate type="lt">
                                    <p:tmPct val="0"/>
                                  </p:iterate>
                                  <p:childTnLst>
                                    <p:animMotion origin="layout" path="M 0 0 L 0 -0.25 E" pathEditMode="relative" ptsTypes="">
                                      <p:cBhvr>
                                        <p:cTn id="37" dur="2000" fill="hold"/>
                                        <p:tgtEl>
                                          <p:spTgt spid="9">
                                            <p:txEl>
                                              <p:pRg st="0" end="0"/>
                                            </p:txEl>
                                          </p:spTgt>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6" grpId="0"/>
      <p:bldP spid="9" grpId="0" build="allAtOnce"/>
      <p:bldP spid="11" grpId="0"/>
      <p:bldP spid="18" grpId="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1796</TotalTime>
  <Words>2471</Words>
  <Application>Microsoft Office PowerPoint</Application>
  <PresentationFormat>Widescreen</PresentationFormat>
  <Paragraphs>403</Paragraphs>
  <Slides>41</Slides>
  <Notes>3</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41</vt:i4>
      </vt:variant>
    </vt:vector>
  </HeadingPairs>
  <TitlesOfParts>
    <vt:vector size="53" baseType="lpstr">
      <vt:lpstr>Arial Unicode MS</vt:lpstr>
      <vt:lpstr>Abadi MT Condensed Light</vt:lpstr>
      <vt:lpstr>AdLib BT</vt:lpstr>
      <vt:lpstr>Aharoni</vt:lpstr>
      <vt:lpstr>Americana BT</vt:lpstr>
      <vt:lpstr>Arial</vt:lpstr>
      <vt:lpstr>Calibri</vt:lpstr>
      <vt:lpstr>Calibri Light</vt:lpstr>
      <vt:lpstr>Office Theme</vt:lpstr>
      <vt:lpstr>1_Office Theme</vt:lpstr>
      <vt:lpstr>2_Office Theme</vt:lpstr>
      <vt:lpstr>3_Office Theme</vt:lpstr>
      <vt:lpstr>Using a Christian Philosophy to Incorporate Spiritual Assessment in Practice and Research</vt:lpstr>
      <vt:lpstr>PowerPoint Presentation</vt:lpstr>
      <vt:lpstr>Grounded in Christian theology &amp; Biblical text</vt:lpstr>
      <vt:lpstr>PowerPoint Presentation</vt:lpstr>
      <vt:lpstr>PowerPoint Presentation</vt:lpstr>
      <vt:lpstr>PowerPoint Presentation</vt:lpstr>
      <vt:lpstr>Spirit in the Old and New Testaments</vt:lpstr>
      <vt:lpstr>PowerPoint Presentation</vt:lpstr>
      <vt:lpstr>PowerPoint Presentation</vt:lpstr>
      <vt:lpstr>Seat of the emotions</vt:lpstr>
      <vt:lpstr>PowerPoint Presentation</vt:lpstr>
      <vt:lpstr>Character is grounded in the spirit</vt:lpstr>
      <vt:lpstr>PowerPoint Presentation</vt:lpstr>
      <vt:lpstr>Spirit can move a person to action or a person can ignore their spiritual urges toward action</vt:lpstr>
      <vt:lpstr>PowerPoint Presentation</vt:lpstr>
      <vt:lpstr>Spirit leaves the body after physical death Spirit is what gives life to the body</vt:lpstr>
      <vt:lpstr>PowerPoint Presentation</vt:lpstr>
      <vt:lpstr>Spirit can be broken or grow weak</vt:lpstr>
      <vt:lpstr>PowerPoint Presentation</vt:lpstr>
      <vt:lpstr>Spirit can know or understand</vt:lpstr>
      <vt:lpstr>Spirit</vt:lpstr>
      <vt:lpstr>PowerPoint Presentation</vt:lpstr>
      <vt:lpstr>Spirituality</vt:lpstr>
      <vt:lpstr>PowerPoint Presentation</vt:lpstr>
      <vt:lpstr>PowerPoint Presentation</vt:lpstr>
      <vt:lpstr>Faith Hope &amp; Love</vt:lpstr>
      <vt:lpstr>Faith Hope &amp; Love</vt:lpstr>
      <vt:lpstr>Faith Hope &amp; Love</vt:lpstr>
      <vt:lpstr>PowerPoint Presentation</vt:lpstr>
      <vt:lpstr>Faith versus Fear</vt:lpstr>
      <vt:lpstr>Faith definition</vt:lpstr>
      <vt:lpstr>Hope versus Hopelessness</vt:lpstr>
      <vt:lpstr>Hope definition</vt:lpstr>
      <vt:lpstr>Love versus Loneliness</vt:lpstr>
      <vt:lpstr>Love definition</vt:lpstr>
      <vt:lpstr>PowerPoint Presentation</vt:lpstr>
      <vt:lpstr>Hypothesis Testing</vt:lpstr>
      <vt:lpstr>PowerPoint Presentation</vt:lpstr>
      <vt:lpstr>PowerPoint Presentation</vt:lpstr>
      <vt:lpstr>Clinical Application</vt:lpstr>
      <vt:lpstr>Bibliography</vt:lpstr>
    </vt:vector>
  </TitlesOfParts>
  <Company>Cedarville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Sharon Christman</dc:creator>
  <cp:lastModifiedBy>Windows User</cp:lastModifiedBy>
  <cp:revision>118</cp:revision>
  <cp:lastPrinted>2014-10-10T13:58:57Z</cp:lastPrinted>
  <dcterms:created xsi:type="dcterms:W3CDTF">2014-10-09T16:48:23Z</dcterms:created>
  <dcterms:modified xsi:type="dcterms:W3CDTF">2016-04-04T20:02:18Z</dcterms:modified>
</cp:coreProperties>
</file>