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50"/>
  </p:notesMasterIdLst>
  <p:sldIdLst>
    <p:sldId id="256" r:id="rId2"/>
    <p:sldId id="258" r:id="rId3"/>
    <p:sldId id="301" r:id="rId4"/>
    <p:sldId id="261" r:id="rId5"/>
    <p:sldId id="259" r:id="rId6"/>
    <p:sldId id="262" r:id="rId7"/>
    <p:sldId id="281" r:id="rId8"/>
    <p:sldId id="275" r:id="rId9"/>
    <p:sldId id="306" r:id="rId10"/>
    <p:sldId id="266" r:id="rId11"/>
    <p:sldId id="276" r:id="rId12"/>
    <p:sldId id="305" r:id="rId13"/>
    <p:sldId id="279" r:id="rId14"/>
    <p:sldId id="304" r:id="rId15"/>
    <p:sldId id="303" r:id="rId16"/>
    <p:sldId id="278" r:id="rId17"/>
    <p:sldId id="267" r:id="rId18"/>
    <p:sldId id="268" r:id="rId19"/>
    <p:sldId id="269" r:id="rId20"/>
    <p:sldId id="270" r:id="rId21"/>
    <p:sldId id="271" r:id="rId22"/>
    <p:sldId id="307" r:id="rId23"/>
    <p:sldId id="280" r:id="rId24"/>
    <p:sldId id="283" r:id="rId25"/>
    <p:sldId id="284" r:id="rId26"/>
    <p:sldId id="285" r:id="rId27"/>
    <p:sldId id="286" r:id="rId28"/>
    <p:sldId id="287" r:id="rId29"/>
    <p:sldId id="288" r:id="rId30"/>
    <p:sldId id="289" r:id="rId31"/>
    <p:sldId id="290" r:id="rId32"/>
    <p:sldId id="292" r:id="rId33"/>
    <p:sldId id="291" r:id="rId34"/>
    <p:sldId id="296" r:id="rId35"/>
    <p:sldId id="302" r:id="rId36"/>
    <p:sldId id="260" r:id="rId37"/>
    <p:sldId id="294" r:id="rId38"/>
    <p:sldId id="295" r:id="rId39"/>
    <p:sldId id="297" r:id="rId40"/>
    <p:sldId id="298" r:id="rId41"/>
    <p:sldId id="299" r:id="rId42"/>
    <p:sldId id="300" r:id="rId43"/>
    <p:sldId id="314" r:id="rId44"/>
    <p:sldId id="309" r:id="rId45"/>
    <p:sldId id="310" r:id="rId46"/>
    <p:sldId id="311" r:id="rId47"/>
    <p:sldId id="313" r:id="rId48"/>
    <p:sldId id="312" r:id="rId4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70" d="100"/>
          <a:sy n="70" d="100"/>
        </p:scale>
        <p:origin x="73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96F706-A3EA-406F-95CD-9B81A81EFAF7}" type="datetimeFigureOut">
              <a:rPr lang="en-US" smtClean="0"/>
              <a:t>3/20/2016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7ABEFE-E608-4466-AB27-AFF33F04D946}" type="slidenum">
              <a:rPr lang="en-US" smtClean="0"/>
              <a:t>‹#›</a:t>
            </a:fld>
            <a:endParaRPr lang="en-US"/>
          </a:p>
        </p:txBody>
      </p:sp>
    </p:spTree>
    <p:extLst>
      <p:ext uri="{BB962C8B-B14F-4D97-AF65-F5344CB8AC3E}">
        <p14:creationId xmlns:p14="http://schemas.microsoft.com/office/powerpoint/2010/main" val="21338623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7ABEFE-E608-4466-AB27-AFF33F04D946}" type="slidenum">
              <a:rPr lang="en-US" smtClean="0"/>
              <a:t>5</a:t>
            </a:fld>
            <a:endParaRPr lang="en-US"/>
          </a:p>
        </p:txBody>
      </p:sp>
    </p:spTree>
    <p:extLst>
      <p:ext uri="{BB962C8B-B14F-4D97-AF65-F5344CB8AC3E}">
        <p14:creationId xmlns:p14="http://schemas.microsoft.com/office/powerpoint/2010/main" val="41147716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&lt;5%: Family Conflict,</a:t>
            </a:r>
            <a:r>
              <a:rPr lang="en-US" baseline="0"/>
              <a:t> </a:t>
            </a:r>
            <a:r>
              <a:rPr lang="en-US"/>
              <a:t>Despair,</a:t>
            </a:r>
            <a:r>
              <a:rPr lang="en-US" baseline="0"/>
              <a:t> </a:t>
            </a:r>
            <a:r>
              <a:rPr lang="en-US"/>
              <a:t>Unfinished Business,</a:t>
            </a:r>
            <a:r>
              <a:rPr lang="en-US" baseline="0"/>
              <a:t> </a:t>
            </a:r>
            <a:r>
              <a:rPr lang="en-US"/>
              <a:t>Spiritual Distress,</a:t>
            </a:r>
            <a:r>
              <a:rPr lang="en-US" baseline="0"/>
              <a:t> </a:t>
            </a:r>
            <a:r>
              <a:rPr lang="en-US"/>
              <a:t>Need Forgiveness</a:t>
            </a:r>
          </a:p>
        </p:txBody>
      </p:sp>
      <p:sp>
        <p:nvSpPr>
          <p:cNvPr id="4" name="Slide Number Placeholder 3"/>
          <p:cNvSpPr>
            <a:spLocks noGrp="1"/>
          </p:cNvSpPr>
          <p:nvPr>
            <p:ph type="sldNum" sz="quarter" idx="10"/>
          </p:nvPr>
        </p:nvSpPr>
        <p:spPr/>
        <p:txBody>
          <a:bodyPr/>
          <a:lstStyle/>
          <a:p>
            <a:fld id="{39A9163A-AF08-9247-A224-D0530FB00CA2}" type="slidenum">
              <a:rPr lang="en-US"/>
              <a:pPr/>
              <a:t>20</a:t>
            </a:fld>
            <a:endParaRPr lang="en-US"/>
          </a:p>
        </p:txBody>
      </p:sp>
    </p:spTree>
    <p:extLst>
      <p:ext uri="{BB962C8B-B14F-4D97-AF65-F5344CB8AC3E}">
        <p14:creationId xmlns:p14="http://schemas.microsoft.com/office/powerpoint/2010/main" val="18507291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t>Other: </a:t>
            </a:r>
            <a:r>
              <a:rPr lang="en-US" sz="1200" dirty="0" smtClean="0"/>
              <a:t>*Plan </a:t>
            </a:r>
            <a:r>
              <a:rPr lang="en-US" sz="1200" dirty="0"/>
              <a:t>of </a:t>
            </a:r>
            <a:r>
              <a:rPr lang="en-US" sz="1200" dirty="0" smtClean="0"/>
              <a:t>Care – Other: Assessment </a:t>
            </a:r>
            <a:r>
              <a:rPr lang="en-US" sz="1200" dirty="0"/>
              <a:t>of DNR decision </a:t>
            </a:r>
            <a:r>
              <a:rPr lang="en-US" sz="1200" dirty="0" smtClean="0"/>
              <a:t>making (49), Pastoral support (5), Provide </a:t>
            </a:r>
            <a:r>
              <a:rPr lang="en-US" sz="1200" dirty="0"/>
              <a:t>spiritual materials or services </a:t>
            </a:r>
            <a:r>
              <a:rPr lang="en-US" sz="1200" dirty="0" smtClean="0"/>
              <a:t>such as </a:t>
            </a:r>
            <a:r>
              <a:rPr lang="en-US" sz="1200" dirty="0"/>
              <a:t>deliver bible or communion or </a:t>
            </a:r>
            <a:r>
              <a:rPr lang="en-US" sz="1200" dirty="0" smtClean="0"/>
              <a:t>anointing (4), Pre-operative visit (2), Other (10)</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&lt;5%: </a:t>
            </a:r>
            <a:r>
              <a:rPr lang="en-US"/>
              <a:t>Provide bereavement support for anticipatory grief,</a:t>
            </a:r>
            <a:r>
              <a:rPr lang="en-US" baseline="0"/>
              <a:t> </a:t>
            </a:r>
            <a:r>
              <a:rPr lang="en-US"/>
              <a:t>Address communication issues between patient and staff,</a:t>
            </a:r>
            <a:r>
              <a:rPr lang="en-US" baseline="0"/>
              <a:t> </a:t>
            </a:r>
            <a:r>
              <a:rPr lang="en-US"/>
              <a:t>Provide spiritual counsel for end of life concerns,</a:t>
            </a:r>
            <a:r>
              <a:rPr lang="en-US" baseline="0"/>
              <a:t> </a:t>
            </a:r>
            <a:r>
              <a:rPr lang="en-US"/>
              <a:t>Address anxiety through relaxation,</a:t>
            </a:r>
            <a:r>
              <a:rPr lang="en-US" baseline="0"/>
              <a:t> </a:t>
            </a:r>
            <a:r>
              <a:rPr lang="en-US"/>
              <a:t>Referral to local faith community</a:t>
            </a:r>
          </a:p>
          <a:p>
            <a:endParaRPr lang="en-US"/>
          </a:p>
        </p:txBody>
      </p:sp>
      <p:sp>
        <p:nvSpPr>
          <p:cNvPr id="4" name="Slide Number Placeholder 3"/>
          <p:cNvSpPr>
            <a:spLocks noGrp="1"/>
          </p:cNvSpPr>
          <p:nvPr>
            <p:ph type="sldNum" sz="quarter" idx="10"/>
          </p:nvPr>
        </p:nvSpPr>
        <p:spPr/>
        <p:txBody>
          <a:bodyPr/>
          <a:lstStyle/>
          <a:p>
            <a:fld id="{39A9163A-AF08-9247-A224-D0530FB00CA2}" type="slidenum">
              <a:rPr/>
              <a:pPr/>
              <a:t>21</a:t>
            </a:fld>
            <a:endParaRPr lang="en-US"/>
          </a:p>
        </p:txBody>
      </p:sp>
    </p:spTree>
    <p:extLst>
      <p:ext uri="{BB962C8B-B14F-4D97-AF65-F5344CB8AC3E}">
        <p14:creationId xmlns:p14="http://schemas.microsoft.com/office/powerpoint/2010/main" val="10730221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7ABEFE-E608-4466-AB27-AFF33F04D946}" type="slidenum">
              <a:rPr lang="en-US" smtClean="0"/>
              <a:t>22</a:t>
            </a:fld>
            <a:endParaRPr lang="en-US"/>
          </a:p>
        </p:txBody>
      </p:sp>
    </p:spTree>
    <p:extLst>
      <p:ext uri="{BB962C8B-B14F-4D97-AF65-F5344CB8AC3E}">
        <p14:creationId xmlns:p14="http://schemas.microsoft.com/office/powerpoint/2010/main" val="32636659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4B7ABEFE-E608-4466-AB27-AFF33F04D946}" type="slidenum">
              <a:rPr lang="en-US" smtClean="0"/>
              <a:t>24</a:t>
            </a:fld>
            <a:endParaRPr lang="en-US"/>
          </a:p>
        </p:txBody>
      </p:sp>
    </p:spTree>
    <p:extLst>
      <p:ext uri="{BB962C8B-B14F-4D97-AF65-F5344CB8AC3E}">
        <p14:creationId xmlns:p14="http://schemas.microsoft.com/office/powerpoint/2010/main" val="27035909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dirty="0" smtClean="0"/>
              <a:t>Assessment of patient/family wishes, treatment preferences, impact of religions beliefs on end-of-life decisions, family conflict around goals of care, communication with the medical team, and whether patient possesses relevant advance directive documentation.</a:t>
            </a:r>
          </a:p>
          <a:p>
            <a:endParaRPr lang="en-US" dirty="0"/>
          </a:p>
        </p:txBody>
      </p:sp>
      <p:sp>
        <p:nvSpPr>
          <p:cNvPr id="4" name="Slide Number Placeholder 3"/>
          <p:cNvSpPr>
            <a:spLocks noGrp="1"/>
          </p:cNvSpPr>
          <p:nvPr>
            <p:ph type="sldNum" sz="quarter" idx="10"/>
          </p:nvPr>
        </p:nvSpPr>
        <p:spPr/>
        <p:txBody>
          <a:bodyPr/>
          <a:lstStyle/>
          <a:p>
            <a:fld id="{4B7ABEFE-E608-4466-AB27-AFF33F04D946}" type="slidenum">
              <a:rPr lang="en-US" smtClean="0"/>
              <a:t>26</a:t>
            </a:fld>
            <a:endParaRPr lang="en-US"/>
          </a:p>
        </p:txBody>
      </p:sp>
    </p:spTree>
    <p:extLst>
      <p:ext uri="{BB962C8B-B14F-4D97-AF65-F5344CB8AC3E}">
        <p14:creationId xmlns:p14="http://schemas.microsoft.com/office/powerpoint/2010/main" val="5860096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Return to this later – implications</a:t>
            </a:r>
            <a:r>
              <a:rPr lang="en-US" baseline="0" dirty="0" smtClean="0"/>
              <a:t> for unique role of chaplains on medical team and in charting/template design</a:t>
            </a:r>
            <a:endParaRPr lang="en-US" dirty="0"/>
          </a:p>
        </p:txBody>
      </p:sp>
      <p:sp>
        <p:nvSpPr>
          <p:cNvPr id="4" name="Slide Number Placeholder 3"/>
          <p:cNvSpPr>
            <a:spLocks noGrp="1"/>
          </p:cNvSpPr>
          <p:nvPr>
            <p:ph type="sldNum" sz="quarter" idx="10"/>
          </p:nvPr>
        </p:nvSpPr>
        <p:spPr/>
        <p:txBody>
          <a:bodyPr/>
          <a:lstStyle/>
          <a:p>
            <a:fld id="{4B7ABEFE-E608-4466-AB27-AFF33F04D946}" type="slidenum">
              <a:rPr lang="en-US" smtClean="0"/>
              <a:t>27</a:t>
            </a:fld>
            <a:endParaRPr lang="en-US"/>
          </a:p>
        </p:txBody>
      </p:sp>
    </p:spTree>
    <p:extLst>
      <p:ext uri="{BB962C8B-B14F-4D97-AF65-F5344CB8AC3E}">
        <p14:creationId xmlns:p14="http://schemas.microsoft.com/office/powerpoint/2010/main" val="19222108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solidFill>
                <a:schemeClr val="bg1"/>
              </a:solidFill>
            </a:endParaRPr>
          </a:p>
          <a:p>
            <a:endParaRPr lang="en-US" dirty="0">
              <a:solidFill>
                <a:schemeClr val="bg1"/>
              </a:solidFill>
            </a:endParaRPr>
          </a:p>
        </p:txBody>
      </p:sp>
      <p:sp>
        <p:nvSpPr>
          <p:cNvPr id="4" name="Slide Number Placeholder 3"/>
          <p:cNvSpPr>
            <a:spLocks noGrp="1"/>
          </p:cNvSpPr>
          <p:nvPr>
            <p:ph type="sldNum" sz="quarter" idx="10"/>
          </p:nvPr>
        </p:nvSpPr>
        <p:spPr/>
        <p:txBody>
          <a:bodyPr/>
          <a:lstStyle/>
          <a:p>
            <a:fld id="{4B7ABEFE-E608-4466-AB27-AFF33F04D946}" type="slidenum">
              <a:rPr lang="en-US" smtClean="0"/>
              <a:t>28</a:t>
            </a:fld>
            <a:endParaRPr lang="en-US"/>
          </a:p>
        </p:txBody>
      </p:sp>
    </p:spTree>
    <p:extLst>
      <p:ext uri="{BB962C8B-B14F-4D97-AF65-F5344CB8AC3E}">
        <p14:creationId xmlns:p14="http://schemas.microsoft.com/office/powerpoint/2010/main" val="29522309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Handbook and Massey </a:t>
            </a:r>
            <a:r>
              <a:rPr lang="en-US" dirty="0" err="1" smtClean="0"/>
              <a:t>internventions</a:t>
            </a:r>
            <a:endParaRPr lang="en-US" dirty="0"/>
          </a:p>
        </p:txBody>
      </p:sp>
      <p:sp>
        <p:nvSpPr>
          <p:cNvPr id="4" name="Slide Number Placeholder 3"/>
          <p:cNvSpPr>
            <a:spLocks noGrp="1"/>
          </p:cNvSpPr>
          <p:nvPr>
            <p:ph type="sldNum" sz="quarter" idx="10"/>
          </p:nvPr>
        </p:nvSpPr>
        <p:spPr/>
        <p:txBody>
          <a:bodyPr/>
          <a:lstStyle/>
          <a:p>
            <a:fld id="{4B7ABEFE-E608-4466-AB27-AFF33F04D946}" type="slidenum">
              <a:rPr lang="en-US" smtClean="0"/>
              <a:t>29</a:t>
            </a:fld>
            <a:endParaRPr lang="en-US"/>
          </a:p>
        </p:txBody>
      </p:sp>
    </p:spTree>
    <p:extLst>
      <p:ext uri="{BB962C8B-B14F-4D97-AF65-F5344CB8AC3E}">
        <p14:creationId xmlns:p14="http://schemas.microsoft.com/office/powerpoint/2010/main" val="9192461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Fewest,</a:t>
            </a:r>
            <a:r>
              <a:rPr lang="en-US" baseline="0" dirty="0" smtClean="0"/>
              <a:t> not surprising given state of our profession. </a:t>
            </a:r>
            <a:r>
              <a:rPr lang="en-US" dirty="0" smtClean="0"/>
              <a:t>Patient centered – not about what we did but how did care impact patient/family.  Return</a:t>
            </a:r>
            <a:r>
              <a:rPr lang="en-US" baseline="0" dirty="0" smtClean="0"/>
              <a:t> later – very different than Massey.</a:t>
            </a:r>
            <a:endParaRPr lang="en-US" dirty="0"/>
          </a:p>
        </p:txBody>
      </p:sp>
      <p:sp>
        <p:nvSpPr>
          <p:cNvPr id="4" name="Slide Number Placeholder 3"/>
          <p:cNvSpPr>
            <a:spLocks noGrp="1"/>
          </p:cNvSpPr>
          <p:nvPr>
            <p:ph type="sldNum" sz="quarter" idx="10"/>
          </p:nvPr>
        </p:nvSpPr>
        <p:spPr/>
        <p:txBody>
          <a:bodyPr/>
          <a:lstStyle/>
          <a:p>
            <a:fld id="{4B7ABEFE-E608-4466-AB27-AFF33F04D946}" type="slidenum">
              <a:rPr lang="en-US" smtClean="0"/>
              <a:t>30</a:t>
            </a:fld>
            <a:endParaRPr lang="en-US"/>
          </a:p>
        </p:txBody>
      </p:sp>
    </p:spTree>
    <p:extLst>
      <p:ext uri="{BB962C8B-B14F-4D97-AF65-F5344CB8AC3E}">
        <p14:creationId xmlns:p14="http://schemas.microsoft.com/office/powerpoint/2010/main" val="33787315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Move toward normative language for interventions Massey etc.  Examples – religiously sourced</a:t>
            </a:r>
            <a:r>
              <a:rPr lang="en-US" baseline="0" dirty="0" smtClean="0"/>
              <a:t> hope, colloquial and third use. </a:t>
            </a:r>
            <a:endParaRPr lang="en-US" dirty="0"/>
          </a:p>
        </p:txBody>
      </p:sp>
      <p:sp>
        <p:nvSpPr>
          <p:cNvPr id="4" name="Slide Number Placeholder 3"/>
          <p:cNvSpPr>
            <a:spLocks noGrp="1"/>
          </p:cNvSpPr>
          <p:nvPr>
            <p:ph type="sldNum" sz="quarter" idx="10"/>
          </p:nvPr>
        </p:nvSpPr>
        <p:spPr/>
        <p:txBody>
          <a:bodyPr/>
          <a:lstStyle/>
          <a:p>
            <a:fld id="{4B7ABEFE-E608-4466-AB27-AFF33F04D946}" type="slidenum">
              <a:rPr lang="en-US" smtClean="0"/>
              <a:t>31</a:t>
            </a:fld>
            <a:endParaRPr lang="en-US"/>
          </a:p>
        </p:txBody>
      </p:sp>
    </p:spTree>
    <p:extLst>
      <p:ext uri="{BB962C8B-B14F-4D97-AF65-F5344CB8AC3E}">
        <p14:creationId xmlns:p14="http://schemas.microsoft.com/office/powerpoint/2010/main" val="23556580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IRB Approval for NMH Patient Electronic Records – restricted access implications</a:t>
            </a:r>
          </a:p>
          <a:p>
            <a:r>
              <a:rPr lang="en-US" dirty="0" smtClean="0"/>
              <a:t>Areas of Expertise: Interdisciplinary</a:t>
            </a:r>
          </a:p>
          <a:p>
            <a:pPr lvl="1"/>
            <a:r>
              <a:rPr lang="en-US" dirty="0" smtClean="0"/>
              <a:t>EMR/DATA/Informatics – </a:t>
            </a:r>
            <a:r>
              <a:rPr lang="en-US" dirty="0" err="1" smtClean="0"/>
              <a:t>Drs</a:t>
            </a:r>
            <a:r>
              <a:rPr lang="en-US" dirty="0" smtClean="0"/>
              <a:t> Kho &amp; </a:t>
            </a:r>
            <a:r>
              <a:rPr lang="en-US" dirty="0" err="1" smtClean="0"/>
              <a:t>Sakumoto</a:t>
            </a:r>
            <a:endParaRPr lang="en-US" dirty="0" smtClean="0"/>
          </a:p>
          <a:p>
            <a:pPr lvl="1"/>
            <a:r>
              <a:rPr lang="en-US" dirty="0" smtClean="0"/>
              <a:t>Qualitative Research – </a:t>
            </a:r>
            <a:r>
              <a:rPr lang="en-US" dirty="0" err="1" smtClean="0"/>
              <a:t>Drs</a:t>
            </a:r>
            <a:r>
              <a:rPr lang="en-US" dirty="0" smtClean="0"/>
              <a:t> Johnson, Emanuel, G </a:t>
            </a:r>
            <a:r>
              <a:rPr lang="en-US" dirty="0" err="1" smtClean="0"/>
              <a:t>Handzo</a:t>
            </a:r>
            <a:endParaRPr lang="en-US" dirty="0" smtClean="0"/>
          </a:p>
          <a:p>
            <a:pPr lvl="1"/>
            <a:r>
              <a:rPr lang="en-US" dirty="0" smtClean="0"/>
              <a:t>Chaplaincy/Spiritual Care – J Wirpsa, G </a:t>
            </a:r>
            <a:r>
              <a:rPr lang="en-US" dirty="0" err="1" smtClean="0"/>
              <a:t>Handzo</a:t>
            </a:r>
            <a:endParaRPr lang="en-US" dirty="0" smtClean="0"/>
          </a:p>
          <a:p>
            <a:pPr lvl="1"/>
            <a:r>
              <a:rPr lang="en-US" dirty="0" smtClean="0"/>
              <a:t>Research Assistant – L. </a:t>
            </a:r>
            <a:r>
              <a:rPr lang="en-US" dirty="0" err="1" smtClean="0"/>
              <a:t>Boyken</a:t>
            </a:r>
            <a:endParaRPr lang="en-US" dirty="0" smtClean="0"/>
          </a:p>
          <a:p>
            <a:r>
              <a:rPr lang="en-US" dirty="0" smtClean="0"/>
              <a:t>High Profile Research Team                        </a:t>
            </a:r>
            <a:r>
              <a:rPr lang="en-US" dirty="0" err="1" smtClean="0"/>
              <a:t>Team</a:t>
            </a:r>
            <a:r>
              <a:rPr lang="en-US" dirty="0" smtClean="0"/>
              <a:t> on the Ground</a:t>
            </a:r>
          </a:p>
          <a:p>
            <a:r>
              <a:rPr lang="en-US" dirty="0" smtClean="0"/>
              <a:t>Process of focusing research project &amp; publications</a:t>
            </a:r>
          </a:p>
          <a:p>
            <a:r>
              <a:rPr lang="en-US" dirty="0" smtClean="0"/>
              <a:t>Chaplain’s Contributions: Taking our Place at the Table</a:t>
            </a:r>
          </a:p>
          <a:p>
            <a:r>
              <a:rPr lang="en-US" dirty="0" smtClean="0"/>
              <a:t>Outcomes: Poster, Informatics and Chaplaincy Conference, Publication, QI NMH Chaplaincy Documentation</a:t>
            </a:r>
          </a:p>
          <a:p>
            <a:r>
              <a:rPr lang="en-US" dirty="0" smtClean="0"/>
              <a:t>Don’t always have to get published for research to make a difference.</a:t>
            </a:r>
            <a:r>
              <a:rPr lang="en-US" baseline="0" dirty="0" smtClean="0"/>
              <a:t> Ultimate goal – impact the care we provide patients.</a:t>
            </a:r>
            <a:endParaRPr lang="en-US" dirty="0"/>
          </a:p>
        </p:txBody>
      </p:sp>
      <p:sp>
        <p:nvSpPr>
          <p:cNvPr id="4" name="Slide Number Placeholder 3"/>
          <p:cNvSpPr>
            <a:spLocks noGrp="1"/>
          </p:cNvSpPr>
          <p:nvPr>
            <p:ph type="sldNum" sz="quarter" idx="10"/>
          </p:nvPr>
        </p:nvSpPr>
        <p:spPr/>
        <p:txBody>
          <a:bodyPr/>
          <a:lstStyle/>
          <a:p>
            <a:fld id="{4B7ABEFE-E608-4466-AB27-AFF33F04D946}" type="slidenum">
              <a:rPr lang="en-US" smtClean="0"/>
              <a:t>8</a:t>
            </a:fld>
            <a:endParaRPr lang="en-US"/>
          </a:p>
        </p:txBody>
      </p:sp>
    </p:spTree>
    <p:extLst>
      <p:ext uri="{BB962C8B-B14F-4D97-AF65-F5344CB8AC3E}">
        <p14:creationId xmlns:p14="http://schemas.microsoft.com/office/powerpoint/2010/main" val="25218689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Balboni</a:t>
            </a:r>
            <a:r>
              <a:rPr lang="en-US" baseline="0" dirty="0" smtClean="0"/>
              <a:t> recent study- 7 % of the time in family meetings when patient/families bring up s/r physicians attend to it</a:t>
            </a:r>
            <a:endParaRPr lang="en-US" dirty="0"/>
          </a:p>
        </p:txBody>
      </p:sp>
      <p:sp>
        <p:nvSpPr>
          <p:cNvPr id="4" name="Slide Number Placeholder 3"/>
          <p:cNvSpPr>
            <a:spLocks noGrp="1"/>
          </p:cNvSpPr>
          <p:nvPr>
            <p:ph type="sldNum" sz="quarter" idx="10"/>
          </p:nvPr>
        </p:nvSpPr>
        <p:spPr/>
        <p:txBody>
          <a:bodyPr/>
          <a:lstStyle/>
          <a:p>
            <a:fld id="{4B7ABEFE-E608-4466-AB27-AFF33F04D946}" type="slidenum">
              <a:rPr lang="en-US" smtClean="0"/>
              <a:t>32</a:t>
            </a:fld>
            <a:endParaRPr lang="en-US"/>
          </a:p>
        </p:txBody>
      </p:sp>
    </p:spTree>
    <p:extLst>
      <p:ext uri="{BB962C8B-B14F-4D97-AF65-F5344CB8AC3E}">
        <p14:creationId xmlns:p14="http://schemas.microsoft.com/office/powerpoint/2010/main" val="16352679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dirty="0" smtClean="0"/>
              <a:t>“outcomes are simply the observable result of our care.. . Concerned with the objective. Receiving the patient’s narrative thread – seeing, hearing, listening are examples of the empathetic turn – the belief in chaplaincy terms that it is important to try to imagine what it’s like to be in the patient shoes.  To gain an</a:t>
            </a:r>
            <a:r>
              <a:rPr lang="en-US" baseline="0" dirty="0" smtClean="0"/>
              <a:t> experiential understanding of what is behind the emotional response.” </a:t>
            </a:r>
            <a:r>
              <a:rPr lang="en-US" baseline="0" dirty="0" err="1" smtClean="0"/>
              <a:t>VandeCreek</a:t>
            </a:r>
            <a:r>
              <a:rPr lang="en-US" baseline="0" dirty="0" smtClean="0"/>
              <a:t> and Lucas.</a:t>
            </a:r>
            <a:endParaRPr lang="en-US" dirty="0" smtClean="0"/>
          </a:p>
          <a:p>
            <a:endParaRPr lang="en-US" dirty="0"/>
          </a:p>
        </p:txBody>
      </p:sp>
      <p:sp>
        <p:nvSpPr>
          <p:cNvPr id="4" name="Slide Number Placeholder 3"/>
          <p:cNvSpPr>
            <a:spLocks noGrp="1"/>
          </p:cNvSpPr>
          <p:nvPr>
            <p:ph type="sldNum" sz="quarter" idx="10"/>
          </p:nvPr>
        </p:nvSpPr>
        <p:spPr/>
        <p:txBody>
          <a:bodyPr/>
          <a:lstStyle/>
          <a:p>
            <a:fld id="{4B7ABEFE-E608-4466-AB27-AFF33F04D946}" type="slidenum">
              <a:rPr lang="en-US" smtClean="0"/>
              <a:t>33</a:t>
            </a:fld>
            <a:endParaRPr lang="en-US"/>
          </a:p>
        </p:txBody>
      </p:sp>
    </p:spTree>
    <p:extLst>
      <p:ext uri="{BB962C8B-B14F-4D97-AF65-F5344CB8AC3E}">
        <p14:creationId xmlns:p14="http://schemas.microsoft.com/office/powerpoint/2010/main" val="11466008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use checkboxes – education essential</a:t>
            </a:r>
            <a:r>
              <a:rPr lang="en-US" baseline="0" dirty="0" smtClean="0"/>
              <a:t> to be sure all chaplains meaning the same thing.  Example “non-denominational” or end of life</a:t>
            </a:r>
          </a:p>
          <a:p>
            <a:r>
              <a:rPr lang="en-US" baseline="0" dirty="0" smtClean="0"/>
              <a:t>See recent JHCC article ACPE – </a:t>
            </a:r>
            <a:r>
              <a:rPr lang="en-US" baseline="0" dirty="0" err="1" smtClean="0"/>
              <a:t>Tartaglia</a:t>
            </a:r>
            <a:r>
              <a:rPr lang="en-US" baseline="0" dirty="0" smtClean="0"/>
              <a:t> et al</a:t>
            </a:r>
            <a:endParaRPr lang="en-US" dirty="0"/>
          </a:p>
        </p:txBody>
      </p:sp>
      <p:sp>
        <p:nvSpPr>
          <p:cNvPr id="4" name="Slide Number Placeholder 3"/>
          <p:cNvSpPr>
            <a:spLocks noGrp="1"/>
          </p:cNvSpPr>
          <p:nvPr>
            <p:ph type="sldNum" sz="quarter" idx="10"/>
          </p:nvPr>
        </p:nvSpPr>
        <p:spPr/>
        <p:txBody>
          <a:bodyPr/>
          <a:lstStyle/>
          <a:p>
            <a:fld id="{4B7ABEFE-E608-4466-AB27-AFF33F04D946}" type="slidenum">
              <a:rPr lang="en-US" smtClean="0"/>
              <a:t>34</a:t>
            </a:fld>
            <a:endParaRPr lang="en-US"/>
          </a:p>
        </p:txBody>
      </p:sp>
    </p:spTree>
    <p:extLst>
      <p:ext uri="{BB962C8B-B14F-4D97-AF65-F5344CB8AC3E}">
        <p14:creationId xmlns:p14="http://schemas.microsoft.com/office/powerpoint/2010/main" val="11382633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Helpful to look at what our colleagues are recommending as they rethink</a:t>
            </a:r>
            <a:r>
              <a:rPr lang="en-US" baseline="0" dirty="0" smtClean="0"/>
              <a:t> use of EMR/EHR technology for clinical documentation.</a:t>
            </a:r>
            <a:endParaRPr lang="en-US" dirty="0"/>
          </a:p>
        </p:txBody>
      </p:sp>
      <p:sp>
        <p:nvSpPr>
          <p:cNvPr id="4" name="Slide Number Placeholder 3"/>
          <p:cNvSpPr>
            <a:spLocks noGrp="1"/>
          </p:cNvSpPr>
          <p:nvPr>
            <p:ph type="sldNum" sz="quarter" idx="10"/>
          </p:nvPr>
        </p:nvSpPr>
        <p:spPr/>
        <p:txBody>
          <a:bodyPr/>
          <a:lstStyle/>
          <a:p>
            <a:fld id="{4B7ABEFE-E608-4466-AB27-AFF33F04D946}" type="slidenum">
              <a:rPr lang="en-US" smtClean="0"/>
              <a:t>35</a:t>
            </a:fld>
            <a:endParaRPr lang="en-US"/>
          </a:p>
        </p:txBody>
      </p:sp>
    </p:spTree>
    <p:extLst>
      <p:ext uri="{BB962C8B-B14F-4D97-AF65-F5344CB8AC3E}">
        <p14:creationId xmlns:p14="http://schemas.microsoft.com/office/powerpoint/2010/main" val="8757217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Physicians desire nursing documentation with greater clarity and additional information. Physicians indicate checklists alone for patient assessment and intervention data are insufficient for effective nurse/physician collaboration. Narrative nursing summaries are invaluable references that guide medical treatment decisions. Physicians see detailed assessments and well-described interventions of nurses’ as critical to their ability to effectively practice medicine.</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Green, Shayla D; Thomas, Joan D. Pediatric Nursing34.3 (May/Jun 2008): 225-7, 240.</a:t>
            </a:r>
          </a:p>
          <a:p>
            <a:endParaRPr lang="en-US" dirty="0" smtClean="0"/>
          </a:p>
          <a:p>
            <a:r>
              <a:rPr lang="en-US" dirty="0" smtClean="0"/>
              <a:t>Davidson et al., 2007 Interdisciplinary Collaboration and the Electronic Medical Record</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40C22D3F-2268-4C5C-BD52-5F3ED88D30A6}" type="slidenum">
              <a:rPr lang="en-US" smtClean="0"/>
              <a:t>36</a:t>
            </a:fld>
            <a:endParaRPr lang="en-US"/>
          </a:p>
        </p:txBody>
      </p:sp>
    </p:spTree>
    <p:extLst>
      <p:ext uri="{BB962C8B-B14F-4D97-AF65-F5344CB8AC3E}">
        <p14:creationId xmlns:p14="http://schemas.microsoft.com/office/powerpoint/2010/main" val="31893170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400" dirty="0" smtClean="0"/>
              <a:t>Free-text notes document evidence of factors which matter to the person being cared for, fall beyond the scope of quantitative spiritual assessment/check boxes</a:t>
            </a:r>
          </a:p>
          <a:p>
            <a:endParaRPr lang="en-US" dirty="0"/>
          </a:p>
        </p:txBody>
      </p:sp>
      <p:sp>
        <p:nvSpPr>
          <p:cNvPr id="4" name="Slide Number Placeholder 3"/>
          <p:cNvSpPr>
            <a:spLocks noGrp="1"/>
          </p:cNvSpPr>
          <p:nvPr>
            <p:ph type="sldNum" sz="quarter" idx="10"/>
          </p:nvPr>
        </p:nvSpPr>
        <p:spPr/>
        <p:txBody>
          <a:bodyPr/>
          <a:lstStyle/>
          <a:p>
            <a:fld id="{4B7ABEFE-E608-4466-AB27-AFF33F04D946}" type="slidenum">
              <a:rPr lang="en-US" smtClean="0"/>
              <a:t>37</a:t>
            </a:fld>
            <a:endParaRPr lang="en-US"/>
          </a:p>
        </p:txBody>
      </p:sp>
    </p:spTree>
    <p:extLst>
      <p:ext uri="{BB962C8B-B14F-4D97-AF65-F5344CB8AC3E}">
        <p14:creationId xmlns:p14="http://schemas.microsoft.com/office/powerpoint/2010/main" val="27967759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a:t>
            </a:r>
            <a:r>
              <a:rPr lang="en-US" baseline="0" dirty="0" smtClean="0"/>
              <a:t> from charting submitted for certification – with permission- </a:t>
            </a:r>
            <a:r>
              <a:rPr lang="en-US" dirty="0" smtClean="0"/>
              <a:t>What does this tell other members</a:t>
            </a:r>
            <a:r>
              <a:rPr lang="en-US" baseline="0" dirty="0" smtClean="0"/>
              <a:t> of the IDT?</a:t>
            </a:r>
            <a:endParaRPr lang="en-US" dirty="0"/>
          </a:p>
        </p:txBody>
      </p:sp>
      <p:sp>
        <p:nvSpPr>
          <p:cNvPr id="4" name="Slide Number Placeholder 3"/>
          <p:cNvSpPr>
            <a:spLocks noGrp="1"/>
          </p:cNvSpPr>
          <p:nvPr>
            <p:ph type="sldNum" sz="quarter" idx="10"/>
          </p:nvPr>
        </p:nvSpPr>
        <p:spPr/>
        <p:txBody>
          <a:bodyPr/>
          <a:lstStyle/>
          <a:p>
            <a:fld id="{4B7ABEFE-E608-4466-AB27-AFF33F04D946}" type="slidenum">
              <a:rPr lang="en-US" smtClean="0"/>
              <a:t>38</a:t>
            </a:fld>
            <a:endParaRPr lang="en-US"/>
          </a:p>
        </p:txBody>
      </p:sp>
    </p:spTree>
    <p:extLst>
      <p:ext uri="{BB962C8B-B14F-4D97-AF65-F5344CB8AC3E}">
        <p14:creationId xmlns:p14="http://schemas.microsoft.com/office/powerpoint/2010/main" val="41047594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Requires</a:t>
            </a:r>
            <a:r>
              <a:rPr lang="en-US" baseline="0" dirty="0" smtClean="0"/>
              <a:t> teaching and language; impact of research on our practice as a department</a:t>
            </a:r>
          </a:p>
        </p:txBody>
      </p:sp>
      <p:sp>
        <p:nvSpPr>
          <p:cNvPr id="4" name="Slide Number Placeholder 3"/>
          <p:cNvSpPr>
            <a:spLocks noGrp="1"/>
          </p:cNvSpPr>
          <p:nvPr>
            <p:ph type="sldNum" sz="quarter" idx="10"/>
          </p:nvPr>
        </p:nvSpPr>
        <p:spPr/>
        <p:txBody>
          <a:bodyPr/>
          <a:lstStyle/>
          <a:p>
            <a:fld id="{4B7ABEFE-E608-4466-AB27-AFF33F04D946}" type="slidenum">
              <a:rPr lang="en-US" smtClean="0"/>
              <a:t>39</a:t>
            </a:fld>
            <a:endParaRPr lang="en-US"/>
          </a:p>
        </p:txBody>
      </p:sp>
    </p:spTree>
    <p:extLst>
      <p:ext uri="{BB962C8B-B14F-4D97-AF65-F5344CB8AC3E}">
        <p14:creationId xmlns:p14="http://schemas.microsoft.com/office/powerpoint/2010/main" val="30202883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Outcome</a:t>
            </a:r>
            <a:r>
              <a:rPr lang="en-US" baseline="0" dirty="0" smtClean="0"/>
              <a:t> for our Department – Structured Narrative Note rather than just one blob – show pre and post documentation styles.  Still – what chaplain does structure rather than organized to convey significant info to other members of team.  See next note</a:t>
            </a:r>
            <a:endParaRPr lang="en-US" dirty="0"/>
          </a:p>
        </p:txBody>
      </p:sp>
      <p:sp>
        <p:nvSpPr>
          <p:cNvPr id="4" name="Slide Number Placeholder 3"/>
          <p:cNvSpPr>
            <a:spLocks noGrp="1"/>
          </p:cNvSpPr>
          <p:nvPr>
            <p:ph type="sldNum" sz="quarter" idx="10"/>
          </p:nvPr>
        </p:nvSpPr>
        <p:spPr/>
        <p:txBody>
          <a:bodyPr/>
          <a:lstStyle/>
          <a:p>
            <a:fld id="{4B7ABEFE-E608-4466-AB27-AFF33F04D946}" type="slidenum">
              <a:rPr lang="en-US" smtClean="0"/>
              <a:t>40</a:t>
            </a:fld>
            <a:endParaRPr lang="en-US"/>
          </a:p>
        </p:txBody>
      </p:sp>
    </p:spTree>
    <p:extLst>
      <p:ext uri="{BB962C8B-B14F-4D97-AF65-F5344CB8AC3E}">
        <p14:creationId xmlns:p14="http://schemas.microsoft.com/office/powerpoint/2010/main" val="1632441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 large questions to offer up</a:t>
            </a:r>
            <a:r>
              <a:rPr lang="en-US" baseline="0" dirty="0" smtClean="0"/>
              <a:t> for discussion – you may have others.</a:t>
            </a:r>
            <a:endParaRPr lang="en-US" dirty="0"/>
          </a:p>
        </p:txBody>
      </p:sp>
      <p:sp>
        <p:nvSpPr>
          <p:cNvPr id="4" name="Slide Number Placeholder 3"/>
          <p:cNvSpPr>
            <a:spLocks noGrp="1"/>
          </p:cNvSpPr>
          <p:nvPr>
            <p:ph type="sldNum" sz="quarter" idx="10"/>
          </p:nvPr>
        </p:nvSpPr>
        <p:spPr/>
        <p:txBody>
          <a:bodyPr/>
          <a:lstStyle/>
          <a:p>
            <a:fld id="{4B7ABEFE-E608-4466-AB27-AFF33F04D946}" type="slidenum">
              <a:rPr lang="en-US" smtClean="0"/>
              <a:t>42</a:t>
            </a:fld>
            <a:endParaRPr lang="en-US"/>
          </a:p>
        </p:txBody>
      </p:sp>
    </p:spTree>
    <p:extLst>
      <p:ext uri="{BB962C8B-B14F-4D97-AF65-F5344CB8AC3E}">
        <p14:creationId xmlns:p14="http://schemas.microsoft.com/office/powerpoint/2010/main" val="42488664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Setting: Academic tertiary medical center with a Pastoral Care department and chaplaincy training program. The Neuroscience-Spine ICU (NSICU) has an integrated chaplain service.</a:t>
            </a:r>
          </a:p>
          <a:p>
            <a:r>
              <a:rPr lang="en-US" dirty="0" smtClean="0"/>
              <a:t>EMR Template: Power Chart (Cerner) template with both structured elements and an unstructured narrative note.</a:t>
            </a:r>
          </a:p>
          <a:p>
            <a:r>
              <a:rPr lang="en-US" dirty="0" smtClean="0"/>
              <a:t>Data Extraction: We extracted Pastoral Care notes using a text-string search from our Enterprise Data Warehouse (EDW), and restricted our analysis to only experienced healthcare chaplains.</a:t>
            </a:r>
          </a:p>
          <a:p>
            <a:r>
              <a:rPr lang="en-US" dirty="0" smtClean="0"/>
              <a:t>Descriptive Review: A manual review for themes in free text fields for 426 notes were compared to frequencies of corresponding structured data </a:t>
            </a:r>
            <a:r>
              <a:rPr lang="en-US" dirty="0" err="1" smtClean="0"/>
              <a:t>fields.Scope</a:t>
            </a:r>
            <a:r>
              <a:rPr lang="en-US" dirty="0" smtClean="0"/>
              <a:t> limited to NSICU to understand content and limit “noise”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bg1"/>
                </a:solidFill>
              </a:rPr>
              <a:t>+Additional Section for Narrative Note documentation</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4B7ABEFE-E608-4466-AB27-AFF33F04D946}" type="slidenum">
              <a:rPr lang="en-US" smtClean="0"/>
              <a:t>9</a:t>
            </a:fld>
            <a:endParaRPr lang="en-US"/>
          </a:p>
        </p:txBody>
      </p:sp>
    </p:spTree>
    <p:extLst>
      <p:ext uri="{BB962C8B-B14F-4D97-AF65-F5344CB8AC3E}">
        <p14:creationId xmlns:p14="http://schemas.microsoft.com/office/powerpoint/2010/main" val="11769195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9A9163A-AF08-9247-A224-D0530FB00CA2}" type="slidenum">
              <a:rPr lang="en-US"/>
              <a:pPr/>
              <a:t>10</a:t>
            </a:fld>
            <a:endParaRPr lang="en-US"/>
          </a:p>
        </p:txBody>
      </p:sp>
    </p:spTree>
    <p:extLst>
      <p:ext uri="{BB962C8B-B14F-4D97-AF65-F5344CB8AC3E}">
        <p14:creationId xmlns:p14="http://schemas.microsoft.com/office/powerpoint/2010/main" val="19764646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study</a:t>
            </a:r>
            <a:r>
              <a:rPr lang="en-US" baseline="0" dirty="0" smtClean="0"/>
              <a:t> team undertook three coding processes to reach consensus on the core domains and themes that should be in their code book   </a:t>
            </a:r>
          </a:p>
          <a:p>
            <a:r>
              <a:rPr lang="en-US" baseline="0" dirty="0" smtClean="0"/>
              <a:t>Initial coding allowed us to look at the verbs, nouns and phrases chaplains </a:t>
            </a:r>
            <a:r>
              <a:rPr lang="en-US" baseline="0" dirty="0" err="1" smtClean="0"/>
              <a:t>frequenty</a:t>
            </a:r>
            <a:r>
              <a:rPr lang="en-US" baseline="0" dirty="0" smtClean="0"/>
              <a:t> used</a:t>
            </a:r>
          </a:p>
          <a:p>
            <a:r>
              <a:rPr lang="en-US" baseline="0" dirty="0" smtClean="0"/>
              <a:t>Thematic coding enabled us to begin the process of identify core themes evident in the notes </a:t>
            </a:r>
          </a:p>
          <a:p>
            <a:r>
              <a:rPr lang="en-US" baseline="0" dirty="0" smtClean="0"/>
              <a:t>Axial coding enabled us to explore for overarching concepts – to investigate for evidence of professional concepts such as assessment, intervention and outcome.</a:t>
            </a:r>
          </a:p>
          <a:p>
            <a:r>
              <a:rPr lang="en-US" baseline="0" dirty="0" smtClean="0"/>
              <a:t>Notes could be coded multiple times – as shown here  </a:t>
            </a:r>
            <a:endParaRPr lang="en-US" dirty="0"/>
          </a:p>
        </p:txBody>
      </p:sp>
      <p:sp>
        <p:nvSpPr>
          <p:cNvPr id="4" name="Slide Number Placeholder 3"/>
          <p:cNvSpPr>
            <a:spLocks noGrp="1"/>
          </p:cNvSpPr>
          <p:nvPr>
            <p:ph type="sldNum" sz="quarter" idx="10"/>
          </p:nvPr>
        </p:nvSpPr>
        <p:spPr/>
        <p:txBody>
          <a:bodyPr/>
          <a:lstStyle/>
          <a:p>
            <a:fld id="{4B7ABEFE-E608-4466-AB27-AFF33F04D946}" type="slidenum">
              <a:rPr lang="en-US" smtClean="0"/>
              <a:t>13</a:t>
            </a:fld>
            <a:endParaRPr lang="en-US"/>
          </a:p>
        </p:txBody>
      </p:sp>
    </p:spTree>
    <p:extLst>
      <p:ext uri="{BB962C8B-B14F-4D97-AF65-F5344CB8AC3E}">
        <p14:creationId xmlns:p14="http://schemas.microsoft.com/office/powerpoint/2010/main" val="15556352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Coding</a:t>
            </a:r>
            <a:r>
              <a:rPr lang="en-US" baseline="0" dirty="0" smtClean="0"/>
              <a:t> narrative notes is not easy! The team had many discussions about where items should be coded to – the three big discussions we had as a </a:t>
            </a:r>
            <a:r>
              <a:rPr lang="en-US" baseline="0" dirty="0" err="1" smtClean="0"/>
              <a:t>tream</a:t>
            </a:r>
            <a:r>
              <a:rPr lang="en-US" baseline="0" dirty="0" smtClean="0"/>
              <a:t> </a:t>
            </a:r>
            <a:r>
              <a:rPr lang="en-US" baseline="0" dirty="0" err="1" smtClean="0"/>
              <a:t>concered</a:t>
            </a:r>
            <a:r>
              <a:rPr lang="en-US" baseline="0" dirty="0" smtClean="0"/>
              <a:t> how (and whether) to </a:t>
            </a:r>
            <a:r>
              <a:rPr lang="en-US" baseline="0" dirty="0" err="1" smtClean="0"/>
              <a:t>cide</a:t>
            </a:r>
            <a:r>
              <a:rPr lang="en-US" baseline="0" dirty="0" smtClean="0"/>
              <a:t> for non-specifically sourced emotional phenomena – (one member of the team was strongly opposed to this) whether to code for and report differences in chaplains style – if we’re aiming for a norm does difference matter?  ; what to code as an </a:t>
            </a:r>
            <a:r>
              <a:rPr lang="en-US" baseline="0" dirty="0" err="1" smtClean="0"/>
              <a:t>outcme</a:t>
            </a:r>
            <a:r>
              <a:rPr lang="en-US" baseline="0" dirty="0" smtClean="0"/>
              <a:t> as opposed to an intervention </a:t>
            </a:r>
            <a:endParaRPr lang="en-US" dirty="0"/>
          </a:p>
        </p:txBody>
      </p:sp>
      <p:sp>
        <p:nvSpPr>
          <p:cNvPr id="4" name="Slide Number Placeholder 3"/>
          <p:cNvSpPr>
            <a:spLocks noGrp="1"/>
          </p:cNvSpPr>
          <p:nvPr>
            <p:ph type="sldNum" sz="quarter" idx="10"/>
          </p:nvPr>
        </p:nvSpPr>
        <p:spPr/>
        <p:txBody>
          <a:bodyPr/>
          <a:lstStyle/>
          <a:p>
            <a:fld id="{4B7ABEFE-E608-4466-AB27-AFF33F04D946}" type="slidenum">
              <a:rPr lang="en-US" smtClean="0"/>
              <a:t>14</a:t>
            </a:fld>
            <a:endParaRPr lang="en-US"/>
          </a:p>
        </p:txBody>
      </p:sp>
    </p:spTree>
    <p:extLst>
      <p:ext uri="{BB962C8B-B14F-4D97-AF65-F5344CB8AC3E}">
        <p14:creationId xmlns:p14="http://schemas.microsoft.com/office/powerpoint/2010/main" val="40269330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a:t>
            </a:r>
            <a:r>
              <a:rPr lang="en-US" baseline="0" dirty="0" smtClean="0"/>
              <a:t> initial coding was completed by a small coding team who met regularly on site at NU. Results were shared by telephone conference calls with a multidisciplinary research team to validate item assignment and domain definition </a:t>
            </a:r>
          </a:p>
          <a:p>
            <a:r>
              <a:rPr lang="en-US" baseline="0" dirty="0" smtClean="0"/>
              <a:t>To achieve inter rater reliability members of the small research team read the collated free text notes several times marking up possible </a:t>
            </a:r>
            <a:r>
              <a:rPr lang="en-US" baseline="0" dirty="0" err="1" smtClean="0"/>
              <a:t>spritiual</a:t>
            </a:r>
            <a:r>
              <a:rPr lang="en-US" baseline="0" dirty="0" smtClean="0"/>
              <a:t> categories, subcategories , codes and </a:t>
            </a:r>
            <a:r>
              <a:rPr lang="en-US" baseline="0" dirty="0" err="1" smtClean="0"/>
              <a:t>subcodes</a:t>
            </a:r>
            <a:r>
              <a:rPr lang="en-US" baseline="0" dirty="0" smtClean="0"/>
              <a:t>. One researcher used </a:t>
            </a:r>
            <a:r>
              <a:rPr lang="en-US" baseline="0" dirty="0" err="1" smtClean="0"/>
              <a:t>Nvivo</a:t>
            </a:r>
            <a:r>
              <a:rPr lang="en-US" baseline="0" dirty="0" smtClean="0"/>
              <a:t> (see previous slide) the others coded the same subsets by hand. Once categories were agreed the experienced qualitative researcher compiled a complete representative record in </a:t>
            </a:r>
            <a:r>
              <a:rPr lang="en-US" baseline="0" dirty="0" err="1" smtClean="0"/>
              <a:t>Nvivo</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4B7ABEFE-E608-4466-AB27-AFF33F04D946}" type="slidenum">
              <a:rPr lang="en-US" smtClean="0"/>
              <a:t>15</a:t>
            </a:fld>
            <a:endParaRPr lang="en-US"/>
          </a:p>
        </p:txBody>
      </p:sp>
    </p:spTree>
    <p:extLst>
      <p:ext uri="{BB962C8B-B14F-4D97-AF65-F5344CB8AC3E}">
        <p14:creationId xmlns:p14="http://schemas.microsoft.com/office/powerpoint/2010/main" val="25354112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9A9163A-AF08-9247-A224-D0530FB00CA2}" type="slidenum">
              <a:rPr lang="en-US"/>
              <a:pPr/>
              <a:t>18</a:t>
            </a:fld>
            <a:endParaRPr lang="en-US"/>
          </a:p>
        </p:txBody>
      </p:sp>
    </p:spTree>
    <p:extLst>
      <p:ext uri="{BB962C8B-B14F-4D97-AF65-F5344CB8AC3E}">
        <p14:creationId xmlns:p14="http://schemas.microsoft.com/office/powerpoint/2010/main" val="27790312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Add box around</a:t>
            </a:r>
            <a:r>
              <a:rPr lang="en-US" baseline="0"/>
              <a:t> important items</a:t>
            </a:r>
          </a:p>
          <a:p>
            <a:r>
              <a:rPr lang="en-US"/>
              <a:t>&lt;5%: Physician,</a:t>
            </a:r>
            <a:r>
              <a:rPr lang="en-US" baseline="0"/>
              <a:t> </a:t>
            </a:r>
            <a:r>
              <a:rPr lang="en-US"/>
              <a:t>Social Worker,</a:t>
            </a:r>
            <a:r>
              <a:rPr lang="en-US" baseline="0"/>
              <a:t> </a:t>
            </a:r>
            <a:r>
              <a:rPr lang="en-US"/>
              <a:t>Crisis,</a:t>
            </a:r>
            <a:r>
              <a:rPr lang="en-US" baseline="0"/>
              <a:t> </a:t>
            </a:r>
            <a:r>
              <a:rPr lang="en-US"/>
              <a:t>Community Clergy</a:t>
            </a:r>
          </a:p>
          <a:p>
            <a:endParaRPr lang="en-US"/>
          </a:p>
        </p:txBody>
      </p:sp>
      <p:sp>
        <p:nvSpPr>
          <p:cNvPr id="4" name="Slide Number Placeholder 3"/>
          <p:cNvSpPr>
            <a:spLocks noGrp="1"/>
          </p:cNvSpPr>
          <p:nvPr>
            <p:ph type="sldNum" sz="quarter" idx="10"/>
          </p:nvPr>
        </p:nvSpPr>
        <p:spPr/>
        <p:txBody>
          <a:bodyPr/>
          <a:lstStyle/>
          <a:p>
            <a:fld id="{39A9163A-AF08-9247-A224-D0530FB00CA2}" type="slidenum">
              <a:rPr lang="en-US"/>
              <a:pPr/>
              <a:t>19</a:t>
            </a:fld>
            <a:endParaRPr lang="en-US"/>
          </a:p>
        </p:txBody>
      </p:sp>
    </p:spTree>
    <p:extLst>
      <p:ext uri="{BB962C8B-B14F-4D97-AF65-F5344CB8AC3E}">
        <p14:creationId xmlns:p14="http://schemas.microsoft.com/office/powerpoint/2010/main" val="18911214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tx2">
                  <a:lumMod val="5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48A87A34-81AB-432B-8DAE-1953F412C126}" type="datetimeFigureOut">
              <a:rPr lang="en-US" dirty="0"/>
              <a:t>3/20/2016</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smtClean="0"/>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3/20/2016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smtClean="0"/>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3/20/2016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3/20/2016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smtClean="0"/>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3/20/2016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3/20/2016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3/20/2016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3/20/2016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3/20/2016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3/20/2016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3/20/2016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3/20/2016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3/20/2016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3/20/2016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3/20/2016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3/20/2016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3/20/2016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duotone>
              <a:schemeClr val="bg2">
                <a:shade val="48000"/>
                <a:hueMod val="106000"/>
                <a:satMod val="140000"/>
                <a:lumMod val="42000"/>
              </a:schemeClr>
              <a:schemeClr val="bg2">
                <a:tint val="98000"/>
                <a:hueMod val="92000"/>
                <a:satMod val="220000"/>
                <a:lumMod val="90000"/>
              </a:schemeClr>
            </a:duotone>
          </a:blip>
          <a:srcRect/>
          <a:stretch>
            <a:fillRect/>
          </a:stretch>
        </a:blipFill>
        <a:effectLst/>
      </p:bgPr>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20">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a:gradFill flip="none" rotWithShape="1">
            <a:gsLst>
              <a:gs pos="0">
                <a:schemeClr val="tx2"/>
              </a:gs>
              <a:gs pos="100000">
                <a:schemeClr val="tx2">
                  <a:lumMod val="50000"/>
                </a:schemeClr>
              </a:gs>
            </a:gsLst>
            <a:lin ang="5400000" scaled="0"/>
            <a:tileRect/>
          </a:gradFill>
        </p:grpSpPr>
        <p:grpSp>
          <p:nvGrpSpPr>
            <p:cNvPr id="9" name="Group 8"/>
            <p:cNvGrpSpPr/>
            <p:nvPr/>
          </p:nvGrpSpPr>
          <p:grpSpPr>
            <a:xfrm>
              <a:off x="-14288" y="0"/>
              <a:ext cx="1220788" cy="6858001"/>
              <a:chOff x="-14288" y="0"/>
              <a:chExt cx="1220788" cy="6858001"/>
            </a:xfrm>
            <a:grp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p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3/20/2016</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1.png"/><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6.jp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4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hyperlink" Target="http://www.professionalchaplains.org/files/professional_standards/standards_of_practice/standards_practice_professional_chaplains_acute_care.pdf"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14048" y="1576518"/>
            <a:ext cx="8791575" cy="2387600"/>
          </a:xfrm>
          <a:effectLst>
            <a:outerShdw blurRad="50800" dist="50800" dir="5400000" algn="ctr" rotWithShape="0">
              <a:srgbClr val="000000">
                <a:alpha val="0"/>
              </a:srgbClr>
            </a:outerShdw>
          </a:effectLst>
        </p:spPr>
        <p:txBody>
          <a:bodyPr>
            <a:normAutofit/>
          </a:bodyPr>
          <a:lstStyle/>
          <a:p>
            <a:r>
              <a:rPr lang="en-US" sz="3600" dirty="0"/>
              <a:t>Chaplain Documentation </a:t>
            </a:r>
            <a:br>
              <a:rPr lang="en-US" sz="3600" dirty="0"/>
            </a:br>
            <a:r>
              <a:rPr lang="en-US" sz="3600" dirty="0"/>
              <a:t>in the Electronic Health Record: </a:t>
            </a:r>
            <a:br>
              <a:rPr lang="en-US" sz="3600" dirty="0"/>
            </a:br>
            <a:r>
              <a:rPr lang="en-US" sz="3600" dirty="0"/>
              <a:t>Current Practice/New Horizons</a:t>
            </a:r>
          </a:p>
        </p:txBody>
      </p:sp>
      <p:sp>
        <p:nvSpPr>
          <p:cNvPr id="3" name="Subtitle 2"/>
          <p:cNvSpPr>
            <a:spLocks noGrp="1"/>
          </p:cNvSpPr>
          <p:nvPr>
            <p:ph type="subTitle" idx="1"/>
          </p:nvPr>
        </p:nvSpPr>
        <p:spPr>
          <a:xfrm>
            <a:off x="2214048" y="4291355"/>
            <a:ext cx="8791575" cy="2953308"/>
          </a:xfrm>
        </p:spPr>
        <p:txBody>
          <a:bodyPr>
            <a:normAutofit/>
          </a:bodyPr>
          <a:lstStyle/>
          <a:p>
            <a:r>
              <a:rPr lang="en-US" sz="2400" b="1" dirty="0">
                <a:solidFill>
                  <a:schemeClr val="tx2">
                    <a:lumMod val="60000"/>
                    <a:lumOff val="40000"/>
                  </a:schemeClr>
                </a:solidFill>
              </a:rPr>
              <a:t>Matthew </a:t>
            </a:r>
            <a:r>
              <a:rPr lang="en-US" sz="2400" b="1" dirty="0" err="1">
                <a:solidFill>
                  <a:schemeClr val="tx2">
                    <a:lumMod val="60000"/>
                    <a:lumOff val="40000"/>
                  </a:schemeClr>
                </a:solidFill>
              </a:rPr>
              <a:t>Sakumoto</a:t>
            </a:r>
            <a:r>
              <a:rPr lang="en-US" sz="2400" b="1" dirty="0">
                <a:solidFill>
                  <a:schemeClr val="tx2">
                    <a:lumMod val="60000"/>
                    <a:lumOff val="40000"/>
                  </a:schemeClr>
                </a:solidFill>
              </a:rPr>
              <a:t>, MD &amp; M. Jeanne Wirpsa, </a:t>
            </a:r>
            <a:r>
              <a:rPr lang="en-US" sz="2400" b="1" dirty="0" smtClean="0">
                <a:solidFill>
                  <a:schemeClr val="tx2">
                    <a:lumMod val="60000"/>
                    <a:lumOff val="40000"/>
                  </a:schemeClr>
                </a:solidFill>
              </a:rPr>
              <a:t>MA, BCC</a:t>
            </a:r>
          </a:p>
          <a:p>
            <a:pPr>
              <a:lnSpc>
                <a:spcPct val="100000"/>
              </a:lnSpc>
            </a:pPr>
            <a:endParaRPr lang="en-US" sz="800" b="1" dirty="0" smtClean="0">
              <a:solidFill>
                <a:schemeClr val="tx2">
                  <a:lumMod val="60000"/>
                  <a:lumOff val="40000"/>
                </a:schemeClr>
              </a:solidFill>
            </a:endParaRPr>
          </a:p>
          <a:p>
            <a:pPr>
              <a:lnSpc>
                <a:spcPct val="100000"/>
              </a:lnSpc>
            </a:pPr>
            <a:r>
              <a:rPr lang="en-US" sz="1600" b="1" dirty="0" smtClean="0">
                <a:solidFill>
                  <a:schemeClr val="tx2">
                    <a:lumMod val="60000"/>
                    <a:lumOff val="40000"/>
                  </a:schemeClr>
                </a:solidFill>
              </a:rPr>
              <a:t>Research </a:t>
            </a:r>
            <a:r>
              <a:rPr lang="en-US" sz="1600" b="1" dirty="0">
                <a:solidFill>
                  <a:schemeClr val="tx2">
                    <a:lumMod val="60000"/>
                    <a:lumOff val="40000"/>
                  </a:schemeClr>
                </a:solidFill>
              </a:rPr>
              <a:t>Partners</a:t>
            </a:r>
            <a:r>
              <a:rPr lang="en-US" sz="1600" dirty="0">
                <a:solidFill>
                  <a:schemeClr val="tx2">
                    <a:lumMod val="60000"/>
                    <a:lumOff val="40000"/>
                  </a:schemeClr>
                </a:solidFill>
              </a:rPr>
              <a:t>: </a:t>
            </a:r>
          </a:p>
          <a:p>
            <a:pPr>
              <a:lnSpc>
                <a:spcPct val="100000"/>
              </a:lnSpc>
            </a:pPr>
            <a:r>
              <a:rPr lang="en-US" sz="1600" dirty="0">
                <a:solidFill>
                  <a:schemeClr val="tx2">
                    <a:lumMod val="60000"/>
                    <a:lumOff val="40000"/>
                  </a:schemeClr>
                </a:solidFill>
              </a:rPr>
              <a:t>Rebecca </a:t>
            </a:r>
            <a:r>
              <a:rPr lang="en-US" sz="1600" dirty="0" smtClean="0">
                <a:solidFill>
                  <a:schemeClr val="tx2">
                    <a:lumMod val="60000"/>
                    <a:lumOff val="40000"/>
                  </a:schemeClr>
                </a:solidFill>
              </a:rPr>
              <a:t>Johnson</a:t>
            </a:r>
            <a:r>
              <a:rPr lang="en-US" sz="1600" dirty="0">
                <a:solidFill>
                  <a:schemeClr val="tx2">
                    <a:lumMod val="60000"/>
                    <a:lumOff val="40000"/>
                  </a:schemeClr>
                </a:solidFill>
              </a:rPr>
              <a:t> </a:t>
            </a:r>
            <a:r>
              <a:rPr lang="en-US" sz="1600" dirty="0" err="1" smtClean="0">
                <a:solidFill>
                  <a:schemeClr val="tx2">
                    <a:lumMod val="60000"/>
                    <a:lumOff val="40000"/>
                  </a:schemeClr>
                </a:solidFill>
              </a:rPr>
              <a:t>phd</a:t>
            </a:r>
            <a:r>
              <a:rPr lang="en-US" sz="1600" dirty="0" smtClean="0">
                <a:solidFill>
                  <a:schemeClr val="tx2">
                    <a:lumMod val="60000"/>
                    <a:lumOff val="40000"/>
                  </a:schemeClr>
                </a:solidFill>
              </a:rPr>
              <a:t>, </a:t>
            </a:r>
            <a:r>
              <a:rPr lang="en-US" sz="1600" dirty="0">
                <a:solidFill>
                  <a:schemeClr val="tx2">
                    <a:lumMod val="60000"/>
                    <a:lumOff val="40000"/>
                  </a:schemeClr>
                </a:solidFill>
              </a:rPr>
              <a:t>George </a:t>
            </a:r>
            <a:r>
              <a:rPr lang="en-US" sz="1600" dirty="0" smtClean="0">
                <a:solidFill>
                  <a:schemeClr val="tx2">
                    <a:lumMod val="60000"/>
                    <a:lumOff val="40000"/>
                  </a:schemeClr>
                </a:solidFill>
              </a:rPr>
              <a:t>Handzo </a:t>
            </a:r>
            <a:r>
              <a:rPr lang="en-US" sz="1600" dirty="0" err="1" smtClean="0">
                <a:solidFill>
                  <a:schemeClr val="tx2">
                    <a:lumMod val="60000"/>
                    <a:lumOff val="40000"/>
                  </a:schemeClr>
                </a:solidFill>
              </a:rPr>
              <a:t>MDiv</a:t>
            </a:r>
            <a:r>
              <a:rPr lang="en-US" sz="1600" dirty="0" smtClean="0">
                <a:solidFill>
                  <a:schemeClr val="tx2">
                    <a:lumMod val="60000"/>
                    <a:lumOff val="40000"/>
                  </a:schemeClr>
                </a:solidFill>
              </a:rPr>
              <a:t> BCC</a:t>
            </a:r>
            <a:endParaRPr lang="en-US" sz="1600" dirty="0">
              <a:solidFill>
                <a:schemeClr val="tx2">
                  <a:lumMod val="60000"/>
                  <a:lumOff val="40000"/>
                </a:schemeClr>
              </a:solidFill>
            </a:endParaRPr>
          </a:p>
          <a:p>
            <a:pPr>
              <a:lnSpc>
                <a:spcPct val="100000"/>
              </a:lnSpc>
            </a:pPr>
            <a:r>
              <a:rPr lang="en-US" sz="1600" dirty="0">
                <a:solidFill>
                  <a:schemeClr val="tx2">
                    <a:lumMod val="60000"/>
                    <a:lumOff val="40000"/>
                  </a:schemeClr>
                </a:solidFill>
              </a:rPr>
              <a:t>Linda </a:t>
            </a:r>
            <a:r>
              <a:rPr lang="en-US" sz="1600" dirty="0" smtClean="0">
                <a:solidFill>
                  <a:schemeClr val="tx2">
                    <a:lumMod val="60000"/>
                    <a:lumOff val="40000"/>
                  </a:schemeClr>
                </a:solidFill>
              </a:rPr>
              <a:t>Emanuel MD PhD, Abel Kho MD MS, Lara </a:t>
            </a:r>
            <a:r>
              <a:rPr lang="en-US" sz="1600" dirty="0" err="1" smtClean="0">
                <a:solidFill>
                  <a:schemeClr val="tx2">
                    <a:lumMod val="60000"/>
                    <a:lumOff val="40000"/>
                  </a:schemeClr>
                </a:solidFill>
              </a:rPr>
              <a:t>Boyken</a:t>
            </a:r>
            <a:r>
              <a:rPr lang="en-US" sz="1600" dirty="0" smtClean="0">
                <a:solidFill>
                  <a:schemeClr val="tx2">
                    <a:lumMod val="60000"/>
                    <a:lumOff val="40000"/>
                  </a:schemeClr>
                </a:solidFill>
              </a:rPr>
              <a:t> BA</a:t>
            </a:r>
            <a:endParaRPr lang="en-US" sz="1600" dirty="0">
              <a:solidFill>
                <a:schemeClr val="tx2">
                  <a:lumMod val="60000"/>
                  <a:lumOff val="40000"/>
                </a:schemeClr>
              </a:solidFill>
            </a:endParaRPr>
          </a:p>
          <a:p>
            <a:endParaRPr lang="en-US" dirty="0">
              <a:solidFill>
                <a:schemeClr val="tx2">
                  <a:lumMod val="60000"/>
                  <a:lumOff val="40000"/>
                </a:schemeClr>
              </a:solidFill>
            </a:endParaRPr>
          </a:p>
        </p:txBody>
      </p:sp>
      <p:pic>
        <p:nvPicPr>
          <p:cNvPr id="4" name="Picture 37" descr="Feinberg-logo-large-web (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37502" y="646741"/>
            <a:ext cx="1905214" cy="954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1913" y="304223"/>
            <a:ext cx="4399483" cy="270844"/>
          </a:xfrm>
          <a:prstGeom prst="rect">
            <a:avLst/>
          </a:prstGeom>
        </p:spPr>
      </p:pic>
      <p:pic>
        <p:nvPicPr>
          <p:cNvPr id="6" name="Picture 5"/>
          <p:cNvPicPr>
            <a:picLocks noChangeAspect="1"/>
          </p:cNvPicPr>
          <p:nvPr/>
        </p:nvPicPr>
        <p:blipFill>
          <a:blip r:embed="rId4"/>
          <a:stretch>
            <a:fillRect/>
          </a:stretch>
        </p:blipFill>
        <p:spPr>
          <a:xfrm>
            <a:off x="7415456" y="864212"/>
            <a:ext cx="1914310" cy="548688"/>
          </a:xfrm>
          <a:prstGeom prst="rect">
            <a:avLst/>
          </a:prstGeom>
        </p:spPr>
      </p:pic>
    </p:spTree>
    <p:extLst>
      <p:ext uri="{BB962C8B-B14F-4D97-AF65-F5344CB8AC3E}">
        <p14:creationId xmlns:p14="http://schemas.microsoft.com/office/powerpoint/2010/main" val="1172620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97801" y="311770"/>
            <a:ext cx="9905998" cy="1478570"/>
          </a:xfrm>
        </p:spPr>
        <p:txBody>
          <a:bodyPr/>
          <a:lstStyle/>
          <a:p>
            <a:r>
              <a:rPr lang="en-US" dirty="0" smtClean="0"/>
              <a:t>Electronic health record:</a:t>
            </a:r>
            <a:br>
              <a:rPr lang="en-US" dirty="0" smtClean="0"/>
            </a:br>
            <a:r>
              <a:rPr lang="en-US" dirty="0" smtClean="0"/>
              <a:t>Method </a:t>
            </a:r>
            <a:r>
              <a:rPr lang="en-US" dirty="0"/>
              <a:t>of Extraction</a:t>
            </a:r>
          </a:p>
        </p:txBody>
      </p:sp>
      <p:grpSp>
        <p:nvGrpSpPr>
          <p:cNvPr id="3" name="Group 4"/>
          <p:cNvGrpSpPr/>
          <p:nvPr/>
        </p:nvGrpSpPr>
        <p:grpSpPr>
          <a:xfrm>
            <a:off x="2639350" y="1857866"/>
            <a:ext cx="7477134" cy="4061813"/>
            <a:chOff x="1307514" y="239851"/>
            <a:chExt cx="2954016" cy="5330187"/>
          </a:xfrm>
        </p:grpSpPr>
        <p:sp>
          <p:nvSpPr>
            <p:cNvPr id="6" name="Shape 55"/>
            <p:cNvSpPr txBox="1"/>
            <p:nvPr/>
          </p:nvSpPr>
          <p:spPr>
            <a:xfrm>
              <a:off x="1369000" y="239851"/>
              <a:ext cx="1519199" cy="830422"/>
            </a:xfrm>
            <a:prstGeom prst="rect">
              <a:avLst/>
            </a:prstGeom>
            <a:noFill/>
            <a:ln w="38100" cap="flat">
              <a:solidFill>
                <a:srgbClr val="000000"/>
              </a:solidFill>
              <a:prstDash val="solid"/>
              <a:round/>
              <a:headEnd type="none" w="med" len="med"/>
              <a:tailEnd type="none" w="med" len="med"/>
            </a:ln>
          </p:spPr>
          <p:txBody>
            <a:bodyPr lIns="91425" tIns="91425" rIns="91425" bIns="91425" anchor="t" anchorCtr="0">
              <a:noAutofit/>
            </a:bodyPr>
            <a:lstStyle/>
            <a:p>
              <a:r>
                <a:rPr lang="en" b="1" kern="0" dirty="0">
                  <a:solidFill>
                    <a:srgbClr val="000000"/>
                  </a:solidFill>
                  <a:latin typeface="Calibri"/>
                  <a:cs typeface="Calibri"/>
                  <a:sym typeface="Arial"/>
                </a:rPr>
                <a:t>EDW Phrase Search</a:t>
              </a:r>
            </a:p>
            <a:p>
              <a:r>
                <a:rPr lang="en" kern="0" dirty="0">
                  <a:solidFill>
                    <a:srgbClr val="000000"/>
                  </a:solidFill>
                  <a:latin typeface="Calibri"/>
                  <a:cs typeface="Calibri"/>
                  <a:sym typeface="Arial"/>
                </a:rPr>
                <a:t>(n = 31,791)</a:t>
              </a:r>
            </a:p>
          </p:txBody>
        </p:sp>
        <p:sp>
          <p:nvSpPr>
            <p:cNvPr id="7" name="Shape 56"/>
            <p:cNvSpPr txBox="1"/>
            <p:nvPr/>
          </p:nvSpPr>
          <p:spPr>
            <a:xfrm>
              <a:off x="1369001" y="1590688"/>
              <a:ext cx="1519198" cy="1007263"/>
            </a:xfrm>
            <a:prstGeom prst="rect">
              <a:avLst/>
            </a:prstGeom>
            <a:noFill/>
            <a:ln w="38100" cap="flat">
              <a:solidFill>
                <a:srgbClr val="000000"/>
              </a:solidFill>
              <a:prstDash val="solid"/>
              <a:round/>
              <a:headEnd type="none" w="med" len="med"/>
              <a:tailEnd type="none" w="med" len="med"/>
            </a:ln>
          </p:spPr>
          <p:txBody>
            <a:bodyPr lIns="91425" tIns="91425" rIns="91425" bIns="91425" anchor="t" anchorCtr="0">
              <a:noAutofit/>
            </a:bodyPr>
            <a:lstStyle/>
            <a:p>
              <a:pPr defTabSz="914400">
                <a:defRPr/>
              </a:pPr>
              <a:r>
                <a:rPr lang="en" b="1" kern="0" dirty="0">
                  <a:solidFill>
                    <a:srgbClr val="000000"/>
                  </a:solidFill>
                  <a:latin typeface="Calibri"/>
                  <a:cs typeface="Calibri"/>
                  <a:sym typeface="Arial"/>
                </a:rPr>
                <a:t>Location: Only NSICU</a:t>
              </a:r>
            </a:p>
            <a:p>
              <a:pPr defTabSz="914400">
                <a:defRPr/>
              </a:pPr>
              <a:r>
                <a:rPr lang="en" kern="0" dirty="0">
                  <a:solidFill>
                    <a:srgbClr val="000000"/>
                  </a:solidFill>
                  <a:latin typeface="Calibri"/>
                  <a:cs typeface="Calibri"/>
                  <a:sym typeface="Arial"/>
                </a:rPr>
                <a:t>(n = 1,128)</a:t>
              </a:r>
            </a:p>
          </p:txBody>
        </p:sp>
        <p:sp>
          <p:nvSpPr>
            <p:cNvPr id="8" name="Shape 58"/>
            <p:cNvSpPr txBox="1"/>
            <p:nvPr/>
          </p:nvSpPr>
          <p:spPr>
            <a:xfrm>
              <a:off x="1369000" y="3297988"/>
              <a:ext cx="1519199" cy="872123"/>
            </a:xfrm>
            <a:prstGeom prst="rect">
              <a:avLst/>
            </a:prstGeom>
            <a:noFill/>
            <a:ln w="38100" cap="flat">
              <a:solidFill>
                <a:srgbClr val="000000"/>
              </a:solidFill>
              <a:prstDash val="solid"/>
              <a:round/>
              <a:headEnd type="none" w="med" len="med"/>
              <a:tailEnd type="none" w="med" len="med"/>
            </a:ln>
          </p:spPr>
          <p:txBody>
            <a:bodyPr lIns="91425" tIns="91425" rIns="91425" bIns="91425" anchor="t" anchorCtr="0">
              <a:noAutofit/>
            </a:bodyPr>
            <a:lstStyle/>
            <a:p>
              <a:r>
                <a:rPr lang="en" b="1" kern="0" dirty="0">
                  <a:solidFill>
                    <a:srgbClr val="000000"/>
                  </a:solidFill>
                  <a:latin typeface="Calibri"/>
                  <a:cs typeface="Calibri"/>
                  <a:sym typeface="Arial"/>
                </a:rPr>
                <a:t>Author: Only “Experienced” Chaplain  </a:t>
              </a:r>
              <a:r>
                <a:rPr lang="en" kern="0" dirty="0">
                  <a:solidFill>
                    <a:srgbClr val="000000"/>
                  </a:solidFill>
                  <a:latin typeface="Calibri"/>
                  <a:cs typeface="Calibri"/>
                  <a:sym typeface="Arial"/>
                </a:rPr>
                <a:t>(n = 772)</a:t>
              </a:r>
            </a:p>
          </p:txBody>
        </p:sp>
        <p:sp>
          <p:nvSpPr>
            <p:cNvPr id="9" name="Shape 59"/>
            <p:cNvSpPr txBox="1"/>
            <p:nvPr/>
          </p:nvSpPr>
          <p:spPr>
            <a:xfrm>
              <a:off x="3181975" y="733842"/>
              <a:ext cx="1056393" cy="1211130"/>
            </a:xfrm>
            <a:prstGeom prst="rect">
              <a:avLst/>
            </a:prstGeom>
            <a:noFill/>
            <a:ln w="38100" cap="flat">
              <a:solidFill>
                <a:srgbClr val="000000"/>
              </a:solidFill>
              <a:prstDash val="solid"/>
              <a:round/>
              <a:headEnd type="none" w="med" len="med"/>
              <a:tailEnd type="none" w="med" len="med"/>
            </a:ln>
          </p:spPr>
          <p:txBody>
            <a:bodyPr lIns="91425" tIns="91425" rIns="91425" bIns="91425" anchor="t" anchorCtr="0">
              <a:noAutofit/>
            </a:bodyPr>
            <a:lstStyle/>
            <a:p>
              <a:r>
                <a:rPr lang="en" b="1" kern="0" dirty="0">
                  <a:solidFill>
                    <a:srgbClr val="000000"/>
                  </a:solidFill>
                  <a:latin typeface="Calibri"/>
                  <a:cs typeface="Calibri"/>
                  <a:sym typeface="Arial"/>
                </a:rPr>
                <a:t>Remove inexperienced Chaplains, Priests</a:t>
              </a:r>
            </a:p>
            <a:p>
              <a:r>
                <a:rPr lang="en" kern="0" dirty="0">
                  <a:solidFill>
                    <a:srgbClr val="000000"/>
                  </a:solidFill>
                  <a:latin typeface="Calibri"/>
                  <a:cs typeface="Calibri"/>
                  <a:sym typeface="Arial"/>
                </a:rPr>
                <a:t>(n = 356)</a:t>
              </a:r>
            </a:p>
          </p:txBody>
        </p:sp>
        <p:sp>
          <p:nvSpPr>
            <p:cNvPr id="10" name="Shape 61"/>
            <p:cNvSpPr txBox="1"/>
            <p:nvPr/>
          </p:nvSpPr>
          <p:spPr>
            <a:xfrm>
              <a:off x="1307514" y="4651004"/>
              <a:ext cx="1642173" cy="919034"/>
            </a:xfrm>
            <a:prstGeom prst="rect">
              <a:avLst/>
            </a:prstGeom>
            <a:noFill/>
            <a:ln w="38100" cap="flat">
              <a:solidFill>
                <a:srgbClr val="000000"/>
              </a:solidFill>
              <a:prstDash val="solid"/>
              <a:round/>
              <a:headEnd type="none" w="med" len="med"/>
              <a:tailEnd type="none" w="med" len="med"/>
            </a:ln>
          </p:spPr>
          <p:txBody>
            <a:bodyPr lIns="91425" tIns="91425" rIns="91425" bIns="91425" anchor="t" anchorCtr="0">
              <a:noAutofit/>
            </a:bodyPr>
            <a:lstStyle/>
            <a:p>
              <a:r>
                <a:rPr lang="en" b="1" kern="0" dirty="0">
                  <a:solidFill>
                    <a:srgbClr val="000000"/>
                  </a:solidFill>
                  <a:latin typeface="Calibri"/>
                  <a:cs typeface="Calibri"/>
                  <a:sym typeface="Arial"/>
                </a:rPr>
                <a:t>Last note for NSICU patients</a:t>
              </a:r>
            </a:p>
            <a:p>
              <a:r>
                <a:rPr lang="en" kern="0" dirty="0">
                  <a:solidFill>
                    <a:srgbClr val="000000"/>
                  </a:solidFill>
                  <a:latin typeface="Calibri"/>
                  <a:cs typeface="Calibri"/>
                  <a:sym typeface="Arial"/>
                </a:rPr>
                <a:t>(n = 491)</a:t>
              </a:r>
            </a:p>
          </p:txBody>
        </p:sp>
        <p:sp>
          <p:nvSpPr>
            <p:cNvPr id="11" name="Shape 62"/>
            <p:cNvSpPr txBox="1"/>
            <p:nvPr/>
          </p:nvSpPr>
          <p:spPr>
            <a:xfrm>
              <a:off x="3246394" y="3922230"/>
              <a:ext cx="1015136" cy="976654"/>
            </a:xfrm>
            <a:prstGeom prst="rect">
              <a:avLst/>
            </a:prstGeom>
            <a:noFill/>
            <a:ln w="38100" cap="flat">
              <a:solidFill>
                <a:srgbClr val="000000"/>
              </a:solidFill>
              <a:prstDash val="solid"/>
              <a:round/>
              <a:headEnd type="none" w="med" len="med"/>
              <a:tailEnd type="none" w="med" len="med"/>
            </a:ln>
          </p:spPr>
          <p:txBody>
            <a:bodyPr lIns="91425" tIns="91425" rIns="91425" bIns="91425" anchor="t" anchorCtr="0">
              <a:noAutofit/>
            </a:bodyPr>
            <a:lstStyle/>
            <a:p>
              <a:r>
                <a:rPr lang="en" b="1" kern="0" dirty="0">
                  <a:solidFill>
                    <a:srgbClr val="000000"/>
                  </a:solidFill>
                  <a:latin typeface="Calibri"/>
                  <a:cs typeface="Calibri"/>
                  <a:sym typeface="Arial"/>
                </a:rPr>
                <a:t>Patient deduplication</a:t>
              </a:r>
            </a:p>
            <a:p>
              <a:r>
                <a:rPr lang="en" kern="0" dirty="0">
                  <a:solidFill>
                    <a:srgbClr val="000000"/>
                  </a:solidFill>
                  <a:latin typeface="Calibri"/>
                  <a:cs typeface="Calibri"/>
                  <a:sym typeface="Arial"/>
                </a:rPr>
                <a:t>(n = 281)</a:t>
              </a:r>
            </a:p>
          </p:txBody>
        </p:sp>
        <p:cxnSp>
          <p:nvCxnSpPr>
            <p:cNvPr id="12" name="Shape 63"/>
            <p:cNvCxnSpPr>
              <a:stCxn id="6" idx="2"/>
              <a:endCxn id="7" idx="0"/>
            </p:cNvCxnSpPr>
            <p:nvPr/>
          </p:nvCxnSpPr>
          <p:spPr>
            <a:xfrm>
              <a:off x="2128600" y="1070273"/>
              <a:ext cx="0" cy="520415"/>
            </a:xfrm>
            <a:prstGeom prst="straightConnector1">
              <a:avLst/>
            </a:prstGeom>
            <a:noFill/>
            <a:ln w="38100" cap="flat">
              <a:solidFill>
                <a:srgbClr val="666666"/>
              </a:solidFill>
              <a:prstDash val="solid"/>
              <a:round/>
              <a:headEnd type="none" w="lg" len="lg"/>
              <a:tailEnd type="triangle" w="lg" len="lg"/>
            </a:ln>
          </p:spPr>
        </p:cxnSp>
        <p:cxnSp>
          <p:nvCxnSpPr>
            <p:cNvPr id="13" name="Shape 64"/>
            <p:cNvCxnSpPr>
              <a:stCxn id="7" idx="2"/>
              <a:endCxn id="8" idx="0"/>
            </p:cNvCxnSpPr>
            <p:nvPr/>
          </p:nvCxnSpPr>
          <p:spPr>
            <a:xfrm flipH="1">
              <a:off x="2128600" y="2597951"/>
              <a:ext cx="0" cy="700037"/>
            </a:xfrm>
            <a:prstGeom prst="straightConnector1">
              <a:avLst/>
            </a:prstGeom>
            <a:noFill/>
            <a:ln w="38100" cap="flat">
              <a:solidFill>
                <a:srgbClr val="666666"/>
              </a:solidFill>
              <a:prstDash val="solid"/>
              <a:round/>
              <a:headEnd type="none" w="lg" len="lg"/>
              <a:tailEnd type="triangle" w="lg" len="lg"/>
            </a:ln>
          </p:spPr>
        </p:cxnSp>
        <p:cxnSp>
          <p:nvCxnSpPr>
            <p:cNvPr id="14" name="Shape 65"/>
            <p:cNvCxnSpPr>
              <a:stCxn id="8" idx="2"/>
              <a:endCxn id="10" idx="0"/>
            </p:cNvCxnSpPr>
            <p:nvPr/>
          </p:nvCxnSpPr>
          <p:spPr>
            <a:xfrm>
              <a:off x="2128600" y="4170111"/>
              <a:ext cx="1" cy="480894"/>
            </a:xfrm>
            <a:prstGeom prst="straightConnector1">
              <a:avLst/>
            </a:prstGeom>
            <a:noFill/>
            <a:ln w="38100" cap="flat">
              <a:solidFill>
                <a:srgbClr val="666666"/>
              </a:solidFill>
              <a:prstDash val="solid"/>
              <a:round/>
              <a:headEnd type="none" w="lg" len="lg"/>
              <a:tailEnd type="triangle" w="lg" len="lg"/>
            </a:ln>
          </p:spPr>
        </p:cxnSp>
      </p:grpSp>
      <p:cxnSp>
        <p:nvCxnSpPr>
          <p:cNvPr id="15" name="Shape 63"/>
          <p:cNvCxnSpPr/>
          <p:nvPr/>
        </p:nvCxnSpPr>
        <p:spPr>
          <a:xfrm>
            <a:off x="4717662" y="2603752"/>
            <a:ext cx="2666278" cy="0"/>
          </a:xfrm>
          <a:prstGeom prst="straightConnector1">
            <a:avLst/>
          </a:prstGeom>
          <a:noFill/>
          <a:ln w="38100" cap="flat">
            <a:solidFill>
              <a:srgbClr val="666666"/>
            </a:solidFill>
            <a:prstDash val="solid"/>
            <a:round/>
            <a:headEnd type="none" w="lg" len="lg"/>
            <a:tailEnd type="triangle" w="lg" len="lg"/>
          </a:ln>
        </p:spPr>
      </p:cxnSp>
      <p:cxnSp>
        <p:nvCxnSpPr>
          <p:cNvPr id="16" name="Shape 63"/>
          <p:cNvCxnSpPr/>
          <p:nvPr/>
        </p:nvCxnSpPr>
        <p:spPr>
          <a:xfrm>
            <a:off x="4717662" y="4968782"/>
            <a:ext cx="2829334" cy="0"/>
          </a:xfrm>
          <a:prstGeom prst="straightConnector1">
            <a:avLst/>
          </a:prstGeom>
          <a:noFill/>
          <a:ln w="38100" cap="flat">
            <a:solidFill>
              <a:srgbClr val="666666"/>
            </a:solidFill>
            <a:prstDash val="solid"/>
            <a:round/>
            <a:headEnd type="none" w="lg" len="lg"/>
            <a:tailEnd type="triangle" w="lg" len="lg"/>
          </a:ln>
        </p:spPr>
      </p:cxnSp>
      <p:sp>
        <p:nvSpPr>
          <p:cNvPr id="4" name="TextBox 3"/>
          <p:cNvSpPr txBox="1"/>
          <p:nvPr/>
        </p:nvSpPr>
        <p:spPr>
          <a:xfrm>
            <a:off x="9115865" y="928468"/>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8702692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Quantitative research:</a:t>
            </a:r>
            <a:br>
              <a:rPr lang="en-US" dirty="0" smtClean="0"/>
            </a:br>
            <a:r>
              <a:rPr lang="en-US" dirty="0" smtClean="0"/>
              <a:t>challenges of using the EHR</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Data Management Warehouse – duplication of records, last entry, dates, patient encounter vs. patient id, location of patient at time of visits</a:t>
            </a:r>
          </a:p>
          <a:p>
            <a:r>
              <a:rPr lang="en-US" dirty="0" smtClean="0"/>
              <a:t>No standardized template across systems for chaplain documentation – single site restriction vs. comparison of charting practices</a:t>
            </a:r>
          </a:p>
          <a:p>
            <a:r>
              <a:rPr lang="en-US" dirty="0" smtClean="0"/>
              <a:t>Order of entries affects frequency of checking boxes?</a:t>
            </a:r>
          </a:p>
          <a:p>
            <a:r>
              <a:rPr lang="en-US" dirty="0" smtClean="0"/>
              <a:t>Can’t assume all chaplains have same definition for boxes</a:t>
            </a:r>
          </a:p>
          <a:p>
            <a:r>
              <a:rPr lang="en-US" dirty="0" smtClean="0"/>
              <a:t>Even if choose to measure restricted data of patient religious denomination vis a vis chaplain visits or length of stay – manual entry for first data, relative unreliability</a:t>
            </a:r>
          </a:p>
          <a:p>
            <a:endParaRPr lang="en-US" dirty="0" smtClean="0"/>
          </a:p>
          <a:p>
            <a:endParaRPr lang="en-US" dirty="0"/>
          </a:p>
        </p:txBody>
      </p:sp>
    </p:spTree>
    <p:extLst>
      <p:ext uri="{BB962C8B-B14F-4D97-AF65-F5344CB8AC3E}">
        <p14:creationId xmlns:p14="http://schemas.microsoft.com/office/powerpoint/2010/main" val="272419351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Qualitative approach </a:t>
            </a:r>
            <a:endParaRPr lang="en-US" dirty="0"/>
          </a:p>
        </p:txBody>
      </p:sp>
      <p:sp>
        <p:nvSpPr>
          <p:cNvPr id="3" name="Content Placeholder 2"/>
          <p:cNvSpPr>
            <a:spLocks noGrp="1"/>
          </p:cNvSpPr>
          <p:nvPr>
            <p:ph idx="1"/>
          </p:nvPr>
        </p:nvSpPr>
        <p:spPr>
          <a:xfrm>
            <a:off x="1141412" y="1941342"/>
            <a:ext cx="4738883" cy="3849859"/>
          </a:xfrm>
        </p:spPr>
        <p:txBody>
          <a:bodyPr>
            <a:normAutofit fontScale="92500"/>
          </a:bodyPr>
          <a:lstStyle/>
          <a:p>
            <a:r>
              <a:rPr lang="en-US" dirty="0" smtClean="0"/>
              <a:t>Content analysis of over 400 free text narrative notes made by six chaplains  </a:t>
            </a:r>
          </a:p>
          <a:p>
            <a:r>
              <a:rPr lang="en-US" dirty="0" smtClean="0"/>
              <a:t>Chaplains in receipt of free-text narrative note orientation </a:t>
            </a:r>
          </a:p>
          <a:p>
            <a:r>
              <a:rPr lang="en-US" dirty="0" smtClean="0"/>
              <a:t>Notes made for patients in Neuro-spine intensive care unit (NSICU)</a:t>
            </a:r>
          </a:p>
          <a:p>
            <a:r>
              <a:rPr lang="en-US" dirty="0" smtClean="0"/>
              <a:t>Chaplains fully integrated in intensive care setting</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68702" y="618518"/>
            <a:ext cx="4920761" cy="4751610"/>
          </a:xfrm>
          <a:prstGeom prst="rect">
            <a:avLst/>
          </a:prstGeom>
        </p:spPr>
      </p:pic>
      <p:sp>
        <p:nvSpPr>
          <p:cNvPr id="5" name="TextBox 4"/>
          <p:cNvSpPr txBox="1"/>
          <p:nvPr/>
        </p:nvSpPr>
        <p:spPr>
          <a:xfrm rot="20971229">
            <a:off x="7825359" y="1427213"/>
            <a:ext cx="3377543" cy="3046988"/>
          </a:xfrm>
          <a:prstGeom prst="rect">
            <a:avLst/>
          </a:prstGeom>
          <a:noFill/>
        </p:spPr>
        <p:txBody>
          <a:bodyPr wrap="square" rtlCol="0">
            <a:spAutoFit/>
          </a:bodyPr>
          <a:lstStyle/>
          <a:p>
            <a:r>
              <a:rPr lang="en-US" sz="2400" dirty="0" smtClean="0">
                <a:solidFill>
                  <a:schemeClr val="bg1"/>
                </a:solidFill>
              </a:rPr>
              <a:t>Note: </a:t>
            </a:r>
          </a:p>
          <a:p>
            <a:r>
              <a:rPr lang="en-US" sz="2400" dirty="0" smtClean="0">
                <a:solidFill>
                  <a:schemeClr val="bg1"/>
                </a:solidFill>
              </a:rPr>
              <a:t>Sample does not include narrative notes made by interns or Catholic priests as these chaplains are not fully integrated into the NISCU team or have ritual specific roles </a:t>
            </a:r>
            <a:endParaRPr lang="en-US" sz="2400" dirty="0">
              <a:solidFill>
                <a:schemeClr val="bg1"/>
              </a:solidFill>
            </a:endParaRPr>
          </a:p>
        </p:txBody>
      </p:sp>
    </p:spTree>
    <p:extLst>
      <p:ext uri="{BB962C8B-B14F-4D97-AF65-F5344CB8AC3E}">
        <p14:creationId xmlns:p14="http://schemas.microsoft.com/office/powerpoint/2010/main" val="147672889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6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2545" y="376410"/>
            <a:ext cx="7030431" cy="4525006"/>
          </a:xfrm>
          <a:prstGeom prst="rect">
            <a:avLst/>
          </a:prstGeom>
          <a:effectLst>
            <a:outerShdw blurRad="50800" dist="38100" dir="8100000" algn="tr" rotWithShape="0">
              <a:prstClr val="black">
                <a:alpha val="40000"/>
              </a:prstClr>
            </a:outerShdw>
          </a:effectLst>
        </p:spPr>
      </p:pic>
      <p:sp>
        <p:nvSpPr>
          <p:cNvPr id="10" name="TextBox 9"/>
          <p:cNvSpPr txBox="1"/>
          <p:nvPr/>
        </p:nvSpPr>
        <p:spPr>
          <a:xfrm>
            <a:off x="1217373" y="4393584"/>
            <a:ext cx="4500508" cy="1323439"/>
          </a:xfrm>
          <a:prstGeom prst="rect">
            <a:avLst/>
          </a:prstGeom>
          <a:ln cap="rnd"/>
          <a:effectLst>
            <a:outerShdw blurRad="50800" dist="38100" dir="5400000" algn="t"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000" dirty="0" smtClean="0">
                <a:solidFill>
                  <a:schemeClr val="bg1"/>
                </a:solidFill>
              </a:rPr>
              <a:t>Wife does not describe herself as religious or spiritual but her Israeli upbringing has inculcated a strong sense of Jewish people  </a:t>
            </a:r>
            <a:endParaRPr lang="en-US" sz="2000" dirty="0">
              <a:solidFill>
                <a:schemeClr val="bg1"/>
              </a:solidFill>
            </a:endParaRP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96" y="138551"/>
            <a:ext cx="4499999" cy="4345312"/>
          </a:xfrm>
          <a:prstGeom prst="rect">
            <a:avLst/>
          </a:prstGeom>
        </p:spPr>
      </p:pic>
      <p:sp>
        <p:nvSpPr>
          <p:cNvPr id="15" name="TextBox 14"/>
          <p:cNvSpPr txBox="1"/>
          <p:nvPr/>
        </p:nvSpPr>
        <p:spPr>
          <a:xfrm rot="21050038">
            <a:off x="492698" y="-270552"/>
            <a:ext cx="3520647" cy="4524315"/>
          </a:xfrm>
          <a:prstGeom prst="rect">
            <a:avLst/>
          </a:prstGeom>
          <a:noFill/>
        </p:spPr>
        <p:txBody>
          <a:bodyPr wrap="square" rtlCol="0">
            <a:spAutoFit/>
          </a:bodyPr>
          <a:lstStyle/>
          <a:p>
            <a:endParaRPr lang="en-US" sz="3200" dirty="0" smtClean="0">
              <a:solidFill>
                <a:schemeClr val="bg1"/>
              </a:solidFill>
              <a:latin typeface="Bradley Hand ITC" panose="03070402050302030203" pitchFamily="66" charset="0"/>
            </a:endParaRPr>
          </a:p>
          <a:p>
            <a:r>
              <a:rPr lang="en-US" sz="3200" dirty="0" smtClean="0">
                <a:solidFill>
                  <a:schemeClr val="bg1"/>
                </a:solidFill>
                <a:latin typeface="Bradley Hand ITC" panose="03070402050302030203" pitchFamily="66" charset="0"/>
              </a:rPr>
              <a:t>Content Analysis</a:t>
            </a:r>
          </a:p>
          <a:p>
            <a:r>
              <a:rPr lang="en-US" sz="3200" dirty="0" smtClean="0">
                <a:solidFill>
                  <a:schemeClr val="bg1"/>
                </a:solidFill>
                <a:latin typeface="Bradley Hand ITC" panose="03070402050302030203" pitchFamily="66" charset="0"/>
              </a:rPr>
              <a:t>- Initial coding </a:t>
            </a:r>
          </a:p>
          <a:p>
            <a:r>
              <a:rPr lang="en-US" sz="3200" dirty="0" smtClean="0">
                <a:solidFill>
                  <a:schemeClr val="bg1"/>
                </a:solidFill>
                <a:latin typeface="Bradley Hand ITC" panose="03070402050302030203" pitchFamily="66" charset="0"/>
              </a:rPr>
              <a:t>- Thematic coding </a:t>
            </a:r>
          </a:p>
          <a:p>
            <a:pPr marL="285750" indent="-285750">
              <a:buFontTx/>
              <a:buChar char="-"/>
            </a:pPr>
            <a:r>
              <a:rPr lang="en-US" sz="3200" dirty="0" smtClean="0">
                <a:solidFill>
                  <a:schemeClr val="bg1"/>
                </a:solidFill>
                <a:latin typeface="Bradley Hand ITC" panose="03070402050302030203" pitchFamily="66" charset="0"/>
              </a:rPr>
              <a:t>Axial Coding </a:t>
            </a:r>
          </a:p>
          <a:p>
            <a:pPr marL="285750" indent="-285750">
              <a:buFontTx/>
              <a:buChar char="-"/>
            </a:pPr>
            <a:endParaRPr lang="en-US" sz="3200" dirty="0">
              <a:solidFill>
                <a:schemeClr val="bg1"/>
              </a:solidFill>
              <a:latin typeface="Bradley Hand ITC" panose="03070402050302030203" pitchFamily="66" charset="0"/>
            </a:endParaRPr>
          </a:p>
          <a:p>
            <a:pPr algn="ctr"/>
            <a:r>
              <a:rPr lang="en-US" sz="3200" dirty="0" smtClean="0">
                <a:solidFill>
                  <a:schemeClr val="bg1"/>
                </a:solidFill>
                <a:latin typeface="Bradley Hand ITC" panose="03070402050302030203" pitchFamily="66" charset="0"/>
              </a:rPr>
              <a:t>Code book (domains and examples)</a:t>
            </a:r>
            <a:endParaRPr lang="en-US" sz="3200" dirty="0">
              <a:solidFill>
                <a:schemeClr val="bg1"/>
              </a:solidFill>
              <a:latin typeface="Bradley Hand ITC" panose="03070402050302030203" pitchFamily="66" charset="0"/>
            </a:endParaRPr>
          </a:p>
        </p:txBody>
      </p:sp>
      <p:sp>
        <p:nvSpPr>
          <p:cNvPr id="16" name="Down Arrow 15"/>
          <p:cNvSpPr/>
          <p:nvPr/>
        </p:nvSpPr>
        <p:spPr>
          <a:xfrm rot="21036838">
            <a:off x="2054148" y="2163862"/>
            <a:ext cx="397746" cy="68254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p:cNvCxnSpPr/>
          <p:nvPr/>
        </p:nvCxnSpPr>
        <p:spPr>
          <a:xfrm flipH="1">
            <a:off x="5486400" y="1223889"/>
            <a:ext cx="970671" cy="3169695"/>
          </a:xfrm>
          <a:prstGeom prst="line">
            <a:avLst/>
          </a:prstGeom>
          <a:ln w="19050">
            <a:headEnd type="triangle"/>
            <a:tailEnd type="triangle"/>
          </a:ln>
        </p:spPr>
        <p:style>
          <a:lnRef idx="1">
            <a:schemeClr val="dk1"/>
          </a:lnRef>
          <a:fillRef idx="0">
            <a:schemeClr val="dk1"/>
          </a:fillRef>
          <a:effectRef idx="0">
            <a:schemeClr val="dk1"/>
          </a:effectRef>
          <a:fontRef idx="minor">
            <a:schemeClr val="tx1"/>
          </a:fontRef>
        </p:style>
      </p:cxnSp>
      <p:cxnSp>
        <p:nvCxnSpPr>
          <p:cNvPr id="27" name="Straight Arrow Connector 26"/>
          <p:cNvCxnSpPr/>
          <p:nvPr/>
        </p:nvCxnSpPr>
        <p:spPr>
          <a:xfrm flipH="1" flipV="1">
            <a:off x="8060788" y="3559126"/>
            <a:ext cx="436098" cy="1716260"/>
          </a:xfrm>
          <a:prstGeom prst="straightConnector1">
            <a:avLst/>
          </a:prstGeom>
          <a:ln w="19050">
            <a:headEnd type="triangle"/>
            <a:tailEnd type="triangle"/>
          </a:ln>
        </p:spPr>
        <p:style>
          <a:lnRef idx="1">
            <a:schemeClr val="dk1"/>
          </a:lnRef>
          <a:fillRef idx="0">
            <a:schemeClr val="dk1"/>
          </a:fillRef>
          <a:effectRef idx="0">
            <a:schemeClr val="dk1"/>
          </a:effectRef>
          <a:fontRef idx="minor">
            <a:schemeClr val="tx1"/>
          </a:fontRef>
        </p:style>
      </p:cxnSp>
      <p:sp>
        <p:nvSpPr>
          <p:cNvPr id="32" name="TextBox 31"/>
          <p:cNvSpPr txBox="1"/>
          <p:nvPr/>
        </p:nvSpPr>
        <p:spPr>
          <a:xfrm>
            <a:off x="194045" y="5864662"/>
            <a:ext cx="6361500" cy="923330"/>
          </a:xfrm>
          <a:prstGeom prst="rect">
            <a:avLst/>
          </a:prstGeom>
          <a:solidFill>
            <a:schemeClr val="accent2">
              <a:lumMod val="40000"/>
              <a:lumOff val="60000"/>
            </a:schemeClr>
          </a:solidFill>
          <a:effectLst>
            <a:outerShdw blurRad="50800" dist="38100" dir="8100000" algn="tr" rotWithShape="0">
              <a:prstClr val="black">
                <a:alpha val="40000"/>
              </a:prstClr>
            </a:outerShdw>
          </a:effectLst>
        </p:spPr>
        <p:txBody>
          <a:bodyPr wrap="square" rtlCol="0">
            <a:spAutoFit/>
          </a:bodyPr>
          <a:lstStyle/>
          <a:p>
            <a:r>
              <a:rPr lang="en-US" u="sng" dirty="0" smtClean="0">
                <a:solidFill>
                  <a:schemeClr val="bg1"/>
                </a:solidFill>
              </a:rPr>
              <a:t>Chaplain acknowledged conflict and affirmed Mrs. X’s sense of authority about her role in relation to husband</a:t>
            </a:r>
            <a:r>
              <a:rPr lang="en-US" dirty="0" smtClean="0">
                <a:solidFill>
                  <a:schemeClr val="bg1"/>
                </a:solidFill>
              </a:rPr>
              <a:t>, </a:t>
            </a:r>
            <a:r>
              <a:rPr lang="en-US" i="1" dirty="0" smtClean="0">
                <a:solidFill>
                  <a:schemeClr val="bg1"/>
                </a:solidFill>
              </a:rPr>
              <a:t>Mrs. X </a:t>
            </a:r>
            <a:r>
              <a:rPr lang="en-US" i="1" dirty="0">
                <a:solidFill>
                  <a:schemeClr val="bg1"/>
                </a:solidFill>
              </a:rPr>
              <a:t>s</a:t>
            </a:r>
            <a:r>
              <a:rPr lang="en-US" i="1" dirty="0" smtClean="0">
                <a:solidFill>
                  <a:schemeClr val="bg1"/>
                </a:solidFill>
              </a:rPr>
              <a:t>eemed self-assured after conversation.</a:t>
            </a:r>
            <a:endParaRPr lang="en-US" i="1" dirty="0">
              <a:solidFill>
                <a:schemeClr val="bg1"/>
              </a:solidFill>
            </a:endParaRPr>
          </a:p>
        </p:txBody>
      </p:sp>
      <p:sp>
        <p:nvSpPr>
          <p:cNvPr id="25" name="TextBox 24"/>
          <p:cNvSpPr txBox="1"/>
          <p:nvPr/>
        </p:nvSpPr>
        <p:spPr>
          <a:xfrm>
            <a:off x="6133514" y="5261317"/>
            <a:ext cx="5036234" cy="646331"/>
          </a:xfrm>
          <a:prstGeom prst="rect">
            <a:avLst/>
          </a:prstGeom>
          <a:solidFill>
            <a:schemeClr val="accent4">
              <a:lumMod val="40000"/>
              <a:lumOff val="60000"/>
            </a:schemeClr>
          </a:solidFill>
          <a:effectLst>
            <a:outerShdw blurRad="50800" dist="38100" dir="8100000" algn="tr" rotWithShape="0">
              <a:prstClr val="black">
                <a:alpha val="40000"/>
              </a:prstClr>
            </a:outerShdw>
          </a:effectLst>
        </p:spPr>
        <p:txBody>
          <a:bodyPr wrap="square" rtlCol="0">
            <a:spAutoFit/>
          </a:bodyPr>
          <a:lstStyle/>
          <a:p>
            <a:r>
              <a:rPr lang="en-US" dirty="0" smtClean="0">
                <a:solidFill>
                  <a:schemeClr val="bg1"/>
                </a:solidFill>
              </a:rPr>
              <a:t>Husband decided to proceed as planned and ended life support </a:t>
            </a:r>
            <a:endParaRPr lang="en-US" dirty="0">
              <a:solidFill>
                <a:schemeClr val="bg1"/>
              </a:solidFill>
            </a:endParaRPr>
          </a:p>
        </p:txBody>
      </p:sp>
      <p:cxnSp>
        <p:nvCxnSpPr>
          <p:cNvPr id="35" name="Straight Arrow Connector 34"/>
          <p:cNvCxnSpPr/>
          <p:nvPr/>
        </p:nvCxnSpPr>
        <p:spPr>
          <a:xfrm flipV="1">
            <a:off x="5387926" y="4901416"/>
            <a:ext cx="1069145" cy="1339348"/>
          </a:xfrm>
          <a:prstGeom prst="straightConnector1">
            <a:avLst/>
          </a:prstGeom>
          <a:ln w="19050">
            <a:headEnd type="triangle"/>
            <a:tailEnd type="triangle"/>
          </a:ln>
        </p:spPr>
        <p:style>
          <a:lnRef idx="1">
            <a:schemeClr val="dk1"/>
          </a:lnRef>
          <a:fillRef idx="0">
            <a:schemeClr val="dk1"/>
          </a:fillRef>
          <a:effectRef idx="0">
            <a:schemeClr val="dk1"/>
          </a:effectRef>
          <a:fontRef idx="minor">
            <a:schemeClr val="tx1"/>
          </a:fontRef>
        </p:style>
      </p:cxnSp>
      <p:cxnSp>
        <p:nvCxnSpPr>
          <p:cNvPr id="37" name="Straight Arrow Connector 36"/>
          <p:cNvCxnSpPr/>
          <p:nvPr/>
        </p:nvCxnSpPr>
        <p:spPr>
          <a:xfrm flipV="1">
            <a:off x="4032782" y="3727938"/>
            <a:ext cx="2421090" cy="2179710"/>
          </a:xfrm>
          <a:prstGeom prst="straightConnector1">
            <a:avLst/>
          </a:prstGeom>
          <a:ln w="19050">
            <a:headEnd type="triangle"/>
            <a:tailEnd type="triangle"/>
          </a:ln>
        </p:spPr>
        <p:style>
          <a:lnRef idx="1">
            <a:schemeClr val="dk1"/>
          </a:lnRef>
          <a:fillRef idx="0">
            <a:schemeClr val="dk1"/>
          </a:fillRef>
          <a:effectRef idx="0">
            <a:schemeClr val="dk1"/>
          </a:effectRef>
          <a:fontRef idx="minor">
            <a:schemeClr val="tx1"/>
          </a:fontRef>
        </p:style>
      </p:cxnSp>
      <p:cxnSp>
        <p:nvCxnSpPr>
          <p:cNvPr id="39" name="Straight Arrow Connector 38"/>
          <p:cNvCxnSpPr/>
          <p:nvPr/>
        </p:nvCxnSpPr>
        <p:spPr>
          <a:xfrm flipV="1">
            <a:off x="4653506" y="3052689"/>
            <a:ext cx="1862948" cy="3229526"/>
          </a:xfrm>
          <a:prstGeom prst="straightConnector1">
            <a:avLst/>
          </a:prstGeom>
          <a:ln w="19050">
            <a:headEnd type="triangle"/>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3629354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6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Coding discussions  </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064287" y="1397607"/>
            <a:ext cx="3561121" cy="343870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075" y="2161705"/>
            <a:ext cx="3550846" cy="3428786"/>
          </a:xfrm>
          <a:prstGeom prst="rect">
            <a:avLst/>
          </a:prstGeom>
        </p:spPr>
      </p:pic>
      <p:pic>
        <p:nvPicPr>
          <p:cNvPr id="6"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35997" y="1363802"/>
            <a:ext cx="3477409" cy="3357873"/>
          </a:xfrm>
          <a:prstGeom prst="rect">
            <a:avLst/>
          </a:prstGeom>
        </p:spPr>
      </p:pic>
      <p:sp>
        <p:nvSpPr>
          <p:cNvPr id="7" name="TextBox 6"/>
          <p:cNvSpPr txBox="1"/>
          <p:nvPr/>
        </p:nvSpPr>
        <p:spPr>
          <a:xfrm rot="21035086">
            <a:off x="553775" y="2556615"/>
            <a:ext cx="3349297" cy="2246769"/>
          </a:xfrm>
          <a:prstGeom prst="rect">
            <a:avLst/>
          </a:prstGeom>
          <a:noFill/>
        </p:spPr>
        <p:txBody>
          <a:bodyPr wrap="square" rtlCol="0">
            <a:spAutoFit/>
          </a:bodyPr>
          <a:lstStyle/>
          <a:p>
            <a:r>
              <a:rPr lang="en-US" sz="2800" dirty="0" smtClean="0">
                <a:solidFill>
                  <a:schemeClr val="bg1"/>
                </a:solidFill>
                <a:latin typeface="Bradley Hand ITC" panose="03070402050302030203" pitchFamily="66" charset="0"/>
              </a:rPr>
              <a:t>Thematic coding:</a:t>
            </a:r>
          </a:p>
          <a:p>
            <a:r>
              <a:rPr lang="en-US" sz="2800" dirty="0" smtClean="0">
                <a:solidFill>
                  <a:schemeClr val="bg1"/>
                </a:solidFill>
                <a:latin typeface="Bradley Hand ITC" panose="03070402050302030203" pitchFamily="66" charset="0"/>
              </a:rPr>
              <a:t>How to code for</a:t>
            </a:r>
          </a:p>
          <a:p>
            <a:r>
              <a:rPr lang="en-US" sz="2800" dirty="0" smtClean="0">
                <a:solidFill>
                  <a:schemeClr val="bg1"/>
                </a:solidFill>
                <a:latin typeface="Bradley Hand ITC" panose="03070402050302030203" pitchFamily="66" charset="0"/>
              </a:rPr>
              <a:t> non-specifically  sourced emotional phenomena</a:t>
            </a:r>
            <a:r>
              <a:rPr lang="en-US" dirty="0" smtClean="0">
                <a:solidFill>
                  <a:schemeClr val="bg1"/>
                </a:solidFill>
                <a:latin typeface="Bradley Hand ITC" panose="03070402050302030203" pitchFamily="66" charset="0"/>
              </a:rPr>
              <a:t> </a:t>
            </a:r>
            <a:endParaRPr lang="en-US" dirty="0">
              <a:solidFill>
                <a:schemeClr val="bg1"/>
              </a:solidFill>
              <a:latin typeface="Bradley Hand ITC" panose="03070402050302030203" pitchFamily="66" charset="0"/>
            </a:endParaRPr>
          </a:p>
        </p:txBody>
      </p:sp>
      <p:sp>
        <p:nvSpPr>
          <p:cNvPr id="8" name="TextBox 7"/>
          <p:cNvSpPr txBox="1"/>
          <p:nvPr/>
        </p:nvSpPr>
        <p:spPr>
          <a:xfrm>
            <a:off x="230245" y="5791199"/>
            <a:ext cx="3666506" cy="646331"/>
          </a:xfrm>
          <a:prstGeom prst="rect">
            <a:avLst/>
          </a:prstGeom>
          <a:noFill/>
        </p:spPr>
        <p:txBody>
          <a:bodyPr wrap="square" rtlCol="0">
            <a:spAutoFit/>
          </a:bodyPr>
          <a:lstStyle/>
          <a:p>
            <a:r>
              <a:rPr lang="en-US" dirty="0" smtClean="0"/>
              <a:t>Example: She was grateful for the time to vent </a:t>
            </a:r>
            <a:endParaRPr lang="en-US" dirty="0"/>
          </a:p>
        </p:txBody>
      </p:sp>
      <p:sp>
        <p:nvSpPr>
          <p:cNvPr id="9" name="TextBox 8"/>
          <p:cNvSpPr txBox="1"/>
          <p:nvPr/>
        </p:nvSpPr>
        <p:spPr>
          <a:xfrm rot="21134088">
            <a:off x="8241322" y="1591241"/>
            <a:ext cx="3066757" cy="2954655"/>
          </a:xfrm>
          <a:prstGeom prst="rect">
            <a:avLst/>
          </a:prstGeom>
          <a:noFill/>
        </p:spPr>
        <p:txBody>
          <a:bodyPr wrap="square" rtlCol="0">
            <a:spAutoFit/>
          </a:bodyPr>
          <a:lstStyle/>
          <a:p>
            <a:r>
              <a:rPr lang="en-US" sz="2800" dirty="0" smtClean="0">
                <a:solidFill>
                  <a:schemeClr val="bg1"/>
                </a:solidFill>
                <a:latin typeface="Bradley Hand ITC" panose="03070402050302030203" pitchFamily="66" charset="0"/>
              </a:rPr>
              <a:t>Axial Coding:</a:t>
            </a:r>
          </a:p>
          <a:p>
            <a:r>
              <a:rPr lang="en-US" sz="2800" dirty="0" smtClean="0">
                <a:solidFill>
                  <a:schemeClr val="bg1"/>
                </a:solidFill>
                <a:latin typeface="Bradley Hand ITC" panose="03070402050302030203" pitchFamily="66" charset="0"/>
              </a:rPr>
              <a:t>What to code as a professional practice outcome as opposed to an  intervention  </a:t>
            </a:r>
          </a:p>
          <a:p>
            <a:endParaRPr lang="en-US" dirty="0">
              <a:solidFill>
                <a:schemeClr val="bg1"/>
              </a:solidFill>
            </a:endParaRPr>
          </a:p>
        </p:txBody>
      </p:sp>
      <p:sp>
        <p:nvSpPr>
          <p:cNvPr id="10" name="TextBox 9"/>
          <p:cNvSpPr txBox="1"/>
          <p:nvPr/>
        </p:nvSpPr>
        <p:spPr>
          <a:xfrm>
            <a:off x="8075990" y="4721675"/>
            <a:ext cx="3457194" cy="2031325"/>
          </a:xfrm>
          <a:prstGeom prst="rect">
            <a:avLst/>
          </a:prstGeom>
          <a:noFill/>
        </p:spPr>
        <p:txBody>
          <a:bodyPr wrap="square" rtlCol="0">
            <a:spAutoFit/>
          </a:bodyPr>
          <a:lstStyle/>
          <a:p>
            <a:r>
              <a:rPr lang="en-US" dirty="0" smtClean="0"/>
              <a:t>Example: </a:t>
            </a:r>
          </a:p>
          <a:p>
            <a:r>
              <a:rPr lang="en-US" dirty="0" smtClean="0"/>
              <a:t>Chaplain provided empathy and active listening = intervention</a:t>
            </a:r>
          </a:p>
          <a:p>
            <a:r>
              <a:rPr lang="en-US" dirty="0" smtClean="0"/>
              <a:t>Patient reported feeling a great sense of relief and increased peace as a result of this intervention today = outcome </a:t>
            </a:r>
            <a:endParaRPr lang="en-US" dirty="0"/>
          </a:p>
        </p:txBody>
      </p:sp>
      <p:sp>
        <p:nvSpPr>
          <p:cNvPr id="11" name="TextBox 10"/>
          <p:cNvSpPr txBox="1"/>
          <p:nvPr/>
        </p:nvSpPr>
        <p:spPr>
          <a:xfrm rot="21146039">
            <a:off x="4409942" y="1912809"/>
            <a:ext cx="2869809" cy="2246769"/>
          </a:xfrm>
          <a:prstGeom prst="rect">
            <a:avLst/>
          </a:prstGeom>
          <a:noFill/>
        </p:spPr>
        <p:txBody>
          <a:bodyPr wrap="square" rtlCol="0">
            <a:spAutoFit/>
          </a:bodyPr>
          <a:lstStyle/>
          <a:p>
            <a:r>
              <a:rPr lang="en-US" sz="2800" dirty="0" smtClean="0">
                <a:solidFill>
                  <a:schemeClr val="bg1"/>
                </a:solidFill>
                <a:latin typeface="Bradley Hand ITC" panose="03070402050302030203" pitchFamily="66" charset="0"/>
              </a:rPr>
              <a:t>Thematic coding: </a:t>
            </a:r>
          </a:p>
          <a:p>
            <a:r>
              <a:rPr lang="en-US" sz="2800" dirty="0" smtClean="0">
                <a:solidFill>
                  <a:schemeClr val="bg1"/>
                </a:solidFill>
                <a:latin typeface="Bradley Hand ITC" panose="03070402050302030203" pitchFamily="66" charset="0"/>
              </a:rPr>
              <a:t>Is it important to note differences between chaplain notation styles ?</a:t>
            </a:r>
            <a:endParaRPr lang="en-US" sz="2800" dirty="0">
              <a:solidFill>
                <a:schemeClr val="bg1"/>
              </a:solidFill>
              <a:latin typeface="Bradley Hand ITC" panose="03070402050302030203" pitchFamily="66" charset="0"/>
            </a:endParaRPr>
          </a:p>
        </p:txBody>
      </p:sp>
      <p:sp>
        <p:nvSpPr>
          <p:cNvPr id="12" name="TextBox 11"/>
          <p:cNvSpPr txBox="1"/>
          <p:nvPr/>
        </p:nvSpPr>
        <p:spPr>
          <a:xfrm>
            <a:off x="4044216" y="5062204"/>
            <a:ext cx="3525786" cy="923330"/>
          </a:xfrm>
          <a:prstGeom prst="rect">
            <a:avLst/>
          </a:prstGeom>
          <a:noFill/>
        </p:spPr>
        <p:txBody>
          <a:bodyPr wrap="square" rtlCol="0">
            <a:spAutoFit/>
          </a:bodyPr>
          <a:lstStyle/>
          <a:p>
            <a:r>
              <a:rPr lang="en-US" dirty="0" smtClean="0"/>
              <a:t>Example: Chaplain A likes to report patient wishes verbatim. Chaplain B prefers third person report.</a:t>
            </a:r>
            <a:endParaRPr lang="en-US" dirty="0"/>
          </a:p>
        </p:txBody>
      </p:sp>
    </p:spTree>
    <p:extLst>
      <p:ext uri="{BB962C8B-B14F-4D97-AF65-F5344CB8AC3E}">
        <p14:creationId xmlns:p14="http://schemas.microsoft.com/office/powerpoint/2010/main" val="54913330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6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Qualitative coding team, Inter-rater reliability and conflict resolution process </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41413" y="2713119"/>
            <a:ext cx="1930205" cy="1463096"/>
          </a:xfrm>
        </p:spPr>
      </p:pic>
      <p:sp>
        <p:nvSpPr>
          <p:cNvPr id="5" name="Right Arrow 4"/>
          <p:cNvSpPr/>
          <p:nvPr/>
        </p:nvSpPr>
        <p:spPr>
          <a:xfrm>
            <a:off x="3350920" y="3298769"/>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3817" y="2743199"/>
            <a:ext cx="1433016" cy="1433016"/>
          </a:xfrm>
          <a:prstGeom prst="rect">
            <a:avLst/>
          </a:prstGeom>
          <a:solidFill>
            <a:schemeClr val="tx1"/>
          </a:solidFill>
        </p:spPr>
      </p:pic>
      <p:sp>
        <p:nvSpPr>
          <p:cNvPr id="8" name="TextBox 7"/>
          <p:cNvSpPr txBox="1"/>
          <p:nvPr/>
        </p:nvSpPr>
        <p:spPr>
          <a:xfrm>
            <a:off x="4623125" y="3284701"/>
            <a:ext cx="914400" cy="369332"/>
          </a:xfrm>
          <a:prstGeom prst="rect">
            <a:avLst/>
          </a:prstGeom>
          <a:solidFill>
            <a:schemeClr val="tx1"/>
          </a:solidFill>
        </p:spPr>
        <p:txBody>
          <a:bodyPr wrap="square" rtlCol="0">
            <a:spAutoFit/>
          </a:bodyPr>
          <a:lstStyle/>
          <a:p>
            <a:r>
              <a:rPr lang="en-US" dirty="0" smtClean="0">
                <a:solidFill>
                  <a:schemeClr val="bg1"/>
                </a:solidFill>
              </a:rPr>
              <a:t>CALL IN</a:t>
            </a:r>
            <a:endParaRPr lang="en-US" dirty="0">
              <a:solidFill>
                <a:schemeClr val="bg1"/>
              </a:solidFill>
            </a:endParaRPr>
          </a:p>
        </p:txBody>
      </p:sp>
      <p:sp>
        <p:nvSpPr>
          <p:cNvPr id="9" name="TextBox 8"/>
          <p:cNvSpPr txBox="1"/>
          <p:nvPr/>
        </p:nvSpPr>
        <p:spPr>
          <a:xfrm>
            <a:off x="4728632" y="2743199"/>
            <a:ext cx="703385" cy="573207"/>
          </a:xfrm>
          <a:prstGeom prst="rect">
            <a:avLst/>
          </a:prstGeom>
          <a:solidFill>
            <a:schemeClr val="tx1"/>
          </a:solidFill>
        </p:spPr>
        <p:txBody>
          <a:bodyPr wrap="square" rtlCol="0">
            <a:spAutoFit/>
          </a:bodyPr>
          <a:lstStyle/>
          <a:p>
            <a:endParaRPr lang="en-US" dirty="0"/>
          </a:p>
        </p:txBody>
      </p:sp>
      <p:sp>
        <p:nvSpPr>
          <p:cNvPr id="10" name="Right Arrow 9"/>
          <p:cNvSpPr/>
          <p:nvPr/>
        </p:nvSpPr>
        <p:spPr>
          <a:xfrm>
            <a:off x="6056141" y="3316406"/>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93857" y="2709550"/>
            <a:ext cx="1930205" cy="1463096"/>
          </a:xfrm>
          <a:prstGeom prst="rect">
            <a:avLst/>
          </a:prstGeom>
        </p:spPr>
      </p:pic>
      <p:sp>
        <p:nvSpPr>
          <p:cNvPr id="12" name="U-Turn Arrow 11"/>
          <p:cNvSpPr/>
          <p:nvPr/>
        </p:nvSpPr>
        <p:spPr>
          <a:xfrm rot="5400000">
            <a:off x="10014500" y="3506724"/>
            <a:ext cx="886968" cy="877824"/>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3" name="Picture 12"/>
          <p:cNvPicPr>
            <a:picLocks noChangeAspect="1"/>
          </p:cNvPicPr>
          <p:nvPr/>
        </p:nvPicPr>
        <p:blipFill>
          <a:blip r:embed="rId5"/>
          <a:stretch>
            <a:fillRect/>
          </a:stretch>
        </p:blipFill>
        <p:spPr>
          <a:xfrm>
            <a:off x="8272606" y="4587258"/>
            <a:ext cx="1462237" cy="1419647"/>
          </a:xfrm>
          <a:prstGeom prst="rect">
            <a:avLst/>
          </a:prstGeom>
        </p:spPr>
      </p:pic>
      <p:sp>
        <p:nvSpPr>
          <p:cNvPr id="14" name="TextBox 13"/>
          <p:cNvSpPr txBox="1"/>
          <p:nvPr/>
        </p:nvSpPr>
        <p:spPr>
          <a:xfrm>
            <a:off x="1141413" y="4389120"/>
            <a:ext cx="2209507" cy="2031325"/>
          </a:xfrm>
          <a:prstGeom prst="rect">
            <a:avLst/>
          </a:prstGeom>
          <a:noFill/>
        </p:spPr>
        <p:txBody>
          <a:bodyPr wrap="square" rtlCol="0">
            <a:spAutoFit/>
          </a:bodyPr>
          <a:lstStyle/>
          <a:p>
            <a:r>
              <a:rPr lang="en-US" dirty="0" smtClean="0"/>
              <a:t>Coding Team</a:t>
            </a:r>
          </a:p>
          <a:p>
            <a:r>
              <a:rPr lang="en-US" dirty="0" smtClean="0"/>
              <a:t>(on site) </a:t>
            </a:r>
          </a:p>
          <a:p>
            <a:pPr marL="285750" indent="-285750">
              <a:buFont typeface="Arial" panose="020B0604020202020204" pitchFamily="34" charset="0"/>
              <a:buChar char="•"/>
            </a:pPr>
            <a:r>
              <a:rPr lang="en-US" dirty="0" smtClean="0"/>
              <a:t>Chaplain</a:t>
            </a:r>
          </a:p>
          <a:p>
            <a:pPr marL="285750" indent="-285750">
              <a:buFont typeface="Arial" panose="020B0604020202020204" pitchFamily="34" charset="0"/>
              <a:buChar char="•"/>
            </a:pPr>
            <a:r>
              <a:rPr lang="en-US" dirty="0" smtClean="0"/>
              <a:t>5</a:t>
            </a:r>
            <a:r>
              <a:rPr lang="en-US" baseline="30000" dirty="0" smtClean="0"/>
              <a:t>th</a:t>
            </a:r>
            <a:r>
              <a:rPr lang="en-US" dirty="0" smtClean="0"/>
              <a:t> year medical student </a:t>
            </a:r>
          </a:p>
          <a:p>
            <a:pPr marL="285750" indent="-285750">
              <a:buFont typeface="Arial" panose="020B0604020202020204" pitchFamily="34" charset="0"/>
              <a:buChar char="•"/>
            </a:pPr>
            <a:r>
              <a:rPr lang="en-US" dirty="0" smtClean="0"/>
              <a:t>Qualitative researcher</a:t>
            </a:r>
            <a:endParaRPr lang="en-US" dirty="0"/>
          </a:p>
        </p:txBody>
      </p:sp>
      <p:sp>
        <p:nvSpPr>
          <p:cNvPr id="15" name="TextBox 14"/>
          <p:cNvSpPr txBox="1"/>
          <p:nvPr/>
        </p:nvSpPr>
        <p:spPr>
          <a:xfrm>
            <a:off x="4329328" y="4389120"/>
            <a:ext cx="1874524" cy="2308324"/>
          </a:xfrm>
          <a:prstGeom prst="rect">
            <a:avLst/>
          </a:prstGeom>
          <a:noFill/>
        </p:spPr>
        <p:txBody>
          <a:bodyPr wrap="square" rtlCol="0">
            <a:spAutoFit/>
          </a:bodyPr>
          <a:lstStyle/>
          <a:p>
            <a:r>
              <a:rPr lang="en-US" dirty="0" smtClean="0"/>
              <a:t>Full research team</a:t>
            </a:r>
          </a:p>
          <a:p>
            <a:r>
              <a:rPr lang="en-US" dirty="0" smtClean="0"/>
              <a:t>(on and off site)</a:t>
            </a:r>
          </a:p>
          <a:p>
            <a:r>
              <a:rPr lang="en-US" dirty="0" smtClean="0"/>
              <a:t>2 MDs (EDW warehouse &amp; Spiritual Research) </a:t>
            </a:r>
          </a:p>
          <a:p>
            <a:r>
              <a:rPr lang="en-US" dirty="0" smtClean="0"/>
              <a:t>2 Chaplains</a:t>
            </a:r>
          </a:p>
          <a:p>
            <a:endParaRPr lang="en-US" dirty="0"/>
          </a:p>
        </p:txBody>
      </p:sp>
    </p:spTree>
    <p:extLst>
      <p:ext uri="{BB962C8B-B14F-4D97-AF65-F5344CB8AC3E}">
        <p14:creationId xmlns:p14="http://schemas.microsoft.com/office/powerpoint/2010/main" val="277095762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Mixed method research </a:t>
            </a:r>
            <a:br>
              <a:rPr lang="en-US" dirty="0" smtClean="0"/>
            </a:br>
            <a:r>
              <a:rPr lang="en-US" dirty="0" smtClean="0"/>
              <a:t>Strengths &amp; weaknesses</a:t>
            </a:r>
            <a:endParaRPr lang="en-US" dirty="0"/>
          </a:p>
        </p:txBody>
      </p:sp>
      <p:sp>
        <p:nvSpPr>
          <p:cNvPr id="3" name="Content Placeholder 2"/>
          <p:cNvSpPr>
            <a:spLocks noGrp="1"/>
          </p:cNvSpPr>
          <p:nvPr>
            <p:ph idx="1"/>
          </p:nvPr>
        </p:nvSpPr>
        <p:spPr>
          <a:xfrm>
            <a:off x="1141412" y="2249487"/>
            <a:ext cx="9905999" cy="4095042"/>
          </a:xfrm>
        </p:spPr>
        <p:txBody>
          <a:bodyPr>
            <a:normAutofit lnSpcReduction="10000"/>
          </a:bodyPr>
          <a:lstStyle/>
          <a:p>
            <a:r>
              <a:rPr lang="en-US" dirty="0" smtClean="0"/>
              <a:t>Generalizability</a:t>
            </a:r>
          </a:p>
          <a:p>
            <a:pPr lvl="1"/>
            <a:r>
              <a:rPr lang="en-US" dirty="0" smtClean="0"/>
              <a:t>400+ free texts – saturation for qualitative research</a:t>
            </a:r>
          </a:p>
          <a:p>
            <a:pPr lvl="1"/>
            <a:r>
              <a:rPr lang="en-US" dirty="0" smtClean="0"/>
              <a:t>Generalizations not recommended</a:t>
            </a:r>
          </a:p>
          <a:p>
            <a:r>
              <a:rPr lang="en-US" dirty="0" smtClean="0"/>
              <a:t>Transferability</a:t>
            </a:r>
          </a:p>
          <a:p>
            <a:pPr lvl="1"/>
            <a:r>
              <a:rPr lang="en-US" dirty="0" smtClean="0"/>
              <a:t>Single-site as templates not compare across institutions</a:t>
            </a:r>
          </a:p>
          <a:p>
            <a:pPr lvl="1"/>
            <a:r>
              <a:rPr lang="en-US" dirty="0" smtClean="0"/>
              <a:t>Limited quantitative usefulness; need larger numbers for meaningful results</a:t>
            </a:r>
          </a:p>
          <a:p>
            <a:r>
              <a:rPr lang="en-US" dirty="0" smtClean="0"/>
              <a:t>Descriptive Analysis - Linguistic and Thematic</a:t>
            </a:r>
          </a:p>
          <a:p>
            <a:pPr lvl="1"/>
            <a:r>
              <a:rPr lang="en-US" dirty="0" smtClean="0"/>
              <a:t>Raises important questions for our profession to consider</a:t>
            </a:r>
          </a:p>
          <a:p>
            <a:pPr lvl="1"/>
            <a:r>
              <a:rPr lang="en-US" dirty="0" smtClean="0"/>
              <a:t>Point to areas of possible future research – role of chaplains in medical decision making</a:t>
            </a:r>
          </a:p>
          <a:p>
            <a:pPr lvl="1"/>
            <a:endParaRPr lang="en-US" dirty="0" smtClean="0"/>
          </a:p>
        </p:txBody>
      </p:sp>
    </p:spTree>
    <p:extLst>
      <p:ext uri="{BB962C8B-B14F-4D97-AF65-F5344CB8AC3E}">
        <p14:creationId xmlns:p14="http://schemas.microsoft.com/office/powerpoint/2010/main" val="285821627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6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43344" y="493650"/>
            <a:ext cx="9905998" cy="1478570"/>
          </a:xfrm>
        </p:spPr>
        <p:txBody>
          <a:bodyPr>
            <a:noAutofit/>
          </a:bodyPr>
          <a:lstStyle/>
          <a:p>
            <a:r>
              <a:rPr lang="en-US" dirty="0" smtClean="0"/>
              <a:t>Quantitative Results</a:t>
            </a:r>
            <a:br>
              <a:rPr lang="en-US" dirty="0" smtClean="0"/>
            </a:br>
            <a:r>
              <a:rPr lang="en-US" dirty="0" smtClean="0"/>
              <a:t>Patient </a:t>
            </a:r>
            <a:r>
              <a:rPr lang="en-US" dirty="0"/>
              <a:t>demographics </a:t>
            </a:r>
            <a:r>
              <a:rPr lang="en-US" dirty="0" smtClean="0"/>
              <a:t>from </a:t>
            </a:r>
            <a:r>
              <a:rPr lang="en-US" dirty="0"/>
              <a:t>NSICU sample</a:t>
            </a:r>
          </a:p>
        </p:txBody>
      </p:sp>
      <p:graphicFrame>
        <p:nvGraphicFramePr>
          <p:cNvPr id="4" name="Table 3"/>
          <p:cNvGraphicFramePr>
            <a:graphicFrameLocks noGrp="1"/>
          </p:cNvGraphicFramePr>
          <p:nvPr>
            <p:extLst>
              <p:ext uri="{D42A27DB-BD31-4B8C-83A1-F6EECF244321}">
                <p14:modId xmlns:p14="http://schemas.microsoft.com/office/powerpoint/2010/main" val="1200206791"/>
              </p:ext>
            </p:extLst>
          </p:nvPr>
        </p:nvGraphicFramePr>
        <p:xfrm>
          <a:off x="1296311" y="1972220"/>
          <a:ext cx="4771901" cy="4385324"/>
        </p:xfrm>
        <a:graphic>
          <a:graphicData uri="http://schemas.openxmlformats.org/drawingml/2006/table">
            <a:tbl>
              <a:tblPr>
                <a:tableStyleId>{D7AC3CCA-C797-4891-BE02-D94E43425B78}</a:tableStyleId>
              </a:tblPr>
              <a:tblGrid>
                <a:gridCol w="2497077"/>
                <a:gridCol w="967454"/>
                <a:gridCol w="1307370"/>
              </a:tblGrid>
              <a:tr h="860278">
                <a:tc>
                  <a:txBody>
                    <a:bodyPr/>
                    <a:lstStyle/>
                    <a:p>
                      <a:pPr marL="0" marR="0" algn="ctr">
                        <a:spcBef>
                          <a:spcPts val="0"/>
                        </a:spcBef>
                        <a:spcAft>
                          <a:spcPts val="0"/>
                        </a:spcAft>
                      </a:pPr>
                      <a:r>
                        <a:rPr lang="en-US" sz="2000" dirty="0" smtClean="0"/>
                        <a:t>Patient Characteristics</a:t>
                      </a:r>
                      <a:endParaRPr lang="en-US" sz="2000" b="1" dirty="0">
                        <a:solidFill>
                          <a:schemeClr val="tx1"/>
                        </a:solidFill>
                        <a:latin typeface="+mj-lt"/>
                        <a:ea typeface="Calibri"/>
                        <a:cs typeface="Tahoma" pitchFamily="34" charset="0"/>
                      </a:endParaRPr>
                    </a:p>
                  </a:txBody>
                  <a:tcPr marL="42868" marR="42868" marT="0" marB="0" anchor="ctr" anchorCtr="1"/>
                </a:tc>
                <a:tc gridSpan="2">
                  <a:txBody>
                    <a:bodyPr/>
                    <a:lstStyle/>
                    <a:p>
                      <a:pPr marL="0" marR="0" algn="ctr">
                        <a:spcBef>
                          <a:spcPts val="0"/>
                        </a:spcBef>
                        <a:spcAft>
                          <a:spcPts val="0"/>
                        </a:spcAft>
                      </a:pPr>
                      <a:r>
                        <a:rPr lang="en-US" sz="2000" dirty="0"/>
                        <a:t>Total</a:t>
                      </a:r>
                    </a:p>
                    <a:p>
                      <a:pPr marL="0" marR="0" algn="ctr">
                        <a:spcBef>
                          <a:spcPts val="0"/>
                        </a:spcBef>
                        <a:spcAft>
                          <a:spcPts val="0"/>
                        </a:spcAft>
                      </a:pPr>
                      <a:r>
                        <a:rPr lang="en-US" sz="2000" dirty="0" smtClean="0"/>
                        <a:t>n=491</a:t>
                      </a:r>
                      <a:endParaRPr lang="en-US" sz="2000" dirty="0">
                        <a:solidFill>
                          <a:schemeClr val="tx1"/>
                        </a:solidFill>
                        <a:latin typeface="+mj-lt"/>
                        <a:ea typeface="Calibri"/>
                        <a:cs typeface="Tahoma" pitchFamily="34" charset="0"/>
                      </a:endParaRPr>
                    </a:p>
                  </a:txBody>
                  <a:tcPr marL="42868" marR="42868" marT="0" marB="0" anchor="ctr" anchorCtr="1"/>
                </a:tc>
                <a:tc hMerge="1">
                  <a:txBody>
                    <a:bodyPr/>
                    <a:lstStyle/>
                    <a:p>
                      <a:endParaRPr lang="en-US"/>
                    </a:p>
                  </a:txBody>
                  <a:tcPr/>
                </a:tc>
              </a:tr>
              <a:tr h="487759">
                <a:tc>
                  <a:txBody>
                    <a:bodyPr/>
                    <a:lstStyle/>
                    <a:p>
                      <a:pPr defTabSz="1163638">
                        <a:spcBef>
                          <a:spcPct val="50000"/>
                        </a:spcBef>
                      </a:pPr>
                      <a:r>
                        <a:rPr lang="en-US" sz="2000" dirty="0" smtClean="0"/>
                        <a:t>Mean Age, years ± </a:t>
                      </a:r>
                      <a:r>
                        <a:rPr lang="en-US" sz="2000" dirty="0" err="1" smtClean="0"/>
                        <a:t>std</a:t>
                      </a:r>
                      <a:endParaRPr lang="en-US" sz="2000" dirty="0" smtClean="0">
                        <a:solidFill>
                          <a:schemeClr val="tx1"/>
                        </a:solidFill>
                        <a:latin typeface="+mj-lt"/>
                      </a:endParaRPr>
                    </a:p>
                  </a:txBody>
                  <a:tcPr marL="42868" marR="42868" marT="0" marB="0" anchor="ctr"/>
                </a:tc>
                <a:tc>
                  <a:txBody>
                    <a:bodyPr/>
                    <a:lstStyle/>
                    <a:p>
                      <a:pPr marL="0" marR="0" algn="r">
                        <a:spcBef>
                          <a:spcPts val="0"/>
                        </a:spcBef>
                        <a:spcAft>
                          <a:spcPts val="0"/>
                        </a:spcAft>
                        <a:tabLst>
                          <a:tab pos="400050" algn="l"/>
                        </a:tabLst>
                      </a:pPr>
                      <a:r>
                        <a:rPr lang="en-US" sz="2000" dirty="0" smtClean="0"/>
                        <a:t>60.6</a:t>
                      </a:r>
                      <a:endParaRPr lang="en-US" sz="2000" b="0" dirty="0">
                        <a:solidFill>
                          <a:schemeClr val="tx1"/>
                        </a:solidFill>
                        <a:latin typeface="+mj-lt"/>
                        <a:ea typeface="Calibri"/>
                        <a:cs typeface="Tahoma" pitchFamily="34" charset="0"/>
                      </a:endParaRPr>
                    </a:p>
                  </a:txBody>
                  <a:tcPr marL="42868" marR="42868" marT="0" marB="0" anchor="ctr"/>
                </a:tc>
                <a:tc>
                  <a:txBody>
                    <a:bodyPr/>
                    <a:lstStyle/>
                    <a:p>
                      <a:pPr marL="0" marR="0" algn="l">
                        <a:spcBef>
                          <a:spcPts val="0"/>
                        </a:spcBef>
                        <a:spcAft>
                          <a:spcPts val="0"/>
                        </a:spcAft>
                      </a:pPr>
                      <a:r>
                        <a:rPr lang="en-US" sz="2000" baseline="0" dirty="0" smtClean="0"/>
                        <a:t> </a:t>
                      </a:r>
                      <a:r>
                        <a:rPr lang="en-US" sz="2000" kern="1200" dirty="0" smtClean="0"/>
                        <a:t>± </a:t>
                      </a:r>
                      <a:r>
                        <a:rPr lang="en-US" sz="2000" dirty="0" smtClean="0"/>
                        <a:t>17</a:t>
                      </a:r>
                      <a:endParaRPr lang="en-US" sz="2000" b="0" dirty="0">
                        <a:solidFill>
                          <a:schemeClr val="tx1"/>
                        </a:solidFill>
                        <a:latin typeface="+mj-lt"/>
                        <a:ea typeface="Calibri"/>
                        <a:cs typeface="Tahoma" pitchFamily="34" charset="0"/>
                      </a:endParaRPr>
                    </a:p>
                  </a:txBody>
                  <a:tcPr marL="42868" marR="42868" marT="0" marB="0" anchor="ctr"/>
                </a:tc>
              </a:tr>
              <a:tr h="487759">
                <a:tc>
                  <a:txBody>
                    <a:bodyPr/>
                    <a:lstStyle/>
                    <a:p>
                      <a:pPr defTabSz="1163638">
                        <a:spcBef>
                          <a:spcPct val="50000"/>
                        </a:spcBef>
                      </a:pPr>
                      <a:r>
                        <a:rPr lang="en-US" sz="2000" dirty="0" smtClean="0"/>
                        <a:t>Female Gender, n (%)</a:t>
                      </a:r>
                      <a:endParaRPr lang="en-US" sz="2000" dirty="0" smtClean="0">
                        <a:solidFill>
                          <a:schemeClr val="tx1"/>
                        </a:solidFill>
                        <a:latin typeface="+mj-lt"/>
                      </a:endParaRPr>
                    </a:p>
                  </a:txBody>
                  <a:tcPr marL="42868" marR="42868" marT="0" marB="0" anchor="ctr"/>
                </a:tc>
                <a:tc>
                  <a:txBody>
                    <a:bodyPr/>
                    <a:lstStyle/>
                    <a:p>
                      <a:pPr marL="0" marR="0" indent="0" algn="r" defTabSz="914400" rtl="0" eaLnBrk="1" fontAlgn="auto" latinLnBrk="0" hangingPunct="1">
                        <a:lnSpc>
                          <a:spcPct val="100000"/>
                        </a:lnSpc>
                        <a:spcBef>
                          <a:spcPts val="0"/>
                        </a:spcBef>
                        <a:spcAft>
                          <a:spcPts val="0"/>
                        </a:spcAft>
                        <a:buClrTx/>
                        <a:buSzTx/>
                        <a:buFontTx/>
                        <a:buNone/>
                        <a:tabLst>
                          <a:tab pos="57150" algn="l"/>
                        </a:tabLst>
                        <a:defRPr/>
                      </a:pPr>
                      <a:r>
                        <a:rPr lang="en-US" sz="2000" dirty="0" smtClean="0"/>
                        <a:t>266</a:t>
                      </a:r>
                      <a:endParaRPr lang="en-US" sz="2000" dirty="0" smtClean="0">
                        <a:solidFill>
                          <a:schemeClr val="tx1"/>
                        </a:solidFill>
                        <a:latin typeface="+mj-lt"/>
                      </a:endParaRPr>
                    </a:p>
                  </a:txBody>
                  <a:tcPr marL="42868" marR="42868" marT="0"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t>(54%)</a:t>
                      </a:r>
                      <a:endParaRPr lang="en-US" sz="2000" dirty="0" smtClean="0">
                        <a:solidFill>
                          <a:schemeClr val="tx1"/>
                        </a:solidFill>
                        <a:latin typeface="+mj-lt"/>
                      </a:endParaRPr>
                    </a:p>
                  </a:txBody>
                  <a:tcPr marL="42868" marR="42868" marT="0" marB="0" anchor="ctr"/>
                </a:tc>
              </a:tr>
              <a:tr h="434182">
                <a:tc>
                  <a:txBody>
                    <a:bodyPr/>
                    <a:lstStyle/>
                    <a:p>
                      <a:pPr defTabSz="1163638">
                        <a:spcBef>
                          <a:spcPct val="50000"/>
                        </a:spcBef>
                      </a:pPr>
                      <a:r>
                        <a:rPr lang="en-US" sz="2000" dirty="0" smtClean="0"/>
                        <a:t>Religious Affiliation</a:t>
                      </a:r>
                      <a:endParaRPr lang="en-US" sz="2000" dirty="0" smtClean="0">
                        <a:solidFill>
                          <a:schemeClr val="tx1"/>
                        </a:solidFill>
                        <a:latin typeface="+mj-lt"/>
                      </a:endParaRPr>
                    </a:p>
                  </a:txBody>
                  <a:tcPr marL="42868" marR="42868" marT="0" marB="0" anchor="ctr"/>
                </a:tc>
                <a:tc>
                  <a:txBody>
                    <a:bodyPr/>
                    <a:lstStyle/>
                    <a:p>
                      <a:pPr marL="0" marR="0" algn="r">
                        <a:spcBef>
                          <a:spcPts val="0"/>
                        </a:spcBef>
                        <a:spcAft>
                          <a:spcPts val="0"/>
                        </a:spcAft>
                      </a:pPr>
                      <a:endParaRPr lang="en-US" sz="2000" dirty="0">
                        <a:solidFill>
                          <a:schemeClr val="tx1"/>
                        </a:solidFill>
                        <a:latin typeface="+mj-lt"/>
                        <a:ea typeface="Calibri"/>
                        <a:cs typeface="Tahoma" pitchFamily="34" charset="0"/>
                      </a:endParaRPr>
                    </a:p>
                  </a:txBody>
                  <a:tcPr marL="42868" marR="42868" marT="0" marB="0" anchor="ctr"/>
                </a:tc>
                <a:tc>
                  <a:txBody>
                    <a:bodyPr/>
                    <a:lstStyle/>
                    <a:p>
                      <a:pPr marL="0" marR="0" algn="l">
                        <a:spcBef>
                          <a:spcPts val="0"/>
                        </a:spcBef>
                        <a:spcAft>
                          <a:spcPts val="0"/>
                        </a:spcAft>
                      </a:pPr>
                      <a:endParaRPr lang="en-US" sz="2000" dirty="0">
                        <a:solidFill>
                          <a:schemeClr val="tx1"/>
                        </a:solidFill>
                        <a:latin typeface="+mj-lt"/>
                        <a:ea typeface="Calibri"/>
                        <a:cs typeface="Tahoma" pitchFamily="34" charset="0"/>
                      </a:endParaRPr>
                    </a:p>
                  </a:txBody>
                  <a:tcPr marL="42868" marR="42868" marT="0" marB="0" anchor="ctr"/>
                </a:tc>
              </a:tr>
              <a:tr h="487759">
                <a:tc>
                  <a:txBody>
                    <a:bodyPr/>
                    <a:lstStyle/>
                    <a:p>
                      <a:pPr algn="r" defTabSz="1163638">
                        <a:spcBef>
                          <a:spcPct val="50000"/>
                        </a:spcBef>
                      </a:pPr>
                      <a:r>
                        <a:rPr lang="en-US" sz="2000" dirty="0" smtClean="0"/>
                        <a:t>Catholic</a:t>
                      </a:r>
                      <a:endParaRPr lang="en-US" sz="2000" dirty="0" smtClean="0">
                        <a:solidFill>
                          <a:schemeClr val="tx1"/>
                        </a:solidFill>
                        <a:latin typeface="+mj-lt"/>
                      </a:endParaRPr>
                    </a:p>
                  </a:txBody>
                  <a:tcPr marL="42868" marR="42868" marT="0" marB="0" anchor="ctr"/>
                </a:tc>
                <a:tc gridSpan="2">
                  <a:txBody>
                    <a:bodyPr/>
                    <a:lstStyle/>
                    <a:p>
                      <a:pPr marL="0" marR="0" algn="ctr">
                        <a:spcBef>
                          <a:spcPts val="0"/>
                        </a:spcBef>
                        <a:spcAft>
                          <a:spcPts val="0"/>
                        </a:spcAft>
                      </a:pPr>
                      <a:r>
                        <a:rPr lang="en-US" sz="2000" dirty="0" smtClean="0"/>
                        <a:t>167 (34%)</a:t>
                      </a:r>
                      <a:endParaRPr lang="en-US" sz="2000" dirty="0" smtClean="0">
                        <a:solidFill>
                          <a:schemeClr val="tx1"/>
                        </a:solidFill>
                        <a:latin typeface="+mj-lt"/>
                        <a:ea typeface="Calibri"/>
                        <a:cs typeface="Tahoma" pitchFamily="34" charset="0"/>
                      </a:endParaRPr>
                    </a:p>
                  </a:txBody>
                  <a:tcPr marL="42868" marR="42868" marT="0" marB="0" anchor="ctr"/>
                </a:tc>
                <a:tc hMerge="1">
                  <a:txBody>
                    <a:bodyPr/>
                    <a:lstStyle/>
                    <a:p>
                      <a:pPr marL="0" marR="0" algn="l">
                        <a:spcBef>
                          <a:spcPts val="0"/>
                        </a:spcBef>
                        <a:spcAft>
                          <a:spcPts val="0"/>
                        </a:spcAft>
                      </a:pPr>
                      <a:endParaRPr lang="en-US" sz="2000" dirty="0">
                        <a:latin typeface="Tahoma" pitchFamily="34" charset="0"/>
                        <a:ea typeface="Calibri"/>
                        <a:cs typeface="Tahoma" pitchFamily="34" charset="0"/>
                      </a:endParaRPr>
                    </a:p>
                  </a:txBody>
                  <a:tcPr marL="42863" marR="42863" marT="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487759">
                <a:tc>
                  <a:txBody>
                    <a:bodyPr/>
                    <a:lstStyle/>
                    <a:p>
                      <a:pPr algn="r" defTabSz="1163638">
                        <a:spcBef>
                          <a:spcPct val="50000"/>
                        </a:spcBef>
                      </a:pPr>
                      <a:r>
                        <a:rPr lang="en-US" sz="2000" dirty="0" smtClean="0"/>
                        <a:t>Protestant</a:t>
                      </a:r>
                      <a:endParaRPr lang="en-US" sz="2000" dirty="0" smtClean="0">
                        <a:solidFill>
                          <a:schemeClr val="tx1"/>
                        </a:solidFill>
                        <a:latin typeface="+mj-lt"/>
                      </a:endParaRPr>
                    </a:p>
                  </a:txBody>
                  <a:tcPr marL="42868" marR="42868" marT="0" marB="0" anchor="ctr"/>
                </a:tc>
                <a:tc grid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kern="1200" dirty="0" smtClean="0"/>
                        <a:t> 109 (20%)</a:t>
                      </a:r>
                      <a:endParaRPr lang="en-US" sz="2000" kern="1200" dirty="0" smtClean="0">
                        <a:solidFill>
                          <a:schemeClr val="tx1"/>
                        </a:solidFill>
                        <a:latin typeface="+mn-lt"/>
                        <a:ea typeface="Calibri"/>
                        <a:cs typeface="Tahoma" pitchFamily="34" charset="0"/>
                      </a:endParaRPr>
                    </a:p>
                  </a:txBody>
                  <a:tcPr marL="42868" marR="42868" marT="0" marB="0" anchor="ctr"/>
                </a:tc>
                <a:tc hMerge="1">
                  <a:txBody>
                    <a:bodyPr/>
                    <a:lstStyle/>
                    <a:p>
                      <a:endParaRPr lang="en-US"/>
                    </a:p>
                  </a:txBody>
                  <a:tcPr/>
                </a:tc>
              </a:tr>
              <a:tr h="332582">
                <a:tc>
                  <a:txBody>
                    <a:bodyPr/>
                    <a:lstStyle/>
                    <a:p>
                      <a:pPr algn="r" defTabSz="1163638">
                        <a:spcBef>
                          <a:spcPct val="50000"/>
                        </a:spcBef>
                      </a:pPr>
                      <a:r>
                        <a:rPr lang="en-US" sz="2000" dirty="0" smtClean="0"/>
                        <a:t>Other</a:t>
                      </a:r>
                      <a:endParaRPr lang="en-US" sz="2000" dirty="0" smtClean="0">
                        <a:solidFill>
                          <a:schemeClr val="tx1"/>
                        </a:solidFill>
                        <a:latin typeface="+mj-lt"/>
                      </a:endParaRPr>
                    </a:p>
                  </a:txBody>
                  <a:tcPr marL="42868" marR="42868" marT="0" marB="0" anchor="ctr"/>
                </a:tc>
                <a:tc grid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kern="1200" dirty="0" smtClean="0"/>
                        <a:t> 50 (10%)</a:t>
                      </a:r>
                      <a:endParaRPr lang="en-US" sz="2000" kern="1200" dirty="0" smtClean="0">
                        <a:solidFill>
                          <a:schemeClr val="tx1"/>
                        </a:solidFill>
                        <a:latin typeface="+mn-lt"/>
                        <a:ea typeface="Calibri"/>
                        <a:cs typeface="Tahoma" pitchFamily="34" charset="0"/>
                      </a:endParaRPr>
                    </a:p>
                  </a:txBody>
                  <a:tcPr marL="42868" marR="42868" marT="0" marB="0" anchor="ctr"/>
                </a:tc>
                <a:tc hMerge="1">
                  <a:txBody>
                    <a:bodyPr/>
                    <a:lstStyle/>
                    <a:p>
                      <a:endParaRPr lang="en-US"/>
                    </a:p>
                  </a:txBody>
                  <a:tcPr/>
                </a:tc>
              </a:tr>
              <a:tr h="403623">
                <a:tc>
                  <a:txBody>
                    <a:bodyPr/>
                    <a:lstStyle/>
                    <a:p>
                      <a:pPr algn="r" defTabSz="1163638">
                        <a:spcBef>
                          <a:spcPct val="50000"/>
                        </a:spcBef>
                      </a:pPr>
                      <a:r>
                        <a:rPr lang="en-US" sz="2000" dirty="0" smtClean="0"/>
                        <a:t>None</a:t>
                      </a:r>
                      <a:endParaRPr lang="en-US" sz="2000" dirty="0" smtClean="0">
                        <a:solidFill>
                          <a:schemeClr val="tx1"/>
                        </a:solidFill>
                        <a:latin typeface="+mj-lt"/>
                      </a:endParaRPr>
                    </a:p>
                  </a:txBody>
                  <a:tcPr marL="42868" marR="42868" marT="0" marB="0" anchor="ctr"/>
                </a:tc>
                <a:tc grid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kern="1200" dirty="0" smtClean="0"/>
                        <a:t>14 (3%)</a:t>
                      </a:r>
                      <a:endParaRPr lang="en-US" sz="2000" kern="1200" dirty="0" smtClean="0">
                        <a:solidFill>
                          <a:schemeClr val="tx1"/>
                        </a:solidFill>
                        <a:latin typeface="+mn-lt"/>
                        <a:ea typeface="Calibri"/>
                        <a:cs typeface="Tahoma" pitchFamily="34" charset="0"/>
                      </a:endParaRPr>
                    </a:p>
                  </a:txBody>
                  <a:tcPr marL="42868" marR="42868" marT="0" marB="0" anchor="ctr"/>
                </a:tc>
                <a:tc hMerge="1">
                  <a:txBody>
                    <a:bodyPr/>
                    <a:lstStyle/>
                    <a:p>
                      <a:endParaRPr lang="en-US"/>
                    </a:p>
                  </a:txBody>
                  <a:tcPr/>
                </a:tc>
              </a:tr>
              <a:tr h="403623">
                <a:tc>
                  <a:txBody>
                    <a:bodyPr/>
                    <a:lstStyle/>
                    <a:p>
                      <a:pPr algn="r" defTabSz="1163638">
                        <a:spcBef>
                          <a:spcPct val="50000"/>
                        </a:spcBef>
                      </a:pPr>
                      <a:r>
                        <a:rPr lang="en-US" sz="2000" dirty="0" smtClean="0"/>
                        <a:t>Not Recorded</a:t>
                      </a:r>
                      <a:endParaRPr lang="en-US" sz="2000" dirty="0" smtClean="0">
                        <a:solidFill>
                          <a:schemeClr val="tx1"/>
                        </a:solidFill>
                        <a:latin typeface="+mj-lt"/>
                      </a:endParaRPr>
                    </a:p>
                  </a:txBody>
                  <a:tcPr marL="42868" marR="42868" marT="0" marB="0" anchor="ctr"/>
                </a:tc>
                <a:tc grid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kern="1200" dirty="0" smtClean="0"/>
                        <a:t>151 (21%)</a:t>
                      </a:r>
                      <a:endParaRPr lang="en-US" sz="2000" kern="1200" dirty="0" smtClean="0">
                        <a:solidFill>
                          <a:schemeClr val="tx1"/>
                        </a:solidFill>
                        <a:latin typeface="+mn-lt"/>
                        <a:ea typeface="Calibri"/>
                        <a:cs typeface="Tahoma" pitchFamily="34" charset="0"/>
                      </a:endParaRPr>
                    </a:p>
                  </a:txBody>
                  <a:tcPr marL="42868" marR="42868" marT="0" marB="0" anchor="ctr"/>
                </a:tc>
                <a:tc hMerge="1">
                  <a:txBody>
                    <a:bodyPr/>
                    <a:lstStyle/>
                    <a:p>
                      <a:endParaRPr lang="en-US"/>
                    </a:p>
                  </a:txBody>
                  <a:tcPr/>
                </a:tc>
              </a:tr>
            </a:tbl>
          </a:graphicData>
        </a:graphic>
      </p:graphicFrame>
      <p:sp>
        <p:nvSpPr>
          <p:cNvPr id="6" name="Rectangle 5"/>
          <p:cNvSpPr/>
          <p:nvPr/>
        </p:nvSpPr>
        <p:spPr>
          <a:xfrm>
            <a:off x="6649278" y="6254750"/>
            <a:ext cx="4318611" cy="400110"/>
          </a:xfrm>
          <a:prstGeom prst="rect">
            <a:avLst/>
          </a:prstGeom>
        </p:spPr>
        <p:txBody>
          <a:bodyPr wrap="square">
            <a:spAutoFit/>
          </a:bodyPr>
          <a:lstStyle/>
          <a:p>
            <a:r>
              <a:rPr lang="en-US" sz="1000" dirty="0"/>
              <a:t>"</a:t>
            </a:r>
            <a:r>
              <a:rPr lang="en-US" sz="1000" dirty="0">
                <a:solidFill>
                  <a:schemeClr val="bg1"/>
                </a:solidFill>
              </a:rPr>
              <a:t>Clinicians in Intensive Care Unit" by </a:t>
            </a:r>
            <a:r>
              <a:rPr lang="en-US" sz="1000" dirty="0" err="1">
                <a:solidFill>
                  <a:schemeClr val="bg1"/>
                </a:solidFill>
              </a:rPr>
              <a:t>Calleamanecer</a:t>
            </a:r>
            <a:r>
              <a:rPr lang="en-US" sz="1000" dirty="0">
                <a:solidFill>
                  <a:schemeClr val="bg1"/>
                </a:solidFill>
              </a:rPr>
              <a:t> - Own work. commons.wikimedia.org/Clinicians_in_Intensive_Care_Unit.jpg</a:t>
            </a:r>
          </a:p>
        </p:txBody>
      </p:sp>
      <p:pic>
        <p:nvPicPr>
          <p:cNvPr id="7" name="Picture 6" descr="640px-Clinicians_in_Intensive_Care_Unit.jpg"/>
          <p:cNvPicPr>
            <a:picLocks noChangeAspect="1"/>
          </p:cNvPicPr>
          <p:nvPr/>
        </p:nvPicPr>
        <p:blipFill>
          <a:blip r:embed="rId2"/>
          <a:srcRect l="25955" r="12699"/>
          <a:stretch>
            <a:fillRect/>
          </a:stretch>
        </p:blipFill>
        <p:spPr>
          <a:xfrm>
            <a:off x="6916589" y="2197498"/>
            <a:ext cx="3590772" cy="3905250"/>
          </a:xfrm>
          <a:prstGeom prst="rect">
            <a:avLst/>
          </a:prstGeom>
          <a:solidFill>
            <a:srgbClr val="FFFFFF">
              <a:shade val="85000"/>
            </a:srgbClr>
          </a:solidFill>
          <a:ln w="19050" cap="sq">
            <a:solidFill>
              <a:schemeClr val="bg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6885160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6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95680" y="835946"/>
            <a:ext cx="8229600" cy="605895"/>
          </a:xfrm>
        </p:spPr>
        <p:txBody>
          <a:bodyPr>
            <a:normAutofit/>
          </a:bodyPr>
          <a:lstStyle/>
          <a:p>
            <a:r>
              <a:rPr lang="en-US" dirty="0"/>
              <a:t>Overall Utilization Tracking</a:t>
            </a:r>
          </a:p>
        </p:txBody>
      </p:sp>
      <p:pic>
        <p:nvPicPr>
          <p:cNvPr id="4" name="Shape 44"/>
          <p:cNvPicPr preferRelativeResize="0"/>
          <p:nvPr/>
        </p:nvPicPr>
        <p:blipFill rotWithShape="1">
          <a:blip r:embed="rId3">
            <a:alphaModFix/>
          </a:blip>
          <a:srcRect l="5881" t="7369" r="36060" b="50821"/>
          <a:stretch/>
        </p:blipFill>
        <p:spPr>
          <a:xfrm>
            <a:off x="1217468" y="1763505"/>
            <a:ext cx="9081424" cy="4089400"/>
          </a:xfrm>
          <a:prstGeom prst="rect">
            <a:avLst/>
          </a:prstGeom>
          <a:noFill/>
          <a:ln>
            <a:noFill/>
          </a:ln>
        </p:spPr>
      </p:pic>
      <p:pic>
        <p:nvPicPr>
          <p:cNvPr id="10" name="Picture 9"/>
          <p:cNvPicPr>
            <a:picLocks noChangeAspect="1"/>
          </p:cNvPicPr>
          <p:nvPr/>
        </p:nvPicPr>
        <p:blipFill>
          <a:blip r:embed="rId4"/>
          <a:stretch>
            <a:fillRect/>
          </a:stretch>
        </p:blipFill>
        <p:spPr>
          <a:xfrm>
            <a:off x="2408846" y="2270466"/>
            <a:ext cx="1295400" cy="190500"/>
          </a:xfrm>
          <a:prstGeom prst="rect">
            <a:avLst/>
          </a:prstGeom>
        </p:spPr>
      </p:pic>
      <p:pic>
        <p:nvPicPr>
          <p:cNvPr id="11" name="Picture 10"/>
          <p:cNvPicPr>
            <a:picLocks noChangeAspect="1"/>
          </p:cNvPicPr>
          <p:nvPr/>
        </p:nvPicPr>
        <p:blipFill>
          <a:blip r:embed="rId5"/>
          <a:stretch>
            <a:fillRect/>
          </a:stretch>
        </p:blipFill>
        <p:spPr>
          <a:xfrm>
            <a:off x="5272259" y="2290640"/>
            <a:ext cx="1295400" cy="190500"/>
          </a:xfrm>
          <a:prstGeom prst="rect">
            <a:avLst/>
          </a:prstGeom>
        </p:spPr>
      </p:pic>
      <p:pic>
        <p:nvPicPr>
          <p:cNvPr id="13" name="Picture 12"/>
          <p:cNvPicPr>
            <a:picLocks noChangeAspect="1"/>
          </p:cNvPicPr>
          <p:nvPr/>
        </p:nvPicPr>
        <p:blipFill>
          <a:blip r:embed="rId6"/>
          <a:stretch>
            <a:fillRect/>
          </a:stretch>
        </p:blipFill>
        <p:spPr>
          <a:xfrm>
            <a:off x="4419600" y="4187435"/>
            <a:ext cx="1295400" cy="190500"/>
          </a:xfrm>
          <a:prstGeom prst="rect">
            <a:avLst/>
          </a:prstGeom>
        </p:spPr>
      </p:pic>
      <p:pic>
        <p:nvPicPr>
          <p:cNvPr id="14" name="Picture 13"/>
          <p:cNvPicPr>
            <a:picLocks noChangeAspect="1"/>
          </p:cNvPicPr>
          <p:nvPr/>
        </p:nvPicPr>
        <p:blipFill>
          <a:blip r:embed="rId7"/>
          <a:stretch>
            <a:fillRect/>
          </a:stretch>
        </p:blipFill>
        <p:spPr>
          <a:xfrm>
            <a:off x="7481766" y="4187435"/>
            <a:ext cx="1295400" cy="190500"/>
          </a:xfrm>
          <a:prstGeom prst="rect">
            <a:avLst/>
          </a:prstGeom>
        </p:spPr>
      </p:pic>
      <p:pic>
        <p:nvPicPr>
          <p:cNvPr id="15" name="Picture 14"/>
          <p:cNvPicPr>
            <a:picLocks noChangeAspect="1"/>
          </p:cNvPicPr>
          <p:nvPr/>
        </p:nvPicPr>
        <p:blipFill>
          <a:blip r:embed="rId8"/>
          <a:stretch>
            <a:fillRect/>
          </a:stretch>
        </p:blipFill>
        <p:spPr>
          <a:xfrm>
            <a:off x="1357434" y="4187435"/>
            <a:ext cx="1295400" cy="190500"/>
          </a:xfrm>
          <a:prstGeom prst="rect">
            <a:avLst/>
          </a:prstGeom>
        </p:spPr>
      </p:pic>
      <p:pic>
        <p:nvPicPr>
          <p:cNvPr id="16" name="Picture 15"/>
          <p:cNvPicPr>
            <a:picLocks noChangeAspect="1"/>
          </p:cNvPicPr>
          <p:nvPr/>
        </p:nvPicPr>
        <p:blipFill>
          <a:blip r:embed="rId9"/>
          <a:stretch>
            <a:fillRect/>
          </a:stretch>
        </p:blipFill>
        <p:spPr>
          <a:xfrm>
            <a:off x="2398635" y="5506916"/>
            <a:ext cx="1295400" cy="190500"/>
          </a:xfrm>
          <a:prstGeom prst="rect">
            <a:avLst/>
          </a:prstGeom>
        </p:spPr>
      </p:pic>
      <p:pic>
        <p:nvPicPr>
          <p:cNvPr id="17" name="Picture 16"/>
          <p:cNvPicPr>
            <a:picLocks noChangeAspect="1"/>
          </p:cNvPicPr>
          <p:nvPr/>
        </p:nvPicPr>
        <p:blipFill>
          <a:blip r:embed="rId10"/>
          <a:stretch>
            <a:fillRect/>
          </a:stretch>
        </p:blipFill>
        <p:spPr>
          <a:xfrm>
            <a:off x="5110480" y="5502520"/>
            <a:ext cx="1295400" cy="190500"/>
          </a:xfrm>
          <a:prstGeom prst="rect">
            <a:avLst/>
          </a:prstGeom>
        </p:spPr>
      </p:pic>
      <p:pic>
        <p:nvPicPr>
          <p:cNvPr id="18" name="Picture 17"/>
          <p:cNvPicPr>
            <a:picLocks noChangeAspect="1"/>
          </p:cNvPicPr>
          <p:nvPr/>
        </p:nvPicPr>
        <p:blipFill>
          <a:blip r:embed="rId11"/>
          <a:stretch>
            <a:fillRect/>
          </a:stretch>
        </p:blipFill>
        <p:spPr>
          <a:xfrm>
            <a:off x="8577580" y="5502520"/>
            <a:ext cx="1295400" cy="190500"/>
          </a:xfrm>
          <a:prstGeom prst="rect">
            <a:avLst/>
          </a:prstGeom>
        </p:spPr>
      </p:pic>
      <p:sp>
        <p:nvSpPr>
          <p:cNvPr id="12" name="TextBox 11"/>
          <p:cNvSpPr txBox="1"/>
          <p:nvPr/>
        </p:nvSpPr>
        <p:spPr>
          <a:xfrm>
            <a:off x="1505930" y="6023642"/>
            <a:ext cx="8828058" cy="461665"/>
          </a:xfrm>
          <a:prstGeom prst="rect">
            <a:avLst/>
          </a:prstGeom>
          <a:noFill/>
        </p:spPr>
        <p:txBody>
          <a:bodyPr wrap="none" rtlCol="0">
            <a:spAutoFit/>
          </a:bodyPr>
          <a:lstStyle/>
          <a:p>
            <a:r>
              <a:rPr lang="en-US" sz="2400" dirty="0">
                <a:solidFill>
                  <a:schemeClr val="bg1"/>
                </a:solidFill>
              </a:rPr>
              <a:t>Many structured data options are used &lt;5% of the time in this setting</a:t>
            </a:r>
          </a:p>
        </p:txBody>
      </p:sp>
    </p:spTree>
    <p:extLst>
      <p:ext uri="{BB962C8B-B14F-4D97-AF65-F5344CB8AC3E}">
        <p14:creationId xmlns:p14="http://schemas.microsoft.com/office/powerpoint/2010/main" val="89571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41413" y="535677"/>
            <a:ext cx="9905998" cy="1478570"/>
          </a:xfrm>
        </p:spPr>
        <p:txBody>
          <a:bodyPr>
            <a:normAutofit/>
          </a:bodyPr>
          <a:lstStyle/>
          <a:p>
            <a:r>
              <a:rPr lang="en-US" b="1" dirty="0"/>
              <a:t>Referrals</a:t>
            </a:r>
            <a:r>
              <a:rPr lang="en-US" dirty="0"/>
              <a:t> are most often initiated </a:t>
            </a:r>
            <a:r>
              <a:rPr lang="en-US" dirty="0" smtClean="0"/>
              <a:t/>
            </a:r>
            <a:br>
              <a:rPr lang="en-US" dirty="0" smtClean="0"/>
            </a:br>
            <a:r>
              <a:rPr lang="en-US" dirty="0" smtClean="0"/>
              <a:t>by </a:t>
            </a:r>
            <a:r>
              <a:rPr lang="en-US" dirty="0"/>
              <a:t>Patient or Family</a:t>
            </a:r>
          </a:p>
        </p:txBody>
      </p:sp>
      <p:graphicFrame>
        <p:nvGraphicFramePr>
          <p:cNvPr id="4" name="Table 3"/>
          <p:cNvGraphicFramePr>
            <a:graphicFrameLocks noGrp="1"/>
          </p:cNvGraphicFramePr>
          <p:nvPr>
            <p:extLst>
              <p:ext uri="{D42A27DB-BD31-4B8C-83A1-F6EECF244321}">
                <p14:modId xmlns:p14="http://schemas.microsoft.com/office/powerpoint/2010/main" val="422326369"/>
              </p:ext>
            </p:extLst>
          </p:nvPr>
        </p:nvGraphicFramePr>
        <p:xfrm>
          <a:off x="6329485" y="1797959"/>
          <a:ext cx="4323728" cy="2685055"/>
        </p:xfrm>
        <a:graphic>
          <a:graphicData uri="http://schemas.openxmlformats.org/drawingml/2006/table">
            <a:tbl>
              <a:tblPr>
                <a:tableStyleId>{793D81CF-94F2-401A-BA57-92F5A7B2D0C5}</a:tableStyleId>
              </a:tblPr>
              <a:tblGrid>
                <a:gridCol w="2621928"/>
                <a:gridCol w="927100"/>
                <a:gridCol w="774700"/>
              </a:tblGrid>
              <a:tr h="767160">
                <a:tc>
                  <a:txBody>
                    <a:bodyPr/>
                    <a:lstStyle/>
                    <a:p>
                      <a:pPr marL="0" marR="0" algn="ctr">
                        <a:spcBef>
                          <a:spcPts val="0"/>
                        </a:spcBef>
                        <a:spcAft>
                          <a:spcPts val="0"/>
                        </a:spcAft>
                      </a:pPr>
                      <a:r>
                        <a:rPr lang="en-US" sz="2000" dirty="0" smtClean="0"/>
                        <a:t>Referral Source</a:t>
                      </a:r>
                      <a:endParaRPr lang="en-US" sz="2000" b="1" dirty="0">
                        <a:latin typeface="+mj-lt"/>
                        <a:ea typeface="Calibri"/>
                        <a:cs typeface="Tahoma" pitchFamily="34" charset="0"/>
                      </a:endParaRPr>
                    </a:p>
                  </a:txBody>
                  <a:tcPr marL="42868" marR="42868" marT="0" marB="0" anchor="ctr" anchorCtr="1">
                    <a:solidFill>
                      <a:schemeClr val="tx1">
                        <a:lumMod val="85000"/>
                      </a:schemeClr>
                    </a:solidFill>
                  </a:tcPr>
                </a:tc>
                <a:tc gridSpan="2">
                  <a:txBody>
                    <a:bodyPr/>
                    <a:lstStyle/>
                    <a:p>
                      <a:pPr marL="0" marR="0" algn="ctr">
                        <a:spcBef>
                          <a:spcPts val="0"/>
                        </a:spcBef>
                        <a:spcAft>
                          <a:spcPts val="0"/>
                        </a:spcAft>
                      </a:pPr>
                      <a:r>
                        <a:rPr lang="en-US" sz="2000" dirty="0"/>
                        <a:t>Total</a:t>
                      </a:r>
                    </a:p>
                    <a:p>
                      <a:pPr marL="0" marR="0" algn="ctr">
                        <a:spcBef>
                          <a:spcPts val="0"/>
                        </a:spcBef>
                        <a:spcAft>
                          <a:spcPts val="0"/>
                        </a:spcAft>
                      </a:pPr>
                      <a:r>
                        <a:rPr lang="en-US" sz="2000" dirty="0" smtClean="0"/>
                        <a:t>n=435</a:t>
                      </a:r>
                      <a:endParaRPr lang="en-US" sz="2000" dirty="0">
                        <a:latin typeface="+mj-lt"/>
                        <a:ea typeface="Calibri"/>
                        <a:cs typeface="Tahoma" pitchFamily="34" charset="0"/>
                      </a:endParaRPr>
                    </a:p>
                  </a:txBody>
                  <a:tcPr marL="42868" marR="42868" marT="0" marB="0" anchor="ctr" anchorCtr="1">
                    <a:solidFill>
                      <a:schemeClr val="tx1">
                        <a:lumMod val="85000"/>
                      </a:schemeClr>
                    </a:solidFill>
                  </a:tcPr>
                </a:tc>
                <a:tc hMerge="1">
                  <a:txBody>
                    <a:bodyPr/>
                    <a:lstStyle/>
                    <a:p>
                      <a:endParaRPr lang="en-US"/>
                    </a:p>
                  </a:txBody>
                  <a:tcPr/>
                </a:tc>
              </a:tr>
              <a:tr h="383579">
                <a:tc>
                  <a:txBody>
                    <a:bodyPr/>
                    <a:lstStyle/>
                    <a:p>
                      <a:pPr rtl="0" fontAlgn="b"/>
                      <a:r>
                        <a:rPr lang="en-US" sz="2000" dirty="0" smtClean="0">
                          <a:effectLst/>
                        </a:rPr>
                        <a:t>Patient/Family</a:t>
                      </a:r>
                      <a:endParaRPr lang="en-US" sz="2000" dirty="0">
                        <a:effectLst/>
                      </a:endParaRPr>
                    </a:p>
                  </a:txBody>
                  <a:tcPr marL="28575" marR="28575" marT="19050" marB="19050" anchor="b">
                    <a:solidFill>
                      <a:schemeClr val="tx1">
                        <a:lumMod val="95000"/>
                      </a:schemeClr>
                    </a:solidFill>
                  </a:tcPr>
                </a:tc>
                <a:tc>
                  <a:txBody>
                    <a:bodyPr/>
                    <a:lstStyle/>
                    <a:p>
                      <a:pPr algn="r" rtl="0" fontAlgn="b"/>
                      <a:r>
                        <a:rPr lang="en-US" sz="2000" dirty="0">
                          <a:effectLst/>
                        </a:rPr>
                        <a:t>215</a:t>
                      </a:r>
                    </a:p>
                  </a:txBody>
                  <a:tcPr marL="28575" marR="28575" marT="19050" marB="19050" anchor="b">
                    <a:solidFill>
                      <a:schemeClr val="tx1">
                        <a:lumMod val="95000"/>
                      </a:schemeClr>
                    </a:solidFill>
                  </a:tcPr>
                </a:tc>
                <a:tc>
                  <a:txBody>
                    <a:bodyPr/>
                    <a:lstStyle/>
                    <a:p>
                      <a:pPr algn="r" rtl="0" fontAlgn="b"/>
                      <a:r>
                        <a:rPr lang="en-US" sz="2000">
                          <a:effectLst/>
                        </a:rPr>
                        <a:t>49%</a:t>
                      </a:r>
                    </a:p>
                  </a:txBody>
                  <a:tcPr marL="28575" marR="28575" marT="19050" marB="19050" anchor="b">
                    <a:solidFill>
                      <a:schemeClr val="tx1">
                        <a:lumMod val="95000"/>
                      </a:schemeClr>
                    </a:solidFill>
                  </a:tcPr>
                </a:tc>
              </a:tr>
              <a:tr h="383579">
                <a:tc>
                  <a:txBody>
                    <a:bodyPr/>
                    <a:lstStyle/>
                    <a:p>
                      <a:pPr rtl="0" fontAlgn="b"/>
                      <a:r>
                        <a:rPr lang="en-US" sz="2000" dirty="0">
                          <a:effectLst/>
                        </a:rPr>
                        <a:t>Interdisciplinary Rounds</a:t>
                      </a:r>
                    </a:p>
                  </a:txBody>
                  <a:tcPr marL="28575" marR="28575" marT="19050" marB="19050" anchor="b">
                    <a:solidFill>
                      <a:schemeClr val="tx1">
                        <a:lumMod val="95000"/>
                      </a:schemeClr>
                    </a:solidFill>
                  </a:tcPr>
                </a:tc>
                <a:tc>
                  <a:txBody>
                    <a:bodyPr/>
                    <a:lstStyle/>
                    <a:p>
                      <a:pPr algn="r" rtl="0" fontAlgn="b"/>
                      <a:r>
                        <a:rPr lang="en-US" sz="2000" dirty="0">
                          <a:effectLst/>
                        </a:rPr>
                        <a:t>70</a:t>
                      </a:r>
                    </a:p>
                  </a:txBody>
                  <a:tcPr marL="28575" marR="28575" marT="19050" marB="19050" anchor="b">
                    <a:solidFill>
                      <a:schemeClr val="tx1">
                        <a:lumMod val="95000"/>
                      </a:schemeClr>
                    </a:solidFill>
                  </a:tcPr>
                </a:tc>
                <a:tc>
                  <a:txBody>
                    <a:bodyPr/>
                    <a:lstStyle/>
                    <a:p>
                      <a:pPr algn="r" rtl="0" fontAlgn="b"/>
                      <a:r>
                        <a:rPr lang="en-US" sz="2000">
                          <a:effectLst/>
                        </a:rPr>
                        <a:t>16%</a:t>
                      </a:r>
                    </a:p>
                  </a:txBody>
                  <a:tcPr marL="28575" marR="28575" marT="19050" marB="19050" anchor="b">
                    <a:solidFill>
                      <a:schemeClr val="tx1">
                        <a:lumMod val="95000"/>
                      </a:schemeClr>
                    </a:solidFill>
                  </a:tcPr>
                </a:tc>
              </a:tr>
              <a:tr h="383579">
                <a:tc>
                  <a:txBody>
                    <a:bodyPr/>
                    <a:lstStyle/>
                    <a:p>
                      <a:pPr rtl="0" fontAlgn="b"/>
                      <a:r>
                        <a:rPr lang="en-US" sz="2000" dirty="0">
                          <a:effectLst/>
                        </a:rPr>
                        <a:t>Nurse</a:t>
                      </a:r>
                    </a:p>
                  </a:txBody>
                  <a:tcPr marL="28575" marR="28575" marT="19050" marB="19050" anchor="b">
                    <a:solidFill>
                      <a:schemeClr val="tx1">
                        <a:lumMod val="95000"/>
                      </a:schemeClr>
                    </a:solidFill>
                  </a:tcPr>
                </a:tc>
                <a:tc>
                  <a:txBody>
                    <a:bodyPr/>
                    <a:lstStyle/>
                    <a:p>
                      <a:pPr algn="r" rtl="0" fontAlgn="b"/>
                      <a:r>
                        <a:rPr lang="en-US" sz="2000" dirty="0">
                          <a:effectLst/>
                        </a:rPr>
                        <a:t>52</a:t>
                      </a:r>
                    </a:p>
                  </a:txBody>
                  <a:tcPr marL="28575" marR="28575" marT="19050" marB="19050" anchor="b">
                    <a:solidFill>
                      <a:schemeClr val="tx1">
                        <a:lumMod val="95000"/>
                      </a:schemeClr>
                    </a:solidFill>
                  </a:tcPr>
                </a:tc>
                <a:tc>
                  <a:txBody>
                    <a:bodyPr/>
                    <a:lstStyle/>
                    <a:p>
                      <a:pPr algn="r" rtl="0" fontAlgn="b"/>
                      <a:r>
                        <a:rPr lang="en-US" sz="2000">
                          <a:effectLst/>
                        </a:rPr>
                        <a:t>12%</a:t>
                      </a:r>
                    </a:p>
                  </a:txBody>
                  <a:tcPr marL="28575" marR="28575" marT="19050" marB="19050" anchor="b">
                    <a:solidFill>
                      <a:schemeClr val="tx1">
                        <a:lumMod val="95000"/>
                      </a:schemeClr>
                    </a:solidFill>
                  </a:tcPr>
                </a:tc>
              </a:tr>
              <a:tr h="383579">
                <a:tc>
                  <a:txBody>
                    <a:bodyPr/>
                    <a:lstStyle/>
                    <a:p>
                      <a:pPr rtl="0" fontAlgn="b"/>
                      <a:r>
                        <a:rPr lang="en-US" sz="2000" dirty="0" smtClean="0">
                          <a:effectLst/>
                        </a:rPr>
                        <a:t>Discern Expert</a:t>
                      </a:r>
                      <a:r>
                        <a:rPr lang="en-US" sz="2000" baseline="30000" dirty="0" smtClean="0">
                          <a:effectLst/>
                        </a:rPr>
                        <a:t>+</a:t>
                      </a:r>
                      <a:endParaRPr lang="en-US" sz="2000" baseline="30000" dirty="0">
                        <a:effectLst/>
                      </a:endParaRPr>
                    </a:p>
                  </a:txBody>
                  <a:tcPr marL="28575" marR="28575" marT="19050" marB="19050" anchor="b">
                    <a:solidFill>
                      <a:schemeClr val="tx1">
                        <a:lumMod val="95000"/>
                      </a:schemeClr>
                    </a:solidFill>
                  </a:tcPr>
                </a:tc>
                <a:tc>
                  <a:txBody>
                    <a:bodyPr/>
                    <a:lstStyle/>
                    <a:p>
                      <a:pPr algn="r" rtl="0" fontAlgn="b"/>
                      <a:r>
                        <a:rPr lang="en-US" sz="2000" dirty="0">
                          <a:effectLst/>
                        </a:rPr>
                        <a:t>48</a:t>
                      </a:r>
                    </a:p>
                  </a:txBody>
                  <a:tcPr marL="28575" marR="28575" marT="19050" marB="19050" anchor="b">
                    <a:solidFill>
                      <a:schemeClr val="tx1">
                        <a:lumMod val="95000"/>
                      </a:schemeClr>
                    </a:solidFill>
                  </a:tcPr>
                </a:tc>
                <a:tc>
                  <a:txBody>
                    <a:bodyPr/>
                    <a:lstStyle/>
                    <a:p>
                      <a:pPr algn="r" rtl="0" fontAlgn="b"/>
                      <a:r>
                        <a:rPr lang="en-US" sz="2000" dirty="0">
                          <a:effectLst/>
                        </a:rPr>
                        <a:t>11%</a:t>
                      </a:r>
                    </a:p>
                  </a:txBody>
                  <a:tcPr marL="28575" marR="28575" marT="19050" marB="19050" anchor="b">
                    <a:solidFill>
                      <a:schemeClr val="tx1">
                        <a:lumMod val="95000"/>
                      </a:schemeClr>
                    </a:solidFill>
                  </a:tcPr>
                </a:tc>
              </a:tr>
              <a:tr h="383579">
                <a:tc>
                  <a:txBody>
                    <a:bodyPr/>
                    <a:lstStyle/>
                    <a:p>
                      <a:pPr rtl="0" fontAlgn="b"/>
                      <a:r>
                        <a:rPr lang="en-US" sz="2000" dirty="0" smtClean="0">
                          <a:effectLst/>
                        </a:rPr>
                        <a:t>Other*</a:t>
                      </a:r>
                      <a:endParaRPr lang="en-US" sz="2000" dirty="0">
                        <a:effectLst/>
                      </a:endParaRPr>
                    </a:p>
                  </a:txBody>
                  <a:tcPr marL="28575" marR="28575" marT="19050" marB="19050" anchor="b">
                    <a:solidFill>
                      <a:schemeClr val="tx1">
                        <a:lumMod val="95000"/>
                      </a:schemeClr>
                    </a:solidFill>
                  </a:tcPr>
                </a:tc>
                <a:tc>
                  <a:txBody>
                    <a:bodyPr/>
                    <a:lstStyle/>
                    <a:p>
                      <a:pPr algn="r" rtl="0" fontAlgn="b"/>
                      <a:r>
                        <a:rPr lang="en-US" sz="2000">
                          <a:effectLst/>
                        </a:rPr>
                        <a:t>83</a:t>
                      </a:r>
                    </a:p>
                  </a:txBody>
                  <a:tcPr marL="28575" marR="28575" marT="19050" marB="19050" anchor="b">
                    <a:solidFill>
                      <a:schemeClr val="tx1">
                        <a:lumMod val="95000"/>
                      </a:schemeClr>
                    </a:solidFill>
                  </a:tcPr>
                </a:tc>
                <a:tc>
                  <a:txBody>
                    <a:bodyPr/>
                    <a:lstStyle/>
                    <a:p>
                      <a:pPr algn="r" rtl="0" fontAlgn="b"/>
                      <a:r>
                        <a:rPr lang="en-US" sz="2000" dirty="0">
                          <a:effectLst/>
                        </a:rPr>
                        <a:t>19%</a:t>
                      </a:r>
                    </a:p>
                  </a:txBody>
                  <a:tcPr marL="28575" marR="28575" marT="19050" marB="19050" anchor="b">
                    <a:solidFill>
                      <a:schemeClr val="tx1">
                        <a:lumMod val="95000"/>
                      </a:schemeClr>
                    </a:solidFill>
                  </a:tcPr>
                </a:tc>
              </a:tr>
            </a:tbl>
          </a:graphicData>
        </a:graphic>
      </p:graphicFrame>
      <p:sp>
        <p:nvSpPr>
          <p:cNvPr id="5" name="Rectangle 4"/>
          <p:cNvSpPr/>
          <p:nvPr/>
        </p:nvSpPr>
        <p:spPr>
          <a:xfrm>
            <a:off x="6610178" y="5001783"/>
            <a:ext cx="1790785" cy="1015663"/>
          </a:xfrm>
          <a:prstGeom prst="rect">
            <a:avLst/>
          </a:prstGeom>
        </p:spPr>
        <p:txBody>
          <a:bodyPr wrap="square">
            <a:spAutoFit/>
          </a:bodyPr>
          <a:lstStyle/>
          <a:p>
            <a:r>
              <a:rPr lang="en-US" sz="1200" dirty="0">
                <a:solidFill>
                  <a:schemeClr val="bg1"/>
                </a:solidFill>
              </a:rPr>
              <a:t>+Discern Expert = electronically-generated </a:t>
            </a:r>
            <a:r>
              <a:rPr lang="en-US" sz="1200" dirty="0" smtClean="0">
                <a:solidFill>
                  <a:schemeClr val="bg1"/>
                </a:solidFill>
              </a:rPr>
              <a:t>referral from admitting nurse spiritual screen</a:t>
            </a:r>
            <a:endParaRPr lang="en-US" sz="1200" dirty="0">
              <a:solidFill>
                <a:schemeClr val="bg1"/>
              </a:solidFill>
            </a:endParaRPr>
          </a:p>
        </p:txBody>
      </p:sp>
      <p:sp>
        <p:nvSpPr>
          <p:cNvPr id="6" name="Rectangle 5"/>
          <p:cNvSpPr/>
          <p:nvPr/>
        </p:nvSpPr>
        <p:spPr>
          <a:xfrm>
            <a:off x="8400963" y="5001783"/>
            <a:ext cx="2074880" cy="1384995"/>
          </a:xfrm>
          <a:prstGeom prst="rect">
            <a:avLst/>
          </a:prstGeom>
        </p:spPr>
        <p:txBody>
          <a:bodyPr wrap="square">
            <a:spAutoFit/>
          </a:bodyPr>
          <a:lstStyle/>
          <a:p>
            <a:r>
              <a:rPr lang="en-US" sz="1400" b="1" dirty="0">
                <a:solidFill>
                  <a:schemeClr val="bg1"/>
                </a:solidFill>
              </a:rPr>
              <a:t>*Referral Other (n): </a:t>
            </a:r>
          </a:p>
          <a:p>
            <a:r>
              <a:rPr lang="en-US" sz="1400" dirty="0">
                <a:solidFill>
                  <a:schemeClr val="bg1"/>
                </a:solidFill>
              </a:rPr>
              <a:t>DNR order (29)</a:t>
            </a:r>
          </a:p>
          <a:p>
            <a:r>
              <a:rPr lang="en-US" sz="1400" dirty="0">
                <a:solidFill>
                  <a:schemeClr val="bg1"/>
                </a:solidFill>
              </a:rPr>
              <a:t>Follow up (29)</a:t>
            </a:r>
          </a:p>
          <a:p>
            <a:r>
              <a:rPr lang="en-US" sz="1400" dirty="0">
                <a:solidFill>
                  <a:schemeClr val="bg1"/>
                </a:solidFill>
              </a:rPr>
              <a:t>Other Chaplains (15)</a:t>
            </a:r>
          </a:p>
          <a:p>
            <a:r>
              <a:rPr lang="en-US" sz="1400" dirty="0">
                <a:solidFill>
                  <a:schemeClr val="bg1"/>
                </a:solidFill>
              </a:rPr>
              <a:t>Trauma/Code (3)</a:t>
            </a:r>
          </a:p>
          <a:p>
            <a:r>
              <a:rPr lang="en-US" sz="1400" dirty="0">
                <a:solidFill>
                  <a:schemeClr val="bg1"/>
                </a:solidFill>
              </a:rPr>
              <a:t>Other (7)</a:t>
            </a:r>
          </a:p>
        </p:txBody>
      </p:sp>
      <p:pic>
        <p:nvPicPr>
          <p:cNvPr id="7" name="Shape 44"/>
          <p:cNvPicPr preferRelativeResize="0"/>
          <p:nvPr/>
        </p:nvPicPr>
        <p:blipFill rotWithShape="1">
          <a:blip r:embed="rId3">
            <a:alphaModFix/>
          </a:blip>
          <a:srcRect l="5881" t="12384" r="75715" b="73198"/>
          <a:stretch/>
        </p:blipFill>
        <p:spPr>
          <a:xfrm>
            <a:off x="1141413" y="2491878"/>
            <a:ext cx="4626341" cy="2255257"/>
          </a:xfrm>
          <a:prstGeom prst="rect">
            <a:avLst/>
          </a:prstGeom>
          <a:noFill/>
          <a:ln>
            <a:noFill/>
          </a:ln>
        </p:spPr>
      </p:pic>
      <p:sp>
        <p:nvSpPr>
          <p:cNvPr id="8" name="Rectangle 7"/>
          <p:cNvSpPr>
            <a:spLocks noChangeAspect="1"/>
          </p:cNvSpPr>
          <p:nvPr/>
        </p:nvSpPr>
        <p:spPr>
          <a:xfrm>
            <a:off x="1465210" y="4195315"/>
            <a:ext cx="182880" cy="182880"/>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12665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Disclosures</a:t>
            </a:r>
            <a:endParaRPr lang="en-US" dirty="0"/>
          </a:p>
        </p:txBody>
      </p:sp>
      <p:sp>
        <p:nvSpPr>
          <p:cNvPr id="3" name="Content Placeholder 2"/>
          <p:cNvSpPr>
            <a:spLocks noGrp="1"/>
          </p:cNvSpPr>
          <p:nvPr>
            <p:ph idx="1"/>
          </p:nvPr>
        </p:nvSpPr>
        <p:spPr/>
        <p:txBody>
          <a:bodyPr>
            <a:normAutofit/>
          </a:bodyPr>
          <a:lstStyle/>
          <a:p>
            <a:pPr marL="0" indent="0" algn="ctr">
              <a:buNone/>
            </a:pPr>
            <a:r>
              <a:rPr lang="en-US" sz="4000" i="1" dirty="0" smtClean="0"/>
              <a:t>The authors/presenters </a:t>
            </a:r>
            <a:r>
              <a:rPr lang="en-US" sz="4000" i="1" dirty="0"/>
              <a:t>have no relevant financial or nonfinancial relationships to disclose</a:t>
            </a:r>
          </a:p>
          <a:p>
            <a:pPr marL="0" indent="0">
              <a:buNone/>
            </a:pPr>
            <a:endParaRPr lang="en-US" sz="4000" i="1" dirty="0"/>
          </a:p>
        </p:txBody>
      </p:sp>
    </p:spTree>
    <p:extLst>
      <p:ext uri="{BB962C8B-B14F-4D97-AF65-F5344CB8AC3E}">
        <p14:creationId xmlns:p14="http://schemas.microsoft.com/office/powerpoint/2010/main" val="40418436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6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73750" y="502793"/>
            <a:ext cx="9905998" cy="1478570"/>
          </a:xfrm>
        </p:spPr>
        <p:txBody>
          <a:bodyPr>
            <a:normAutofit/>
          </a:bodyPr>
          <a:lstStyle/>
          <a:p>
            <a:pPr algn="ctr"/>
            <a:r>
              <a:rPr lang="en-US" dirty="0"/>
              <a:t>Spiritual </a:t>
            </a:r>
            <a:r>
              <a:rPr lang="en-US" dirty="0" smtClean="0"/>
              <a:t>Assessment </a:t>
            </a:r>
            <a:r>
              <a:rPr lang="en-US" dirty="0"/>
              <a:t>Trends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655087263"/>
              </p:ext>
            </p:extLst>
          </p:nvPr>
        </p:nvGraphicFramePr>
        <p:xfrm>
          <a:off x="8839203" y="1828800"/>
          <a:ext cx="2758285" cy="1582420"/>
        </p:xfrm>
        <a:graphic>
          <a:graphicData uri="http://schemas.openxmlformats.org/drawingml/2006/table">
            <a:tbl>
              <a:tblPr firstRow="1">
                <a:tableStyleId>{616DA210-FB5B-4158-B5E0-FEB733F419BA}</a:tableStyleId>
              </a:tblPr>
              <a:tblGrid>
                <a:gridCol w="1859770"/>
                <a:gridCol w="898515"/>
              </a:tblGrid>
              <a:tr h="345245">
                <a:tc>
                  <a:txBody>
                    <a:bodyPr/>
                    <a:lstStyle/>
                    <a:p>
                      <a:pPr rtl="0" fontAlgn="b"/>
                      <a:r>
                        <a:rPr lang="en-US" sz="2200" dirty="0">
                          <a:solidFill>
                            <a:schemeClr val="bg1"/>
                          </a:solidFill>
                          <a:effectLst/>
                        </a:rPr>
                        <a:t>Concerns</a:t>
                      </a:r>
                      <a:endParaRPr lang="en-US" sz="2200" b="1" dirty="0">
                        <a:solidFill>
                          <a:schemeClr val="bg1"/>
                        </a:solidFill>
                        <a:effectLst/>
                      </a:endParaRPr>
                    </a:p>
                  </a:txBody>
                  <a:tcPr marL="28575" marR="28575" marT="19050" marB="19050">
                    <a:solidFill>
                      <a:schemeClr val="tx1">
                        <a:lumMod val="85000"/>
                      </a:schemeClr>
                    </a:solidFill>
                  </a:tcPr>
                </a:tc>
                <a:tc>
                  <a:txBody>
                    <a:bodyPr/>
                    <a:lstStyle/>
                    <a:p>
                      <a:pPr marL="0" marR="0" indent="0" algn="l" defTabSz="457200" rtl="0" eaLnBrk="1" fontAlgn="b" latinLnBrk="0" hangingPunct="1">
                        <a:lnSpc>
                          <a:spcPct val="100000"/>
                        </a:lnSpc>
                        <a:spcBef>
                          <a:spcPts val="0"/>
                        </a:spcBef>
                        <a:spcAft>
                          <a:spcPts val="0"/>
                        </a:spcAft>
                        <a:buClrTx/>
                        <a:buSzTx/>
                        <a:buFontTx/>
                        <a:buNone/>
                        <a:tabLst/>
                        <a:defRPr/>
                      </a:pPr>
                      <a:r>
                        <a:rPr lang="en-US" sz="2200" dirty="0" smtClean="0">
                          <a:solidFill>
                            <a:schemeClr val="bg1"/>
                          </a:solidFill>
                          <a:effectLst/>
                        </a:rPr>
                        <a:t>n=228</a:t>
                      </a:r>
                      <a:endParaRPr lang="en-US" sz="2200" b="1" dirty="0">
                        <a:solidFill>
                          <a:schemeClr val="bg1"/>
                        </a:solidFill>
                        <a:effectLst/>
                      </a:endParaRPr>
                    </a:p>
                  </a:txBody>
                  <a:tcPr marL="28575" marR="28575" marT="19050" marB="19050" anchor="b">
                    <a:solidFill>
                      <a:schemeClr val="tx1">
                        <a:lumMod val="85000"/>
                      </a:schemeClr>
                    </a:solidFill>
                  </a:tcPr>
                </a:tc>
              </a:tr>
              <a:tr h="200025">
                <a:tc>
                  <a:txBody>
                    <a:bodyPr/>
                    <a:lstStyle/>
                    <a:p>
                      <a:pPr algn="l" fontAlgn="b"/>
                      <a:r>
                        <a:rPr lang="en-US" sz="2200" u="none" strike="noStrike" dirty="0">
                          <a:solidFill>
                            <a:schemeClr val="bg1"/>
                          </a:solidFill>
                        </a:rPr>
                        <a:t>Anxiety/Fear</a:t>
                      </a:r>
                      <a:endParaRPr lang="en-US" sz="2200" b="0" i="0" u="none" strike="noStrike" dirty="0">
                        <a:solidFill>
                          <a:schemeClr val="bg1"/>
                        </a:solidFill>
                        <a:latin typeface="Calibri"/>
                      </a:endParaRPr>
                    </a:p>
                  </a:txBody>
                  <a:tcPr marL="12700" marR="12700" marT="12700" marB="0" anchor="b">
                    <a:solidFill>
                      <a:schemeClr val="tx1">
                        <a:lumMod val="95000"/>
                      </a:schemeClr>
                    </a:solidFill>
                  </a:tcPr>
                </a:tc>
                <a:tc>
                  <a:txBody>
                    <a:bodyPr/>
                    <a:lstStyle/>
                    <a:p>
                      <a:pPr algn="r" fontAlgn="b"/>
                      <a:r>
                        <a:rPr lang="en-US" sz="2200" u="none" strike="noStrike">
                          <a:solidFill>
                            <a:schemeClr val="bg1"/>
                          </a:solidFill>
                        </a:rPr>
                        <a:t>81%</a:t>
                      </a:r>
                      <a:endParaRPr lang="en-US" sz="2200" b="0" i="0" u="none" strike="noStrike">
                        <a:solidFill>
                          <a:schemeClr val="bg1"/>
                        </a:solidFill>
                        <a:latin typeface="Calibri"/>
                      </a:endParaRPr>
                    </a:p>
                  </a:txBody>
                  <a:tcPr marL="12700" marR="12700" marT="12700" marB="0" anchor="b">
                    <a:solidFill>
                      <a:schemeClr val="tx1">
                        <a:lumMod val="95000"/>
                      </a:schemeClr>
                    </a:solidFill>
                  </a:tcPr>
                </a:tc>
              </a:tr>
              <a:tr h="200025">
                <a:tc>
                  <a:txBody>
                    <a:bodyPr/>
                    <a:lstStyle/>
                    <a:p>
                      <a:pPr algn="l" fontAlgn="b"/>
                      <a:r>
                        <a:rPr lang="en-US" sz="1800" u="none" strike="noStrike" dirty="0">
                          <a:solidFill>
                            <a:schemeClr val="bg1"/>
                          </a:solidFill>
                        </a:rPr>
                        <a:t>Loss of Control</a:t>
                      </a:r>
                      <a:endParaRPr lang="en-US" sz="1800" b="0" i="0" u="none" strike="noStrike" dirty="0">
                        <a:solidFill>
                          <a:schemeClr val="bg1"/>
                        </a:solidFill>
                        <a:latin typeface="Calibri"/>
                      </a:endParaRPr>
                    </a:p>
                  </a:txBody>
                  <a:tcPr marL="12700" marR="12700" marT="12700" marB="0" anchor="b">
                    <a:solidFill>
                      <a:schemeClr val="tx1">
                        <a:lumMod val="95000"/>
                      </a:schemeClr>
                    </a:solidFill>
                  </a:tcPr>
                </a:tc>
                <a:tc>
                  <a:txBody>
                    <a:bodyPr/>
                    <a:lstStyle/>
                    <a:p>
                      <a:pPr algn="r" fontAlgn="b"/>
                      <a:r>
                        <a:rPr lang="en-US" sz="1800" u="none" strike="noStrike">
                          <a:solidFill>
                            <a:schemeClr val="bg1"/>
                          </a:solidFill>
                        </a:rPr>
                        <a:t>36%</a:t>
                      </a:r>
                      <a:endParaRPr lang="en-US" sz="1800" b="0" i="0" u="none" strike="noStrike">
                        <a:solidFill>
                          <a:schemeClr val="bg1"/>
                        </a:solidFill>
                        <a:latin typeface="Calibri"/>
                      </a:endParaRPr>
                    </a:p>
                  </a:txBody>
                  <a:tcPr marL="12700" marR="12700" marT="12700" marB="0" anchor="b">
                    <a:solidFill>
                      <a:schemeClr val="tx1">
                        <a:lumMod val="95000"/>
                      </a:schemeClr>
                    </a:solidFill>
                  </a:tcPr>
                </a:tc>
              </a:tr>
              <a:tr h="200025">
                <a:tc>
                  <a:txBody>
                    <a:bodyPr/>
                    <a:lstStyle/>
                    <a:p>
                      <a:pPr algn="l" fontAlgn="b"/>
                      <a:r>
                        <a:rPr lang="en-US" sz="1800" u="none" strike="noStrike" dirty="0">
                          <a:solidFill>
                            <a:schemeClr val="bg1"/>
                          </a:solidFill>
                        </a:rPr>
                        <a:t>Grief</a:t>
                      </a:r>
                      <a:endParaRPr lang="en-US" sz="1800" b="0" i="0" u="none" strike="noStrike" dirty="0">
                        <a:solidFill>
                          <a:schemeClr val="bg1"/>
                        </a:solidFill>
                        <a:latin typeface="Calibri"/>
                      </a:endParaRPr>
                    </a:p>
                  </a:txBody>
                  <a:tcPr marL="12700" marR="12700" marT="12700" marB="0" anchor="b">
                    <a:solidFill>
                      <a:schemeClr val="tx1">
                        <a:lumMod val="95000"/>
                      </a:schemeClr>
                    </a:solidFill>
                  </a:tcPr>
                </a:tc>
                <a:tc>
                  <a:txBody>
                    <a:bodyPr/>
                    <a:lstStyle/>
                    <a:p>
                      <a:pPr algn="r" fontAlgn="b"/>
                      <a:r>
                        <a:rPr lang="en-US" sz="1800" u="none" strike="noStrike" dirty="0">
                          <a:solidFill>
                            <a:schemeClr val="bg1"/>
                          </a:solidFill>
                        </a:rPr>
                        <a:t>21%</a:t>
                      </a:r>
                      <a:endParaRPr lang="en-US" sz="1800" b="0" i="0" u="none" strike="noStrike" dirty="0">
                        <a:solidFill>
                          <a:schemeClr val="bg1"/>
                        </a:solidFill>
                        <a:latin typeface="Calibri"/>
                      </a:endParaRPr>
                    </a:p>
                  </a:txBody>
                  <a:tcPr marL="12700" marR="12700" marT="12700" marB="0" anchor="b">
                    <a:solidFill>
                      <a:schemeClr val="tx1">
                        <a:lumMod val="95000"/>
                      </a:schemeClr>
                    </a:solidFill>
                  </a:tcPr>
                </a:tc>
              </a:tr>
              <a:tr h="200025">
                <a:tc>
                  <a:txBody>
                    <a:bodyPr/>
                    <a:lstStyle/>
                    <a:p>
                      <a:pPr algn="l" fontAlgn="b"/>
                      <a:r>
                        <a:rPr lang="en-US" sz="1800" u="none" strike="noStrike" dirty="0">
                          <a:solidFill>
                            <a:schemeClr val="bg1"/>
                          </a:solidFill>
                        </a:rPr>
                        <a:t>End Of Life</a:t>
                      </a:r>
                      <a:endParaRPr lang="en-US" sz="1800" b="0" i="0" u="none" strike="noStrike" dirty="0">
                        <a:solidFill>
                          <a:schemeClr val="bg1"/>
                        </a:solidFill>
                        <a:latin typeface="Calibri"/>
                      </a:endParaRPr>
                    </a:p>
                  </a:txBody>
                  <a:tcPr marL="12700" marR="12700" marT="12700" marB="0" anchor="b">
                    <a:solidFill>
                      <a:schemeClr val="tx1">
                        <a:lumMod val="95000"/>
                      </a:schemeClr>
                    </a:solidFill>
                  </a:tcPr>
                </a:tc>
                <a:tc>
                  <a:txBody>
                    <a:bodyPr/>
                    <a:lstStyle/>
                    <a:p>
                      <a:pPr algn="r" fontAlgn="b"/>
                      <a:r>
                        <a:rPr lang="en-US" sz="1800" u="none" strike="noStrike" dirty="0">
                          <a:solidFill>
                            <a:schemeClr val="bg1"/>
                          </a:solidFill>
                        </a:rPr>
                        <a:t>12%</a:t>
                      </a:r>
                      <a:endParaRPr lang="en-US" sz="1800" b="0" i="0" u="none" strike="noStrike" dirty="0">
                        <a:solidFill>
                          <a:schemeClr val="bg1"/>
                        </a:solidFill>
                        <a:latin typeface="Calibri"/>
                      </a:endParaRPr>
                    </a:p>
                  </a:txBody>
                  <a:tcPr marL="12700" marR="12700" marT="12700" marB="0" anchor="b">
                    <a:solidFill>
                      <a:schemeClr val="tx1">
                        <a:lumMod val="95000"/>
                      </a:schemeClr>
                    </a:solidFill>
                  </a:tcPr>
                </a:tc>
              </a:tr>
            </a:tbl>
          </a:graphicData>
        </a:graphic>
      </p:graphicFrame>
      <p:pic>
        <p:nvPicPr>
          <p:cNvPr id="5" name="Shape 44"/>
          <p:cNvPicPr preferRelativeResize="0"/>
          <p:nvPr/>
        </p:nvPicPr>
        <p:blipFill rotWithShape="1">
          <a:blip r:embed="rId3">
            <a:alphaModFix/>
          </a:blip>
          <a:srcRect l="5881" t="35459" r="41073" b="50821"/>
          <a:stretch/>
        </p:blipFill>
        <p:spPr>
          <a:xfrm>
            <a:off x="1273750" y="4851265"/>
            <a:ext cx="10104875" cy="1532203"/>
          </a:xfrm>
          <a:prstGeom prst="rect">
            <a:avLst/>
          </a:prstGeom>
          <a:noFill/>
          <a:ln>
            <a:noFill/>
          </a:ln>
        </p:spPr>
      </p:pic>
      <p:graphicFrame>
        <p:nvGraphicFramePr>
          <p:cNvPr id="6" name="Table 5"/>
          <p:cNvGraphicFramePr>
            <a:graphicFrameLocks noGrp="1"/>
          </p:cNvGraphicFramePr>
          <p:nvPr>
            <p:extLst>
              <p:ext uri="{D42A27DB-BD31-4B8C-83A1-F6EECF244321}">
                <p14:modId xmlns:p14="http://schemas.microsoft.com/office/powerpoint/2010/main" val="2058591015"/>
              </p:ext>
            </p:extLst>
          </p:nvPr>
        </p:nvGraphicFramePr>
        <p:xfrm>
          <a:off x="1324188" y="1834044"/>
          <a:ext cx="3149596" cy="1996440"/>
        </p:xfrm>
        <a:graphic>
          <a:graphicData uri="http://schemas.openxmlformats.org/drawingml/2006/table">
            <a:tbl>
              <a:tblPr firstRow="1">
                <a:tableStyleId>{616DA210-FB5B-4158-B5E0-FEB733F419BA}</a:tableStyleId>
              </a:tblPr>
              <a:tblGrid>
                <a:gridCol w="2261889"/>
                <a:gridCol w="887707"/>
              </a:tblGrid>
              <a:tr h="308251">
                <a:tc>
                  <a:txBody>
                    <a:bodyPr/>
                    <a:lstStyle/>
                    <a:p>
                      <a:pPr rtl="0" fontAlgn="b"/>
                      <a:r>
                        <a:rPr lang="en-US" sz="2200" dirty="0">
                          <a:solidFill>
                            <a:schemeClr val="bg1"/>
                          </a:solidFill>
                          <a:effectLst/>
                        </a:rPr>
                        <a:t>Resources</a:t>
                      </a:r>
                      <a:endParaRPr lang="en-US" sz="2200" b="1" dirty="0">
                        <a:solidFill>
                          <a:schemeClr val="bg1"/>
                        </a:solidFill>
                        <a:effectLst/>
                      </a:endParaRPr>
                    </a:p>
                  </a:txBody>
                  <a:tcPr marL="28575" marR="28575" marT="19050" marB="19050" anchor="b">
                    <a:solidFill>
                      <a:schemeClr val="tx1">
                        <a:lumMod val="85000"/>
                      </a:schemeClr>
                    </a:solidFill>
                  </a:tcPr>
                </a:tc>
                <a:tc>
                  <a:txBody>
                    <a:bodyPr/>
                    <a:lstStyle/>
                    <a:p>
                      <a:pPr algn="l" rtl="0" fontAlgn="b"/>
                      <a:r>
                        <a:rPr lang="en-US" sz="2200" dirty="0" smtClean="0">
                          <a:solidFill>
                            <a:schemeClr val="bg1"/>
                          </a:solidFill>
                          <a:effectLst/>
                        </a:rPr>
                        <a:t>n=278</a:t>
                      </a:r>
                      <a:endParaRPr lang="en-US" sz="2200" b="1" dirty="0">
                        <a:solidFill>
                          <a:schemeClr val="bg1"/>
                        </a:solidFill>
                        <a:effectLst/>
                      </a:endParaRPr>
                    </a:p>
                  </a:txBody>
                  <a:tcPr marL="28575" marR="28575" marT="19050" marB="19050" anchor="b">
                    <a:solidFill>
                      <a:schemeClr val="tx1">
                        <a:lumMod val="85000"/>
                      </a:schemeClr>
                    </a:solidFill>
                  </a:tcPr>
                </a:tc>
              </a:tr>
              <a:tr h="200025">
                <a:tc>
                  <a:txBody>
                    <a:bodyPr/>
                    <a:lstStyle/>
                    <a:p>
                      <a:pPr rtl="0" fontAlgn="b"/>
                      <a:r>
                        <a:rPr lang="en-US" sz="2200" dirty="0">
                          <a:solidFill>
                            <a:schemeClr val="bg1"/>
                          </a:solidFill>
                          <a:effectLst/>
                        </a:rPr>
                        <a:t>Support Systems</a:t>
                      </a:r>
                    </a:p>
                  </a:txBody>
                  <a:tcPr marL="28575" marR="28575" marT="19050" marB="19050" anchor="b">
                    <a:solidFill>
                      <a:schemeClr val="tx1">
                        <a:lumMod val="95000"/>
                      </a:schemeClr>
                    </a:solidFill>
                  </a:tcPr>
                </a:tc>
                <a:tc>
                  <a:txBody>
                    <a:bodyPr/>
                    <a:lstStyle/>
                    <a:p>
                      <a:pPr algn="r" rtl="0" fontAlgn="b"/>
                      <a:r>
                        <a:rPr lang="en-US" sz="2200">
                          <a:solidFill>
                            <a:schemeClr val="bg1"/>
                          </a:solidFill>
                          <a:effectLst/>
                        </a:rPr>
                        <a:t>92%</a:t>
                      </a:r>
                    </a:p>
                  </a:txBody>
                  <a:tcPr marL="28575" marR="28575" marT="19050" marB="19050" anchor="b">
                    <a:solidFill>
                      <a:schemeClr val="tx1">
                        <a:lumMod val="95000"/>
                      </a:schemeClr>
                    </a:solidFill>
                  </a:tcPr>
                </a:tc>
              </a:tr>
              <a:tr h="200025">
                <a:tc>
                  <a:txBody>
                    <a:bodyPr/>
                    <a:lstStyle/>
                    <a:p>
                      <a:pPr rtl="0" fontAlgn="b"/>
                      <a:r>
                        <a:rPr lang="en-US" sz="1800" dirty="0">
                          <a:solidFill>
                            <a:schemeClr val="bg1"/>
                          </a:solidFill>
                          <a:effectLst/>
                        </a:rPr>
                        <a:t>Hope</a:t>
                      </a:r>
                    </a:p>
                  </a:txBody>
                  <a:tcPr marL="28575" marR="28575" marT="19050" marB="19050" anchor="b">
                    <a:solidFill>
                      <a:schemeClr val="tx1">
                        <a:lumMod val="95000"/>
                      </a:schemeClr>
                    </a:solidFill>
                  </a:tcPr>
                </a:tc>
                <a:tc>
                  <a:txBody>
                    <a:bodyPr/>
                    <a:lstStyle/>
                    <a:p>
                      <a:pPr algn="r" rtl="0" fontAlgn="b"/>
                      <a:r>
                        <a:rPr lang="en-US" sz="1800" dirty="0">
                          <a:solidFill>
                            <a:schemeClr val="bg1"/>
                          </a:solidFill>
                          <a:effectLst/>
                        </a:rPr>
                        <a:t>23%</a:t>
                      </a:r>
                    </a:p>
                  </a:txBody>
                  <a:tcPr marL="28575" marR="28575" marT="19050" marB="19050" anchor="b">
                    <a:solidFill>
                      <a:schemeClr val="tx1">
                        <a:lumMod val="95000"/>
                      </a:schemeClr>
                    </a:solidFill>
                  </a:tcPr>
                </a:tc>
              </a:tr>
              <a:tr h="200025">
                <a:tc>
                  <a:txBody>
                    <a:bodyPr/>
                    <a:lstStyle/>
                    <a:p>
                      <a:pPr rtl="0" fontAlgn="b"/>
                      <a:r>
                        <a:rPr lang="en-US" sz="1800" dirty="0">
                          <a:solidFill>
                            <a:schemeClr val="bg1"/>
                          </a:solidFill>
                          <a:effectLst/>
                        </a:rPr>
                        <a:t>Divine Presence</a:t>
                      </a:r>
                    </a:p>
                  </a:txBody>
                  <a:tcPr marL="28575" marR="28575" marT="19050" marB="19050" anchor="b">
                    <a:solidFill>
                      <a:schemeClr val="tx1">
                        <a:lumMod val="95000"/>
                      </a:schemeClr>
                    </a:solidFill>
                  </a:tcPr>
                </a:tc>
                <a:tc>
                  <a:txBody>
                    <a:bodyPr/>
                    <a:lstStyle/>
                    <a:p>
                      <a:pPr algn="r" rtl="0" fontAlgn="b"/>
                      <a:r>
                        <a:rPr lang="en-US" sz="1800" dirty="0">
                          <a:solidFill>
                            <a:schemeClr val="bg1"/>
                          </a:solidFill>
                          <a:effectLst/>
                        </a:rPr>
                        <a:t>18%</a:t>
                      </a:r>
                    </a:p>
                  </a:txBody>
                  <a:tcPr marL="28575" marR="28575" marT="19050" marB="19050" anchor="b">
                    <a:solidFill>
                      <a:schemeClr val="tx1">
                        <a:lumMod val="95000"/>
                      </a:schemeClr>
                    </a:solidFill>
                  </a:tcPr>
                </a:tc>
              </a:tr>
              <a:tr h="200025">
                <a:tc>
                  <a:txBody>
                    <a:bodyPr/>
                    <a:lstStyle/>
                    <a:p>
                      <a:pPr rtl="0" fontAlgn="b"/>
                      <a:r>
                        <a:rPr lang="en-US" sz="1800" dirty="0">
                          <a:solidFill>
                            <a:schemeClr val="bg1"/>
                          </a:solidFill>
                          <a:effectLst/>
                        </a:rPr>
                        <a:t>Spiritual </a:t>
                      </a:r>
                      <a:r>
                        <a:rPr lang="en-US" sz="1800" dirty="0" smtClean="0">
                          <a:solidFill>
                            <a:schemeClr val="bg1"/>
                          </a:solidFill>
                          <a:effectLst/>
                        </a:rPr>
                        <a:t>WellBeing</a:t>
                      </a:r>
                      <a:endParaRPr lang="en-US" sz="1800" dirty="0">
                        <a:solidFill>
                          <a:schemeClr val="bg1"/>
                        </a:solidFill>
                        <a:effectLst/>
                      </a:endParaRPr>
                    </a:p>
                  </a:txBody>
                  <a:tcPr marL="28575" marR="28575" marT="19050" marB="19050" anchor="b">
                    <a:solidFill>
                      <a:schemeClr val="tx1">
                        <a:lumMod val="95000"/>
                      </a:schemeClr>
                    </a:solidFill>
                  </a:tcPr>
                </a:tc>
                <a:tc>
                  <a:txBody>
                    <a:bodyPr/>
                    <a:lstStyle/>
                    <a:p>
                      <a:pPr algn="r" rtl="0" fontAlgn="b"/>
                      <a:r>
                        <a:rPr lang="en-US" sz="1800" dirty="0">
                          <a:solidFill>
                            <a:schemeClr val="bg1"/>
                          </a:solidFill>
                          <a:effectLst/>
                        </a:rPr>
                        <a:t>19%</a:t>
                      </a:r>
                    </a:p>
                  </a:txBody>
                  <a:tcPr marL="28575" marR="28575" marT="19050" marB="19050" anchor="b">
                    <a:solidFill>
                      <a:schemeClr val="tx1">
                        <a:lumMod val="95000"/>
                      </a:schemeClr>
                    </a:solidFill>
                  </a:tcPr>
                </a:tc>
              </a:tr>
              <a:tr h="200025">
                <a:tc>
                  <a:txBody>
                    <a:bodyPr/>
                    <a:lstStyle/>
                    <a:p>
                      <a:pPr rtl="0" fontAlgn="b"/>
                      <a:r>
                        <a:rPr lang="en-US" sz="1800" dirty="0">
                          <a:solidFill>
                            <a:schemeClr val="bg1"/>
                          </a:solidFill>
                          <a:effectLst/>
                        </a:rPr>
                        <a:t>Accept Illness</a:t>
                      </a:r>
                    </a:p>
                  </a:txBody>
                  <a:tcPr marL="28575" marR="28575" marT="19050" marB="19050" anchor="b">
                    <a:solidFill>
                      <a:schemeClr val="tx1">
                        <a:lumMod val="95000"/>
                      </a:schemeClr>
                    </a:solidFill>
                  </a:tcPr>
                </a:tc>
                <a:tc>
                  <a:txBody>
                    <a:bodyPr/>
                    <a:lstStyle/>
                    <a:p>
                      <a:pPr algn="r" rtl="0" fontAlgn="b"/>
                      <a:r>
                        <a:rPr lang="en-US" sz="1800" dirty="0">
                          <a:solidFill>
                            <a:schemeClr val="bg1"/>
                          </a:solidFill>
                          <a:effectLst/>
                        </a:rPr>
                        <a:t>9%</a:t>
                      </a:r>
                    </a:p>
                  </a:txBody>
                  <a:tcPr marL="28575" marR="28575" marT="19050" marB="19050" anchor="b">
                    <a:solidFill>
                      <a:schemeClr val="tx1">
                        <a:lumMod val="95000"/>
                      </a:schemeClr>
                    </a:solidFill>
                  </a:tcPr>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3707870729"/>
              </p:ext>
            </p:extLst>
          </p:nvPr>
        </p:nvGraphicFramePr>
        <p:xfrm>
          <a:off x="4887895" y="1828800"/>
          <a:ext cx="3533568" cy="1836002"/>
        </p:xfrm>
        <a:graphic>
          <a:graphicData uri="http://schemas.openxmlformats.org/drawingml/2006/table">
            <a:tbl>
              <a:tblPr firstRow="1">
                <a:tableStyleId>{616DA210-FB5B-4158-B5E0-FEB733F419BA}</a:tableStyleId>
              </a:tblPr>
              <a:tblGrid>
                <a:gridCol w="2422220"/>
                <a:gridCol w="1111348"/>
              </a:tblGrid>
              <a:tr h="406456">
                <a:tc>
                  <a:txBody>
                    <a:bodyPr/>
                    <a:lstStyle/>
                    <a:p>
                      <a:pPr rtl="0" fontAlgn="b"/>
                      <a:r>
                        <a:rPr lang="en-US" sz="2200" dirty="0">
                          <a:solidFill>
                            <a:schemeClr val="bg1"/>
                          </a:solidFill>
                          <a:effectLst/>
                        </a:rPr>
                        <a:t>Practices</a:t>
                      </a:r>
                      <a:endParaRPr lang="en-US" sz="2200" b="1" dirty="0">
                        <a:solidFill>
                          <a:schemeClr val="bg1"/>
                        </a:solidFill>
                        <a:effectLst/>
                      </a:endParaRPr>
                    </a:p>
                  </a:txBody>
                  <a:tcPr marL="28575" marR="28575" marT="19050" marB="19050" anchor="b">
                    <a:solidFill>
                      <a:schemeClr val="tx1">
                        <a:lumMod val="85000"/>
                      </a:schemeClr>
                    </a:solidFill>
                  </a:tcPr>
                </a:tc>
                <a:tc>
                  <a:txBody>
                    <a:bodyPr/>
                    <a:lstStyle/>
                    <a:p>
                      <a:pPr algn="ctr" rtl="0" fontAlgn="b"/>
                      <a:r>
                        <a:rPr lang="en-US" sz="2200" dirty="0" smtClean="0">
                          <a:solidFill>
                            <a:schemeClr val="bg1"/>
                          </a:solidFill>
                          <a:effectLst/>
                        </a:rPr>
                        <a:t>n=156</a:t>
                      </a:r>
                      <a:endParaRPr lang="en-US" sz="2200" b="1" dirty="0">
                        <a:solidFill>
                          <a:schemeClr val="bg1"/>
                        </a:solidFill>
                        <a:effectLst/>
                      </a:endParaRPr>
                    </a:p>
                  </a:txBody>
                  <a:tcPr marL="28575" marR="28575" marT="19050" marB="19050" anchor="b">
                    <a:solidFill>
                      <a:schemeClr val="tx1">
                        <a:lumMod val="85000"/>
                      </a:schemeClr>
                    </a:solidFill>
                  </a:tcPr>
                </a:tc>
              </a:tr>
              <a:tr h="406456">
                <a:tc>
                  <a:txBody>
                    <a:bodyPr/>
                    <a:lstStyle/>
                    <a:p>
                      <a:pPr rtl="0" fontAlgn="b"/>
                      <a:r>
                        <a:rPr lang="en-US" sz="2200" dirty="0">
                          <a:solidFill>
                            <a:schemeClr val="bg1"/>
                          </a:solidFill>
                          <a:effectLst/>
                        </a:rPr>
                        <a:t>Prayer</a:t>
                      </a:r>
                    </a:p>
                  </a:txBody>
                  <a:tcPr marL="28575" marR="28575" marT="19050" marB="19050" anchor="b">
                    <a:solidFill>
                      <a:schemeClr val="tx1">
                        <a:lumMod val="95000"/>
                      </a:schemeClr>
                    </a:solidFill>
                  </a:tcPr>
                </a:tc>
                <a:tc>
                  <a:txBody>
                    <a:bodyPr/>
                    <a:lstStyle/>
                    <a:p>
                      <a:pPr algn="r" rtl="0" fontAlgn="b"/>
                      <a:r>
                        <a:rPr lang="en-US" sz="2200">
                          <a:solidFill>
                            <a:schemeClr val="bg1"/>
                          </a:solidFill>
                          <a:effectLst/>
                        </a:rPr>
                        <a:t>75%</a:t>
                      </a:r>
                    </a:p>
                  </a:txBody>
                  <a:tcPr marL="28575" marR="28575" marT="19050" marB="19050" anchor="b">
                    <a:solidFill>
                      <a:schemeClr val="tx1">
                        <a:lumMod val="95000"/>
                      </a:schemeClr>
                    </a:solidFill>
                  </a:tcPr>
                </a:tc>
              </a:tr>
              <a:tr h="340095">
                <a:tc>
                  <a:txBody>
                    <a:bodyPr/>
                    <a:lstStyle/>
                    <a:p>
                      <a:pPr rtl="0" fontAlgn="b"/>
                      <a:r>
                        <a:rPr lang="en-US" sz="1800" dirty="0">
                          <a:solidFill>
                            <a:schemeClr val="bg1"/>
                          </a:solidFill>
                          <a:effectLst/>
                        </a:rPr>
                        <a:t>Ritual</a:t>
                      </a:r>
                    </a:p>
                  </a:txBody>
                  <a:tcPr marL="28575" marR="28575" marT="19050" marB="19050" anchor="b">
                    <a:solidFill>
                      <a:schemeClr val="tx1">
                        <a:lumMod val="95000"/>
                      </a:schemeClr>
                    </a:solidFill>
                  </a:tcPr>
                </a:tc>
                <a:tc>
                  <a:txBody>
                    <a:bodyPr/>
                    <a:lstStyle/>
                    <a:p>
                      <a:pPr algn="r" rtl="0" fontAlgn="b"/>
                      <a:r>
                        <a:rPr lang="en-US" sz="1800">
                          <a:solidFill>
                            <a:schemeClr val="bg1"/>
                          </a:solidFill>
                          <a:effectLst/>
                        </a:rPr>
                        <a:t>37%</a:t>
                      </a:r>
                    </a:p>
                  </a:txBody>
                  <a:tcPr marL="28575" marR="28575" marT="19050" marB="19050" anchor="b">
                    <a:solidFill>
                      <a:schemeClr val="tx1">
                        <a:lumMod val="95000"/>
                      </a:schemeClr>
                    </a:solidFill>
                  </a:tcPr>
                </a:tc>
              </a:tr>
              <a:tr h="340095">
                <a:tc>
                  <a:txBody>
                    <a:bodyPr/>
                    <a:lstStyle/>
                    <a:p>
                      <a:pPr rtl="0" fontAlgn="b"/>
                      <a:r>
                        <a:rPr lang="en-US" sz="1800" dirty="0">
                          <a:solidFill>
                            <a:schemeClr val="bg1"/>
                          </a:solidFill>
                          <a:effectLst/>
                        </a:rPr>
                        <a:t>Scripture</a:t>
                      </a:r>
                    </a:p>
                  </a:txBody>
                  <a:tcPr marL="28575" marR="28575" marT="19050" marB="19050" anchor="b">
                    <a:solidFill>
                      <a:schemeClr val="tx1">
                        <a:lumMod val="95000"/>
                      </a:schemeClr>
                    </a:solidFill>
                  </a:tcPr>
                </a:tc>
                <a:tc>
                  <a:txBody>
                    <a:bodyPr/>
                    <a:lstStyle/>
                    <a:p>
                      <a:pPr algn="r" rtl="0" fontAlgn="b"/>
                      <a:r>
                        <a:rPr lang="en-US" sz="1800">
                          <a:solidFill>
                            <a:schemeClr val="bg1"/>
                          </a:solidFill>
                          <a:effectLst/>
                        </a:rPr>
                        <a:t>13%</a:t>
                      </a:r>
                    </a:p>
                  </a:txBody>
                  <a:tcPr marL="28575" marR="28575" marT="19050" marB="19050" anchor="b">
                    <a:solidFill>
                      <a:schemeClr val="tx1">
                        <a:lumMod val="95000"/>
                      </a:schemeClr>
                    </a:solidFill>
                  </a:tcPr>
                </a:tc>
              </a:tr>
              <a:tr h="279427">
                <a:tc>
                  <a:txBody>
                    <a:bodyPr/>
                    <a:lstStyle/>
                    <a:p>
                      <a:pPr rtl="0" fontAlgn="b"/>
                      <a:r>
                        <a:rPr lang="en-US" sz="2000" dirty="0" smtClean="0">
                          <a:solidFill>
                            <a:schemeClr val="bg1"/>
                          </a:solidFill>
                          <a:effectLst/>
                        </a:rPr>
                        <a:t>Music</a:t>
                      </a:r>
                      <a:r>
                        <a:rPr lang="en-US" sz="2000" baseline="0" dirty="0" smtClean="0">
                          <a:solidFill>
                            <a:schemeClr val="bg1"/>
                          </a:solidFill>
                          <a:effectLst/>
                        </a:rPr>
                        <a:t>/Meditation</a:t>
                      </a:r>
                      <a:endParaRPr lang="en-US" sz="2000" dirty="0">
                        <a:solidFill>
                          <a:schemeClr val="bg1"/>
                        </a:solidFill>
                        <a:effectLst/>
                      </a:endParaRPr>
                    </a:p>
                  </a:txBody>
                  <a:tcPr marL="28575" marR="28575" marT="19050" marB="19050" anchor="b">
                    <a:solidFill>
                      <a:schemeClr val="tx1">
                        <a:lumMod val="95000"/>
                      </a:schemeClr>
                    </a:solidFill>
                  </a:tcPr>
                </a:tc>
                <a:tc>
                  <a:txBody>
                    <a:bodyPr/>
                    <a:lstStyle/>
                    <a:p>
                      <a:pPr algn="r"/>
                      <a:r>
                        <a:rPr lang="en-US" sz="1800" dirty="0" smtClean="0">
                          <a:solidFill>
                            <a:schemeClr val="bg1"/>
                          </a:solidFill>
                        </a:rPr>
                        <a:t>10%</a:t>
                      </a:r>
                      <a:endParaRPr lang="en-US" sz="1800" dirty="0">
                        <a:solidFill>
                          <a:schemeClr val="bg1"/>
                        </a:solidFill>
                      </a:endParaRPr>
                    </a:p>
                  </a:txBody>
                  <a:tcPr marL="28575" marR="28575" marT="19050" marB="19050" anchor="b">
                    <a:solidFill>
                      <a:schemeClr val="tx1">
                        <a:lumMod val="95000"/>
                      </a:schemeClr>
                    </a:solidFill>
                  </a:tcPr>
                </a:tc>
              </a:tr>
            </a:tbl>
          </a:graphicData>
        </a:graphic>
      </p:graphicFrame>
      <p:sp>
        <p:nvSpPr>
          <p:cNvPr id="8" name="Rectangle 7"/>
          <p:cNvSpPr>
            <a:spLocks noChangeAspect="1"/>
          </p:cNvSpPr>
          <p:nvPr/>
        </p:nvSpPr>
        <p:spPr>
          <a:xfrm>
            <a:off x="1495928" y="5832323"/>
            <a:ext cx="182880" cy="182880"/>
          </a:xfrm>
          <a:prstGeom prst="rect">
            <a:avLst/>
          </a:prstGeom>
          <a:solidFill>
            <a:schemeClr val="tx2">
              <a:lumMod val="40000"/>
              <a:lumOff val="60000"/>
            </a:schemeClr>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2"/>
              </a:solidFill>
            </a:endParaRPr>
          </a:p>
        </p:txBody>
      </p:sp>
      <p:sp>
        <p:nvSpPr>
          <p:cNvPr id="9" name="Rectangle 8"/>
          <p:cNvSpPr>
            <a:spLocks noChangeAspect="1"/>
          </p:cNvSpPr>
          <p:nvPr/>
        </p:nvSpPr>
        <p:spPr>
          <a:xfrm>
            <a:off x="4613496" y="5525926"/>
            <a:ext cx="182880" cy="182880"/>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a:spLocks noChangeAspect="1"/>
          </p:cNvSpPr>
          <p:nvPr/>
        </p:nvSpPr>
        <p:spPr>
          <a:xfrm>
            <a:off x="8152849" y="5115646"/>
            <a:ext cx="182880" cy="182880"/>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624256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6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41413" y="412646"/>
            <a:ext cx="9905998" cy="1478570"/>
          </a:xfrm>
        </p:spPr>
        <p:txBody>
          <a:bodyPr>
            <a:normAutofit/>
          </a:bodyPr>
          <a:lstStyle/>
          <a:p>
            <a:pPr algn="ctr"/>
            <a:r>
              <a:rPr lang="en-US" b="1" dirty="0"/>
              <a:t>Plan of Care </a:t>
            </a:r>
            <a:r>
              <a:rPr lang="en-US" dirty="0"/>
              <a:t>often</a:t>
            </a:r>
            <a:r>
              <a:rPr lang="en-US" b="1" dirty="0"/>
              <a:t> </a:t>
            </a:r>
            <a:r>
              <a:rPr lang="en-US" dirty="0"/>
              <a:t>addresses </a:t>
            </a:r>
            <a:r>
              <a:rPr lang="en-US" dirty="0" smtClean="0"/>
              <a:t>emotional needs, ritual &amp; ACP/GOC needs</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954710032"/>
              </p:ext>
            </p:extLst>
          </p:nvPr>
        </p:nvGraphicFramePr>
        <p:xfrm>
          <a:off x="2402944" y="1771946"/>
          <a:ext cx="7382934" cy="2814752"/>
        </p:xfrm>
        <a:graphic>
          <a:graphicData uri="http://schemas.openxmlformats.org/drawingml/2006/table">
            <a:tbl>
              <a:tblPr>
                <a:tableStyleId>{5940675A-B579-460E-94D1-54222C63F5DA}</a:tableStyleId>
              </a:tblPr>
              <a:tblGrid>
                <a:gridCol w="6204342"/>
                <a:gridCol w="568992"/>
                <a:gridCol w="609600"/>
              </a:tblGrid>
              <a:tr h="369136">
                <a:tc>
                  <a:txBody>
                    <a:bodyPr/>
                    <a:lstStyle/>
                    <a:p>
                      <a:pPr rtl="0" fontAlgn="b"/>
                      <a:r>
                        <a:rPr lang="en-US" sz="2000" dirty="0">
                          <a:solidFill>
                            <a:schemeClr val="bg1"/>
                          </a:solidFill>
                          <a:effectLst/>
                        </a:rPr>
                        <a:t>Plan of Care</a:t>
                      </a:r>
                      <a:endParaRPr lang="en-US" sz="2000" b="1" dirty="0">
                        <a:solidFill>
                          <a:schemeClr val="bg1"/>
                        </a:solidFill>
                        <a:effectLst/>
                      </a:endParaRPr>
                    </a:p>
                  </a:txBody>
                  <a:tcPr marL="28575" marR="28575" marT="19050" marB="19050" anchor="b">
                    <a:solidFill>
                      <a:schemeClr val="tx1">
                        <a:lumMod val="85000"/>
                      </a:schemeClr>
                    </a:solidFill>
                  </a:tcPr>
                </a:tc>
                <a:tc>
                  <a:txBody>
                    <a:bodyPr/>
                    <a:lstStyle/>
                    <a:p>
                      <a:pPr algn="r" rtl="0" fontAlgn="b"/>
                      <a:r>
                        <a:rPr lang="en-US" sz="2000" dirty="0" smtClean="0">
                          <a:solidFill>
                            <a:schemeClr val="bg1"/>
                          </a:solidFill>
                          <a:effectLst/>
                        </a:rPr>
                        <a:t>n=</a:t>
                      </a:r>
                      <a:endParaRPr lang="en-US" sz="2000" dirty="0">
                        <a:solidFill>
                          <a:schemeClr val="bg1"/>
                        </a:solidFill>
                        <a:effectLst/>
                      </a:endParaRPr>
                    </a:p>
                  </a:txBody>
                  <a:tcPr marL="28575" marR="28575" marT="19050" marB="19050" anchor="b">
                    <a:solidFill>
                      <a:schemeClr val="tx1">
                        <a:lumMod val="85000"/>
                      </a:schemeClr>
                    </a:solidFill>
                  </a:tcPr>
                </a:tc>
                <a:tc>
                  <a:txBody>
                    <a:bodyPr/>
                    <a:lstStyle/>
                    <a:p>
                      <a:pPr rtl="0" fontAlgn="b"/>
                      <a:r>
                        <a:rPr lang="en-US" sz="2000" dirty="0" smtClean="0">
                          <a:solidFill>
                            <a:schemeClr val="bg1"/>
                          </a:solidFill>
                          <a:effectLst/>
                        </a:rPr>
                        <a:t>444</a:t>
                      </a:r>
                      <a:endParaRPr lang="en-US" sz="2000" dirty="0">
                        <a:solidFill>
                          <a:schemeClr val="bg1"/>
                        </a:solidFill>
                        <a:effectLst/>
                      </a:endParaRPr>
                    </a:p>
                  </a:txBody>
                  <a:tcPr marL="28575" marR="28575" marT="19050" marB="19050" anchor="b">
                    <a:solidFill>
                      <a:schemeClr val="tx1">
                        <a:lumMod val="85000"/>
                      </a:schemeClr>
                    </a:solidFill>
                  </a:tcPr>
                </a:tc>
              </a:tr>
              <a:tr h="324143">
                <a:tc>
                  <a:txBody>
                    <a:bodyPr/>
                    <a:lstStyle/>
                    <a:p>
                      <a:pPr rtl="0" fontAlgn="b"/>
                      <a:r>
                        <a:rPr lang="en-US" sz="2000" dirty="0">
                          <a:solidFill>
                            <a:schemeClr val="bg1"/>
                          </a:solidFill>
                          <a:effectLst/>
                        </a:rPr>
                        <a:t>Address anxiety through pastoral presence</a:t>
                      </a:r>
                    </a:p>
                  </a:txBody>
                  <a:tcPr marL="28575" marR="28575" marT="19050" marB="19050" anchor="b">
                    <a:solidFill>
                      <a:schemeClr val="tx1">
                        <a:lumMod val="95000"/>
                      </a:schemeClr>
                    </a:solidFill>
                  </a:tcPr>
                </a:tc>
                <a:tc>
                  <a:txBody>
                    <a:bodyPr/>
                    <a:lstStyle/>
                    <a:p>
                      <a:endParaRPr lang="en-US">
                        <a:solidFill>
                          <a:schemeClr val="bg1"/>
                        </a:solidFill>
                      </a:endParaRPr>
                    </a:p>
                  </a:txBody>
                  <a:tcPr marL="28575" marR="28575" marT="19050" marB="19050" anchor="b">
                    <a:solidFill>
                      <a:schemeClr val="tx1">
                        <a:lumMod val="95000"/>
                      </a:schemeClr>
                    </a:solidFill>
                  </a:tcPr>
                </a:tc>
                <a:tc>
                  <a:txBody>
                    <a:bodyPr/>
                    <a:lstStyle/>
                    <a:p>
                      <a:pPr algn="r" rtl="0" fontAlgn="b"/>
                      <a:r>
                        <a:rPr lang="en-US" sz="2000">
                          <a:solidFill>
                            <a:schemeClr val="bg1"/>
                          </a:solidFill>
                          <a:effectLst/>
                        </a:rPr>
                        <a:t>69%</a:t>
                      </a:r>
                    </a:p>
                  </a:txBody>
                  <a:tcPr marL="28575" marR="28575" marT="19050" marB="19050" anchor="b">
                    <a:solidFill>
                      <a:schemeClr val="tx1">
                        <a:lumMod val="95000"/>
                      </a:schemeClr>
                    </a:solidFill>
                  </a:tcPr>
                </a:tc>
              </a:tr>
              <a:tr h="324143">
                <a:tc>
                  <a:txBody>
                    <a:bodyPr/>
                    <a:lstStyle/>
                    <a:p>
                      <a:pPr rtl="0" fontAlgn="b"/>
                      <a:r>
                        <a:rPr lang="en-US" sz="2000" dirty="0">
                          <a:solidFill>
                            <a:schemeClr val="bg1"/>
                          </a:solidFill>
                          <a:effectLst/>
                        </a:rPr>
                        <a:t>Facilitate expression and management of feelings</a:t>
                      </a:r>
                    </a:p>
                  </a:txBody>
                  <a:tcPr marL="28575" marR="28575" marT="19050" marB="19050" anchor="b">
                    <a:solidFill>
                      <a:schemeClr val="tx1">
                        <a:lumMod val="95000"/>
                      </a:schemeClr>
                    </a:solidFill>
                  </a:tcPr>
                </a:tc>
                <a:tc>
                  <a:txBody>
                    <a:bodyPr/>
                    <a:lstStyle/>
                    <a:p>
                      <a:endParaRPr lang="en-US">
                        <a:solidFill>
                          <a:schemeClr val="bg1"/>
                        </a:solidFill>
                      </a:endParaRPr>
                    </a:p>
                  </a:txBody>
                  <a:tcPr marL="28575" marR="28575" marT="19050" marB="19050" anchor="b">
                    <a:solidFill>
                      <a:schemeClr val="tx1">
                        <a:lumMod val="95000"/>
                      </a:schemeClr>
                    </a:solidFill>
                  </a:tcPr>
                </a:tc>
                <a:tc>
                  <a:txBody>
                    <a:bodyPr/>
                    <a:lstStyle/>
                    <a:p>
                      <a:pPr algn="r" rtl="0" fontAlgn="b"/>
                      <a:r>
                        <a:rPr lang="en-US" sz="2000" dirty="0">
                          <a:solidFill>
                            <a:schemeClr val="bg1"/>
                          </a:solidFill>
                          <a:effectLst/>
                        </a:rPr>
                        <a:t>32%</a:t>
                      </a:r>
                    </a:p>
                  </a:txBody>
                  <a:tcPr marL="28575" marR="28575" marT="19050" marB="19050" anchor="b">
                    <a:solidFill>
                      <a:schemeClr val="tx1">
                        <a:lumMod val="95000"/>
                      </a:schemeClr>
                    </a:solidFill>
                  </a:tcPr>
                </a:tc>
              </a:tr>
              <a:tr h="439954">
                <a:tc>
                  <a:txBody>
                    <a:bodyPr/>
                    <a:lstStyle/>
                    <a:p>
                      <a:pPr rtl="0" fontAlgn="b"/>
                      <a:r>
                        <a:rPr lang="en-US" sz="2000" dirty="0">
                          <a:solidFill>
                            <a:schemeClr val="bg1"/>
                          </a:solidFill>
                          <a:effectLst/>
                        </a:rPr>
                        <a:t>Facilitate Sacraments within 24 hours</a:t>
                      </a:r>
                    </a:p>
                  </a:txBody>
                  <a:tcPr marL="28575" marR="28575" marT="19050" marB="19050" anchor="b">
                    <a:solidFill>
                      <a:schemeClr val="tx1">
                        <a:lumMod val="95000"/>
                      </a:schemeClr>
                    </a:solidFill>
                  </a:tcPr>
                </a:tc>
                <a:tc>
                  <a:txBody>
                    <a:bodyPr/>
                    <a:lstStyle/>
                    <a:p>
                      <a:endParaRPr lang="en-US" dirty="0">
                        <a:solidFill>
                          <a:schemeClr val="bg1"/>
                        </a:solidFill>
                      </a:endParaRPr>
                    </a:p>
                  </a:txBody>
                  <a:tcPr marL="28575" marR="28575" marT="19050" marB="19050" anchor="b">
                    <a:solidFill>
                      <a:schemeClr val="tx1">
                        <a:lumMod val="95000"/>
                      </a:schemeClr>
                    </a:solidFill>
                  </a:tcPr>
                </a:tc>
                <a:tc>
                  <a:txBody>
                    <a:bodyPr/>
                    <a:lstStyle/>
                    <a:p>
                      <a:pPr algn="r" rtl="0" fontAlgn="b"/>
                      <a:r>
                        <a:rPr lang="en-US" sz="2000">
                          <a:solidFill>
                            <a:schemeClr val="bg1"/>
                          </a:solidFill>
                          <a:effectLst/>
                        </a:rPr>
                        <a:t>29%</a:t>
                      </a:r>
                    </a:p>
                  </a:txBody>
                  <a:tcPr marL="28575" marR="28575" marT="19050" marB="19050" anchor="b">
                    <a:solidFill>
                      <a:schemeClr val="tx1">
                        <a:lumMod val="95000"/>
                      </a:schemeClr>
                    </a:solidFill>
                  </a:tcPr>
                </a:tc>
              </a:tr>
              <a:tr h="439954">
                <a:tc>
                  <a:txBody>
                    <a:bodyPr/>
                    <a:lstStyle/>
                    <a:p>
                      <a:pPr rtl="0" fontAlgn="b"/>
                      <a:r>
                        <a:rPr lang="en-US" sz="2000" dirty="0">
                          <a:solidFill>
                            <a:schemeClr val="bg1"/>
                          </a:solidFill>
                          <a:effectLst/>
                        </a:rPr>
                        <a:t>Provide information and counseling on Advance directives</a:t>
                      </a:r>
                    </a:p>
                  </a:txBody>
                  <a:tcPr marL="28575" marR="28575" marT="19050" marB="19050" anchor="b">
                    <a:solidFill>
                      <a:schemeClr val="tx1">
                        <a:lumMod val="95000"/>
                      </a:schemeClr>
                    </a:solidFill>
                  </a:tcPr>
                </a:tc>
                <a:tc>
                  <a:txBody>
                    <a:bodyPr/>
                    <a:lstStyle/>
                    <a:p>
                      <a:endParaRPr lang="en-US" dirty="0">
                        <a:solidFill>
                          <a:schemeClr val="bg1"/>
                        </a:solidFill>
                      </a:endParaRPr>
                    </a:p>
                  </a:txBody>
                  <a:tcPr marL="28575" marR="28575" marT="19050" marB="19050" anchor="b">
                    <a:solidFill>
                      <a:schemeClr val="tx1">
                        <a:lumMod val="95000"/>
                      </a:schemeClr>
                    </a:solidFill>
                  </a:tcPr>
                </a:tc>
                <a:tc>
                  <a:txBody>
                    <a:bodyPr/>
                    <a:lstStyle/>
                    <a:p>
                      <a:pPr algn="r" rtl="0" fontAlgn="b"/>
                      <a:r>
                        <a:rPr lang="en-US" sz="2000" dirty="0">
                          <a:solidFill>
                            <a:schemeClr val="bg1"/>
                          </a:solidFill>
                          <a:effectLst/>
                        </a:rPr>
                        <a:t>26%</a:t>
                      </a:r>
                    </a:p>
                  </a:txBody>
                  <a:tcPr marL="28575" marR="28575" marT="19050" marB="19050" anchor="b">
                    <a:solidFill>
                      <a:schemeClr val="tx1">
                        <a:lumMod val="95000"/>
                      </a:schemeClr>
                    </a:solidFill>
                  </a:tcPr>
                </a:tc>
              </a:tr>
              <a:tr h="439954">
                <a:tc>
                  <a:txBody>
                    <a:bodyPr/>
                    <a:lstStyle/>
                    <a:p>
                      <a:pPr rtl="0" fontAlgn="b"/>
                      <a:r>
                        <a:rPr lang="en-US" sz="2000" dirty="0">
                          <a:solidFill>
                            <a:schemeClr val="bg1"/>
                          </a:solidFill>
                          <a:effectLst/>
                        </a:rPr>
                        <a:t>End of Life</a:t>
                      </a:r>
                    </a:p>
                  </a:txBody>
                  <a:tcPr marL="28575" marR="28575" marT="19050" marB="19050" anchor="b">
                    <a:solidFill>
                      <a:schemeClr val="tx1">
                        <a:lumMod val="95000"/>
                      </a:schemeClr>
                    </a:solidFill>
                  </a:tcPr>
                </a:tc>
                <a:tc>
                  <a:txBody>
                    <a:bodyPr/>
                    <a:lstStyle/>
                    <a:p>
                      <a:endParaRPr lang="en-US">
                        <a:solidFill>
                          <a:schemeClr val="bg1"/>
                        </a:solidFill>
                      </a:endParaRPr>
                    </a:p>
                  </a:txBody>
                  <a:tcPr marL="28575" marR="28575" marT="19050" marB="19050" anchor="b">
                    <a:solidFill>
                      <a:schemeClr val="tx1">
                        <a:lumMod val="95000"/>
                      </a:schemeClr>
                    </a:solidFill>
                  </a:tcPr>
                </a:tc>
                <a:tc>
                  <a:txBody>
                    <a:bodyPr/>
                    <a:lstStyle/>
                    <a:p>
                      <a:pPr algn="r" rtl="0" fontAlgn="b"/>
                      <a:r>
                        <a:rPr lang="en-US" sz="2000" dirty="0">
                          <a:solidFill>
                            <a:schemeClr val="bg1"/>
                          </a:solidFill>
                          <a:effectLst/>
                        </a:rPr>
                        <a:t>8%</a:t>
                      </a:r>
                    </a:p>
                  </a:txBody>
                  <a:tcPr marL="28575" marR="28575" marT="19050" marB="19050" anchor="b">
                    <a:solidFill>
                      <a:schemeClr val="tx1">
                        <a:lumMod val="95000"/>
                      </a:schemeClr>
                    </a:solidFill>
                  </a:tcPr>
                </a:tc>
              </a:tr>
              <a:tr h="439954">
                <a:tc>
                  <a:txBody>
                    <a:bodyPr/>
                    <a:lstStyle/>
                    <a:p>
                      <a:pPr rtl="0" fontAlgn="b"/>
                      <a:r>
                        <a:rPr lang="en-US" sz="2000" dirty="0" smtClean="0">
                          <a:solidFill>
                            <a:schemeClr val="bg1"/>
                          </a:solidFill>
                          <a:effectLst/>
                        </a:rPr>
                        <a:t>Other*</a:t>
                      </a:r>
                      <a:endParaRPr lang="en-US" sz="2000" dirty="0">
                        <a:solidFill>
                          <a:schemeClr val="bg1"/>
                        </a:solidFill>
                        <a:effectLst/>
                      </a:endParaRPr>
                    </a:p>
                  </a:txBody>
                  <a:tcPr marL="28575" marR="28575" marT="19050" marB="19050" anchor="b">
                    <a:solidFill>
                      <a:schemeClr val="tx1">
                        <a:lumMod val="95000"/>
                      </a:schemeClr>
                    </a:solidFill>
                  </a:tcPr>
                </a:tc>
                <a:tc>
                  <a:txBody>
                    <a:bodyPr/>
                    <a:lstStyle/>
                    <a:p>
                      <a:endParaRPr lang="en-US" dirty="0">
                        <a:solidFill>
                          <a:schemeClr val="bg1"/>
                        </a:solidFill>
                      </a:endParaRPr>
                    </a:p>
                  </a:txBody>
                  <a:tcPr marL="28575" marR="28575" marT="19050" marB="19050" anchor="b">
                    <a:solidFill>
                      <a:schemeClr val="tx1">
                        <a:lumMod val="95000"/>
                      </a:schemeClr>
                    </a:solidFill>
                  </a:tcPr>
                </a:tc>
                <a:tc>
                  <a:txBody>
                    <a:bodyPr/>
                    <a:lstStyle/>
                    <a:p>
                      <a:pPr algn="r" rtl="0" fontAlgn="b"/>
                      <a:r>
                        <a:rPr lang="en-US" sz="2000" dirty="0">
                          <a:solidFill>
                            <a:schemeClr val="bg1"/>
                          </a:solidFill>
                          <a:effectLst/>
                        </a:rPr>
                        <a:t>16%</a:t>
                      </a:r>
                    </a:p>
                  </a:txBody>
                  <a:tcPr marL="28575" marR="28575" marT="19050" marB="19050" anchor="b">
                    <a:solidFill>
                      <a:schemeClr val="tx1">
                        <a:lumMod val="95000"/>
                      </a:schemeClr>
                    </a:solidFill>
                  </a:tcPr>
                </a:tc>
              </a:tr>
            </a:tbl>
          </a:graphicData>
        </a:graphic>
      </p:graphicFrame>
      <p:pic>
        <p:nvPicPr>
          <p:cNvPr id="5" name="Shape 44"/>
          <p:cNvPicPr preferRelativeResize="0"/>
          <p:nvPr/>
        </p:nvPicPr>
        <p:blipFill rotWithShape="1">
          <a:blip r:embed="rId3">
            <a:alphaModFix/>
          </a:blip>
          <a:srcRect l="23960" t="12390" r="38583" b="72721"/>
          <a:stretch/>
        </p:blipFill>
        <p:spPr>
          <a:xfrm>
            <a:off x="2400862" y="5025904"/>
            <a:ext cx="7387099" cy="1633668"/>
          </a:xfrm>
          <a:prstGeom prst="rect">
            <a:avLst/>
          </a:prstGeom>
          <a:noFill/>
          <a:ln>
            <a:noFill/>
          </a:ln>
        </p:spPr>
      </p:pic>
      <p:sp>
        <p:nvSpPr>
          <p:cNvPr id="7" name="Rectangle 6"/>
          <p:cNvSpPr>
            <a:spLocks noChangeAspect="1"/>
          </p:cNvSpPr>
          <p:nvPr/>
        </p:nvSpPr>
        <p:spPr>
          <a:xfrm>
            <a:off x="2478483" y="5343956"/>
            <a:ext cx="182880" cy="182880"/>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888423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6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89721" y="633588"/>
            <a:ext cx="9905998" cy="1478570"/>
          </a:xfrm>
        </p:spPr>
        <p:txBody>
          <a:bodyPr>
            <a:normAutofit/>
          </a:bodyPr>
          <a:lstStyle/>
          <a:p>
            <a:r>
              <a:rPr lang="en-US" dirty="0"/>
              <a:t>Comparing Structured Data </a:t>
            </a:r>
            <a:r>
              <a:rPr lang="en-US" dirty="0" smtClean="0"/>
              <a:t/>
            </a:r>
            <a:br>
              <a:rPr lang="en-US" dirty="0" smtClean="0"/>
            </a:br>
            <a:r>
              <a:rPr lang="en-US" dirty="0" smtClean="0"/>
              <a:t>with </a:t>
            </a:r>
            <a:r>
              <a:rPr lang="en-US" dirty="0"/>
              <a:t>Narrative Notes</a:t>
            </a:r>
          </a:p>
        </p:txBody>
      </p:sp>
      <p:sp>
        <p:nvSpPr>
          <p:cNvPr id="3" name="Rectangle 2"/>
          <p:cNvSpPr/>
          <p:nvPr/>
        </p:nvSpPr>
        <p:spPr>
          <a:xfrm>
            <a:off x="7074437" y="2286215"/>
            <a:ext cx="4952998" cy="830997"/>
          </a:xfrm>
          <a:prstGeom prst="rect">
            <a:avLst/>
          </a:prstGeom>
        </p:spPr>
        <p:txBody>
          <a:bodyPr wrap="square">
            <a:spAutoFit/>
          </a:bodyPr>
          <a:lstStyle/>
          <a:p>
            <a:r>
              <a:rPr lang="en-US" altLang="en-US" sz="2400" dirty="0">
                <a:solidFill>
                  <a:schemeClr val="bg1"/>
                </a:solidFill>
              </a:rPr>
              <a:t>Additional themes identified </a:t>
            </a:r>
            <a:r>
              <a:rPr lang="en-US" altLang="en-US" sz="2400" dirty="0" smtClean="0">
                <a:solidFill>
                  <a:schemeClr val="bg1"/>
                </a:solidFill>
              </a:rPr>
              <a:t>in narrative text include:</a:t>
            </a:r>
          </a:p>
        </p:txBody>
      </p:sp>
      <p:pic>
        <p:nvPicPr>
          <p:cNvPr id="5" name="Picture 4"/>
          <p:cNvPicPr>
            <a:picLocks noChangeAspect="1"/>
          </p:cNvPicPr>
          <p:nvPr/>
        </p:nvPicPr>
        <p:blipFill>
          <a:blip r:embed="rId3"/>
          <a:stretch>
            <a:fillRect/>
          </a:stretch>
        </p:blipFill>
        <p:spPr>
          <a:xfrm>
            <a:off x="970165" y="2139411"/>
            <a:ext cx="5796395" cy="3529580"/>
          </a:xfrm>
          <a:prstGeom prst="rect">
            <a:avLst/>
          </a:prstGeom>
          <a:solidFill>
            <a:schemeClr val="tx1"/>
          </a:solidFill>
          <a:ln w="38100">
            <a:solidFill>
              <a:schemeClr val="bg1"/>
            </a:solidFill>
          </a:ln>
        </p:spPr>
      </p:pic>
      <p:pic>
        <p:nvPicPr>
          <p:cNvPr id="6" name="Picture 5"/>
          <p:cNvPicPr>
            <a:picLocks noChangeAspect="1"/>
          </p:cNvPicPr>
          <p:nvPr/>
        </p:nvPicPr>
        <p:blipFill rotWithShape="1">
          <a:blip r:embed="rId4"/>
          <a:srcRect l="2156" t="26021"/>
          <a:stretch/>
        </p:blipFill>
        <p:spPr>
          <a:xfrm>
            <a:off x="7074437" y="3291269"/>
            <a:ext cx="4312117" cy="1513596"/>
          </a:xfrm>
          <a:prstGeom prst="rect">
            <a:avLst/>
          </a:prstGeom>
        </p:spPr>
      </p:pic>
    </p:spTree>
    <p:extLst>
      <p:ext uri="{BB962C8B-B14F-4D97-AF65-F5344CB8AC3E}">
        <p14:creationId xmlns:p14="http://schemas.microsoft.com/office/powerpoint/2010/main" val="59625613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6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Qualitative analysis:</a:t>
            </a:r>
            <a:br>
              <a:rPr lang="en-US" dirty="0" smtClean="0"/>
            </a:br>
            <a:r>
              <a:rPr lang="en-US" dirty="0" smtClean="0"/>
              <a:t>Free text/narrative notes</a:t>
            </a:r>
            <a:endParaRPr lang="en-US" dirty="0"/>
          </a:p>
        </p:txBody>
      </p:sp>
      <p:pic>
        <p:nvPicPr>
          <p:cNvPr id="4" name="Content Placeholder 3"/>
          <p:cNvPicPr>
            <a:picLocks noGrp="1" noChangeAspect="1"/>
          </p:cNvPicPr>
          <p:nvPr>
            <p:ph idx="1"/>
          </p:nvPr>
        </p:nvPicPr>
        <p:blipFill>
          <a:blip r:embed="rId2"/>
          <a:stretch>
            <a:fillRect/>
          </a:stretch>
        </p:blipFill>
        <p:spPr>
          <a:xfrm>
            <a:off x="1141413" y="2471997"/>
            <a:ext cx="9906000" cy="3096694"/>
          </a:xfrm>
          <a:prstGeom prst="rect">
            <a:avLst/>
          </a:prstGeom>
        </p:spPr>
      </p:pic>
    </p:spTree>
    <p:extLst>
      <p:ext uri="{BB962C8B-B14F-4D97-AF65-F5344CB8AC3E}">
        <p14:creationId xmlns:p14="http://schemas.microsoft.com/office/powerpoint/2010/main" val="424214862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Linguistic &amp; Content analysis:</a:t>
            </a:r>
            <a:br>
              <a:rPr lang="en-US" dirty="0" smtClean="0"/>
            </a:br>
            <a:r>
              <a:rPr lang="en-US" dirty="0" smtClean="0"/>
              <a:t>Spiritual/Religious</a:t>
            </a:r>
            <a:endParaRPr lang="en-US" dirty="0"/>
          </a:p>
        </p:txBody>
      </p:sp>
      <p:sp>
        <p:nvSpPr>
          <p:cNvPr id="3" name="Content Placeholder 2"/>
          <p:cNvSpPr>
            <a:spLocks noGrp="1"/>
          </p:cNvSpPr>
          <p:nvPr>
            <p:ph idx="1"/>
          </p:nvPr>
        </p:nvSpPr>
        <p:spPr>
          <a:xfrm>
            <a:off x="872197" y="2092089"/>
            <a:ext cx="3358669" cy="4191170"/>
          </a:xfrm>
        </p:spPr>
        <p:txBody>
          <a:bodyPr>
            <a:normAutofit/>
          </a:bodyPr>
          <a:lstStyle/>
          <a:p>
            <a:r>
              <a:rPr lang="en-US" dirty="0" smtClean="0"/>
              <a:t>Authoritative when connected to medical care plan for a particular patient</a:t>
            </a:r>
          </a:p>
          <a:p>
            <a:pPr marL="0" indent="0">
              <a:buNone/>
            </a:pPr>
            <a:endParaRPr lang="en-US" sz="900" dirty="0"/>
          </a:p>
          <a:p>
            <a:r>
              <a:rPr lang="en-US" dirty="0" smtClean="0"/>
              <a:t>Substantive &amp; detailed </a:t>
            </a:r>
            <a:r>
              <a:rPr lang="en-US" dirty="0"/>
              <a:t>d</a:t>
            </a:r>
            <a:r>
              <a:rPr lang="en-US" dirty="0" smtClean="0"/>
              <a:t>ocumentation of spiritual concerns &amp; resources</a:t>
            </a:r>
          </a:p>
          <a:p>
            <a:pPr marL="457200" lvl="1" indent="0">
              <a:buNone/>
            </a:pPr>
            <a:endParaRPr lang="en-US" dirty="0" smtClean="0"/>
          </a:p>
          <a:p>
            <a:endParaRPr lang="en-US" dirty="0" smtClean="0"/>
          </a:p>
          <a:p>
            <a:pPr marL="457200" lvl="1" indent="0">
              <a:buNone/>
            </a:pPr>
            <a:endParaRPr lang="en-US" dirty="0" smtClean="0"/>
          </a:p>
        </p:txBody>
      </p:sp>
      <p:sp>
        <p:nvSpPr>
          <p:cNvPr id="5" name="Rectangle 4"/>
          <p:cNvSpPr/>
          <p:nvPr/>
        </p:nvSpPr>
        <p:spPr>
          <a:xfrm>
            <a:off x="5697569" y="2014736"/>
            <a:ext cx="5667350" cy="664617"/>
          </a:xfrm>
          <a:prstGeom prst="rect">
            <a:avLst/>
          </a:prstGeom>
          <a:solidFill>
            <a:schemeClr val="tx1"/>
          </a:solidFill>
          <a:ln>
            <a:solidFill>
              <a:srgbClr val="009999"/>
            </a:solidFill>
          </a:ln>
          <a:effectLst>
            <a:outerShdw blurRad="50800" dist="127000" dir="5400000" algn="ctr" rotWithShape="0">
              <a:srgbClr val="000000">
                <a:alpha val="43137"/>
              </a:srgbClr>
            </a:outerShdw>
          </a:effectLst>
          <a:scene3d>
            <a:camera prst="orthographicFront"/>
            <a:lightRig rig="threePt" dir="t"/>
          </a:scene3d>
          <a:sp3d prstMaterial="soft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bg1"/>
                </a:solidFill>
              </a:rPr>
              <a:t>Catholic </a:t>
            </a:r>
            <a:r>
              <a:rPr lang="en-US" dirty="0">
                <a:solidFill>
                  <a:schemeClr val="bg1"/>
                </a:solidFill>
              </a:rPr>
              <a:t>last rites needed before withdrawal of life </a:t>
            </a:r>
            <a:r>
              <a:rPr lang="en-US" dirty="0" smtClean="0">
                <a:solidFill>
                  <a:schemeClr val="bg1"/>
                </a:solidFill>
              </a:rPr>
              <a:t>support.</a:t>
            </a:r>
          </a:p>
        </p:txBody>
      </p:sp>
      <p:sp>
        <p:nvSpPr>
          <p:cNvPr id="7" name="Rectangle 6"/>
          <p:cNvSpPr/>
          <p:nvPr/>
        </p:nvSpPr>
        <p:spPr>
          <a:xfrm>
            <a:off x="5726734" y="4194907"/>
            <a:ext cx="5667350" cy="1073214"/>
          </a:xfrm>
          <a:prstGeom prst="rect">
            <a:avLst/>
          </a:prstGeom>
          <a:solidFill>
            <a:schemeClr val="tx1"/>
          </a:solidFill>
          <a:ln>
            <a:solidFill>
              <a:srgbClr val="009999"/>
            </a:solidFill>
          </a:ln>
          <a:effectLst>
            <a:outerShdw blurRad="50800" dist="127000" dir="5400000" algn="ctr" rotWithShape="0">
              <a:srgbClr val="000000">
                <a:alpha val="43137"/>
              </a:srgbClr>
            </a:outerShdw>
          </a:effectLst>
          <a:scene3d>
            <a:camera prst="orthographicFront"/>
            <a:lightRig rig="threePt" dir="t"/>
          </a:scene3d>
          <a:sp3d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bg1"/>
                </a:solidFill>
              </a:rPr>
              <a:t>Patient </a:t>
            </a:r>
            <a:r>
              <a:rPr lang="en-US" dirty="0">
                <a:solidFill>
                  <a:schemeClr val="bg1"/>
                </a:solidFill>
              </a:rPr>
              <a:t>expresses feelings of guilt: being punished b/c did not listen to his parents who were Holocaust </a:t>
            </a:r>
            <a:r>
              <a:rPr lang="en-US" dirty="0" smtClean="0">
                <a:solidFill>
                  <a:schemeClr val="bg1"/>
                </a:solidFill>
              </a:rPr>
              <a:t>survivors.</a:t>
            </a:r>
            <a:endParaRPr lang="en-US" dirty="0">
              <a:solidFill>
                <a:schemeClr val="bg1"/>
              </a:solidFill>
            </a:endParaRPr>
          </a:p>
        </p:txBody>
      </p:sp>
      <p:sp>
        <p:nvSpPr>
          <p:cNvPr id="8" name="Right Arrow 7"/>
          <p:cNvSpPr/>
          <p:nvPr/>
        </p:nvSpPr>
        <p:spPr>
          <a:xfrm>
            <a:off x="4230866" y="2949921"/>
            <a:ext cx="978408" cy="3657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a:off x="4230866" y="5095279"/>
            <a:ext cx="978408" cy="3657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726734" y="5435506"/>
            <a:ext cx="5667350" cy="914400"/>
          </a:xfrm>
          <a:prstGeom prst="rect">
            <a:avLst/>
          </a:prstGeom>
          <a:solidFill>
            <a:schemeClr val="tx1"/>
          </a:solidFill>
          <a:ln>
            <a:solidFill>
              <a:srgbClr val="009999"/>
            </a:solidFill>
          </a:ln>
          <a:effectLst>
            <a:outerShdw blurRad="50800" dist="1270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bg1"/>
                </a:solidFill>
              </a:rPr>
              <a:t>Patient struggling with loss of hope. Some spiritual doubts raised as prayers not seemingly answered.</a:t>
            </a:r>
            <a:endParaRPr lang="en-US" dirty="0">
              <a:solidFill>
                <a:schemeClr val="bg1"/>
              </a:solidFill>
            </a:endParaRPr>
          </a:p>
        </p:txBody>
      </p:sp>
      <p:sp>
        <p:nvSpPr>
          <p:cNvPr id="12" name="Rectangle 11"/>
          <p:cNvSpPr/>
          <p:nvPr/>
        </p:nvSpPr>
        <p:spPr>
          <a:xfrm>
            <a:off x="5697569" y="2949921"/>
            <a:ext cx="5696515" cy="816376"/>
          </a:xfrm>
          <a:prstGeom prst="rect">
            <a:avLst/>
          </a:prstGeom>
          <a:solidFill>
            <a:schemeClr val="tx1"/>
          </a:solidFill>
          <a:ln>
            <a:solidFill>
              <a:srgbClr val="009999"/>
            </a:solidFill>
          </a:ln>
          <a:effectLst>
            <a:outerShdw blurRad="50800" dist="1270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bg1"/>
                </a:solidFill>
              </a:rPr>
              <a:t>Although pt. is a Muslim, family does not identify any special rituals or care of body at time of death. </a:t>
            </a:r>
            <a:endParaRPr lang="en-US" dirty="0">
              <a:solidFill>
                <a:schemeClr val="bg1"/>
              </a:solidFill>
            </a:endParaRPr>
          </a:p>
        </p:txBody>
      </p:sp>
    </p:spTree>
    <p:extLst>
      <p:ext uri="{BB962C8B-B14F-4D97-AF65-F5344CB8AC3E}">
        <p14:creationId xmlns:p14="http://schemas.microsoft.com/office/powerpoint/2010/main" val="222392023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Linguistic &amp; Content </a:t>
            </a:r>
            <a:r>
              <a:rPr lang="en-US" dirty="0" smtClean="0"/>
              <a:t>analysis:</a:t>
            </a:r>
            <a:br>
              <a:rPr lang="en-US" dirty="0" smtClean="0"/>
            </a:br>
            <a:r>
              <a:rPr lang="en-US" dirty="0"/>
              <a:t>Emotional Resources &amp; </a:t>
            </a:r>
            <a:r>
              <a:rPr lang="en-US" dirty="0" smtClean="0"/>
              <a:t>Needs</a:t>
            </a:r>
            <a:endParaRPr lang="en-US" dirty="0"/>
          </a:p>
        </p:txBody>
      </p:sp>
      <p:sp>
        <p:nvSpPr>
          <p:cNvPr id="3" name="Content Placeholder 2"/>
          <p:cNvSpPr>
            <a:spLocks noGrp="1"/>
          </p:cNvSpPr>
          <p:nvPr>
            <p:ph idx="1"/>
          </p:nvPr>
        </p:nvSpPr>
        <p:spPr>
          <a:xfrm>
            <a:off x="1141412" y="2097088"/>
            <a:ext cx="9905999" cy="3835792"/>
          </a:xfrm>
        </p:spPr>
        <p:txBody>
          <a:bodyPr>
            <a:normAutofit/>
          </a:bodyPr>
          <a:lstStyle/>
          <a:p>
            <a:r>
              <a:rPr lang="en-US" dirty="0" smtClean="0"/>
              <a:t>Primary emotions: Anxiety, Grief, Feeling Overwhelmed, Anger</a:t>
            </a:r>
          </a:p>
          <a:p>
            <a:r>
              <a:rPr lang="en-US" dirty="0" smtClean="0"/>
              <a:t>Emotions prompted by a range of factors – medical event, family, faith, etc.</a:t>
            </a:r>
          </a:p>
          <a:p>
            <a:r>
              <a:rPr lang="en-US" dirty="0" smtClean="0"/>
              <a:t>Colloquial use of terms vs. clinical measurement definition </a:t>
            </a:r>
          </a:p>
          <a:p>
            <a:pPr marL="0" indent="0">
              <a:buNone/>
            </a:pPr>
            <a:endParaRPr lang="en-US" sz="800" dirty="0" smtClean="0"/>
          </a:p>
          <a:p>
            <a:pPr marL="0" indent="0" algn="ctr">
              <a:buNone/>
            </a:pPr>
            <a:endParaRPr lang="en-US" sz="1800" i="1" dirty="0"/>
          </a:p>
        </p:txBody>
      </p:sp>
      <p:sp>
        <p:nvSpPr>
          <p:cNvPr id="4" name="Rectangle 3"/>
          <p:cNvSpPr/>
          <p:nvPr/>
        </p:nvSpPr>
        <p:spPr>
          <a:xfrm>
            <a:off x="2171708" y="4626079"/>
            <a:ext cx="7424746" cy="1575580"/>
          </a:xfrm>
          <a:prstGeom prst="rect">
            <a:avLst/>
          </a:prstGeom>
          <a:ln>
            <a:solidFill>
              <a:srgbClr val="009999"/>
            </a:solidFill>
          </a:ln>
          <a:effectLst>
            <a:outerShdw blurRad="50800" dist="127000" dir="5400000" algn="ctr" rotWithShape="0">
              <a:srgbClr val="000000">
                <a:alpha val="43137"/>
              </a:srgbClr>
            </a:outerShdw>
          </a:effectLst>
        </p:spPr>
        <p:style>
          <a:lnRef idx="2">
            <a:schemeClr val="accent6"/>
          </a:lnRef>
          <a:fillRef idx="1">
            <a:schemeClr val="lt1"/>
          </a:fillRef>
          <a:effectRef idx="0">
            <a:schemeClr val="accent6"/>
          </a:effectRef>
          <a:fontRef idx="minor">
            <a:schemeClr val="dk1"/>
          </a:fontRef>
        </p:style>
        <p:txBody>
          <a:bodyPr rtlCol="0" anchor="ctr"/>
          <a:lstStyle/>
          <a:p>
            <a:r>
              <a:rPr lang="en-US" dirty="0">
                <a:solidFill>
                  <a:schemeClr val="bg1"/>
                </a:solidFill>
              </a:rPr>
              <a:t>Patient, accompanied by spouse, expressed a mixture of gratitude and anxiety. Patient grateful for successful surgery, but remains anxious about recovery and managing when she gets home. Patients also especially grateful for the ways spouse has been supporting her and walking with her. Patient was able to identify the ways she is coping and taking things one step at a time</a:t>
            </a:r>
            <a:r>
              <a:rPr lang="en-US" dirty="0" smtClean="0">
                <a:solidFill>
                  <a:schemeClr val="bg1"/>
                </a:solidFill>
              </a:rPr>
              <a:t>.</a:t>
            </a:r>
            <a:endParaRPr lang="en-US" dirty="0">
              <a:solidFill>
                <a:schemeClr val="bg1"/>
              </a:solidFill>
            </a:endParaRPr>
          </a:p>
        </p:txBody>
      </p:sp>
      <p:pic>
        <p:nvPicPr>
          <p:cNvPr id="5" name="Picture 4"/>
          <p:cNvPicPr>
            <a:picLocks noChangeAspect="1"/>
          </p:cNvPicPr>
          <p:nvPr/>
        </p:nvPicPr>
        <p:blipFill>
          <a:blip r:embed="rId2"/>
          <a:stretch>
            <a:fillRect/>
          </a:stretch>
        </p:blipFill>
        <p:spPr>
          <a:xfrm rot="5400000">
            <a:off x="5518604" y="3939359"/>
            <a:ext cx="730954" cy="420660"/>
          </a:xfrm>
          <a:prstGeom prst="rect">
            <a:avLst/>
          </a:prstGeom>
        </p:spPr>
      </p:pic>
    </p:spTree>
    <p:extLst>
      <p:ext uri="{BB962C8B-B14F-4D97-AF65-F5344CB8AC3E}">
        <p14:creationId xmlns:p14="http://schemas.microsoft.com/office/powerpoint/2010/main" val="225916468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Linguistic &amp; Content </a:t>
            </a:r>
            <a:r>
              <a:rPr lang="en-US" dirty="0" smtClean="0"/>
              <a:t>analysis:</a:t>
            </a:r>
            <a:br>
              <a:rPr lang="en-US" dirty="0" smtClean="0"/>
            </a:br>
            <a:r>
              <a:rPr lang="en-US" dirty="0"/>
              <a:t>Medical Decision Making &amp; </a:t>
            </a:r>
            <a:r>
              <a:rPr lang="en-US" dirty="0" smtClean="0"/>
              <a:t>Communication</a:t>
            </a:r>
            <a:endParaRPr lang="en-US" dirty="0"/>
          </a:p>
        </p:txBody>
      </p:sp>
      <p:sp>
        <p:nvSpPr>
          <p:cNvPr id="3" name="Content Placeholder 2"/>
          <p:cNvSpPr>
            <a:spLocks noGrp="1"/>
          </p:cNvSpPr>
          <p:nvPr>
            <p:ph idx="1"/>
          </p:nvPr>
        </p:nvSpPr>
        <p:spPr>
          <a:xfrm>
            <a:off x="829995" y="3995225"/>
            <a:ext cx="4206240" cy="2862774"/>
          </a:xfrm>
        </p:spPr>
        <p:txBody>
          <a:bodyPr>
            <a:normAutofit fontScale="85000" lnSpcReduction="10000"/>
          </a:bodyPr>
          <a:lstStyle/>
          <a:p>
            <a:r>
              <a:rPr lang="en-US" dirty="0" smtClean="0"/>
              <a:t>Specificity and Role Clarity: DNR order, proxy decision maker status</a:t>
            </a:r>
          </a:p>
          <a:p>
            <a:r>
              <a:rPr lang="en-US" dirty="0" smtClean="0"/>
              <a:t>Verbatim report of patient’s wishes or summary of patient values</a:t>
            </a:r>
          </a:p>
          <a:p>
            <a:r>
              <a:rPr lang="en-US" dirty="0" smtClean="0"/>
              <a:t>Prevalence of reports of patient responsiveness as relates to capacity for decision making (NSICU)</a:t>
            </a:r>
          </a:p>
        </p:txBody>
      </p:sp>
      <p:graphicFrame>
        <p:nvGraphicFramePr>
          <p:cNvPr id="4" name="Table 3"/>
          <p:cNvGraphicFramePr>
            <a:graphicFrameLocks noGrp="1"/>
          </p:cNvGraphicFramePr>
          <p:nvPr>
            <p:extLst>
              <p:ext uri="{D42A27DB-BD31-4B8C-83A1-F6EECF244321}">
                <p14:modId xmlns:p14="http://schemas.microsoft.com/office/powerpoint/2010/main" val="780084237"/>
              </p:ext>
            </p:extLst>
          </p:nvPr>
        </p:nvGraphicFramePr>
        <p:xfrm>
          <a:off x="829994" y="2097088"/>
          <a:ext cx="10832125" cy="1761981"/>
        </p:xfrm>
        <a:graphic>
          <a:graphicData uri="http://schemas.openxmlformats.org/drawingml/2006/table">
            <a:tbl>
              <a:tblPr firstRow="1" firstCol="1" bandRow="1"/>
              <a:tblGrid>
                <a:gridCol w="1249858"/>
                <a:gridCol w="1701199"/>
                <a:gridCol w="3674166"/>
                <a:gridCol w="2314754"/>
                <a:gridCol w="1892148"/>
              </a:tblGrid>
              <a:tr h="1121901">
                <a:tc rowSpan="2">
                  <a:txBody>
                    <a:bodyPr/>
                    <a:lstStyle/>
                    <a:p>
                      <a:pPr marL="0" marR="0">
                        <a:spcBef>
                          <a:spcPts val="0"/>
                        </a:spcBef>
                        <a:spcAft>
                          <a:spcPts val="0"/>
                        </a:spcAft>
                      </a:pPr>
                      <a:r>
                        <a:rPr lang="en-US" sz="1800" b="1" dirty="0" smtClean="0">
                          <a:solidFill>
                            <a:schemeClr val="bg1"/>
                          </a:solidFill>
                          <a:effectLst/>
                          <a:latin typeface="Times New Roman" panose="02020603050405020304" pitchFamily="18" charset="0"/>
                          <a:ea typeface="Times New Roman" panose="02020603050405020304" pitchFamily="18" charset="0"/>
                        </a:rPr>
                        <a:t>Decision</a:t>
                      </a:r>
                    </a:p>
                    <a:p>
                      <a:pPr marL="0" marR="0">
                        <a:spcBef>
                          <a:spcPts val="0"/>
                        </a:spcBef>
                        <a:spcAft>
                          <a:spcPts val="0"/>
                        </a:spcAft>
                      </a:pPr>
                      <a:r>
                        <a:rPr lang="en-US" sz="1800" b="1" dirty="0" smtClean="0">
                          <a:solidFill>
                            <a:schemeClr val="bg1"/>
                          </a:solidFill>
                          <a:effectLst/>
                          <a:latin typeface="Times New Roman" panose="02020603050405020304" pitchFamily="18" charset="0"/>
                          <a:ea typeface="Times New Roman" panose="02020603050405020304" pitchFamily="18" charset="0"/>
                        </a:rPr>
                        <a:t>Making </a:t>
                      </a:r>
                      <a:endParaRPr lang="en-US" sz="1800" dirty="0">
                        <a:solidFill>
                          <a:schemeClr val="bg1"/>
                        </a:solidFill>
                        <a:effectLst/>
                        <a:latin typeface="Times New Roman" panose="02020603050405020304" pitchFamily="18" charset="0"/>
                        <a:ea typeface="Times New Roman" panose="02020603050405020304" pitchFamily="18" charset="0"/>
                      </a:endParaRPr>
                    </a:p>
                  </a:txBody>
                  <a:tcPr marL="65010" marR="650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spcBef>
                          <a:spcPts val="0"/>
                        </a:spcBef>
                        <a:spcAft>
                          <a:spcPts val="0"/>
                        </a:spcAft>
                      </a:pPr>
                      <a:r>
                        <a:rPr lang="en-US" sz="1400" dirty="0">
                          <a:solidFill>
                            <a:schemeClr val="bg1"/>
                          </a:solidFill>
                          <a:effectLst/>
                          <a:latin typeface="Times New Roman" panose="02020603050405020304" pitchFamily="18" charset="0"/>
                          <a:ea typeface="Times New Roman" panose="02020603050405020304" pitchFamily="18" charset="0"/>
                        </a:rPr>
                        <a:t>Medical Decision Making </a:t>
                      </a:r>
                    </a:p>
                  </a:txBody>
                  <a:tcPr marL="65010" marR="6501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spcBef>
                          <a:spcPts val="0"/>
                        </a:spcBef>
                        <a:spcAft>
                          <a:spcPts val="0"/>
                        </a:spcAft>
                      </a:pPr>
                      <a:r>
                        <a:rPr lang="en-US" sz="1400" dirty="0">
                          <a:solidFill>
                            <a:schemeClr val="bg1"/>
                          </a:solidFill>
                          <a:effectLst/>
                          <a:latin typeface="Times New Roman" panose="02020603050405020304" pitchFamily="18" charset="0"/>
                          <a:ea typeface="Times New Roman" panose="02020603050405020304" pitchFamily="18" charset="0"/>
                        </a:rPr>
                        <a:t>Capacity, decision makers, treatment preferences, conflict in family about goals of care</a:t>
                      </a:r>
                    </a:p>
                    <a:p>
                      <a:pPr marL="0" marR="0">
                        <a:spcBef>
                          <a:spcPts val="0"/>
                        </a:spcBef>
                        <a:spcAft>
                          <a:spcPts val="0"/>
                        </a:spcAft>
                      </a:pPr>
                      <a:r>
                        <a:rPr lang="en-US" sz="1400" dirty="0">
                          <a:solidFill>
                            <a:schemeClr val="bg1"/>
                          </a:solidFill>
                          <a:effectLst/>
                          <a:latin typeface="Times New Roman" panose="02020603050405020304" pitchFamily="18" charset="0"/>
                          <a:ea typeface="Times New Roman" panose="02020603050405020304" pitchFamily="18" charset="0"/>
                        </a:rPr>
                        <a:t> </a:t>
                      </a:r>
                    </a:p>
                  </a:txBody>
                  <a:tcPr marL="65010" marR="6501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spcBef>
                          <a:spcPts val="0"/>
                        </a:spcBef>
                        <a:spcAft>
                          <a:spcPts val="0"/>
                        </a:spcAft>
                      </a:pPr>
                      <a:r>
                        <a:rPr lang="en-US" sz="1400" dirty="0">
                          <a:solidFill>
                            <a:schemeClr val="bg1"/>
                          </a:solidFill>
                          <a:effectLst/>
                          <a:latin typeface="Times New Roman" panose="02020603050405020304" pitchFamily="18" charset="0"/>
                          <a:ea typeface="Times New Roman" panose="02020603050405020304" pitchFamily="18" charset="0"/>
                        </a:rPr>
                        <a:t>Facilitate conversation about decision maker</a:t>
                      </a:r>
                    </a:p>
                    <a:p>
                      <a:pPr marL="0" marR="0">
                        <a:spcBef>
                          <a:spcPts val="0"/>
                        </a:spcBef>
                        <a:spcAft>
                          <a:spcPts val="0"/>
                        </a:spcAft>
                      </a:pPr>
                      <a:r>
                        <a:rPr lang="en-US" sz="1400" dirty="0">
                          <a:solidFill>
                            <a:schemeClr val="bg1"/>
                          </a:solidFill>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400" dirty="0">
                          <a:solidFill>
                            <a:schemeClr val="bg1"/>
                          </a:solidFill>
                          <a:effectLst/>
                          <a:latin typeface="Times New Roman" panose="02020603050405020304" pitchFamily="18" charset="0"/>
                          <a:ea typeface="Times New Roman" panose="02020603050405020304" pitchFamily="18" charset="0"/>
                        </a:rPr>
                        <a:t>Clarify values that impact decision making</a:t>
                      </a:r>
                    </a:p>
                  </a:txBody>
                  <a:tcPr marL="65010" marR="650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spcBef>
                          <a:spcPts val="0"/>
                        </a:spcBef>
                        <a:spcAft>
                          <a:spcPts val="0"/>
                        </a:spcAft>
                      </a:pPr>
                      <a:r>
                        <a:rPr lang="en-US" sz="1400" dirty="0">
                          <a:solidFill>
                            <a:schemeClr val="bg1"/>
                          </a:solidFill>
                          <a:effectLst/>
                          <a:latin typeface="Times New Roman" panose="02020603050405020304" pitchFamily="18" charset="0"/>
                          <a:ea typeface="Times New Roman" panose="02020603050405020304" pitchFamily="18" charset="0"/>
                        </a:rPr>
                        <a:t>Advance directives completed</a:t>
                      </a:r>
                    </a:p>
                    <a:p>
                      <a:pPr marL="0" marR="0">
                        <a:spcBef>
                          <a:spcPts val="0"/>
                        </a:spcBef>
                        <a:spcAft>
                          <a:spcPts val="0"/>
                        </a:spcAft>
                      </a:pPr>
                      <a:r>
                        <a:rPr lang="en-US" sz="1400" dirty="0">
                          <a:solidFill>
                            <a:schemeClr val="bg1"/>
                          </a:solidFill>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400" dirty="0">
                          <a:solidFill>
                            <a:schemeClr val="bg1"/>
                          </a:solidFill>
                          <a:effectLst/>
                          <a:latin typeface="Times New Roman" panose="02020603050405020304" pitchFamily="18" charset="0"/>
                          <a:ea typeface="Times New Roman" panose="02020603050405020304" pitchFamily="18" charset="0"/>
                        </a:rPr>
                        <a:t>Values/beliefs integrated into goals of care</a:t>
                      </a:r>
                    </a:p>
                  </a:txBody>
                  <a:tcPr marL="65010" marR="650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r>
              <a:tr h="480815">
                <a:tc vMerge="1">
                  <a:txBody>
                    <a:bodyPr/>
                    <a:lstStyle/>
                    <a:p>
                      <a:endParaRPr lang="en-US"/>
                    </a:p>
                  </a:txBody>
                  <a:tcPr/>
                </a:tc>
                <a:tc>
                  <a:txBody>
                    <a:bodyPr/>
                    <a:lstStyle/>
                    <a:p>
                      <a:pPr marL="0" marR="0">
                        <a:spcBef>
                          <a:spcPts val="0"/>
                        </a:spcBef>
                        <a:spcAft>
                          <a:spcPts val="0"/>
                        </a:spcAft>
                      </a:pPr>
                      <a:r>
                        <a:rPr lang="en-US" sz="1400" dirty="0">
                          <a:solidFill>
                            <a:schemeClr val="bg1"/>
                          </a:solidFill>
                          <a:effectLst/>
                          <a:latin typeface="Times New Roman" panose="02020603050405020304" pitchFamily="18" charset="0"/>
                          <a:ea typeface="Times New Roman" panose="02020603050405020304" pitchFamily="18" charset="0"/>
                        </a:rPr>
                        <a:t>Medical Communication </a:t>
                      </a:r>
                    </a:p>
                  </a:txBody>
                  <a:tcPr marL="65010" marR="6501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spcBef>
                          <a:spcPts val="0"/>
                        </a:spcBef>
                        <a:spcAft>
                          <a:spcPts val="0"/>
                        </a:spcAft>
                      </a:pPr>
                      <a:r>
                        <a:rPr lang="en-US" sz="1400" dirty="0">
                          <a:solidFill>
                            <a:schemeClr val="bg1"/>
                          </a:solidFill>
                          <a:effectLst/>
                          <a:latin typeface="Times New Roman" panose="02020603050405020304" pitchFamily="18" charset="0"/>
                          <a:ea typeface="Times New Roman" panose="02020603050405020304" pitchFamily="18" charset="0"/>
                        </a:rPr>
                        <a:t>Communication issues (system and interpersonal)</a:t>
                      </a:r>
                    </a:p>
                  </a:txBody>
                  <a:tcPr marL="65010" marR="6501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spcBef>
                          <a:spcPts val="0"/>
                        </a:spcBef>
                        <a:spcAft>
                          <a:spcPts val="0"/>
                        </a:spcAft>
                      </a:pPr>
                      <a:r>
                        <a:rPr lang="en-US" sz="1400">
                          <a:solidFill>
                            <a:schemeClr val="bg1"/>
                          </a:solidFill>
                          <a:effectLst/>
                          <a:latin typeface="Times New Roman" panose="02020603050405020304" pitchFamily="18" charset="0"/>
                          <a:ea typeface="Times New Roman" panose="02020603050405020304" pitchFamily="18" charset="0"/>
                        </a:rPr>
                        <a:t>Inform patient/family about palliative care</a:t>
                      </a:r>
                    </a:p>
                  </a:txBody>
                  <a:tcPr marL="65010" marR="650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spcBef>
                          <a:spcPts val="0"/>
                        </a:spcBef>
                        <a:spcAft>
                          <a:spcPts val="0"/>
                        </a:spcAft>
                      </a:pPr>
                      <a:r>
                        <a:rPr lang="en-US" sz="1400" dirty="0">
                          <a:solidFill>
                            <a:schemeClr val="bg1"/>
                          </a:solidFill>
                          <a:effectLst/>
                          <a:latin typeface="Times New Roman" panose="02020603050405020304" pitchFamily="18" charset="0"/>
                          <a:ea typeface="Times New Roman" panose="02020603050405020304" pitchFamily="18" charset="0"/>
                        </a:rPr>
                        <a:t>Possess needed knowledge, relationships</a:t>
                      </a:r>
                    </a:p>
                  </a:txBody>
                  <a:tcPr marL="65010" marR="650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r>
            </a:tbl>
          </a:graphicData>
        </a:graphic>
      </p:graphicFrame>
      <p:sp>
        <p:nvSpPr>
          <p:cNvPr id="5" name="Rectangle 4"/>
          <p:cNvSpPr/>
          <p:nvPr/>
        </p:nvSpPr>
        <p:spPr>
          <a:xfrm flipH="1">
            <a:off x="5964705" y="4473527"/>
            <a:ext cx="5697414" cy="1491176"/>
          </a:xfrm>
          <a:prstGeom prst="rect">
            <a:avLst/>
          </a:prstGeom>
          <a:ln>
            <a:solidFill>
              <a:srgbClr val="009999"/>
            </a:solidFill>
          </a:ln>
          <a:effectLst>
            <a:outerShdw blurRad="50800" dist="127000" dir="5400000" algn="ctr" rotWithShape="0">
              <a:srgbClr val="000000">
                <a:alpha val="43137"/>
              </a:srgb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solidFill>
                  <a:schemeClr val="bg1"/>
                </a:solidFill>
              </a:rPr>
              <a:t>X </a:t>
            </a:r>
            <a:r>
              <a:rPr lang="en-US" dirty="0">
                <a:solidFill>
                  <a:schemeClr val="bg1"/>
                </a:solidFill>
              </a:rPr>
              <a:t>states: ‘We have done enough, we should stop this.’ Y states patient would not want to be like this, describes patient as very active and that X would want to be able to go out with friends and be independent even if should could not resume working</a:t>
            </a:r>
            <a:r>
              <a:rPr lang="en-US" dirty="0" smtClean="0">
                <a:solidFill>
                  <a:schemeClr val="bg1"/>
                </a:solidFill>
              </a:rPr>
              <a:t>.</a:t>
            </a:r>
            <a:endParaRPr lang="en-US" dirty="0">
              <a:solidFill>
                <a:schemeClr val="bg1"/>
              </a:solidFill>
            </a:endParaRPr>
          </a:p>
        </p:txBody>
      </p:sp>
      <p:sp>
        <p:nvSpPr>
          <p:cNvPr id="6" name="Right Arrow 5"/>
          <p:cNvSpPr/>
          <p:nvPr/>
        </p:nvSpPr>
        <p:spPr>
          <a:xfrm>
            <a:off x="4688546" y="5154759"/>
            <a:ext cx="978408" cy="3657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167491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Linguistic and content analysis: </a:t>
            </a:r>
            <a:br>
              <a:rPr lang="en-US" dirty="0" smtClean="0"/>
            </a:br>
            <a:r>
              <a:rPr lang="en-US" dirty="0" smtClean="0"/>
              <a:t>Patient story</a:t>
            </a:r>
            <a:endParaRPr lang="en-US" dirty="0"/>
          </a:p>
        </p:txBody>
      </p:sp>
      <p:sp>
        <p:nvSpPr>
          <p:cNvPr id="3" name="Content Placeholder 2"/>
          <p:cNvSpPr>
            <a:spLocks noGrp="1"/>
          </p:cNvSpPr>
          <p:nvPr>
            <p:ph idx="1"/>
          </p:nvPr>
        </p:nvSpPr>
        <p:spPr>
          <a:xfrm>
            <a:off x="1141413" y="2249487"/>
            <a:ext cx="5245320" cy="3541714"/>
          </a:xfrm>
        </p:spPr>
        <p:txBody>
          <a:bodyPr>
            <a:normAutofit/>
          </a:bodyPr>
          <a:lstStyle/>
          <a:p>
            <a:r>
              <a:rPr lang="en-US" dirty="0" smtClean="0"/>
              <a:t>Who is this Patient as a Person? </a:t>
            </a:r>
          </a:p>
          <a:p>
            <a:r>
              <a:rPr lang="en-US" dirty="0" smtClean="0"/>
              <a:t>Narrative of life events as background to current coping and choices</a:t>
            </a:r>
          </a:p>
          <a:p>
            <a:r>
              <a:rPr lang="en-US" dirty="0" smtClean="0"/>
              <a:t>Impact of Illness on Who Person Is</a:t>
            </a:r>
          </a:p>
          <a:p>
            <a:r>
              <a:rPr lang="en-US" dirty="0" smtClean="0"/>
              <a:t>Culturally Specific behaviors or beliefs</a:t>
            </a:r>
          </a:p>
          <a:p>
            <a:r>
              <a:rPr lang="en-US" dirty="0" smtClean="0"/>
              <a:t>Relationships/Roles and Community</a:t>
            </a:r>
            <a:endParaRPr lang="en-US" dirty="0"/>
          </a:p>
        </p:txBody>
      </p:sp>
      <p:pic>
        <p:nvPicPr>
          <p:cNvPr id="4" name="Picture 3"/>
          <p:cNvPicPr>
            <a:picLocks noChangeAspect="1"/>
          </p:cNvPicPr>
          <p:nvPr/>
        </p:nvPicPr>
        <p:blipFill rotWithShape="1">
          <a:blip r:embed="rId3"/>
          <a:srcRect l="9978" t="64" r="25037"/>
          <a:stretch/>
        </p:blipFill>
        <p:spPr>
          <a:xfrm>
            <a:off x="6386733" y="2692455"/>
            <a:ext cx="5261317" cy="2655778"/>
          </a:xfrm>
          <a:prstGeom prst="rect">
            <a:avLst/>
          </a:prstGeom>
        </p:spPr>
      </p:pic>
    </p:spTree>
    <p:extLst>
      <p:ext uri="{BB962C8B-B14F-4D97-AF65-F5344CB8AC3E}">
        <p14:creationId xmlns:p14="http://schemas.microsoft.com/office/powerpoint/2010/main" val="260834090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Process categories:</a:t>
            </a:r>
            <a:br>
              <a:rPr lang="en-US" dirty="0" smtClean="0"/>
            </a:br>
            <a:r>
              <a:rPr lang="en-US" dirty="0" smtClean="0"/>
              <a:t>assessment</a:t>
            </a:r>
            <a:endParaRPr lang="en-US" dirty="0"/>
          </a:p>
        </p:txBody>
      </p:sp>
      <p:sp>
        <p:nvSpPr>
          <p:cNvPr id="3" name="Content Placeholder 2"/>
          <p:cNvSpPr>
            <a:spLocks noGrp="1"/>
          </p:cNvSpPr>
          <p:nvPr>
            <p:ph idx="1"/>
          </p:nvPr>
        </p:nvSpPr>
        <p:spPr>
          <a:xfrm>
            <a:off x="1141413" y="2249487"/>
            <a:ext cx="3979228" cy="4277922"/>
          </a:xfrm>
        </p:spPr>
        <p:txBody>
          <a:bodyPr>
            <a:normAutofit/>
          </a:bodyPr>
          <a:lstStyle/>
          <a:p>
            <a:r>
              <a:rPr lang="en-US" dirty="0" smtClean="0"/>
              <a:t>Overview of the whole patient within a care setting</a:t>
            </a:r>
          </a:p>
          <a:p>
            <a:pPr marL="0" indent="0">
              <a:buNone/>
            </a:pPr>
            <a:endParaRPr lang="en-US" dirty="0"/>
          </a:p>
          <a:p>
            <a:r>
              <a:rPr lang="en-US" dirty="0" smtClean="0"/>
              <a:t>Descriptive &amp; Substantive</a:t>
            </a:r>
          </a:p>
          <a:p>
            <a:pPr marL="0" indent="0">
              <a:buNone/>
            </a:pPr>
            <a:endParaRPr lang="en-US" dirty="0"/>
          </a:p>
          <a:p>
            <a:r>
              <a:rPr lang="en-US" dirty="0" smtClean="0"/>
              <a:t>No standardized assessment model observable in documentation</a:t>
            </a:r>
          </a:p>
        </p:txBody>
      </p:sp>
      <p:sp>
        <p:nvSpPr>
          <p:cNvPr id="4" name="Rectangle 3"/>
          <p:cNvSpPr/>
          <p:nvPr/>
        </p:nvSpPr>
        <p:spPr>
          <a:xfrm>
            <a:off x="6339818" y="3517633"/>
            <a:ext cx="5222629" cy="1252025"/>
          </a:xfrm>
          <a:prstGeom prst="rect">
            <a:avLst/>
          </a:prstGeom>
          <a:ln>
            <a:solidFill>
              <a:srgbClr val="009999"/>
            </a:solidFill>
          </a:ln>
          <a:effectLst>
            <a:outerShdw blurRad="50800" dist="127000" dir="5400000" algn="ctr" rotWithShape="0">
              <a:srgbClr val="000000">
                <a:alpha val="43137"/>
              </a:srgbClr>
            </a:outerShdw>
          </a:effectLst>
        </p:spPr>
        <p:style>
          <a:lnRef idx="2">
            <a:schemeClr val="accent6"/>
          </a:lnRef>
          <a:fillRef idx="1">
            <a:schemeClr val="lt1"/>
          </a:fillRef>
          <a:effectRef idx="0">
            <a:schemeClr val="accent6"/>
          </a:effectRef>
          <a:fontRef idx="minor">
            <a:schemeClr val="dk1"/>
          </a:fontRef>
        </p:style>
        <p:txBody>
          <a:bodyPr rtlCol="0" anchor="ctr"/>
          <a:lstStyle/>
          <a:p>
            <a:r>
              <a:rPr lang="en-US" dirty="0" smtClean="0">
                <a:solidFill>
                  <a:schemeClr val="bg1"/>
                </a:solidFill>
              </a:rPr>
              <a:t>Daughter struggling with timing of dying process, as she does not want to see her mother suffer any more and it is difficult to sit by and not be able to do anything.</a:t>
            </a:r>
            <a:endParaRPr lang="en-US" dirty="0">
              <a:solidFill>
                <a:schemeClr val="bg1"/>
              </a:solidFill>
            </a:endParaRPr>
          </a:p>
        </p:txBody>
      </p:sp>
      <p:sp>
        <p:nvSpPr>
          <p:cNvPr id="5" name="Rectangle 4"/>
          <p:cNvSpPr/>
          <p:nvPr/>
        </p:nvSpPr>
        <p:spPr>
          <a:xfrm>
            <a:off x="6339818" y="2289023"/>
            <a:ext cx="5222629" cy="914400"/>
          </a:xfrm>
          <a:prstGeom prst="rect">
            <a:avLst/>
          </a:prstGeom>
          <a:ln>
            <a:solidFill>
              <a:srgbClr val="009999"/>
            </a:solidFill>
          </a:ln>
          <a:effectLst>
            <a:outerShdw blurRad="50800" dist="127000" dir="5400000" algn="ctr" rotWithShape="0">
              <a:srgbClr val="000000">
                <a:alpha val="43137"/>
              </a:srgbClr>
            </a:outerShdw>
          </a:effectLst>
        </p:spPr>
        <p:style>
          <a:lnRef idx="2">
            <a:schemeClr val="accent6"/>
          </a:lnRef>
          <a:fillRef idx="1">
            <a:schemeClr val="lt1"/>
          </a:fillRef>
          <a:effectRef idx="0">
            <a:schemeClr val="accent6"/>
          </a:effectRef>
          <a:fontRef idx="minor">
            <a:schemeClr val="dk1"/>
          </a:fontRef>
        </p:style>
        <p:txBody>
          <a:bodyPr rtlCol="0" anchor="ctr"/>
          <a:lstStyle/>
          <a:p>
            <a:r>
              <a:rPr lang="en-US" dirty="0" smtClean="0">
                <a:solidFill>
                  <a:schemeClr val="bg1"/>
                </a:solidFill>
              </a:rPr>
              <a:t>Patient states he does not have enough ‘spirituality’ to cope with surgery and possibility of not walking since he is a ‘physical’ person.</a:t>
            </a:r>
            <a:endParaRPr lang="en-US" dirty="0">
              <a:solidFill>
                <a:schemeClr val="bg1"/>
              </a:solidFill>
            </a:endParaRPr>
          </a:p>
        </p:txBody>
      </p:sp>
      <p:pic>
        <p:nvPicPr>
          <p:cNvPr id="7" name="Picture 6"/>
          <p:cNvPicPr>
            <a:picLocks noChangeAspect="1"/>
          </p:cNvPicPr>
          <p:nvPr/>
        </p:nvPicPr>
        <p:blipFill>
          <a:blip r:embed="rId3"/>
          <a:stretch>
            <a:fillRect/>
          </a:stretch>
        </p:blipFill>
        <p:spPr>
          <a:xfrm>
            <a:off x="5076191" y="2552815"/>
            <a:ext cx="999831" cy="420660"/>
          </a:xfrm>
          <a:prstGeom prst="rect">
            <a:avLst/>
          </a:prstGeom>
        </p:spPr>
      </p:pic>
      <p:pic>
        <p:nvPicPr>
          <p:cNvPr id="8" name="Picture 7"/>
          <p:cNvPicPr>
            <a:picLocks noChangeAspect="1"/>
          </p:cNvPicPr>
          <p:nvPr/>
        </p:nvPicPr>
        <p:blipFill>
          <a:blip r:embed="rId3"/>
          <a:stretch>
            <a:fillRect/>
          </a:stretch>
        </p:blipFill>
        <p:spPr>
          <a:xfrm>
            <a:off x="5076192" y="3933315"/>
            <a:ext cx="999831" cy="420660"/>
          </a:xfrm>
          <a:prstGeom prst="rect">
            <a:avLst/>
          </a:prstGeom>
        </p:spPr>
      </p:pic>
    </p:spTree>
    <p:extLst>
      <p:ext uri="{BB962C8B-B14F-4D97-AF65-F5344CB8AC3E}">
        <p14:creationId xmlns:p14="http://schemas.microsoft.com/office/powerpoint/2010/main" val="355244498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Process categories:</a:t>
            </a:r>
            <a:br>
              <a:rPr lang="en-US" dirty="0" smtClean="0"/>
            </a:br>
            <a:r>
              <a:rPr lang="en-US" dirty="0" smtClean="0"/>
              <a:t>interventions</a:t>
            </a:r>
            <a:endParaRPr lang="en-US" dirty="0"/>
          </a:p>
        </p:txBody>
      </p:sp>
      <p:sp>
        <p:nvSpPr>
          <p:cNvPr id="3" name="Content Placeholder 2"/>
          <p:cNvSpPr>
            <a:spLocks noGrp="1"/>
          </p:cNvSpPr>
          <p:nvPr>
            <p:ph idx="1"/>
          </p:nvPr>
        </p:nvSpPr>
        <p:spPr>
          <a:xfrm>
            <a:off x="1141413" y="2097088"/>
            <a:ext cx="5808027" cy="4608514"/>
          </a:xfrm>
        </p:spPr>
        <p:txBody>
          <a:bodyPr>
            <a:normAutofit fontScale="77500" lnSpcReduction="20000"/>
          </a:bodyPr>
          <a:lstStyle/>
          <a:p>
            <a:r>
              <a:rPr lang="en-US" sz="3100" dirty="0" smtClean="0"/>
              <a:t>Congruence with verbs: affirmed, acknowledged, validated, normalized, explored, clarified, reassured</a:t>
            </a:r>
          </a:p>
          <a:p>
            <a:pPr marL="0" indent="0">
              <a:buNone/>
            </a:pPr>
            <a:endParaRPr lang="en-US" sz="1300" dirty="0" smtClean="0"/>
          </a:p>
          <a:p>
            <a:r>
              <a:rPr lang="en-US" sz="3100" dirty="0" smtClean="0"/>
              <a:t>Substantive vs. “pastoral presence”</a:t>
            </a:r>
          </a:p>
          <a:p>
            <a:pPr marL="0" indent="0">
              <a:buNone/>
            </a:pPr>
            <a:endParaRPr lang="en-US" sz="1300" dirty="0" smtClean="0"/>
          </a:p>
          <a:p>
            <a:r>
              <a:rPr lang="en-US" sz="3100" dirty="0" smtClean="0"/>
              <a:t>Records of spiritual care interventions highest as in other studies – prayer, rituals, blessing, scripture, spiritual counsel</a:t>
            </a:r>
          </a:p>
          <a:p>
            <a:pPr marL="0" indent="0">
              <a:buNone/>
            </a:pPr>
            <a:endParaRPr lang="en-US" sz="1300" dirty="0" smtClean="0"/>
          </a:p>
          <a:p>
            <a:r>
              <a:rPr lang="en-US" sz="3100" dirty="0" smtClean="0"/>
              <a:t> </a:t>
            </a:r>
            <a:r>
              <a:rPr lang="en-US" sz="3100" dirty="0"/>
              <a:t>I</a:t>
            </a:r>
            <a:r>
              <a:rPr lang="en-US" sz="3100" dirty="0" smtClean="0"/>
              <a:t>ntervention + outcome</a:t>
            </a:r>
          </a:p>
          <a:p>
            <a:pPr marL="0" indent="0" algn="ctr">
              <a:buNone/>
            </a:pPr>
            <a:endParaRPr lang="en-US" dirty="0" smtClean="0"/>
          </a:p>
        </p:txBody>
      </p:sp>
      <p:sp>
        <p:nvSpPr>
          <p:cNvPr id="4" name="Rectangle 3"/>
          <p:cNvSpPr/>
          <p:nvPr/>
        </p:nvSpPr>
        <p:spPr>
          <a:xfrm>
            <a:off x="6647982" y="5903351"/>
            <a:ext cx="5054235" cy="591331"/>
          </a:xfrm>
          <a:prstGeom prst="rect">
            <a:avLst/>
          </a:prstGeom>
          <a:ln>
            <a:solidFill>
              <a:srgbClr val="009999"/>
            </a:solidFill>
          </a:ln>
          <a:effectLst>
            <a:outerShdw blurRad="50800" dist="127000" dir="5400000" algn="ctr" rotWithShape="0">
              <a:srgbClr val="000000">
                <a:alpha val="43137"/>
              </a:srgbClr>
            </a:outerShdw>
          </a:effectLst>
        </p:spPr>
        <p:style>
          <a:lnRef idx="2">
            <a:schemeClr val="accent6"/>
          </a:lnRef>
          <a:fillRef idx="1">
            <a:schemeClr val="lt1"/>
          </a:fillRef>
          <a:effectRef idx="0">
            <a:schemeClr val="accent6"/>
          </a:effectRef>
          <a:fontRef idx="minor">
            <a:schemeClr val="dk1"/>
          </a:fontRef>
        </p:style>
        <p:txBody>
          <a:bodyPr rtlCol="0" anchor="ctr"/>
          <a:lstStyle/>
          <a:p>
            <a:r>
              <a:rPr lang="en-US" dirty="0" smtClean="0"/>
              <a:t>Mrs</a:t>
            </a:r>
            <a:r>
              <a:rPr lang="en-US" dirty="0"/>
              <a:t>. L </a:t>
            </a:r>
            <a:r>
              <a:rPr lang="en-US" dirty="0" smtClean="0"/>
              <a:t>seemed </a:t>
            </a:r>
            <a:r>
              <a:rPr lang="en-US" dirty="0"/>
              <a:t>more quiet and peaceful after prayer</a:t>
            </a:r>
            <a:r>
              <a:rPr lang="en-US" dirty="0" smtClean="0"/>
              <a:t>.</a:t>
            </a:r>
            <a:endParaRPr lang="en-US" dirty="0"/>
          </a:p>
        </p:txBody>
      </p:sp>
      <p:pic>
        <p:nvPicPr>
          <p:cNvPr id="5" name="Picture 4"/>
          <p:cNvPicPr>
            <a:picLocks noChangeAspect="1"/>
          </p:cNvPicPr>
          <p:nvPr/>
        </p:nvPicPr>
        <p:blipFill rotWithShape="1">
          <a:blip r:embed="rId3"/>
          <a:srcRect l="20756" t="23974" r="22265" b="8911"/>
          <a:stretch/>
        </p:blipFill>
        <p:spPr>
          <a:xfrm rot="16200000">
            <a:off x="6787486" y="1220774"/>
            <a:ext cx="3566160" cy="2361648"/>
          </a:xfrm>
          <a:prstGeom prst="rect">
            <a:avLst/>
          </a:prstGeom>
        </p:spPr>
      </p:pic>
      <p:pic>
        <p:nvPicPr>
          <p:cNvPr id="6" name="Picture 5"/>
          <p:cNvPicPr>
            <a:picLocks noChangeAspect="1"/>
          </p:cNvPicPr>
          <p:nvPr/>
        </p:nvPicPr>
        <p:blipFill rotWithShape="1">
          <a:blip r:embed="rId4"/>
          <a:srcRect l="46372" t="17530" r="26382" b="13215"/>
          <a:stretch/>
        </p:blipFill>
        <p:spPr>
          <a:xfrm>
            <a:off x="9381286" y="1632477"/>
            <a:ext cx="2468880" cy="3528228"/>
          </a:xfrm>
          <a:prstGeom prst="rect">
            <a:avLst/>
          </a:prstGeom>
        </p:spPr>
      </p:pic>
      <p:pic>
        <p:nvPicPr>
          <p:cNvPr id="7" name="Picture 6"/>
          <p:cNvPicPr>
            <a:picLocks noChangeAspect="1"/>
          </p:cNvPicPr>
          <p:nvPr/>
        </p:nvPicPr>
        <p:blipFill>
          <a:blip r:embed="rId5"/>
          <a:stretch>
            <a:fillRect/>
          </a:stretch>
        </p:blipFill>
        <p:spPr>
          <a:xfrm>
            <a:off x="6271334" y="2567968"/>
            <a:ext cx="999831" cy="420660"/>
          </a:xfrm>
          <a:prstGeom prst="rect">
            <a:avLst/>
          </a:prstGeom>
        </p:spPr>
      </p:pic>
      <p:pic>
        <p:nvPicPr>
          <p:cNvPr id="8" name="Picture 7"/>
          <p:cNvPicPr>
            <a:picLocks noChangeAspect="1"/>
          </p:cNvPicPr>
          <p:nvPr/>
        </p:nvPicPr>
        <p:blipFill>
          <a:blip r:embed="rId6"/>
          <a:stretch>
            <a:fillRect/>
          </a:stretch>
        </p:blipFill>
        <p:spPr>
          <a:xfrm>
            <a:off x="5273913" y="5955128"/>
            <a:ext cx="999831" cy="420660"/>
          </a:xfrm>
          <a:prstGeom prst="rect">
            <a:avLst/>
          </a:prstGeom>
        </p:spPr>
      </p:pic>
    </p:spTree>
    <p:extLst>
      <p:ext uri="{BB962C8B-B14F-4D97-AF65-F5344CB8AC3E}">
        <p14:creationId xmlns:p14="http://schemas.microsoft.com/office/powerpoint/2010/main" val="315959800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a:t>
            </a:r>
            <a:endParaRPr lang="en-US" dirty="0"/>
          </a:p>
        </p:txBody>
      </p:sp>
      <p:sp>
        <p:nvSpPr>
          <p:cNvPr id="3" name="Content Placeholder 2"/>
          <p:cNvSpPr>
            <a:spLocks noGrp="1"/>
          </p:cNvSpPr>
          <p:nvPr>
            <p:ph idx="1"/>
          </p:nvPr>
        </p:nvSpPr>
        <p:spPr>
          <a:xfrm>
            <a:off x="1141412" y="1967948"/>
            <a:ext cx="9905999" cy="3823253"/>
          </a:xfrm>
        </p:spPr>
        <p:txBody>
          <a:bodyPr>
            <a:normAutofit/>
          </a:bodyPr>
          <a:lstStyle/>
          <a:p>
            <a:r>
              <a:rPr lang="en-US" dirty="0"/>
              <a:t>Examine findings of a mixed method research study of chaplain documentation in </a:t>
            </a:r>
            <a:r>
              <a:rPr lang="en-US" dirty="0" smtClean="0"/>
              <a:t>the electronic </a:t>
            </a:r>
            <a:r>
              <a:rPr lang="en-US" dirty="0"/>
              <a:t>health record for an acute care hospital intensive care unit</a:t>
            </a:r>
          </a:p>
          <a:p>
            <a:r>
              <a:rPr lang="en-US" dirty="0"/>
              <a:t>Gain insight into the role of a chaplain on a research team and resources necessary for research using the electronic health record as a data base</a:t>
            </a:r>
          </a:p>
          <a:p>
            <a:r>
              <a:rPr lang="en-US" dirty="0" smtClean="0"/>
              <a:t>Explore </a:t>
            </a:r>
            <a:r>
              <a:rPr lang="en-US" dirty="0"/>
              <a:t>implications of this research for best practices in documentation for </a:t>
            </a:r>
            <a:r>
              <a:rPr lang="en-US" dirty="0" smtClean="0"/>
              <a:t>healthcare </a:t>
            </a:r>
            <a:r>
              <a:rPr lang="en-US" dirty="0"/>
              <a:t>chaplains</a:t>
            </a:r>
          </a:p>
          <a:p>
            <a:pPr marL="0" indent="0">
              <a:buNone/>
            </a:pPr>
            <a:endParaRPr lang="en-US" dirty="0"/>
          </a:p>
        </p:txBody>
      </p:sp>
    </p:spTree>
    <p:extLst>
      <p:ext uri="{BB962C8B-B14F-4D97-AF65-F5344CB8AC3E}">
        <p14:creationId xmlns:p14="http://schemas.microsoft.com/office/powerpoint/2010/main" val="29976892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9725" y="600103"/>
            <a:ext cx="9905998" cy="1478570"/>
          </a:xfrm>
        </p:spPr>
        <p:txBody>
          <a:bodyPr>
            <a:normAutofit/>
          </a:bodyPr>
          <a:lstStyle/>
          <a:p>
            <a:r>
              <a:rPr lang="en-US" dirty="0" smtClean="0"/>
              <a:t>Process categories:</a:t>
            </a:r>
            <a:br>
              <a:rPr lang="en-US" dirty="0" smtClean="0"/>
            </a:br>
            <a:r>
              <a:rPr lang="en-US" dirty="0" smtClean="0"/>
              <a:t>outcomes – Patient centered</a:t>
            </a:r>
            <a:endParaRPr lang="en-US" dirty="0"/>
          </a:p>
        </p:txBody>
      </p:sp>
      <p:sp>
        <p:nvSpPr>
          <p:cNvPr id="3" name="Content Placeholder 2"/>
          <p:cNvSpPr>
            <a:spLocks noGrp="1"/>
          </p:cNvSpPr>
          <p:nvPr>
            <p:ph idx="1"/>
          </p:nvPr>
        </p:nvSpPr>
        <p:spPr>
          <a:xfrm>
            <a:off x="1141413" y="2097088"/>
            <a:ext cx="3476263" cy="4492555"/>
          </a:xfrm>
        </p:spPr>
        <p:txBody>
          <a:bodyPr>
            <a:normAutofit fontScale="92500" lnSpcReduction="20000"/>
          </a:bodyPr>
          <a:lstStyle/>
          <a:p>
            <a:pPr marL="0" indent="0">
              <a:buNone/>
            </a:pPr>
            <a:r>
              <a:rPr lang="en-US" dirty="0" smtClean="0"/>
              <a:t>1. </a:t>
            </a:r>
            <a:r>
              <a:rPr lang="en-US" dirty="0"/>
              <a:t>P</a:t>
            </a:r>
            <a:r>
              <a:rPr lang="en-US" dirty="0" smtClean="0"/>
              <a:t>atient-reported outcomes</a:t>
            </a:r>
          </a:p>
          <a:p>
            <a:pPr marL="0" indent="0" algn="ctr">
              <a:buNone/>
            </a:pPr>
            <a:r>
              <a:rPr lang="en-US" sz="1600" dirty="0"/>
              <a:t>	</a:t>
            </a:r>
          </a:p>
          <a:p>
            <a:pPr marL="0" indent="0">
              <a:buNone/>
            </a:pPr>
            <a:r>
              <a:rPr lang="en-US" dirty="0" smtClean="0"/>
              <a:t>2. Chaplain’s observations or interpretation of impact of care on patient/family</a:t>
            </a:r>
          </a:p>
          <a:p>
            <a:pPr marL="457200" lvl="1" indent="0">
              <a:buNone/>
            </a:pPr>
            <a:endParaRPr lang="en-US" sz="900" dirty="0" smtClean="0"/>
          </a:p>
          <a:p>
            <a:pPr marL="0" indent="0">
              <a:buNone/>
            </a:pPr>
            <a:endParaRPr lang="en-US" sz="800" dirty="0"/>
          </a:p>
          <a:p>
            <a:pPr marL="0" indent="0">
              <a:buNone/>
            </a:pPr>
            <a:r>
              <a:rPr lang="en-US" dirty="0" smtClean="0"/>
              <a:t>3. Process outcome: </a:t>
            </a:r>
          </a:p>
          <a:p>
            <a:pPr marL="0" indent="0">
              <a:buNone/>
            </a:pPr>
            <a:r>
              <a:rPr lang="en-US" dirty="0" smtClean="0"/>
              <a:t>What patient or family accomplished a result of chaplain visit</a:t>
            </a:r>
          </a:p>
          <a:p>
            <a:pPr marL="0" indent="0" algn="ctr">
              <a:lnSpc>
                <a:spcPct val="100000"/>
              </a:lnSpc>
              <a:buNone/>
            </a:pPr>
            <a:r>
              <a:rPr lang="en-US" sz="1600" i="1" dirty="0" smtClean="0"/>
              <a:t> </a:t>
            </a:r>
          </a:p>
          <a:p>
            <a:pPr marL="457200" lvl="1" indent="0">
              <a:buNone/>
            </a:pPr>
            <a:endParaRPr lang="en-US" dirty="0"/>
          </a:p>
        </p:txBody>
      </p:sp>
      <p:sp>
        <p:nvSpPr>
          <p:cNvPr id="4" name="Rectangle 3"/>
          <p:cNvSpPr/>
          <p:nvPr/>
        </p:nvSpPr>
        <p:spPr>
          <a:xfrm>
            <a:off x="6169063" y="2036758"/>
            <a:ext cx="5071022" cy="891033"/>
          </a:xfrm>
          <a:prstGeom prst="rect">
            <a:avLst/>
          </a:prstGeom>
          <a:ln>
            <a:solidFill>
              <a:srgbClr val="009999"/>
            </a:solidFill>
          </a:ln>
          <a:effectLst>
            <a:outerShdw blurRad="50800" dist="127000" dir="5400000" algn="ctr" rotWithShape="0">
              <a:srgbClr val="000000">
                <a:alpha val="43137"/>
              </a:srgbClr>
            </a:outerShdw>
          </a:effectLst>
        </p:spPr>
        <p:style>
          <a:lnRef idx="2">
            <a:schemeClr val="accent6"/>
          </a:lnRef>
          <a:fillRef idx="1">
            <a:schemeClr val="lt1"/>
          </a:fillRef>
          <a:effectRef idx="0">
            <a:schemeClr val="accent6"/>
          </a:effectRef>
          <a:fontRef idx="minor">
            <a:schemeClr val="dk1"/>
          </a:fontRef>
        </p:style>
        <p:txBody>
          <a:bodyPr rtlCol="0" anchor="ctr"/>
          <a:lstStyle/>
          <a:p>
            <a:r>
              <a:rPr lang="en-US" dirty="0" smtClean="0">
                <a:solidFill>
                  <a:schemeClr val="bg1"/>
                </a:solidFill>
              </a:rPr>
              <a:t>Patient </a:t>
            </a:r>
            <a:r>
              <a:rPr lang="en-US" dirty="0">
                <a:solidFill>
                  <a:schemeClr val="bg1"/>
                </a:solidFill>
              </a:rPr>
              <a:t>reported feeling a great sense of relief and increased peace as a result of visit </a:t>
            </a:r>
            <a:r>
              <a:rPr lang="en-US" dirty="0" smtClean="0">
                <a:solidFill>
                  <a:schemeClr val="bg1"/>
                </a:solidFill>
              </a:rPr>
              <a:t>today.</a:t>
            </a:r>
            <a:endParaRPr lang="en-US" dirty="0">
              <a:solidFill>
                <a:schemeClr val="bg1"/>
              </a:solidFill>
            </a:endParaRPr>
          </a:p>
        </p:txBody>
      </p:sp>
      <p:sp>
        <p:nvSpPr>
          <p:cNvPr id="8" name="Rectangle 7"/>
          <p:cNvSpPr/>
          <p:nvPr/>
        </p:nvSpPr>
        <p:spPr>
          <a:xfrm>
            <a:off x="6169063" y="3419606"/>
            <a:ext cx="5071022" cy="914400"/>
          </a:xfrm>
          <a:prstGeom prst="rect">
            <a:avLst/>
          </a:prstGeom>
          <a:ln>
            <a:solidFill>
              <a:srgbClr val="009999"/>
            </a:solidFill>
          </a:ln>
          <a:effectLst>
            <a:outerShdw blurRad="50800" dist="127000" dir="5400000" algn="ctr" rotWithShape="0">
              <a:srgbClr val="000000">
                <a:alpha val="43137"/>
              </a:srgbClr>
            </a:outerShdw>
          </a:effectLst>
        </p:spPr>
        <p:style>
          <a:lnRef idx="2">
            <a:schemeClr val="accent6"/>
          </a:lnRef>
          <a:fillRef idx="1">
            <a:schemeClr val="lt1"/>
          </a:fillRef>
          <a:effectRef idx="0">
            <a:schemeClr val="accent6"/>
          </a:effectRef>
          <a:fontRef idx="minor">
            <a:schemeClr val="dk1"/>
          </a:fontRef>
        </p:style>
        <p:txBody>
          <a:bodyPr rtlCol="0" anchor="ctr"/>
          <a:lstStyle/>
          <a:p>
            <a:endParaRPr lang="en-US" dirty="0" smtClean="0">
              <a:solidFill>
                <a:schemeClr val="bg1"/>
              </a:solidFill>
            </a:endParaRPr>
          </a:p>
          <a:p>
            <a:r>
              <a:rPr lang="en-US" dirty="0" smtClean="0">
                <a:solidFill>
                  <a:schemeClr val="bg1"/>
                </a:solidFill>
              </a:rPr>
              <a:t>Chaplain </a:t>
            </a:r>
            <a:r>
              <a:rPr lang="en-US" dirty="0">
                <a:solidFill>
                  <a:schemeClr val="bg1"/>
                </a:solidFill>
              </a:rPr>
              <a:t>acknowledged conflict and affirmed Ms. X’s sense of authority about her role. Ms. X seemed self-assured after the conversation</a:t>
            </a:r>
            <a:r>
              <a:rPr lang="en-US" dirty="0" smtClean="0">
                <a:solidFill>
                  <a:schemeClr val="bg1"/>
                </a:solidFill>
              </a:rPr>
              <a:t>.</a:t>
            </a:r>
            <a:endParaRPr lang="en-US" dirty="0">
              <a:solidFill>
                <a:schemeClr val="bg1"/>
              </a:solidFill>
            </a:endParaRPr>
          </a:p>
          <a:p>
            <a:endParaRPr lang="en-US" dirty="0">
              <a:solidFill>
                <a:schemeClr val="bg1"/>
              </a:solidFill>
            </a:endParaRPr>
          </a:p>
        </p:txBody>
      </p:sp>
      <p:sp>
        <p:nvSpPr>
          <p:cNvPr id="10" name="Rectangle 9"/>
          <p:cNvSpPr/>
          <p:nvPr/>
        </p:nvSpPr>
        <p:spPr>
          <a:xfrm flipH="1">
            <a:off x="6169062" y="5058936"/>
            <a:ext cx="5183565" cy="669036"/>
          </a:xfrm>
          <a:prstGeom prst="rect">
            <a:avLst/>
          </a:prstGeom>
          <a:ln>
            <a:solidFill>
              <a:srgbClr val="009999"/>
            </a:solidFill>
          </a:ln>
          <a:effectLst>
            <a:outerShdw blurRad="50800" dist="127000" dir="5400000" algn="ctr" rotWithShape="0">
              <a:srgbClr val="000000">
                <a:alpha val="43137"/>
              </a:srgbClr>
            </a:outerShdw>
          </a:effectLst>
        </p:spPr>
        <p:style>
          <a:lnRef idx="2">
            <a:schemeClr val="accent6"/>
          </a:lnRef>
          <a:fillRef idx="1">
            <a:schemeClr val="lt1"/>
          </a:fillRef>
          <a:effectRef idx="0">
            <a:schemeClr val="accent6"/>
          </a:effectRef>
          <a:fontRef idx="minor">
            <a:schemeClr val="dk1"/>
          </a:fontRef>
        </p:style>
        <p:txBody>
          <a:bodyPr rtlCol="0" anchor="ctr"/>
          <a:lstStyle/>
          <a:p>
            <a:r>
              <a:rPr lang="en-US" dirty="0" smtClean="0">
                <a:solidFill>
                  <a:schemeClr val="bg1"/>
                </a:solidFill>
              </a:rPr>
              <a:t>Daughter </a:t>
            </a:r>
            <a:r>
              <a:rPr lang="en-US" dirty="0">
                <a:solidFill>
                  <a:schemeClr val="bg1"/>
                </a:solidFill>
              </a:rPr>
              <a:t>able to express her anger at ‘</a:t>
            </a:r>
            <a:r>
              <a:rPr lang="en-US" dirty="0" smtClean="0">
                <a:solidFill>
                  <a:schemeClr val="bg1"/>
                </a:solidFill>
              </a:rPr>
              <a:t>being robbed.’ </a:t>
            </a:r>
            <a:endParaRPr lang="en-US" dirty="0">
              <a:solidFill>
                <a:schemeClr val="bg1"/>
              </a:solidFill>
            </a:endParaRPr>
          </a:p>
        </p:txBody>
      </p:sp>
      <p:pic>
        <p:nvPicPr>
          <p:cNvPr id="11" name="Picture 10"/>
          <p:cNvPicPr>
            <a:picLocks noChangeAspect="1"/>
          </p:cNvPicPr>
          <p:nvPr/>
        </p:nvPicPr>
        <p:blipFill>
          <a:blip r:embed="rId3"/>
          <a:stretch>
            <a:fillRect/>
          </a:stretch>
        </p:blipFill>
        <p:spPr>
          <a:xfrm>
            <a:off x="4788222" y="2149828"/>
            <a:ext cx="1005927" cy="420660"/>
          </a:xfrm>
          <a:prstGeom prst="rect">
            <a:avLst/>
          </a:prstGeom>
        </p:spPr>
      </p:pic>
      <p:pic>
        <p:nvPicPr>
          <p:cNvPr id="12" name="Picture 11"/>
          <p:cNvPicPr>
            <a:picLocks noChangeAspect="1"/>
          </p:cNvPicPr>
          <p:nvPr/>
        </p:nvPicPr>
        <p:blipFill>
          <a:blip r:embed="rId3"/>
          <a:stretch>
            <a:fillRect/>
          </a:stretch>
        </p:blipFill>
        <p:spPr>
          <a:xfrm>
            <a:off x="4788223" y="3666476"/>
            <a:ext cx="1005927" cy="420660"/>
          </a:xfrm>
          <a:prstGeom prst="rect">
            <a:avLst/>
          </a:prstGeom>
        </p:spPr>
      </p:pic>
      <p:pic>
        <p:nvPicPr>
          <p:cNvPr id="13" name="Picture 12"/>
          <p:cNvPicPr>
            <a:picLocks noChangeAspect="1"/>
          </p:cNvPicPr>
          <p:nvPr/>
        </p:nvPicPr>
        <p:blipFill>
          <a:blip r:embed="rId3"/>
          <a:stretch>
            <a:fillRect/>
          </a:stretch>
        </p:blipFill>
        <p:spPr>
          <a:xfrm>
            <a:off x="4788223" y="5183124"/>
            <a:ext cx="1005927" cy="420660"/>
          </a:xfrm>
          <a:prstGeom prst="rect">
            <a:avLst/>
          </a:prstGeom>
        </p:spPr>
      </p:pic>
    </p:spTree>
    <p:extLst>
      <p:ext uri="{BB962C8B-B14F-4D97-AF65-F5344CB8AC3E}">
        <p14:creationId xmlns:p14="http://schemas.microsoft.com/office/powerpoint/2010/main" val="410145835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Implications/questions for our profession</a:t>
            </a:r>
            <a:br>
              <a:rPr lang="en-US" dirty="0" smtClean="0"/>
            </a:br>
            <a:r>
              <a:rPr lang="en-US" dirty="0">
                <a:solidFill>
                  <a:schemeClr val="bg1"/>
                </a:solidFill>
              </a:rPr>
              <a:t>Intra &amp; Inter-professional Consensus on </a:t>
            </a:r>
            <a:r>
              <a:rPr lang="en-US" dirty="0" smtClean="0">
                <a:solidFill>
                  <a:schemeClr val="bg1"/>
                </a:solidFill>
              </a:rPr>
              <a:t>Terms?</a:t>
            </a:r>
            <a:r>
              <a:rPr lang="en-US" dirty="0" smtClean="0"/>
              <a:t/>
            </a:r>
            <a:br>
              <a:rPr lang="en-US" dirty="0" smtClean="0"/>
            </a:br>
            <a:endParaRPr lang="en-US" dirty="0"/>
          </a:p>
        </p:txBody>
      </p:sp>
      <p:sp>
        <p:nvSpPr>
          <p:cNvPr id="3" name="Content Placeholder 2"/>
          <p:cNvSpPr>
            <a:spLocks noGrp="1"/>
          </p:cNvSpPr>
          <p:nvPr>
            <p:ph idx="1"/>
          </p:nvPr>
        </p:nvSpPr>
        <p:spPr>
          <a:xfrm>
            <a:off x="924944" y="2217956"/>
            <a:ext cx="4697268" cy="5141742"/>
          </a:xfrm>
        </p:spPr>
        <p:txBody>
          <a:bodyPr>
            <a:normAutofit/>
          </a:bodyPr>
          <a:lstStyle/>
          <a:p>
            <a:pPr marL="0" indent="0">
              <a:buNone/>
            </a:pPr>
            <a:endParaRPr lang="en-US" sz="2800" dirty="0" smtClean="0"/>
          </a:p>
          <a:p>
            <a:pPr lvl="1"/>
            <a:r>
              <a:rPr lang="en-US" sz="2400" dirty="0" smtClean="0"/>
              <a:t>To promote understanding of chaplain role &amp; S/R dimension of care</a:t>
            </a:r>
          </a:p>
          <a:p>
            <a:pPr lvl="1"/>
            <a:r>
              <a:rPr lang="en-US" sz="2400" dirty="0" smtClean="0"/>
              <a:t>To facilitate interdisciplinary communication </a:t>
            </a:r>
          </a:p>
          <a:p>
            <a:pPr lvl="1"/>
            <a:r>
              <a:rPr lang="en-US" sz="2400" dirty="0" smtClean="0"/>
              <a:t>To measure impact of our care </a:t>
            </a:r>
            <a:endParaRPr lang="en-US" sz="2400" dirty="0"/>
          </a:p>
        </p:txBody>
      </p:sp>
      <p:pic>
        <p:nvPicPr>
          <p:cNvPr id="4" name="Picture 3"/>
          <p:cNvPicPr>
            <a:picLocks noChangeAspect="1"/>
          </p:cNvPicPr>
          <p:nvPr/>
        </p:nvPicPr>
        <p:blipFill>
          <a:blip r:embed="rId3"/>
          <a:stretch>
            <a:fillRect/>
          </a:stretch>
        </p:blipFill>
        <p:spPr>
          <a:xfrm>
            <a:off x="9551041" y="1650565"/>
            <a:ext cx="1828800" cy="2743200"/>
          </a:xfrm>
          <a:prstGeom prst="rect">
            <a:avLst/>
          </a:prstGeom>
        </p:spPr>
      </p:pic>
      <p:pic>
        <p:nvPicPr>
          <p:cNvPr id="6" name="Picture 5"/>
          <p:cNvPicPr>
            <a:picLocks noChangeAspect="1"/>
          </p:cNvPicPr>
          <p:nvPr/>
        </p:nvPicPr>
        <p:blipFill>
          <a:blip r:embed="rId4"/>
          <a:stretch>
            <a:fillRect/>
          </a:stretch>
        </p:blipFill>
        <p:spPr>
          <a:xfrm>
            <a:off x="5870510" y="1711234"/>
            <a:ext cx="3474720" cy="2039768"/>
          </a:xfrm>
          <a:prstGeom prst="rect">
            <a:avLst/>
          </a:prstGeom>
        </p:spPr>
      </p:pic>
      <p:pic>
        <p:nvPicPr>
          <p:cNvPr id="5" name="Picture 4"/>
          <p:cNvPicPr>
            <a:picLocks noChangeAspect="1"/>
          </p:cNvPicPr>
          <p:nvPr/>
        </p:nvPicPr>
        <p:blipFill>
          <a:blip r:embed="rId5"/>
          <a:stretch>
            <a:fillRect/>
          </a:stretch>
        </p:blipFill>
        <p:spPr>
          <a:xfrm rot="20920714">
            <a:off x="6299646" y="3125546"/>
            <a:ext cx="3803904" cy="1188720"/>
          </a:xfrm>
          <a:prstGeom prst="rect">
            <a:avLst/>
          </a:prstGeom>
        </p:spPr>
      </p:pic>
      <p:pic>
        <p:nvPicPr>
          <p:cNvPr id="7" name="Picture 6"/>
          <p:cNvPicPr>
            <a:picLocks noChangeAspect="1"/>
          </p:cNvPicPr>
          <p:nvPr/>
        </p:nvPicPr>
        <p:blipFill>
          <a:blip r:embed="rId6"/>
          <a:stretch>
            <a:fillRect/>
          </a:stretch>
        </p:blipFill>
        <p:spPr>
          <a:xfrm>
            <a:off x="8000577" y="4624392"/>
            <a:ext cx="3383280" cy="2017259"/>
          </a:xfrm>
          <a:prstGeom prst="rect">
            <a:avLst/>
          </a:prstGeom>
        </p:spPr>
      </p:pic>
      <p:pic>
        <p:nvPicPr>
          <p:cNvPr id="8" name="Picture 7"/>
          <p:cNvPicPr>
            <a:picLocks noChangeAspect="1"/>
          </p:cNvPicPr>
          <p:nvPr/>
        </p:nvPicPr>
        <p:blipFill>
          <a:blip r:embed="rId7"/>
          <a:stretch>
            <a:fillRect/>
          </a:stretch>
        </p:blipFill>
        <p:spPr>
          <a:xfrm>
            <a:off x="5821466" y="4472896"/>
            <a:ext cx="2651760" cy="1805410"/>
          </a:xfrm>
          <a:prstGeom prst="rect">
            <a:avLst/>
          </a:prstGeom>
        </p:spPr>
      </p:pic>
    </p:spTree>
    <p:extLst>
      <p:ext uri="{BB962C8B-B14F-4D97-AF65-F5344CB8AC3E}">
        <p14:creationId xmlns:p14="http://schemas.microsoft.com/office/powerpoint/2010/main" val="2625275279"/>
      </p:ext>
    </p:extLst>
  </p:cSld>
  <p:clrMapOvr>
    <a:masterClrMapping/>
  </p:clrMapOvr>
  <p:transition spd="med">
    <p:pull/>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4024" y="516216"/>
            <a:ext cx="10264873" cy="1478570"/>
          </a:xfrm>
        </p:spPr>
        <p:txBody>
          <a:bodyPr>
            <a:normAutofit fontScale="90000"/>
          </a:bodyPr>
          <a:lstStyle/>
          <a:p>
            <a:r>
              <a:rPr lang="en-US" dirty="0"/>
              <a:t>Implications/questions for our </a:t>
            </a:r>
            <a:r>
              <a:rPr lang="en-US" dirty="0" smtClean="0"/>
              <a:t>profession</a:t>
            </a:r>
            <a:br>
              <a:rPr lang="en-US" dirty="0" smtClean="0"/>
            </a:br>
            <a:r>
              <a:rPr lang="en-US" dirty="0" smtClean="0">
                <a:solidFill>
                  <a:schemeClr val="bg1"/>
                </a:solidFill>
              </a:rPr>
              <a:t>what is Chaplain </a:t>
            </a:r>
            <a:r>
              <a:rPr lang="en-US" dirty="0">
                <a:solidFill>
                  <a:schemeClr val="bg1"/>
                </a:solidFill>
              </a:rPr>
              <a:t>Role in Medical Decision </a:t>
            </a:r>
            <a:r>
              <a:rPr lang="en-US" dirty="0" smtClean="0">
                <a:solidFill>
                  <a:schemeClr val="bg1"/>
                </a:solidFill>
              </a:rPr>
              <a:t>Making?</a:t>
            </a:r>
            <a:endParaRPr lang="en-US" dirty="0"/>
          </a:p>
        </p:txBody>
      </p:sp>
      <p:sp>
        <p:nvSpPr>
          <p:cNvPr id="3" name="Content Placeholder 2"/>
          <p:cNvSpPr>
            <a:spLocks noGrp="1"/>
          </p:cNvSpPr>
          <p:nvPr>
            <p:ph idx="1"/>
          </p:nvPr>
        </p:nvSpPr>
        <p:spPr>
          <a:xfrm>
            <a:off x="1141413" y="1994786"/>
            <a:ext cx="4955611" cy="4518556"/>
          </a:xfrm>
        </p:spPr>
        <p:txBody>
          <a:bodyPr>
            <a:normAutofit/>
          </a:bodyPr>
          <a:lstStyle/>
          <a:p>
            <a:pPr lvl="1"/>
            <a:r>
              <a:rPr lang="en-US" sz="2400" dirty="0" smtClean="0"/>
              <a:t>Religious </a:t>
            </a:r>
            <a:r>
              <a:rPr lang="en-US" sz="2400" dirty="0"/>
              <a:t>beliefs and values not integrated into care </a:t>
            </a:r>
            <a:r>
              <a:rPr lang="en-US" sz="2400" dirty="0" smtClean="0"/>
              <a:t>plans </a:t>
            </a:r>
            <a:endParaRPr lang="en-US" sz="2400" dirty="0"/>
          </a:p>
          <a:p>
            <a:pPr lvl="1"/>
            <a:r>
              <a:rPr lang="en-US" sz="2400" dirty="0"/>
              <a:t>How do </a:t>
            </a:r>
            <a:r>
              <a:rPr lang="en-US" sz="2400" dirty="0" smtClean="0"/>
              <a:t>verbatim </a:t>
            </a:r>
            <a:r>
              <a:rPr lang="en-US" sz="2400" dirty="0"/>
              <a:t>statements – </a:t>
            </a:r>
            <a:r>
              <a:rPr lang="en-US" sz="2400" i="1" dirty="0"/>
              <a:t>“we should stop this” </a:t>
            </a:r>
            <a:r>
              <a:rPr lang="en-US" sz="2400" dirty="0"/>
              <a:t>- contribute to goal of personalized care? </a:t>
            </a:r>
          </a:p>
          <a:p>
            <a:pPr lvl="1"/>
            <a:r>
              <a:rPr lang="en-US" sz="2400" dirty="0"/>
              <a:t>Assessing for Capacity – Chaplain </a:t>
            </a:r>
            <a:r>
              <a:rPr lang="en-US" sz="2400" dirty="0" smtClean="0"/>
              <a:t>role?</a:t>
            </a:r>
            <a:endParaRPr lang="en-US" sz="2400" dirty="0"/>
          </a:p>
          <a:p>
            <a:pPr lvl="1"/>
            <a:r>
              <a:rPr lang="en-US" sz="2400" dirty="0"/>
              <a:t>Shared </a:t>
            </a:r>
            <a:r>
              <a:rPr lang="en-US" sz="2400" dirty="0" smtClean="0"/>
              <a:t>Goals of Care Note?</a:t>
            </a:r>
            <a:endParaRPr lang="en-US" sz="2400" dirty="0"/>
          </a:p>
        </p:txBody>
      </p:sp>
      <p:pic>
        <p:nvPicPr>
          <p:cNvPr id="4" name="Picture 3"/>
          <p:cNvPicPr>
            <a:picLocks noChangeAspect="1"/>
          </p:cNvPicPr>
          <p:nvPr/>
        </p:nvPicPr>
        <p:blipFill rotWithShape="1">
          <a:blip r:embed="rId3"/>
          <a:srcRect t="14592" r="1594"/>
          <a:stretch/>
        </p:blipFill>
        <p:spPr>
          <a:xfrm>
            <a:off x="6517126" y="2456725"/>
            <a:ext cx="5356007" cy="3145512"/>
          </a:xfrm>
          <a:prstGeom prst="rect">
            <a:avLst/>
          </a:prstGeom>
        </p:spPr>
      </p:pic>
    </p:spTree>
    <p:extLst>
      <p:ext uri="{BB962C8B-B14F-4D97-AF65-F5344CB8AC3E}">
        <p14:creationId xmlns:p14="http://schemas.microsoft.com/office/powerpoint/2010/main" val="812343012"/>
      </p:ext>
    </p:extLst>
  </p:cSld>
  <p:clrMapOvr>
    <a:masterClrMapping/>
  </p:clrMapOvr>
  <p:transition spd="med">
    <p:pull/>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428451"/>
            <a:ext cx="9905998" cy="1478570"/>
          </a:xfrm>
        </p:spPr>
        <p:txBody>
          <a:bodyPr>
            <a:normAutofit/>
          </a:bodyPr>
          <a:lstStyle/>
          <a:p>
            <a:r>
              <a:rPr lang="en-US" dirty="0"/>
              <a:t>Implications/questions for our </a:t>
            </a:r>
            <a:r>
              <a:rPr lang="en-US" dirty="0" smtClean="0"/>
              <a:t>profession</a:t>
            </a:r>
            <a:br>
              <a:rPr lang="en-US" dirty="0" smtClean="0"/>
            </a:br>
            <a:r>
              <a:rPr lang="en-US" dirty="0" smtClean="0">
                <a:solidFill>
                  <a:schemeClr val="bg1"/>
                </a:solidFill>
              </a:rPr>
              <a:t>what kind of outcome language?</a:t>
            </a:r>
            <a:endParaRPr lang="en-US" dirty="0"/>
          </a:p>
        </p:txBody>
      </p:sp>
      <p:sp>
        <p:nvSpPr>
          <p:cNvPr id="3" name="Content Placeholder 2"/>
          <p:cNvSpPr>
            <a:spLocks noGrp="1"/>
          </p:cNvSpPr>
          <p:nvPr>
            <p:ph idx="1"/>
          </p:nvPr>
        </p:nvSpPr>
        <p:spPr>
          <a:xfrm>
            <a:off x="1141413" y="1671320"/>
            <a:ext cx="6272261" cy="4286520"/>
          </a:xfrm>
        </p:spPr>
        <p:txBody>
          <a:bodyPr>
            <a:normAutofit/>
          </a:bodyPr>
          <a:lstStyle/>
          <a:p>
            <a:pPr marL="0" indent="0" algn="ctr">
              <a:buNone/>
            </a:pPr>
            <a:r>
              <a:rPr lang="en-US" b="1" dirty="0" smtClean="0">
                <a:solidFill>
                  <a:schemeClr val="accent1"/>
                </a:solidFill>
              </a:rPr>
              <a:t>PATIENT-CENTERED</a:t>
            </a:r>
            <a:r>
              <a:rPr lang="en-US" dirty="0" smtClean="0"/>
              <a:t> </a:t>
            </a:r>
            <a:endParaRPr lang="en-US" dirty="0" smtClean="0">
              <a:solidFill>
                <a:schemeClr val="bg1"/>
              </a:solidFill>
            </a:endParaRPr>
          </a:p>
        </p:txBody>
      </p:sp>
      <p:pic>
        <p:nvPicPr>
          <p:cNvPr id="5" name="Picture 4"/>
          <p:cNvPicPr>
            <a:picLocks noChangeAspect="1"/>
          </p:cNvPicPr>
          <p:nvPr/>
        </p:nvPicPr>
        <p:blipFill rotWithShape="1">
          <a:blip r:embed="rId3"/>
          <a:srcRect l="23435" t="20261" r="64268" b="26151"/>
          <a:stretch/>
        </p:blipFill>
        <p:spPr>
          <a:xfrm>
            <a:off x="8820020" y="1661832"/>
            <a:ext cx="2227391" cy="4951826"/>
          </a:xfrm>
          <a:prstGeom prst="rect">
            <a:avLst/>
          </a:prstGeom>
        </p:spPr>
      </p:pic>
      <p:sp>
        <p:nvSpPr>
          <p:cNvPr id="6" name="Rectangle 5"/>
          <p:cNvSpPr/>
          <p:nvPr/>
        </p:nvSpPr>
        <p:spPr>
          <a:xfrm>
            <a:off x="1085988" y="2275180"/>
            <a:ext cx="6096000" cy="3970318"/>
          </a:xfrm>
          <a:prstGeom prst="rect">
            <a:avLst/>
          </a:prstGeom>
        </p:spPr>
        <p:txBody>
          <a:bodyPr>
            <a:spAutoFit/>
          </a:bodyPr>
          <a:lstStyle/>
          <a:p>
            <a:pPr marL="914400" lvl="1" indent="-457200">
              <a:buFont typeface="+mj-lt"/>
              <a:buAutoNum type="arabicPeriod"/>
            </a:pPr>
            <a:r>
              <a:rPr lang="en-US" sz="2400" dirty="0" smtClean="0">
                <a:solidFill>
                  <a:schemeClr val="bg1"/>
                </a:solidFill>
              </a:rPr>
              <a:t>Patient-reported</a:t>
            </a:r>
            <a:endParaRPr lang="en-US" dirty="0" smtClean="0"/>
          </a:p>
          <a:p>
            <a:pPr lvl="1" algn="ctr"/>
            <a:r>
              <a:rPr lang="en-US" i="1" dirty="0" smtClean="0"/>
              <a:t>Any report of the status of a patient’s health condition that comes directly from the patient, without interpretation of the patient’s response by a clinician or anyone else. Measurable </a:t>
            </a:r>
            <a:r>
              <a:rPr lang="en-US" i="1" dirty="0"/>
              <a:t>in absolute terms or as a change from a previous </a:t>
            </a:r>
            <a:r>
              <a:rPr lang="en-US" i="1" dirty="0" smtClean="0"/>
              <a:t>measure.</a:t>
            </a:r>
          </a:p>
          <a:p>
            <a:pPr lvl="1"/>
            <a:endParaRPr lang="en-US" dirty="0">
              <a:solidFill>
                <a:schemeClr val="bg1"/>
              </a:solidFill>
            </a:endParaRPr>
          </a:p>
          <a:p>
            <a:pPr lvl="1"/>
            <a:r>
              <a:rPr lang="en-US" sz="2400" dirty="0" smtClean="0">
                <a:solidFill>
                  <a:schemeClr val="bg1"/>
                </a:solidFill>
              </a:rPr>
              <a:t>2. Chaplain Observed/Interpreted</a:t>
            </a:r>
            <a:endParaRPr lang="en-US" dirty="0" smtClean="0">
              <a:solidFill>
                <a:schemeClr val="bg1"/>
              </a:solidFill>
            </a:endParaRPr>
          </a:p>
          <a:p>
            <a:pPr lvl="1" algn="ctr"/>
            <a:r>
              <a:rPr lang="en-US" dirty="0" smtClean="0"/>
              <a:t> </a:t>
            </a:r>
            <a:r>
              <a:rPr lang="en-US" i="1" dirty="0" smtClean="0"/>
              <a:t>Evidence-based </a:t>
            </a:r>
            <a:r>
              <a:rPr lang="en-US" i="1" dirty="0"/>
              <a:t>medicine + therapeutic/interpretive </a:t>
            </a:r>
            <a:r>
              <a:rPr lang="en-US" i="1" dirty="0" smtClean="0"/>
              <a:t>role of chaplain</a:t>
            </a:r>
          </a:p>
          <a:p>
            <a:pPr lvl="1" algn="ctr"/>
            <a:endParaRPr lang="en-US" dirty="0"/>
          </a:p>
          <a:p>
            <a:pPr lvl="1"/>
            <a:r>
              <a:rPr lang="en-US" sz="2400" dirty="0" smtClean="0">
                <a:solidFill>
                  <a:schemeClr val="bg1"/>
                </a:solidFill>
              </a:rPr>
              <a:t>3. Process outcome</a:t>
            </a:r>
            <a:endParaRPr lang="en-US" dirty="0">
              <a:solidFill>
                <a:schemeClr val="bg1"/>
              </a:solidFill>
            </a:endParaRPr>
          </a:p>
          <a:p>
            <a:pPr lvl="1" algn="ctr"/>
            <a:r>
              <a:rPr lang="en-US" i="1" dirty="0" smtClean="0"/>
              <a:t>What </a:t>
            </a:r>
            <a:r>
              <a:rPr lang="en-US" i="1" dirty="0"/>
              <a:t>patient/family accomplished a result of chaplain visit</a:t>
            </a:r>
          </a:p>
          <a:p>
            <a:pPr lvl="1"/>
            <a:endParaRPr lang="en-US" dirty="0"/>
          </a:p>
        </p:txBody>
      </p:sp>
      <p:sp>
        <p:nvSpPr>
          <p:cNvPr id="7" name="TextBox 6"/>
          <p:cNvSpPr txBox="1"/>
          <p:nvPr/>
        </p:nvSpPr>
        <p:spPr>
          <a:xfrm>
            <a:off x="7607109" y="3814580"/>
            <a:ext cx="787790" cy="646331"/>
          </a:xfrm>
          <a:prstGeom prst="rect">
            <a:avLst/>
          </a:prstGeom>
          <a:noFill/>
        </p:spPr>
        <p:txBody>
          <a:bodyPr wrap="square" rtlCol="0">
            <a:spAutoFit/>
          </a:bodyPr>
          <a:lstStyle/>
          <a:p>
            <a:r>
              <a:rPr lang="en-US" sz="3600" dirty="0" smtClean="0">
                <a:solidFill>
                  <a:schemeClr val="bg1"/>
                </a:solidFill>
              </a:rPr>
              <a:t>or</a:t>
            </a:r>
            <a:endParaRPr lang="en-US" dirty="0">
              <a:solidFill>
                <a:schemeClr val="bg1"/>
              </a:solidFill>
            </a:endParaRPr>
          </a:p>
        </p:txBody>
      </p:sp>
    </p:spTree>
    <p:extLst>
      <p:ext uri="{BB962C8B-B14F-4D97-AF65-F5344CB8AC3E}">
        <p14:creationId xmlns:p14="http://schemas.microsoft.com/office/powerpoint/2010/main" val="64592563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Implications/questions for our profession</a:t>
            </a:r>
            <a:r>
              <a:rPr lang="en-US" dirty="0"/>
              <a:t>:</a:t>
            </a:r>
            <a:r>
              <a:rPr lang="en-US" dirty="0" smtClean="0"/>
              <a:t> </a:t>
            </a:r>
            <a:br>
              <a:rPr lang="en-US" dirty="0" smtClean="0"/>
            </a:br>
            <a:r>
              <a:rPr lang="en-US" dirty="0" smtClean="0">
                <a:solidFill>
                  <a:schemeClr val="bg1"/>
                </a:solidFill>
              </a:rPr>
              <a:t>what are benefits of check boxes?</a:t>
            </a:r>
            <a:endParaRPr lang="en-US" dirty="0">
              <a:solidFill>
                <a:schemeClr val="bg1"/>
              </a:solidFill>
            </a:endParaRPr>
          </a:p>
        </p:txBody>
      </p:sp>
      <p:sp>
        <p:nvSpPr>
          <p:cNvPr id="3" name="Content Placeholder 2"/>
          <p:cNvSpPr>
            <a:spLocks noGrp="1"/>
          </p:cNvSpPr>
          <p:nvPr>
            <p:ph idx="1"/>
          </p:nvPr>
        </p:nvSpPr>
        <p:spPr>
          <a:xfrm>
            <a:off x="1141412" y="2249487"/>
            <a:ext cx="9905999" cy="3926230"/>
          </a:xfrm>
        </p:spPr>
        <p:txBody>
          <a:bodyPr>
            <a:normAutofit/>
          </a:bodyPr>
          <a:lstStyle/>
          <a:p>
            <a:r>
              <a:rPr lang="en-US" dirty="0" smtClean="0"/>
              <a:t>Students vs. Professional Chaplains</a:t>
            </a:r>
          </a:p>
          <a:p>
            <a:pPr lvl="1"/>
            <a:r>
              <a:rPr lang="en-US" dirty="0" smtClean="0"/>
              <a:t>Education via Drop Boxes/Pre-populated Entries</a:t>
            </a:r>
          </a:p>
          <a:p>
            <a:pPr lvl="1"/>
            <a:r>
              <a:rPr lang="en-US" dirty="0" smtClean="0"/>
              <a:t>Reactions</a:t>
            </a:r>
            <a:endParaRPr lang="en-US" dirty="0"/>
          </a:p>
          <a:p>
            <a:pPr lvl="2"/>
            <a:r>
              <a:rPr lang="en-US" dirty="0" smtClean="0"/>
              <a:t>Chaplains - </a:t>
            </a:r>
            <a:r>
              <a:rPr lang="en-US" dirty="0"/>
              <a:t>“Helps me focus my thoughts and be more purposeful in my actions”</a:t>
            </a:r>
          </a:p>
          <a:p>
            <a:pPr lvl="2"/>
            <a:r>
              <a:rPr lang="en-US" dirty="0" smtClean="0"/>
              <a:t>Clinicians - </a:t>
            </a:r>
            <a:r>
              <a:rPr lang="en-US" dirty="0"/>
              <a:t>“Able to reference chaplain Plan of Care for managing patient’s anxiety</a:t>
            </a:r>
            <a:r>
              <a:rPr lang="en-US" dirty="0" smtClean="0"/>
              <a:t>”</a:t>
            </a:r>
          </a:p>
          <a:p>
            <a:r>
              <a:rPr lang="en-US" dirty="0" smtClean="0"/>
              <a:t>Normative language for Professional Chaplains</a:t>
            </a:r>
          </a:p>
          <a:p>
            <a:r>
              <a:rPr lang="en-US" dirty="0"/>
              <a:t>Structured data utilization focus on “actionable analytics” such as referral patterns and faith-specific resources</a:t>
            </a:r>
          </a:p>
          <a:p>
            <a:pPr marL="0" indent="0">
              <a:buNone/>
            </a:pPr>
            <a:endParaRPr lang="en-US" dirty="0" smtClean="0"/>
          </a:p>
          <a:p>
            <a:pPr marL="0" indent="0">
              <a:buNone/>
            </a:pPr>
            <a:endParaRPr lang="en-US" dirty="0"/>
          </a:p>
          <a:p>
            <a:pPr lvl="1"/>
            <a:endParaRPr lang="en-US" dirty="0"/>
          </a:p>
        </p:txBody>
      </p:sp>
      <p:pic>
        <p:nvPicPr>
          <p:cNvPr id="4" name="Picture 3"/>
          <p:cNvPicPr>
            <a:picLocks noChangeAspect="1"/>
          </p:cNvPicPr>
          <p:nvPr/>
        </p:nvPicPr>
        <p:blipFill>
          <a:blip r:embed="rId3"/>
          <a:stretch>
            <a:fillRect/>
          </a:stretch>
        </p:blipFill>
        <p:spPr>
          <a:xfrm>
            <a:off x="7301133" y="1947197"/>
            <a:ext cx="4192172" cy="1643441"/>
          </a:xfrm>
          <a:prstGeom prst="rect">
            <a:avLst/>
          </a:prstGeom>
        </p:spPr>
      </p:pic>
    </p:spTree>
    <p:extLst>
      <p:ext uri="{BB962C8B-B14F-4D97-AF65-F5344CB8AC3E}">
        <p14:creationId xmlns:p14="http://schemas.microsoft.com/office/powerpoint/2010/main" val="3439759926"/>
      </p:ext>
    </p:extLst>
  </p:cSld>
  <p:clrMapOvr>
    <a:masterClrMapping/>
  </p:clrMapOvr>
  <p:transition spd="med">
    <p:pull/>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Electronic medical record re-design: </a:t>
            </a:r>
            <a:br>
              <a:rPr lang="en-US" dirty="0" smtClean="0"/>
            </a:br>
            <a:r>
              <a:rPr lang="en-US" dirty="0" smtClean="0"/>
              <a:t>recommendations from other disciplines</a:t>
            </a:r>
            <a:endParaRPr lang="en-US" dirty="0"/>
          </a:p>
        </p:txBody>
      </p:sp>
      <p:pic>
        <p:nvPicPr>
          <p:cNvPr id="4" name="Content Placeholder 3"/>
          <p:cNvPicPr>
            <a:picLocks noGrp="1" noChangeAspect="1"/>
          </p:cNvPicPr>
          <p:nvPr>
            <p:ph idx="1"/>
          </p:nvPr>
        </p:nvPicPr>
        <p:blipFill>
          <a:blip r:embed="rId3"/>
          <a:stretch>
            <a:fillRect/>
          </a:stretch>
        </p:blipFill>
        <p:spPr>
          <a:xfrm>
            <a:off x="3347926" y="1970479"/>
            <a:ext cx="5492972" cy="1646063"/>
          </a:xfrm>
          <a:prstGeom prst="rect">
            <a:avLst/>
          </a:prstGeom>
        </p:spPr>
      </p:pic>
      <p:sp>
        <p:nvSpPr>
          <p:cNvPr id="5" name="TextBox 4"/>
          <p:cNvSpPr txBox="1"/>
          <p:nvPr/>
        </p:nvSpPr>
        <p:spPr>
          <a:xfrm>
            <a:off x="1141413" y="3616542"/>
            <a:ext cx="9791630" cy="2800767"/>
          </a:xfrm>
          <a:prstGeom prst="rect">
            <a:avLst/>
          </a:prstGeom>
          <a:noFill/>
        </p:spPr>
        <p:txBody>
          <a:bodyPr wrap="square" rtlCol="0">
            <a:spAutoFit/>
          </a:bodyPr>
          <a:lstStyle/>
          <a:p>
            <a:endParaRPr lang="en-US" sz="1400" dirty="0" smtClean="0"/>
          </a:p>
          <a:p>
            <a:pPr marL="342900" indent="-342900">
              <a:buFont typeface="+mj-lt"/>
              <a:buAutoNum type="arabicPeriod"/>
            </a:pPr>
            <a:r>
              <a:rPr lang="en-US" dirty="0" smtClean="0"/>
              <a:t>EHR developers need to optimize the systems to facilitate longitudinal care delivery </a:t>
            </a:r>
            <a:r>
              <a:rPr lang="en-US" dirty="0" smtClean="0">
                <a:solidFill>
                  <a:schemeClr val="accent1"/>
                </a:solidFill>
              </a:rPr>
              <a:t>as well as care that involves teams of clinicians</a:t>
            </a:r>
            <a:r>
              <a:rPr lang="en-US" dirty="0" smtClean="0"/>
              <a:t> and patients that are managed over </a:t>
            </a:r>
            <a:r>
              <a:rPr lang="en-US" dirty="0" smtClean="0"/>
              <a:t>time.</a:t>
            </a:r>
          </a:p>
          <a:p>
            <a:pPr marL="342900" indent="-342900">
              <a:buFont typeface="+mj-lt"/>
              <a:buAutoNum type="arabicPeriod"/>
            </a:pPr>
            <a:r>
              <a:rPr lang="en-US" dirty="0" smtClean="0"/>
              <a:t>We </a:t>
            </a:r>
            <a:r>
              <a:rPr lang="en-US" dirty="0" smtClean="0"/>
              <a:t>are in danger of repeating history by over-structuring the clinical record and overloading it with extraneous </a:t>
            </a:r>
            <a:r>
              <a:rPr lang="en-US" dirty="0" smtClean="0"/>
              <a:t>data.</a:t>
            </a:r>
          </a:p>
          <a:p>
            <a:pPr marL="342900" indent="-342900">
              <a:buFont typeface="+mj-lt"/>
              <a:buAutoNum type="arabicPeriod"/>
            </a:pPr>
            <a:r>
              <a:rPr lang="en-US" dirty="0" smtClean="0"/>
              <a:t>Wherever </a:t>
            </a:r>
            <a:r>
              <a:rPr lang="en-US" dirty="0"/>
              <a:t>possible, EHR systems should not require users to check a box or otherwise indicate that an observation or an action has been taken if the data documented in the patient record already substantiates the action(s</a:t>
            </a:r>
            <a:r>
              <a:rPr lang="en-US" dirty="0" smtClean="0"/>
              <a:t>).</a:t>
            </a:r>
          </a:p>
          <a:p>
            <a:pPr marL="342900" indent="-342900">
              <a:buFont typeface="+mj-lt"/>
              <a:buAutoNum type="arabicPeriod"/>
            </a:pPr>
            <a:r>
              <a:rPr lang="en-US" dirty="0" smtClean="0"/>
              <a:t>Clinicians </a:t>
            </a:r>
            <a:r>
              <a:rPr lang="en-US" dirty="0" smtClean="0"/>
              <a:t>must learn to leverage the enormous and growing capabilities of EHR technology</a:t>
            </a:r>
            <a:r>
              <a:rPr lang="en-US" dirty="0" smtClean="0">
                <a:solidFill>
                  <a:srgbClr val="009999"/>
                </a:solidFill>
              </a:rPr>
              <a:t> </a:t>
            </a:r>
            <a:r>
              <a:rPr lang="en-US" dirty="0" smtClean="0">
                <a:solidFill>
                  <a:schemeClr val="accent1"/>
                </a:solidFill>
              </a:rPr>
              <a:t>without diminishing or devaluing the importance of narrative entries.</a:t>
            </a:r>
          </a:p>
        </p:txBody>
      </p:sp>
    </p:spTree>
    <p:extLst>
      <p:ext uri="{BB962C8B-B14F-4D97-AF65-F5344CB8AC3E}">
        <p14:creationId xmlns:p14="http://schemas.microsoft.com/office/powerpoint/2010/main" val="35906404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771123"/>
            <a:ext cx="9905998" cy="1478570"/>
          </a:xfrm>
        </p:spPr>
        <p:txBody>
          <a:bodyPr>
            <a:noAutofit/>
          </a:bodyPr>
          <a:lstStyle/>
          <a:p>
            <a:r>
              <a:rPr lang="en-US" dirty="0"/>
              <a:t>Electronic medical record re-design: </a:t>
            </a:r>
            <a:br>
              <a:rPr lang="en-US" dirty="0"/>
            </a:br>
            <a:r>
              <a:rPr lang="en-US" dirty="0" smtClean="0"/>
              <a:t>recommendations from other disciplines</a:t>
            </a:r>
            <a:br>
              <a:rPr lang="en-US" dirty="0" smtClean="0"/>
            </a:br>
            <a:endParaRPr lang="en-US" dirty="0"/>
          </a:p>
        </p:txBody>
      </p:sp>
      <p:sp>
        <p:nvSpPr>
          <p:cNvPr id="3" name="Content Placeholder 2"/>
          <p:cNvSpPr>
            <a:spLocks noGrp="1"/>
          </p:cNvSpPr>
          <p:nvPr>
            <p:ph idx="1"/>
          </p:nvPr>
        </p:nvSpPr>
        <p:spPr>
          <a:xfrm>
            <a:off x="1141412" y="2833881"/>
            <a:ext cx="9905999" cy="3541714"/>
          </a:xfrm>
        </p:spPr>
        <p:txBody>
          <a:bodyPr/>
          <a:lstStyle/>
          <a:p>
            <a:pPr marL="0" indent="0" algn="ctr">
              <a:buNone/>
            </a:pPr>
            <a:r>
              <a:rPr lang="en-US" dirty="0"/>
              <a:t>“Physicians desire nursing documentation with greater clarity and additional information. Physicians indicate </a:t>
            </a:r>
            <a:r>
              <a:rPr lang="en-US" dirty="0">
                <a:solidFill>
                  <a:schemeClr val="bg1"/>
                </a:solidFill>
              </a:rPr>
              <a:t>checklists alone…are insufficient </a:t>
            </a:r>
            <a:r>
              <a:rPr lang="en-US" dirty="0"/>
              <a:t>for effective nurse/physician collaboration. </a:t>
            </a:r>
            <a:r>
              <a:rPr lang="en-US" dirty="0">
                <a:solidFill>
                  <a:schemeClr val="bg1"/>
                </a:solidFill>
              </a:rPr>
              <a:t>Narrative nursing summaries are invaluable references</a:t>
            </a:r>
            <a:r>
              <a:rPr lang="en-US" dirty="0"/>
              <a:t> that guide medical treatment decisions. Physicians see detailed assessments and well-described interventions of </a:t>
            </a:r>
            <a:r>
              <a:rPr lang="en-US" dirty="0" smtClean="0"/>
              <a:t>nurses </a:t>
            </a:r>
            <a:r>
              <a:rPr lang="en-US" dirty="0"/>
              <a:t>as critical to their ability to effectively practice medicine.”</a:t>
            </a:r>
          </a:p>
          <a:p>
            <a:pPr algn="ctr"/>
            <a:endParaRPr lang="en-US" dirty="0"/>
          </a:p>
        </p:txBody>
      </p:sp>
      <p:sp>
        <p:nvSpPr>
          <p:cNvPr id="4" name="Rectangle 3"/>
          <p:cNvSpPr/>
          <p:nvPr/>
        </p:nvSpPr>
        <p:spPr>
          <a:xfrm>
            <a:off x="2105200" y="6375595"/>
            <a:ext cx="9234152" cy="246221"/>
          </a:xfrm>
          <a:prstGeom prst="rect">
            <a:avLst/>
          </a:prstGeom>
        </p:spPr>
        <p:txBody>
          <a:bodyPr wrap="square">
            <a:spAutoFit/>
          </a:bodyPr>
          <a:lstStyle/>
          <a:p>
            <a:pPr algn="r">
              <a:defRPr/>
            </a:pPr>
            <a:r>
              <a:rPr lang="en-US" sz="1000" dirty="0"/>
              <a:t>Green, Shayla D; Thomas, Joan D. Pediatric Nursing 34.3 (May/Jun 2008): 225-7, 240.</a:t>
            </a:r>
          </a:p>
        </p:txBody>
      </p:sp>
      <p:sp>
        <p:nvSpPr>
          <p:cNvPr id="5" name="TextBox 4"/>
          <p:cNvSpPr txBox="1"/>
          <p:nvPr/>
        </p:nvSpPr>
        <p:spPr>
          <a:xfrm>
            <a:off x="1141412" y="1957306"/>
            <a:ext cx="9296816" cy="584775"/>
          </a:xfrm>
          <a:prstGeom prst="rect">
            <a:avLst/>
          </a:prstGeom>
          <a:noFill/>
        </p:spPr>
        <p:txBody>
          <a:bodyPr wrap="square" rtlCol="0">
            <a:spAutoFit/>
          </a:bodyPr>
          <a:lstStyle/>
          <a:p>
            <a:r>
              <a:rPr lang="en-US" sz="3200" dirty="0" smtClean="0">
                <a:solidFill>
                  <a:schemeClr val="bg1"/>
                </a:solidFill>
              </a:rPr>
              <a:t>Pre-populated entries or Narrative Notes?</a:t>
            </a:r>
            <a:endParaRPr lang="en-US" sz="3200" dirty="0">
              <a:solidFill>
                <a:schemeClr val="bg1"/>
              </a:solidFill>
            </a:endParaRPr>
          </a:p>
        </p:txBody>
      </p:sp>
    </p:spTree>
    <p:extLst>
      <p:ext uri="{BB962C8B-B14F-4D97-AF65-F5344CB8AC3E}">
        <p14:creationId xmlns:p14="http://schemas.microsoft.com/office/powerpoint/2010/main" val="3696255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Implications/questions </a:t>
            </a:r>
            <a:r>
              <a:rPr lang="en-US" dirty="0"/>
              <a:t>for our profession</a:t>
            </a:r>
            <a:br>
              <a:rPr lang="en-US" dirty="0"/>
            </a:br>
            <a:r>
              <a:rPr lang="en-US" dirty="0" smtClean="0">
                <a:solidFill>
                  <a:schemeClr val="bg1"/>
                </a:solidFill>
              </a:rPr>
              <a:t>re-Design </a:t>
            </a:r>
            <a:r>
              <a:rPr lang="en-US" dirty="0">
                <a:solidFill>
                  <a:schemeClr val="bg1"/>
                </a:solidFill>
              </a:rPr>
              <a:t>of the Electronic medical record</a:t>
            </a:r>
            <a:r>
              <a:rPr lang="en-US" dirty="0"/>
              <a:t/>
            </a:r>
            <a:br>
              <a:rPr lang="en-US" dirty="0"/>
            </a:br>
            <a:endParaRPr lang="en-US" dirty="0"/>
          </a:p>
        </p:txBody>
      </p:sp>
      <p:sp>
        <p:nvSpPr>
          <p:cNvPr id="3" name="Content Placeholder 2"/>
          <p:cNvSpPr>
            <a:spLocks noGrp="1"/>
          </p:cNvSpPr>
          <p:nvPr>
            <p:ph idx="1"/>
          </p:nvPr>
        </p:nvSpPr>
        <p:spPr>
          <a:xfrm>
            <a:off x="1141413" y="1856935"/>
            <a:ext cx="7723442" cy="3934266"/>
          </a:xfrm>
        </p:spPr>
        <p:txBody>
          <a:bodyPr>
            <a:normAutofit/>
          </a:bodyPr>
          <a:lstStyle/>
          <a:p>
            <a:pPr marL="0" indent="0">
              <a:buNone/>
            </a:pPr>
            <a:r>
              <a:rPr lang="en-US" sz="3200" dirty="0" smtClean="0">
                <a:solidFill>
                  <a:schemeClr val="bg1"/>
                </a:solidFill>
              </a:rPr>
              <a:t>Pre-populated entries or </a:t>
            </a:r>
            <a:r>
              <a:rPr lang="en-US" sz="3200" dirty="0">
                <a:solidFill>
                  <a:schemeClr val="bg1"/>
                </a:solidFill>
              </a:rPr>
              <a:t>Narrative Notes?</a:t>
            </a:r>
          </a:p>
          <a:p>
            <a:pPr marL="228600" lvl="1">
              <a:spcBef>
                <a:spcPts val="1000"/>
              </a:spcBef>
            </a:pPr>
            <a:r>
              <a:rPr lang="en-US" sz="2400" dirty="0" smtClean="0"/>
              <a:t>Narrative Medicine: Better </a:t>
            </a:r>
            <a:r>
              <a:rPr lang="en-US" sz="2400" dirty="0"/>
              <a:t>medical outcomes when </a:t>
            </a:r>
            <a:r>
              <a:rPr lang="en-US" sz="2400" dirty="0" smtClean="0"/>
              <a:t>attend to narratives</a:t>
            </a:r>
            <a:r>
              <a:rPr lang="en-US" sz="2400" dirty="0" smtClean="0"/>
              <a:t> </a:t>
            </a:r>
            <a:endParaRPr lang="en-US" sz="2400" dirty="0" smtClean="0"/>
          </a:p>
          <a:p>
            <a:pPr marL="228600" lvl="1">
              <a:spcBef>
                <a:spcPts val="1000"/>
              </a:spcBef>
            </a:pPr>
            <a:r>
              <a:rPr lang="en-US" sz="2400" dirty="0" smtClean="0"/>
              <a:t>Chaplain’s role: preserve personhood vs. “cases”</a:t>
            </a:r>
          </a:p>
          <a:p>
            <a:pPr marL="228600" lvl="1">
              <a:spcBef>
                <a:spcPts val="1000"/>
              </a:spcBef>
            </a:pPr>
            <a:r>
              <a:rPr lang="en-US" sz="2400" dirty="0" smtClean="0"/>
              <a:t>Will our colleagues read all those details?</a:t>
            </a:r>
          </a:p>
          <a:p>
            <a:pPr marL="228600" lvl="1">
              <a:spcBef>
                <a:spcPts val="1000"/>
              </a:spcBef>
            </a:pPr>
            <a:r>
              <a:rPr lang="en-US" sz="2400" dirty="0" smtClean="0"/>
              <a:t>Structured Narrative Notes?</a:t>
            </a:r>
            <a:endParaRPr lang="en-US" sz="2400" dirty="0"/>
          </a:p>
          <a:p>
            <a:endParaRPr lang="en-US" sz="3200" dirty="0"/>
          </a:p>
        </p:txBody>
      </p:sp>
      <p:pic>
        <p:nvPicPr>
          <p:cNvPr id="4" name="Picture 3"/>
          <p:cNvPicPr>
            <a:picLocks noChangeAspect="1"/>
          </p:cNvPicPr>
          <p:nvPr/>
        </p:nvPicPr>
        <p:blipFill>
          <a:blip r:embed="rId3"/>
          <a:stretch>
            <a:fillRect/>
          </a:stretch>
        </p:blipFill>
        <p:spPr>
          <a:xfrm>
            <a:off x="8864854" y="2097088"/>
            <a:ext cx="2182557" cy="3298222"/>
          </a:xfrm>
          <a:prstGeom prst="rect">
            <a:avLst/>
          </a:prstGeom>
        </p:spPr>
      </p:pic>
    </p:spTree>
    <p:extLst>
      <p:ext uri="{BB962C8B-B14F-4D97-AF65-F5344CB8AC3E}">
        <p14:creationId xmlns:p14="http://schemas.microsoft.com/office/powerpoint/2010/main" val="3065282076"/>
      </p:ext>
    </p:extLst>
  </p:cSld>
  <p:clrMapOvr>
    <a:masterClrMapping/>
  </p:clrMapOvr>
  <p:transition spd="med">
    <p:pull/>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7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918252" y="178903"/>
            <a:ext cx="9983016" cy="6450497"/>
          </a:xfrm>
          <a:solidFill>
            <a:schemeClr val="tx1"/>
          </a:solidFill>
          <a:ln w="28575">
            <a:solidFill>
              <a:schemeClr val="bg1"/>
            </a:solidFill>
          </a:ln>
        </p:spPr>
        <p:txBody>
          <a:bodyPr>
            <a:normAutofit fontScale="25000" lnSpcReduction="20000"/>
          </a:bodyPr>
          <a:lstStyle/>
          <a:p>
            <a:pPr lvl="0"/>
            <a:r>
              <a:rPr lang="en-US" sz="5600" dirty="0" smtClean="0">
                <a:solidFill>
                  <a:schemeClr val="bg1"/>
                </a:solidFill>
              </a:rPr>
              <a:t>Chaplain </a:t>
            </a:r>
            <a:r>
              <a:rPr lang="en-US" sz="5600" dirty="0">
                <a:solidFill>
                  <a:schemeClr val="bg1"/>
                </a:solidFill>
              </a:rPr>
              <a:t>Care Intervention Flowsheet</a:t>
            </a:r>
          </a:p>
          <a:p>
            <a:pPr lvl="1"/>
            <a:r>
              <a:rPr lang="en-US" sz="5600" dirty="0">
                <a:solidFill>
                  <a:schemeClr val="bg1"/>
                </a:solidFill>
              </a:rPr>
              <a:t>Encounter: Patient &amp; Spouse/Significant Other</a:t>
            </a:r>
          </a:p>
          <a:p>
            <a:pPr lvl="1"/>
            <a:r>
              <a:rPr lang="en-US" sz="5600" dirty="0">
                <a:solidFill>
                  <a:schemeClr val="bg1"/>
                </a:solidFill>
              </a:rPr>
              <a:t>Reason for Visit: Other: Poor Diagnosis</a:t>
            </a:r>
          </a:p>
          <a:p>
            <a:pPr lvl="1"/>
            <a:r>
              <a:rPr lang="en-US" sz="5600" dirty="0">
                <a:solidFill>
                  <a:schemeClr val="bg1"/>
                </a:solidFill>
              </a:rPr>
              <a:t>Referral From: Nurse</a:t>
            </a:r>
          </a:p>
          <a:p>
            <a:pPr lvl="1"/>
            <a:r>
              <a:rPr lang="en-US" sz="5600" dirty="0">
                <a:solidFill>
                  <a:schemeClr val="bg1"/>
                </a:solidFill>
              </a:rPr>
              <a:t>Clergy Visit Preference:  Hospital Chaplain</a:t>
            </a:r>
          </a:p>
          <a:p>
            <a:pPr lvl="1"/>
            <a:r>
              <a:rPr lang="en-US" sz="5600" dirty="0">
                <a:solidFill>
                  <a:schemeClr val="bg1"/>
                </a:solidFill>
              </a:rPr>
              <a:t>Length of Visit: 45 minutes</a:t>
            </a:r>
          </a:p>
          <a:p>
            <a:pPr lvl="1"/>
            <a:r>
              <a:rPr lang="en-US" sz="5600" dirty="0">
                <a:solidFill>
                  <a:schemeClr val="bg1"/>
                </a:solidFill>
              </a:rPr>
              <a:t>Requires Follow-Up: Yes</a:t>
            </a:r>
          </a:p>
          <a:p>
            <a:pPr lvl="1"/>
            <a:r>
              <a:rPr lang="en-US" sz="5600" dirty="0">
                <a:solidFill>
                  <a:schemeClr val="bg1"/>
                </a:solidFill>
              </a:rPr>
              <a:t>Spiritual Care Plan: Routine Follow Up </a:t>
            </a:r>
          </a:p>
          <a:p>
            <a:pPr lvl="1"/>
            <a:r>
              <a:rPr lang="en-US" sz="5600" dirty="0">
                <a:solidFill>
                  <a:schemeClr val="bg1"/>
                </a:solidFill>
              </a:rPr>
              <a:t>Patient Affect at time of visit: Open to Chaplain Visit, Abrupt</a:t>
            </a:r>
          </a:p>
          <a:p>
            <a:pPr lvl="1"/>
            <a:r>
              <a:rPr lang="en-US" sz="5600" dirty="0">
                <a:solidFill>
                  <a:schemeClr val="bg1"/>
                </a:solidFill>
              </a:rPr>
              <a:t>Patient Spiritual Assessment:  Angry, Conflict (external), Grief (anticipatory), Guilt</a:t>
            </a:r>
          </a:p>
          <a:p>
            <a:pPr lvl="1"/>
            <a:r>
              <a:rPr lang="en-US" sz="5600" dirty="0">
                <a:solidFill>
                  <a:schemeClr val="bg1"/>
                </a:solidFill>
              </a:rPr>
              <a:t>Patient Chaplain Intervention:  Advocate, Empathetic listening, Exploration, Grief support, Reframing </a:t>
            </a:r>
          </a:p>
          <a:p>
            <a:pPr lvl="1"/>
            <a:r>
              <a:rPr lang="en-US" sz="5600" dirty="0">
                <a:solidFill>
                  <a:schemeClr val="bg1"/>
                </a:solidFill>
              </a:rPr>
              <a:t>Spouse/Significant Other Affect at time of visit: Expressive, Open to Chaplain Visit, Tearful</a:t>
            </a:r>
          </a:p>
          <a:p>
            <a:pPr lvl="1"/>
            <a:r>
              <a:rPr lang="en-US" sz="5600" dirty="0">
                <a:solidFill>
                  <a:schemeClr val="bg1"/>
                </a:solidFill>
              </a:rPr>
              <a:t>Spouse/Significant Other Spiritual Assessment: Anxious, Conflict (external), Fear, Grief (anticipatory), Sad, </a:t>
            </a:r>
          </a:p>
          <a:p>
            <a:pPr lvl="1"/>
            <a:r>
              <a:rPr lang="en-US" sz="5600" dirty="0">
                <a:solidFill>
                  <a:schemeClr val="bg1"/>
                </a:solidFill>
              </a:rPr>
              <a:t>Spouse/Significant Other Chaplain Intervention: Affirm, Advocate, Clarify feelings, Exploration, Grief support, Reassurance, Reframing, Other: Prayer Shawl &amp; </a:t>
            </a:r>
            <a:r>
              <a:rPr lang="en-US" sz="5600" dirty="0" err="1" smtClean="0">
                <a:solidFill>
                  <a:schemeClr val="bg1"/>
                </a:solidFill>
              </a:rPr>
              <a:t>Carenotes</a:t>
            </a:r>
            <a:endParaRPr lang="en-US" sz="5600" dirty="0" smtClean="0">
              <a:solidFill>
                <a:schemeClr val="bg1"/>
              </a:solidFill>
            </a:endParaRPr>
          </a:p>
          <a:p>
            <a:r>
              <a:rPr lang="en-US" sz="5600" dirty="0" smtClean="0">
                <a:solidFill>
                  <a:schemeClr val="bg1"/>
                </a:solidFill>
              </a:rPr>
              <a:t>Outcome </a:t>
            </a:r>
            <a:r>
              <a:rPr lang="en-US" sz="5600" dirty="0">
                <a:solidFill>
                  <a:schemeClr val="bg1"/>
                </a:solidFill>
              </a:rPr>
              <a:t>Care Plan</a:t>
            </a:r>
          </a:p>
          <a:p>
            <a:pPr lvl="1"/>
            <a:r>
              <a:rPr lang="en-US" sz="5600" dirty="0">
                <a:solidFill>
                  <a:schemeClr val="bg1"/>
                </a:solidFill>
              </a:rPr>
              <a:t>Spiritual Interventions: </a:t>
            </a:r>
          </a:p>
          <a:p>
            <a:pPr lvl="2"/>
            <a:r>
              <a:rPr lang="en-US" sz="5600" dirty="0">
                <a:solidFill>
                  <a:schemeClr val="bg1"/>
                </a:solidFill>
              </a:rPr>
              <a:t>Encourage verbalization of feelings/concerns/expectations</a:t>
            </a:r>
          </a:p>
          <a:p>
            <a:pPr lvl="2"/>
            <a:r>
              <a:rPr lang="en-US" sz="5600" dirty="0">
                <a:solidFill>
                  <a:schemeClr val="bg1"/>
                </a:solidFill>
              </a:rPr>
              <a:t>Be sensitive to patient’s spiritual/emotional needs</a:t>
            </a:r>
          </a:p>
          <a:p>
            <a:pPr lvl="2"/>
            <a:r>
              <a:rPr lang="en-US" sz="5600" dirty="0">
                <a:solidFill>
                  <a:schemeClr val="bg1"/>
                </a:solidFill>
              </a:rPr>
              <a:t>Communicate referral to chaplain care as appropriate</a:t>
            </a:r>
          </a:p>
          <a:p>
            <a:pPr lvl="0"/>
            <a:r>
              <a:rPr lang="en-US" sz="5600" dirty="0" smtClean="0">
                <a:solidFill>
                  <a:schemeClr val="bg1"/>
                </a:solidFill>
              </a:rPr>
              <a:t>Note: Spiritual </a:t>
            </a:r>
            <a:r>
              <a:rPr lang="en-US" sz="5600" dirty="0">
                <a:solidFill>
                  <a:schemeClr val="bg1"/>
                </a:solidFill>
              </a:rPr>
              <a:t>Care referral from RN after diagnosis.  Chaplain familiar with family and provided support to both patient and spouse.  </a:t>
            </a:r>
          </a:p>
          <a:p>
            <a:r>
              <a:rPr lang="en-US" dirty="0"/>
              <a:t> </a:t>
            </a:r>
          </a:p>
          <a:p>
            <a:endParaRPr lang="en-US" dirty="0"/>
          </a:p>
        </p:txBody>
      </p:sp>
      <p:sp>
        <p:nvSpPr>
          <p:cNvPr id="2" name="TextBox 1"/>
          <p:cNvSpPr txBox="1"/>
          <p:nvPr/>
        </p:nvSpPr>
        <p:spPr>
          <a:xfrm>
            <a:off x="86189" y="1477108"/>
            <a:ext cx="1832063" cy="1569660"/>
          </a:xfrm>
          <a:prstGeom prst="rect">
            <a:avLst/>
          </a:prstGeom>
          <a:noFill/>
        </p:spPr>
        <p:txBody>
          <a:bodyPr wrap="square" rtlCol="0">
            <a:spAutoFit/>
          </a:bodyPr>
          <a:lstStyle/>
          <a:p>
            <a:r>
              <a:rPr lang="en-US" sz="1600" b="1" dirty="0" smtClean="0">
                <a:solidFill>
                  <a:schemeClr val="bg1"/>
                </a:solidFill>
              </a:rPr>
              <a:t>EPIC DROP DOWN</a:t>
            </a:r>
          </a:p>
          <a:p>
            <a:r>
              <a:rPr lang="en-US" sz="1600" b="1" dirty="0" smtClean="0">
                <a:solidFill>
                  <a:schemeClr val="bg1"/>
                </a:solidFill>
              </a:rPr>
              <a:t>BOXES </a:t>
            </a:r>
          </a:p>
          <a:p>
            <a:endParaRPr lang="en-US" sz="1600" b="1" dirty="0" smtClean="0">
              <a:solidFill>
                <a:schemeClr val="bg1"/>
              </a:solidFill>
            </a:endParaRPr>
          </a:p>
          <a:p>
            <a:r>
              <a:rPr lang="en-US" sz="1600" b="1" dirty="0" smtClean="0">
                <a:solidFill>
                  <a:schemeClr val="bg1"/>
                </a:solidFill>
              </a:rPr>
              <a:t>Chaplain </a:t>
            </a:r>
          </a:p>
          <a:p>
            <a:r>
              <a:rPr lang="en-US" sz="1600" b="1" dirty="0" smtClean="0">
                <a:solidFill>
                  <a:schemeClr val="bg1"/>
                </a:solidFill>
              </a:rPr>
              <a:t>Documentation</a:t>
            </a:r>
            <a:endParaRPr lang="en-US" sz="1600" b="1" dirty="0">
              <a:solidFill>
                <a:schemeClr val="bg1"/>
              </a:solidFill>
            </a:endParaRPr>
          </a:p>
        </p:txBody>
      </p:sp>
    </p:spTree>
    <p:extLst>
      <p:ext uri="{BB962C8B-B14F-4D97-AF65-F5344CB8AC3E}">
        <p14:creationId xmlns:p14="http://schemas.microsoft.com/office/powerpoint/2010/main" val="393810288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6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87700" y="604450"/>
            <a:ext cx="3864128" cy="1478570"/>
          </a:xfrm>
        </p:spPr>
        <p:txBody>
          <a:bodyPr>
            <a:normAutofit/>
          </a:bodyPr>
          <a:lstStyle/>
          <a:p>
            <a:r>
              <a:rPr lang="en-US" dirty="0" smtClean="0">
                <a:solidFill>
                  <a:schemeClr val="bg1"/>
                </a:solidFill>
              </a:rPr>
              <a:t>Narrative note documentation</a:t>
            </a:r>
            <a:endParaRPr lang="en-US" dirty="0">
              <a:solidFill>
                <a:schemeClr val="bg1"/>
              </a:solidFill>
            </a:endParaRPr>
          </a:p>
        </p:txBody>
      </p:sp>
      <p:sp>
        <p:nvSpPr>
          <p:cNvPr id="3" name="Content Placeholder 2"/>
          <p:cNvSpPr>
            <a:spLocks noGrp="1"/>
          </p:cNvSpPr>
          <p:nvPr>
            <p:ph idx="1"/>
          </p:nvPr>
        </p:nvSpPr>
        <p:spPr>
          <a:xfrm>
            <a:off x="1141412" y="2249487"/>
            <a:ext cx="4671647" cy="4390464"/>
          </a:xfrm>
        </p:spPr>
        <p:txBody>
          <a:bodyPr>
            <a:normAutofit/>
          </a:bodyPr>
          <a:lstStyle/>
          <a:p>
            <a:pPr marL="0" indent="0">
              <a:buNone/>
            </a:pPr>
            <a:r>
              <a:rPr lang="en-US" dirty="0">
                <a:solidFill>
                  <a:schemeClr val="bg1"/>
                </a:solidFill>
              </a:rPr>
              <a:t>Structure = P</a:t>
            </a:r>
            <a:r>
              <a:rPr lang="en-US" dirty="0" smtClean="0">
                <a:solidFill>
                  <a:schemeClr val="bg1"/>
                </a:solidFill>
              </a:rPr>
              <a:t>redictable</a:t>
            </a:r>
          </a:p>
          <a:p>
            <a:pPr marL="0" indent="0">
              <a:buNone/>
            </a:pPr>
            <a:r>
              <a:rPr lang="en-US" dirty="0" smtClean="0">
                <a:solidFill>
                  <a:schemeClr val="bg1"/>
                </a:solidFill>
              </a:rPr>
              <a:t>Physician Structure of Note</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4231" t="7964" r="2221" b="59386"/>
          <a:stretch/>
        </p:blipFill>
        <p:spPr>
          <a:xfrm>
            <a:off x="6296475" y="4206241"/>
            <a:ext cx="4664815" cy="2239108"/>
          </a:xfrm>
          <a:prstGeom prst="rect">
            <a:avLst/>
          </a:prstGeom>
          <a:effectLst/>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282" t="25025" r="5888" b="21231"/>
          <a:stretch/>
        </p:blipFill>
        <p:spPr>
          <a:xfrm>
            <a:off x="6282407" y="688644"/>
            <a:ext cx="4678883" cy="3685737"/>
          </a:xfrm>
          <a:prstGeom prst="rect">
            <a:avLst/>
          </a:prstGeom>
          <a:effectLst>
            <a:outerShdw blurRad="50800" dir="5400000" algn="ctr" rotWithShape="0">
              <a:srgbClr val="000000">
                <a:alpha val="43137"/>
              </a:srgbClr>
            </a:outerShdw>
          </a:effectLst>
        </p:spPr>
      </p:pic>
      <p:sp>
        <p:nvSpPr>
          <p:cNvPr id="8" name="Oval 7"/>
          <p:cNvSpPr/>
          <p:nvPr/>
        </p:nvSpPr>
        <p:spPr>
          <a:xfrm>
            <a:off x="6282407" y="928468"/>
            <a:ext cx="4678883" cy="1055077"/>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5978770" y="5992836"/>
            <a:ext cx="1308296" cy="647115"/>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28575">
                <a:solidFill>
                  <a:schemeClr val="tx1"/>
                </a:solidFill>
              </a:ln>
            </a:endParaRPr>
          </a:p>
        </p:txBody>
      </p:sp>
    </p:spTree>
    <p:extLst>
      <p:ext uri="{BB962C8B-B14F-4D97-AF65-F5344CB8AC3E}">
        <p14:creationId xmlns:p14="http://schemas.microsoft.com/office/powerpoint/2010/main" val="1535677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bg2">
                <a:shade val="48000"/>
                <a:hueMod val="106000"/>
                <a:satMod val="140000"/>
                <a:lumMod val="42000"/>
              </a:schemeClr>
              <a:schemeClr val="bg2">
                <a:tint val="98000"/>
                <a:hueMod val="92000"/>
                <a:satMod val="220000"/>
                <a:lumMod val="90000"/>
              </a:schemeClr>
            </a:duotone>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normAutofit/>
          </a:bodyPr>
          <a:lstStyle/>
          <a:p>
            <a:pPr marL="0" indent="0">
              <a:buNone/>
            </a:pPr>
            <a:r>
              <a:rPr lang="en-US" sz="3600" dirty="0" smtClean="0"/>
              <a:t>Research Team &amp; Methodology</a:t>
            </a:r>
          </a:p>
          <a:p>
            <a:pPr marL="0" indent="0">
              <a:buNone/>
            </a:pPr>
            <a:r>
              <a:rPr lang="en-US" sz="3600" dirty="0" smtClean="0"/>
              <a:t>Research Project – Results and Analysis</a:t>
            </a:r>
          </a:p>
          <a:p>
            <a:pPr marL="0" indent="0">
              <a:buNone/>
            </a:pPr>
            <a:r>
              <a:rPr lang="en-US" sz="3600" dirty="0" smtClean="0"/>
              <a:t>Larger Questions for our Profession</a:t>
            </a:r>
          </a:p>
          <a:p>
            <a:endParaRPr lang="en-US" sz="3600" b="1" dirty="0"/>
          </a:p>
        </p:txBody>
      </p:sp>
    </p:spTree>
    <p:extLst>
      <p:ext uri="{BB962C8B-B14F-4D97-AF65-F5344CB8AC3E}">
        <p14:creationId xmlns:p14="http://schemas.microsoft.com/office/powerpoint/2010/main" val="38712287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41412" y="306895"/>
            <a:ext cx="9905998" cy="1478570"/>
          </a:xfrm>
        </p:spPr>
        <p:txBody>
          <a:bodyPr/>
          <a:lstStyle/>
          <a:p>
            <a:pPr algn="ctr"/>
            <a:r>
              <a:rPr lang="en-US" dirty="0" smtClean="0">
                <a:solidFill>
                  <a:schemeClr val="bg1"/>
                </a:solidFill>
              </a:rPr>
              <a:t>narrative note: five-part model</a:t>
            </a:r>
            <a:endParaRPr lang="en-US" dirty="0">
              <a:solidFill>
                <a:schemeClr val="bg1"/>
              </a:solidFill>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9626" t="4638" r="29831" b="59420"/>
          <a:stretch/>
        </p:blipFill>
        <p:spPr>
          <a:xfrm>
            <a:off x="1639464" y="1984248"/>
            <a:ext cx="8909893" cy="3959953"/>
          </a:xfrm>
          <a:prstGeom prst="rect">
            <a:avLst/>
          </a:prstGeom>
          <a:ln w="28575">
            <a:solidFill>
              <a:schemeClr val="tx1">
                <a:lumMod val="50000"/>
              </a:schemeClr>
            </a:solidFill>
          </a:ln>
        </p:spPr>
      </p:pic>
      <p:pic>
        <p:nvPicPr>
          <p:cNvPr id="4" name="Content Placeholder 3"/>
          <p:cNvPicPr>
            <a:picLocks noGrp="1" noChangeAspect="1"/>
          </p:cNvPicPr>
          <p:nvPr>
            <p:ph idx="1"/>
          </p:nvPr>
        </p:nvPicPr>
        <p:blipFill>
          <a:blip r:embed="rId4"/>
          <a:stretch>
            <a:fillRect/>
          </a:stretch>
        </p:blipFill>
        <p:spPr>
          <a:xfrm>
            <a:off x="2142402" y="1403904"/>
            <a:ext cx="7904015" cy="5120640"/>
          </a:xfrm>
          <a:prstGeom prst="rect">
            <a:avLst/>
          </a:prstGeom>
          <a:ln w="28575">
            <a:solidFill>
              <a:schemeClr val="bg1">
                <a:lumMod val="50000"/>
                <a:lumOff val="50000"/>
              </a:schemeClr>
            </a:solidFill>
          </a:ln>
        </p:spPr>
      </p:pic>
    </p:spTree>
    <p:extLst>
      <p:ext uri="{BB962C8B-B14F-4D97-AF65-F5344CB8AC3E}">
        <p14:creationId xmlns:p14="http://schemas.microsoft.com/office/powerpoint/2010/main" val="4278000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out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45389" y="90923"/>
            <a:ext cx="9905998" cy="1478570"/>
          </a:xfrm>
        </p:spPr>
        <p:txBody>
          <a:bodyPr/>
          <a:lstStyle/>
          <a:p>
            <a:pPr algn="ctr"/>
            <a:r>
              <a:rPr lang="en-US" dirty="0" smtClean="0">
                <a:solidFill>
                  <a:schemeClr val="bg1"/>
                </a:solidFill>
              </a:rPr>
              <a:t>narrative note: thematic </a:t>
            </a:r>
            <a:endParaRPr lang="en-US" dirty="0">
              <a:solidFill>
                <a:schemeClr val="bg1"/>
              </a:solidFill>
            </a:endParaRPr>
          </a:p>
        </p:txBody>
      </p:sp>
      <p:pic>
        <p:nvPicPr>
          <p:cNvPr id="4" name="Picture 3"/>
          <p:cNvPicPr>
            <a:picLocks noChangeAspect="1"/>
          </p:cNvPicPr>
          <p:nvPr/>
        </p:nvPicPr>
        <p:blipFill rotWithShape="1">
          <a:blip r:embed="rId2"/>
          <a:srcRect l="7485" t="1609" r="7345"/>
          <a:stretch/>
        </p:blipFill>
        <p:spPr>
          <a:xfrm>
            <a:off x="2449779" y="1569493"/>
            <a:ext cx="7897217" cy="5120640"/>
          </a:xfrm>
          <a:prstGeom prst="rect">
            <a:avLst/>
          </a:prstGeom>
          <a:ln w="38100">
            <a:solidFill>
              <a:schemeClr val="bg1">
                <a:lumMod val="50000"/>
                <a:lumOff val="50000"/>
              </a:schemeClr>
            </a:solidFill>
          </a:ln>
        </p:spPr>
      </p:pic>
    </p:spTree>
    <p:extLst>
      <p:ext uri="{BB962C8B-B14F-4D97-AF65-F5344CB8AC3E}">
        <p14:creationId xmlns:p14="http://schemas.microsoft.com/office/powerpoint/2010/main" val="1320041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New horizons</a:t>
            </a:r>
            <a:br>
              <a:rPr lang="en-US" dirty="0" smtClean="0"/>
            </a:br>
            <a:r>
              <a:rPr lang="en-US" dirty="0" smtClean="0"/>
              <a:t>Questions &amp; Discussion</a:t>
            </a:r>
            <a:endParaRPr lang="en-US" dirty="0"/>
          </a:p>
        </p:txBody>
      </p:sp>
      <p:sp>
        <p:nvSpPr>
          <p:cNvPr id="3" name="Content Placeholder 2"/>
          <p:cNvSpPr>
            <a:spLocks noGrp="1"/>
          </p:cNvSpPr>
          <p:nvPr>
            <p:ph idx="1"/>
          </p:nvPr>
        </p:nvSpPr>
        <p:spPr/>
        <p:txBody>
          <a:bodyPr>
            <a:normAutofit fontScale="92500" lnSpcReduction="10000"/>
          </a:bodyPr>
          <a:lstStyle/>
          <a:p>
            <a:r>
              <a:rPr lang="en-US" sz="2800" dirty="0" smtClean="0"/>
              <a:t>How does charting preserve &amp; promote our unique contribution to patient/family-centered care?</a:t>
            </a:r>
          </a:p>
          <a:p>
            <a:r>
              <a:rPr lang="en-US" sz="2800" dirty="0" smtClean="0"/>
              <a:t>To what extent should we adopt language recognized and shared by other members of medical team? (e.g. definition of outcomes, terms such as hope, anxiety)</a:t>
            </a:r>
          </a:p>
          <a:p>
            <a:r>
              <a:rPr lang="en-US" sz="2800" dirty="0" smtClean="0"/>
              <a:t>How can we effectively use narrative notes to communicate the patient’s story, context, and specific values, wishes impacting care?</a:t>
            </a:r>
          </a:p>
          <a:p>
            <a:endParaRPr lang="en-US" sz="2800" dirty="0" smtClean="0"/>
          </a:p>
          <a:p>
            <a:endParaRPr lang="en-US" sz="2800" dirty="0"/>
          </a:p>
        </p:txBody>
      </p:sp>
    </p:spTree>
    <p:extLst>
      <p:ext uri="{BB962C8B-B14F-4D97-AF65-F5344CB8AC3E}">
        <p14:creationId xmlns:p14="http://schemas.microsoft.com/office/powerpoint/2010/main" val="130681953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65000"/>
          </a:schemeClr>
        </a:solidFill>
        <a:effectLst/>
      </p:bgPr>
    </p:bg>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20629" y="280892"/>
            <a:ext cx="5477484" cy="6309360"/>
          </a:xfrm>
          <a:prstGeom prst="rect">
            <a:avLst/>
          </a:prstGeom>
          <a:ln>
            <a:noFill/>
          </a:ln>
          <a:effectLst>
            <a:outerShdw blurRad="292100" dist="139700" dir="2700000" algn="tl" rotWithShape="0">
              <a:srgbClr val="333333">
                <a:alpha val="65000"/>
              </a:srgbClr>
            </a:outerShdw>
          </a:effec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720866">
            <a:off x="998565" y="2030169"/>
            <a:ext cx="4730085" cy="3075113"/>
          </a:xfrm>
          <a:prstGeom prst="rect">
            <a:avLst/>
          </a:prstGeom>
        </p:spPr>
      </p:pic>
    </p:spTree>
    <p:extLst>
      <p:ext uri="{BB962C8B-B14F-4D97-AF65-F5344CB8AC3E}">
        <p14:creationId xmlns:p14="http://schemas.microsoft.com/office/powerpoint/2010/main" val="180399966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250" fill="hold"/>
                                        <p:tgtEl>
                                          <p:spTgt spid="2"/>
                                        </p:tgtEl>
                                        <p:attrNameLst>
                                          <p:attrName>ppt_w</p:attrName>
                                        </p:attrNameLst>
                                      </p:cBhvr>
                                      <p:tavLst>
                                        <p:tav tm="0">
                                          <p:val>
                                            <p:fltVal val="0"/>
                                          </p:val>
                                        </p:tav>
                                        <p:tav tm="100000">
                                          <p:val>
                                            <p:strVal val="#ppt_w"/>
                                          </p:val>
                                        </p:tav>
                                      </p:tavLst>
                                    </p:anim>
                                    <p:anim calcmode="lin" valueType="num">
                                      <p:cBhvr>
                                        <p:cTn id="8" dur="1250" fill="hold"/>
                                        <p:tgtEl>
                                          <p:spTgt spid="2"/>
                                        </p:tgtEl>
                                        <p:attrNameLst>
                                          <p:attrName>ppt_h</p:attrName>
                                        </p:attrNameLst>
                                      </p:cBhvr>
                                      <p:tavLst>
                                        <p:tav tm="0">
                                          <p:val>
                                            <p:fltVal val="0"/>
                                          </p:val>
                                        </p:tav>
                                        <p:tav tm="100000">
                                          <p:val>
                                            <p:strVal val="#ppt_h"/>
                                          </p:val>
                                        </p:tav>
                                      </p:tavLst>
                                    </p:anim>
                                    <p:animEffect transition="in" filter="fade">
                                      <p:cBhvr>
                                        <p:cTn id="9" dur="125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 calcmode="lin" valueType="num">
                                      <p:cBhvr>
                                        <p:cTn id="16" dur="1000" fill="hold"/>
                                        <p:tgtEl>
                                          <p:spTgt spid="6"/>
                                        </p:tgtEl>
                                        <p:attrNameLst>
                                          <p:attrName>style.rotation</p:attrName>
                                        </p:attrNameLst>
                                      </p:cBhvr>
                                      <p:tavLst>
                                        <p:tav tm="0">
                                          <p:val>
                                            <p:fltVal val="90"/>
                                          </p:val>
                                        </p:tav>
                                        <p:tav tm="100000">
                                          <p:val>
                                            <p:fltVal val="0"/>
                                          </p:val>
                                        </p:tav>
                                      </p:tavLst>
                                    </p:anim>
                                    <p:animEffect transition="in" filter="fade">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39887" y="0"/>
            <a:ext cx="9905998" cy="1478570"/>
          </a:xfrm>
        </p:spPr>
        <p:txBody>
          <a:bodyPr/>
          <a:lstStyle/>
          <a:p>
            <a:pPr algn="ctr"/>
            <a:r>
              <a:rPr lang="en-US" dirty="0" smtClean="0">
                <a:solidFill>
                  <a:schemeClr val="bg1"/>
                </a:solidFill>
              </a:rPr>
              <a:t>references</a:t>
            </a:r>
            <a:endParaRPr lang="en-US" dirty="0">
              <a:solidFill>
                <a:schemeClr val="bg1"/>
              </a:solidFill>
            </a:endParaRPr>
          </a:p>
        </p:txBody>
      </p:sp>
      <p:sp>
        <p:nvSpPr>
          <p:cNvPr id="3" name="Content Placeholder 2"/>
          <p:cNvSpPr>
            <a:spLocks noGrp="1"/>
          </p:cNvSpPr>
          <p:nvPr>
            <p:ph idx="1"/>
          </p:nvPr>
        </p:nvSpPr>
        <p:spPr>
          <a:xfrm>
            <a:off x="1239887" y="1022735"/>
            <a:ext cx="9905999" cy="5978566"/>
          </a:xfrm>
        </p:spPr>
        <p:txBody>
          <a:bodyPr>
            <a:normAutofit fontScale="25000" lnSpcReduction="20000"/>
          </a:bodyPr>
          <a:lstStyle/>
          <a:p>
            <a:pPr marL="0" indent="0">
              <a:buNone/>
            </a:pPr>
            <a:endParaRPr lang="en-US" dirty="0"/>
          </a:p>
          <a:p>
            <a:pPr marL="0" indent="0">
              <a:buNone/>
            </a:pPr>
            <a:r>
              <a:rPr lang="en-US" sz="5600" dirty="0">
                <a:solidFill>
                  <a:schemeClr val="bg1"/>
                </a:solidFill>
              </a:rPr>
              <a:t>Association of Professional Chaplains. (2010). Standards of Practice for Chaplains in Acute Care.   Retrieved from </a:t>
            </a:r>
            <a:r>
              <a:rPr lang="en-US" sz="5600" u="sng" dirty="0">
                <a:solidFill>
                  <a:schemeClr val="bg1"/>
                </a:solidFill>
                <a:hlinkClick r:id="rId2"/>
              </a:rPr>
              <a:t>http://www.professionalchaplains.org/files/professional_standards/standards_of_practice/standards_practice_professional_chaplains_acute_care.pdf</a:t>
            </a:r>
            <a:r>
              <a:rPr lang="en-US" sz="5600" dirty="0">
                <a:solidFill>
                  <a:schemeClr val="bg1"/>
                </a:solidFill>
              </a:rPr>
              <a:t> </a:t>
            </a:r>
          </a:p>
          <a:p>
            <a:pPr marL="0" indent="0">
              <a:buNone/>
            </a:pPr>
            <a:r>
              <a:rPr lang="en-US" sz="5600" dirty="0" err="1">
                <a:solidFill>
                  <a:schemeClr val="bg1"/>
                </a:solidFill>
              </a:rPr>
              <a:t>Balboni</a:t>
            </a:r>
            <a:r>
              <a:rPr lang="en-US" sz="5600" dirty="0">
                <a:solidFill>
                  <a:schemeClr val="bg1"/>
                </a:solidFill>
              </a:rPr>
              <a:t>, T. A., Paulk, M. E., </a:t>
            </a:r>
            <a:r>
              <a:rPr lang="en-US" sz="5600" dirty="0" err="1">
                <a:solidFill>
                  <a:schemeClr val="bg1"/>
                </a:solidFill>
              </a:rPr>
              <a:t>Balboni</a:t>
            </a:r>
            <a:r>
              <a:rPr lang="en-US" sz="5600" dirty="0">
                <a:solidFill>
                  <a:schemeClr val="bg1"/>
                </a:solidFill>
              </a:rPr>
              <a:t>, M. J., Phelps, A. C., Loggers, E. T., Wright, A. A., . . . </a:t>
            </a:r>
            <a:r>
              <a:rPr lang="en-US" sz="5600" dirty="0" err="1">
                <a:solidFill>
                  <a:schemeClr val="bg1"/>
                </a:solidFill>
              </a:rPr>
              <a:t>Prigerson</a:t>
            </a:r>
            <a:r>
              <a:rPr lang="en-US" sz="5600" dirty="0">
                <a:solidFill>
                  <a:schemeClr val="bg1"/>
                </a:solidFill>
              </a:rPr>
              <a:t>, H. G. (2010). Provision of spiritual care to patients with advanced cancer: associations with medical care and quality of life near death. </a:t>
            </a:r>
            <a:r>
              <a:rPr lang="en-US" sz="5600" i="1" dirty="0">
                <a:solidFill>
                  <a:schemeClr val="bg1"/>
                </a:solidFill>
              </a:rPr>
              <a:t>J </a:t>
            </a:r>
            <a:r>
              <a:rPr lang="en-US" sz="5600" i="1" dirty="0" err="1">
                <a:solidFill>
                  <a:schemeClr val="bg1"/>
                </a:solidFill>
              </a:rPr>
              <a:t>Clin</a:t>
            </a:r>
            <a:r>
              <a:rPr lang="en-US" sz="5600" i="1" dirty="0">
                <a:solidFill>
                  <a:schemeClr val="bg1"/>
                </a:solidFill>
              </a:rPr>
              <a:t> </a:t>
            </a:r>
            <a:r>
              <a:rPr lang="en-US" sz="5600" i="1" dirty="0" err="1">
                <a:solidFill>
                  <a:schemeClr val="bg1"/>
                </a:solidFill>
              </a:rPr>
              <a:t>Oncol</a:t>
            </a:r>
            <a:r>
              <a:rPr lang="en-US" sz="5600" i="1" dirty="0">
                <a:solidFill>
                  <a:schemeClr val="bg1"/>
                </a:solidFill>
              </a:rPr>
              <a:t>, 28</a:t>
            </a:r>
            <a:r>
              <a:rPr lang="en-US" sz="5600" dirty="0">
                <a:solidFill>
                  <a:schemeClr val="bg1"/>
                </a:solidFill>
              </a:rPr>
              <a:t>(3), 445-452. doi:10.1200/jco.2009.24.8005</a:t>
            </a:r>
          </a:p>
          <a:p>
            <a:pPr marL="0" indent="0">
              <a:buNone/>
            </a:pPr>
            <a:r>
              <a:rPr lang="en-US" sz="5600" dirty="0">
                <a:solidFill>
                  <a:schemeClr val="bg1"/>
                </a:solidFill>
              </a:rPr>
              <a:t>Bay, P. S., Beckman, D., </a:t>
            </a:r>
            <a:r>
              <a:rPr lang="en-US" sz="5600" dirty="0" err="1">
                <a:solidFill>
                  <a:schemeClr val="bg1"/>
                </a:solidFill>
              </a:rPr>
              <a:t>Trippi</a:t>
            </a:r>
            <a:r>
              <a:rPr lang="en-US" sz="5600" dirty="0">
                <a:solidFill>
                  <a:schemeClr val="bg1"/>
                </a:solidFill>
              </a:rPr>
              <a:t>, J., </a:t>
            </a:r>
            <a:r>
              <a:rPr lang="en-US" sz="5600" dirty="0" err="1">
                <a:solidFill>
                  <a:schemeClr val="bg1"/>
                </a:solidFill>
              </a:rPr>
              <a:t>Gunderman</a:t>
            </a:r>
            <a:r>
              <a:rPr lang="en-US" sz="5600" dirty="0">
                <a:solidFill>
                  <a:schemeClr val="bg1"/>
                </a:solidFill>
              </a:rPr>
              <a:t>, R., &amp; Terry, C. (2008). The effect of pastoral care services on anxiety, depression, hope, religious coping, and religious problem solving styles: A randomized controlled study. </a:t>
            </a:r>
            <a:r>
              <a:rPr lang="en-US" sz="5600" i="1" dirty="0">
                <a:solidFill>
                  <a:schemeClr val="bg1"/>
                </a:solidFill>
              </a:rPr>
              <a:t>Journal of religion and health, 47</a:t>
            </a:r>
            <a:r>
              <a:rPr lang="en-US" sz="5600" dirty="0">
                <a:solidFill>
                  <a:schemeClr val="bg1"/>
                </a:solidFill>
              </a:rPr>
              <a:t>(1), 57-69. </a:t>
            </a:r>
          </a:p>
          <a:p>
            <a:pPr marL="0" indent="0">
              <a:buNone/>
            </a:pPr>
            <a:r>
              <a:rPr lang="en-US" sz="5600" dirty="0" err="1">
                <a:solidFill>
                  <a:schemeClr val="bg1"/>
                </a:solidFill>
              </a:rPr>
              <a:t>Bazeley</a:t>
            </a:r>
            <a:r>
              <a:rPr lang="en-US" sz="5600" dirty="0">
                <a:solidFill>
                  <a:schemeClr val="bg1"/>
                </a:solidFill>
              </a:rPr>
              <a:t>, P., &amp; Jackson, K. (2013). </a:t>
            </a:r>
            <a:r>
              <a:rPr lang="en-US" sz="5600" i="1" dirty="0">
                <a:solidFill>
                  <a:schemeClr val="bg1"/>
                </a:solidFill>
              </a:rPr>
              <a:t>Qualitative data analysis with </a:t>
            </a:r>
            <a:r>
              <a:rPr lang="en-US" sz="5600" i="1" dirty="0" err="1">
                <a:solidFill>
                  <a:schemeClr val="bg1"/>
                </a:solidFill>
              </a:rPr>
              <a:t>NVivo</a:t>
            </a:r>
            <a:r>
              <a:rPr lang="en-US" sz="5600" dirty="0">
                <a:solidFill>
                  <a:schemeClr val="bg1"/>
                </a:solidFill>
              </a:rPr>
              <a:t>: Sage Publications Limited.</a:t>
            </a:r>
          </a:p>
          <a:p>
            <a:pPr marL="0" indent="0">
              <a:buNone/>
            </a:pPr>
            <a:r>
              <a:rPr lang="en-US" sz="5600" dirty="0" err="1">
                <a:solidFill>
                  <a:schemeClr val="bg1"/>
                </a:solidFill>
              </a:rPr>
              <a:t>Bjelland</a:t>
            </a:r>
            <a:r>
              <a:rPr lang="en-US" sz="5600" dirty="0">
                <a:solidFill>
                  <a:schemeClr val="bg1"/>
                </a:solidFill>
              </a:rPr>
              <a:t>, I., Dahl, A. A., </a:t>
            </a:r>
            <a:r>
              <a:rPr lang="en-US" sz="5600" dirty="0" err="1">
                <a:solidFill>
                  <a:schemeClr val="bg1"/>
                </a:solidFill>
              </a:rPr>
              <a:t>Haug</a:t>
            </a:r>
            <a:r>
              <a:rPr lang="en-US" sz="5600" dirty="0">
                <a:solidFill>
                  <a:schemeClr val="bg1"/>
                </a:solidFill>
              </a:rPr>
              <a:t>, T. T., &amp; </a:t>
            </a:r>
            <a:r>
              <a:rPr lang="en-US" sz="5600" dirty="0" err="1">
                <a:solidFill>
                  <a:schemeClr val="bg1"/>
                </a:solidFill>
              </a:rPr>
              <a:t>Neckelmann</a:t>
            </a:r>
            <a:r>
              <a:rPr lang="en-US" sz="5600" dirty="0">
                <a:solidFill>
                  <a:schemeClr val="bg1"/>
                </a:solidFill>
              </a:rPr>
              <a:t>, D. (2002). The validity of the Hospital Anxiety and Depression Scale. An updated literature review. </a:t>
            </a:r>
            <a:r>
              <a:rPr lang="en-US" sz="5600" i="1" dirty="0">
                <a:solidFill>
                  <a:schemeClr val="bg1"/>
                </a:solidFill>
              </a:rPr>
              <a:t>J </a:t>
            </a:r>
            <a:r>
              <a:rPr lang="en-US" sz="5600" i="1" dirty="0" err="1">
                <a:solidFill>
                  <a:schemeClr val="bg1"/>
                </a:solidFill>
              </a:rPr>
              <a:t>Psychosom</a:t>
            </a:r>
            <a:r>
              <a:rPr lang="en-US" sz="5600" i="1" dirty="0">
                <a:solidFill>
                  <a:schemeClr val="bg1"/>
                </a:solidFill>
              </a:rPr>
              <a:t> Res, 52</a:t>
            </a:r>
            <a:r>
              <a:rPr lang="en-US" sz="5600" dirty="0">
                <a:solidFill>
                  <a:schemeClr val="bg1"/>
                </a:solidFill>
              </a:rPr>
              <a:t>(2), 69-77. </a:t>
            </a:r>
          </a:p>
          <a:p>
            <a:pPr marL="0" indent="0">
              <a:buNone/>
            </a:pPr>
            <a:r>
              <a:rPr lang="en-US" sz="5600" dirty="0" err="1">
                <a:solidFill>
                  <a:schemeClr val="bg1"/>
                </a:solidFill>
              </a:rPr>
              <a:t>Borneman</a:t>
            </a:r>
            <a:r>
              <a:rPr lang="en-US" sz="5600" dirty="0">
                <a:solidFill>
                  <a:schemeClr val="bg1"/>
                </a:solidFill>
              </a:rPr>
              <a:t>, T., Ferrell, B., &amp; </a:t>
            </a:r>
            <a:r>
              <a:rPr lang="en-US" sz="5600" dirty="0" err="1">
                <a:solidFill>
                  <a:schemeClr val="bg1"/>
                </a:solidFill>
              </a:rPr>
              <a:t>Puchalski</a:t>
            </a:r>
            <a:r>
              <a:rPr lang="en-US" sz="5600" dirty="0">
                <a:solidFill>
                  <a:schemeClr val="bg1"/>
                </a:solidFill>
              </a:rPr>
              <a:t>, C. M. (2010). Evaluation of the FICA Tool for Spiritual Assessment. </a:t>
            </a:r>
            <a:r>
              <a:rPr lang="en-US" sz="5600" i="1" dirty="0">
                <a:solidFill>
                  <a:schemeClr val="bg1"/>
                </a:solidFill>
              </a:rPr>
              <a:t>J Pain Symptom Manage, 40</a:t>
            </a:r>
            <a:r>
              <a:rPr lang="en-US" sz="5600" dirty="0">
                <a:solidFill>
                  <a:schemeClr val="bg1"/>
                </a:solidFill>
              </a:rPr>
              <a:t>(2), 163-173. doi:10.1016/j.jpainsymman.2009.12.019</a:t>
            </a:r>
          </a:p>
          <a:p>
            <a:pPr marL="0" indent="0">
              <a:buNone/>
            </a:pPr>
            <a:r>
              <a:rPr lang="en-US" sz="5600" dirty="0" err="1">
                <a:solidFill>
                  <a:schemeClr val="bg1"/>
                </a:solidFill>
              </a:rPr>
              <a:t>Bosslet</a:t>
            </a:r>
            <a:r>
              <a:rPr lang="en-US" sz="5600" dirty="0">
                <a:solidFill>
                  <a:schemeClr val="bg1"/>
                </a:solidFill>
              </a:rPr>
              <a:t>, G. T., Pope, T. M., </a:t>
            </a:r>
            <a:r>
              <a:rPr lang="en-US" sz="5600" dirty="0" err="1">
                <a:solidFill>
                  <a:schemeClr val="bg1"/>
                </a:solidFill>
              </a:rPr>
              <a:t>Rubenfeld</a:t>
            </a:r>
            <a:r>
              <a:rPr lang="en-US" sz="5600" dirty="0">
                <a:solidFill>
                  <a:schemeClr val="bg1"/>
                </a:solidFill>
              </a:rPr>
              <a:t>, G. D., Lo, B., </a:t>
            </a:r>
            <a:r>
              <a:rPr lang="en-US" sz="5600" dirty="0" err="1">
                <a:solidFill>
                  <a:schemeClr val="bg1"/>
                </a:solidFill>
              </a:rPr>
              <a:t>Truog</a:t>
            </a:r>
            <a:r>
              <a:rPr lang="en-US" sz="5600" dirty="0">
                <a:solidFill>
                  <a:schemeClr val="bg1"/>
                </a:solidFill>
              </a:rPr>
              <a:t>, R. D., Rushton, C. H., . . . White, D. B. (2015). An Official ATS/AACN/ACCP/ESICM/SCCM Policy Statement: Responding to Requests for Potentially Inappropriate Treatments in Intensive Care Units. </a:t>
            </a:r>
            <a:r>
              <a:rPr lang="en-US" sz="5600" i="1" dirty="0">
                <a:solidFill>
                  <a:schemeClr val="bg1"/>
                </a:solidFill>
              </a:rPr>
              <a:t>Am J </a:t>
            </a:r>
            <a:r>
              <a:rPr lang="en-US" sz="5600" i="1" dirty="0" err="1">
                <a:solidFill>
                  <a:schemeClr val="bg1"/>
                </a:solidFill>
              </a:rPr>
              <a:t>Respir</a:t>
            </a:r>
            <a:r>
              <a:rPr lang="en-US" sz="5600" i="1" dirty="0">
                <a:solidFill>
                  <a:schemeClr val="bg1"/>
                </a:solidFill>
              </a:rPr>
              <a:t> </a:t>
            </a:r>
            <a:r>
              <a:rPr lang="en-US" sz="5600" i="1" dirty="0" err="1">
                <a:solidFill>
                  <a:schemeClr val="bg1"/>
                </a:solidFill>
              </a:rPr>
              <a:t>Crit</a:t>
            </a:r>
            <a:r>
              <a:rPr lang="en-US" sz="5600" i="1" dirty="0">
                <a:solidFill>
                  <a:schemeClr val="bg1"/>
                </a:solidFill>
              </a:rPr>
              <a:t> Care Med, 191</a:t>
            </a:r>
            <a:r>
              <a:rPr lang="en-US" sz="5600" dirty="0">
                <a:solidFill>
                  <a:schemeClr val="bg1"/>
                </a:solidFill>
              </a:rPr>
              <a:t>(11), 1318-1330. </a:t>
            </a:r>
            <a:r>
              <a:rPr lang="en-US" sz="5600" dirty="0" smtClean="0">
                <a:solidFill>
                  <a:schemeClr val="bg1"/>
                </a:solidFill>
              </a:rPr>
              <a:t>doi:10.1164/rccm.201505-0924ST</a:t>
            </a:r>
          </a:p>
          <a:p>
            <a:pPr marL="0" indent="0">
              <a:buNone/>
            </a:pPr>
            <a:r>
              <a:rPr lang="en-US" sz="5600" dirty="0" smtClean="0">
                <a:solidFill>
                  <a:schemeClr val="bg1"/>
                </a:solidFill>
              </a:rPr>
              <a:t>Blumenthal, D &amp; </a:t>
            </a:r>
            <a:r>
              <a:rPr lang="en-US" sz="5600" dirty="0" err="1" smtClean="0">
                <a:solidFill>
                  <a:schemeClr val="bg1"/>
                </a:solidFill>
              </a:rPr>
              <a:t>Tavenner</a:t>
            </a:r>
            <a:r>
              <a:rPr lang="en-US" sz="5600" dirty="0" smtClean="0">
                <a:solidFill>
                  <a:schemeClr val="bg1"/>
                </a:solidFill>
              </a:rPr>
              <a:t>, M (2010). The “Meaningful Use” Regulation for the EHR. </a:t>
            </a:r>
            <a:r>
              <a:rPr lang="en-US" sz="5600" i="1" dirty="0" smtClean="0">
                <a:solidFill>
                  <a:schemeClr val="bg1"/>
                </a:solidFill>
              </a:rPr>
              <a:t>New England Journal of Medicine </a:t>
            </a:r>
            <a:r>
              <a:rPr lang="en-US" sz="5600" dirty="0" smtClean="0">
                <a:solidFill>
                  <a:schemeClr val="bg1"/>
                </a:solidFill>
              </a:rPr>
              <a:t>363, 501-504.</a:t>
            </a:r>
          </a:p>
          <a:p>
            <a:pPr marL="0" indent="0">
              <a:buNone/>
            </a:pPr>
            <a:r>
              <a:rPr lang="en-US" sz="5600" dirty="0" err="1" smtClean="0">
                <a:solidFill>
                  <a:schemeClr val="bg1"/>
                </a:solidFill>
              </a:rPr>
              <a:t>Brashler</a:t>
            </a:r>
            <a:r>
              <a:rPr lang="en-US" sz="5600" dirty="0" smtClean="0">
                <a:solidFill>
                  <a:schemeClr val="bg1"/>
                </a:solidFill>
              </a:rPr>
              <a:t>, R. (2012). Patient Narratives and the EMR – Are the Compatible?  NMH Ethics Grand Rounds Presentation.</a:t>
            </a:r>
          </a:p>
        </p:txBody>
      </p:sp>
    </p:spTree>
    <p:extLst>
      <p:ext uri="{BB962C8B-B14F-4D97-AF65-F5344CB8AC3E}">
        <p14:creationId xmlns:p14="http://schemas.microsoft.com/office/powerpoint/2010/main" val="79288555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7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254793" y="493314"/>
            <a:ext cx="9905999" cy="6105379"/>
          </a:xfrm>
        </p:spPr>
        <p:txBody>
          <a:bodyPr>
            <a:noAutofit/>
          </a:bodyPr>
          <a:lstStyle/>
          <a:p>
            <a:pPr marL="0" indent="0">
              <a:buNone/>
            </a:pPr>
            <a:r>
              <a:rPr lang="en-US" sz="1400" dirty="0">
                <a:solidFill>
                  <a:schemeClr val="bg1"/>
                </a:solidFill>
              </a:rPr>
              <a:t>Burkhart, L. (2009). Capturing and measuring spiritual care. NACC: Vision Online http://www.nacc.org/vision/July-aug-2009/ru.aspInformatics.</a:t>
            </a:r>
          </a:p>
          <a:p>
            <a:pPr marL="0" indent="0">
              <a:buNone/>
            </a:pPr>
            <a:r>
              <a:rPr lang="en-US" sz="1400" dirty="0" smtClean="0">
                <a:solidFill>
                  <a:schemeClr val="bg1"/>
                </a:solidFill>
              </a:rPr>
              <a:t>Cadge</a:t>
            </a:r>
            <a:r>
              <a:rPr lang="en-US" sz="1400" dirty="0">
                <a:solidFill>
                  <a:schemeClr val="bg1"/>
                </a:solidFill>
              </a:rPr>
              <a:t>, W. (2009). A Profession in Process. </a:t>
            </a:r>
            <a:r>
              <a:rPr lang="en-US" sz="1400" i="1" dirty="0">
                <a:solidFill>
                  <a:schemeClr val="bg1"/>
                </a:solidFill>
              </a:rPr>
              <a:t>Chaplaincy Today, 25</a:t>
            </a:r>
            <a:r>
              <a:rPr lang="en-US" sz="1400" dirty="0">
                <a:solidFill>
                  <a:schemeClr val="bg1"/>
                </a:solidFill>
              </a:rPr>
              <a:t>(2), 26-27. </a:t>
            </a:r>
          </a:p>
          <a:p>
            <a:pPr marL="0" indent="0">
              <a:buNone/>
            </a:pPr>
            <a:r>
              <a:rPr lang="en-US" sz="1400" dirty="0">
                <a:solidFill>
                  <a:schemeClr val="bg1"/>
                </a:solidFill>
              </a:rPr>
              <a:t>Cadge, W., </a:t>
            </a:r>
            <a:r>
              <a:rPr lang="en-US" sz="1400" dirty="0" err="1">
                <a:solidFill>
                  <a:schemeClr val="bg1"/>
                </a:solidFill>
              </a:rPr>
              <a:t>Calle</a:t>
            </a:r>
            <a:r>
              <a:rPr lang="en-US" sz="1400" dirty="0">
                <a:solidFill>
                  <a:schemeClr val="bg1"/>
                </a:solidFill>
              </a:rPr>
              <a:t>, K., &amp; Dillinger, J. (2011). What do chaplains contribute to large academic hospitals? The perspectives of pediatric physicians and chaplains. </a:t>
            </a:r>
            <a:r>
              <a:rPr lang="en-US" sz="1400" i="1" dirty="0">
                <a:solidFill>
                  <a:schemeClr val="bg1"/>
                </a:solidFill>
              </a:rPr>
              <a:t>J </a:t>
            </a:r>
            <a:r>
              <a:rPr lang="en-US" sz="1400" i="1" dirty="0" err="1">
                <a:solidFill>
                  <a:schemeClr val="bg1"/>
                </a:solidFill>
              </a:rPr>
              <a:t>Relig</a:t>
            </a:r>
            <a:r>
              <a:rPr lang="en-US" sz="1400" i="1" dirty="0">
                <a:solidFill>
                  <a:schemeClr val="bg1"/>
                </a:solidFill>
              </a:rPr>
              <a:t> Health, 50</a:t>
            </a:r>
            <a:r>
              <a:rPr lang="en-US" sz="1400" dirty="0">
                <a:solidFill>
                  <a:schemeClr val="bg1"/>
                </a:solidFill>
              </a:rPr>
              <a:t>(2), 300-312.. doi:10.1007/s10943-011-9474-8.</a:t>
            </a:r>
          </a:p>
          <a:p>
            <a:pPr marL="0" indent="0">
              <a:buNone/>
            </a:pPr>
            <a:r>
              <a:rPr lang="en-US" sz="1400" dirty="0" smtClean="0">
                <a:solidFill>
                  <a:schemeClr val="bg1"/>
                </a:solidFill>
              </a:rPr>
              <a:t>Curtis, J., &amp; White, D. (2008). Practical guidance for evidence-based ICU family conferences. </a:t>
            </a:r>
            <a:r>
              <a:rPr lang="en-US" sz="1400" i="1" dirty="0" smtClean="0">
                <a:solidFill>
                  <a:schemeClr val="bg1"/>
                </a:solidFill>
              </a:rPr>
              <a:t>Chest, 134</a:t>
            </a:r>
            <a:r>
              <a:rPr lang="en-US" sz="1400" dirty="0" smtClean="0">
                <a:solidFill>
                  <a:schemeClr val="bg1"/>
                </a:solidFill>
              </a:rPr>
              <a:t>(4), 835-843. doi:10.1378/chest.08-0235</a:t>
            </a:r>
          </a:p>
          <a:p>
            <a:pPr marL="0" indent="0">
              <a:buNone/>
            </a:pPr>
            <a:r>
              <a:rPr lang="en-US" sz="1400" dirty="0" smtClean="0">
                <a:solidFill>
                  <a:schemeClr val="bg1"/>
                </a:solidFill>
              </a:rPr>
              <a:t>Davidson, J. E., Powers, K., </a:t>
            </a:r>
            <a:r>
              <a:rPr lang="en-US" sz="1400" dirty="0" err="1" smtClean="0">
                <a:solidFill>
                  <a:schemeClr val="bg1"/>
                </a:solidFill>
              </a:rPr>
              <a:t>Hedayat</a:t>
            </a:r>
            <a:r>
              <a:rPr lang="en-US" sz="1400" dirty="0" smtClean="0">
                <a:solidFill>
                  <a:schemeClr val="bg1"/>
                </a:solidFill>
              </a:rPr>
              <a:t>, K. M., </a:t>
            </a:r>
            <a:r>
              <a:rPr lang="en-US" sz="1400" dirty="0" err="1" smtClean="0">
                <a:solidFill>
                  <a:schemeClr val="bg1"/>
                </a:solidFill>
              </a:rPr>
              <a:t>Tieszen</a:t>
            </a:r>
            <a:r>
              <a:rPr lang="en-US" sz="1400" dirty="0" smtClean="0">
                <a:solidFill>
                  <a:schemeClr val="bg1"/>
                </a:solidFill>
              </a:rPr>
              <a:t>, M., </a:t>
            </a:r>
            <a:r>
              <a:rPr lang="en-US" sz="1400" dirty="0" err="1" smtClean="0">
                <a:solidFill>
                  <a:schemeClr val="bg1"/>
                </a:solidFill>
              </a:rPr>
              <a:t>Kon</a:t>
            </a:r>
            <a:r>
              <a:rPr lang="en-US" sz="1400" dirty="0" smtClean="0">
                <a:solidFill>
                  <a:schemeClr val="bg1"/>
                </a:solidFill>
              </a:rPr>
              <a:t>, A. A., Shepard, E., . . . Armstrong, D. (2007). Clinical practice guidelines for support of the family in the patient-centered intensive care unit: American College of Critical Care Medicine Task Force 2004-2005. </a:t>
            </a:r>
            <a:r>
              <a:rPr lang="en-US" sz="1400" i="1" dirty="0" err="1" smtClean="0">
                <a:solidFill>
                  <a:schemeClr val="bg1"/>
                </a:solidFill>
              </a:rPr>
              <a:t>Crit</a:t>
            </a:r>
            <a:r>
              <a:rPr lang="en-US" sz="1400" i="1" dirty="0" smtClean="0">
                <a:solidFill>
                  <a:schemeClr val="bg1"/>
                </a:solidFill>
              </a:rPr>
              <a:t> Care Med, 35</a:t>
            </a:r>
            <a:r>
              <a:rPr lang="en-US" sz="1400" dirty="0" smtClean="0">
                <a:solidFill>
                  <a:schemeClr val="bg1"/>
                </a:solidFill>
              </a:rPr>
              <a:t>(2), 605-622. doi:10.1097/01.ccm.0000254067.14607.eb</a:t>
            </a:r>
          </a:p>
          <a:p>
            <a:pPr marL="0" indent="0">
              <a:buNone/>
            </a:pPr>
            <a:r>
              <a:rPr lang="en-US" sz="1400" dirty="0" err="1" smtClean="0">
                <a:solidFill>
                  <a:schemeClr val="bg1"/>
                </a:solidFill>
              </a:rPr>
              <a:t>Derrickson</a:t>
            </a:r>
            <a:r>
              <a:rPr lang="en-US" sz="1400" dirty="0" smtClean="0">
                <a:solidFill>
                  <a:schemeClr val="bg1"/>
                </a:solidFill>
              </a:rPr>
              <a:t>, P. E. (1995). Screening patients for pastoral care: A preliminary report. </a:t>
            </a:r>
            <a:r>
              <a:rPr lang="en-US" sz="1400" i="1" dirty="0" smtClean="0">
                <a:solidFill>
                  <a:schemeClr val="bg1"/>
                </a:solidFill>
              </a:rPr>
              <a:t>The Caregiver Journal, 11</a:t>
            </a:r>
            <a:r>
              <a:rPr lang="en-US" sz="1400" dirty="0" smtClean="0">
                <a:solidFill>
                  <a:schemeClr val="bg1"/>
                </a:solidFill>
              </a:rPr>
              <a:t>(2), 14-18. </a:t>
            </a:r>
          </a:p>
          <a:p>
            <a:pPr marL="0" indent="0">
              <a:buNone/>
            </a:pPr>
            <a:r>
              <a:rPr lang="en-US" sz="1400" dirty="0" smtClean="0">
                <a:solidFill>
                  <a:schemeClr val="bg1"/>
                </a:solidFill>
              </a:rPr>
              <a:t>Donovan, D. (2012). Assessments. In S. Roberts (Ed.), </a:t>
            </a:r>
            <a:r>
              <a:rPr lang="en-US" sz="1400" i="1" dirty="0" smtClean="0">
                <a:solidFill>
                  <a:schemeClr val="bg1"/>
                </a:solidFill>
              </a:rPr>
              <a:t>Professional Spiritual &amp; Pastoral Care: A Practical Clergy and Chaplain’s Handbook</a:t>
            </a:r>
            <a:r>
              <a:rPr lang="en-US" sz="1400" dirty="0" smtClean="0">
                <a:solidFill>
                  <a:schemeClr val="bg1"/>
                </a:solidFill>
              </a:rPr>
              <a:t> (pp. 42-60). Woodstock, VT: Skylight Paths Publishing.</a:t>
            </a:r>
          </a:p>
          <a:p>
            <a:pPr marL="0" indent="0">
              <a:buNone/>
            </a:pPr>
            <a:r>
              <a:rPr lang="en-US" sz="1400" dirty="0" smtClean="0">
                <a:solidFill>
                  <a:schemeClr val="bg1"/>
                </a:solidFill>
              </a:rPr>
              <a:t>Ferrell, B. R. (2005). Overview of the domains of variables relevant to end-of-life care. </a:t>
            </a:r>
            <a:r>
              <a:rPr lang="en-US" sz="1400" i="1" dirty="0" smtClean="0">
                <a:solidFill>
                  <a:schemeClr val="bg1"/>
                </a:solidFill>
              </a:rPr>
              <a:t>J </a:t>
            </a:r>
            <a:r>
              <a:rPr lang="en-US" sz="1400" i="1" dirty="0" err="1" smtClean="0">
                <a:solidFill>
                  <a:schemeClr val="bg1"/>
                </a:solidFill>
              </a:rPr>
              <a:t>Palliat</a:t>
            </a:r>
            <a:r>
              <a:rPr lang="en-US" sz="1400" i="1" dirty="0" smtClean="0">
                <a:solidFill>
                  <a:schemeClr val="bg1"/>
                </a:solidFill>
              </a:rPr>
              <a:t> Med, 8 </a:t>
            </a:r>
            <a:r>
              <a:rPr lang="en-US" sz="1400" i="1" dirty="0" err="1" smtClean="0">
                <a:solidFill>
                  <a:schemeClr val="bg1"/>
                </a:solidFill>
              </a:rPr>
              <a:t>Suppl</a:t>
            </a:r>
            <a:r>
              <a:rPr lang="en-US" sz="1400" i="1" dirty="0" smtClean="0">
                <a:solidFill>
                  <a:schemeClr val="bg1"/>
                </a:solidFill>
              </a:rPr>
              <a:t> 1</a:t>
            </a:r>
            <a:r>
              <a:rPr lang="en-US" sz="1400" dirty="0" smtClean="0">
                <a:solidFill>
                  <a:schemeClr val="bg1"/>
                </a:solidFill>
              </a:rPr>
              <a:t>, S22-29. doi:10.1089/jpm.2005.8.s-22</a:t>
            </a:r>
          </a:p>
          <a:p>
            <a:pPr marL="0" indent="0">
              <a:buNone/>
            </a:pPr>
            <a:r>
              <a:rPr lang="en-US" sz="1400" dirty="0" smtClean="0">
                <a:solidFill>
                  <a:schemeClr val="bg1"/>
                </a:solidFill>
              </a:rPr>
              <a:t>Fitchett, G. (1993). </a:t>
            </a:r>
            <a:r>
              <a:rPr lang="en-US" sz="1400" i="1" dirty="0" smtClean="0">
                <a:solidFill>
                  <a:schemeClr val="bg1"/>
                </a:solidFill>
              </a:rPr>
              <a:t>Assessing spiritual needs : a guide for caregivers</a:t>
            </a:r>
            <a:r>
              <a:rPr lang="en-US" sz="1400" dirty="0" smtClean="0">
                <a:solidFill>
                  <a:schemeClr val="bg1"/>
                </a:solidFill>
              </a:rPr>
              <a:t>. Minneapolis: Augsburg Fortress.</a:t>
            </a:r>
          </a:p>
          <a:p>
            <a:pPr marL="0" indent="0">
              <a:buNone/>
            </a:pPr>
            <a:r>
              <a:rPr lang="en-US" sz="1400" dirty="0" smtClean="0">
                <a:solidFill>
                  <a:schemeClr val="bg1"/>
                </a:solidFill>
              </a:rPr>
              <a:t>Food and Drug Administration. (2009). Guidance for industry patient-reported outcome measures: use in medical product development to support labeling claims. </a:t>
            </a:r>
            <a:r>
              <a:rPr lang="en-US" sz="1400" i="1" dirty="0" smtClean="0">
                <a:solidFill>
                  <a:schemeClr val="bg1"/>
                </a:solidFill>
              </a:rPr>
              <a:t>Fed </a:t>
            </a:r>
            <a:r>
              <a:rPr lang="en-US" sz="1400" i="1" dirty="0" err="1" smtClean="0">
                <a:solidFill>
                  <a:schemeClr val="bg1"/>
                </a:solidFill>
              </a:rPr>
              <a:t>Regist</a:t>
            </a:r>
            <a:r>
              <a:rPr lang="en-US" sz="1400" i="1" dirty="0" smtClean="0">
                <a:solidFill>
                  <a:schemeClr val="bg1"/>
                </a:solidFill>
              </a:rPr>
              <a:t>, 74</a:t>
            </a:r>
            <a:r>
              <a:rPr lang="en-US" sz="1400" dirty="0" smtClean="0">
                <a:solidFill>
                  <a:schemeClr val="bg1"/>
                </a:solidFill>
              </a:rPr>
              <a:t>(235), 65132-65133. </a:t>
            </a:r>
          </a:p>
          <a:p>
            <a:pPr marL="0" indent="0">
              <a:buNone/>
            </a:pPr>
            <a:endParaRPr lang="en-US" sz="1400" dirty="0" smtClean="0">
              <a:solidFill>
                <a:schemeClr val="bg1"/>
              </a:solidFill>
            </a:endParaRPr>
          </a:p>
          <a:p>
            <a:pPr marL="0" indent="0">
              <a:buNone/>
            </a:pPr>
            <a:endParaRPr lang="en-US" sz="1400" dirty="0">
              <a:solidFill>
                <a:schemeClr val="bg1"/>
              </a:solidFill>
            </a:endParaRPr>
          </a:p>
        </p:txBody>
      </p:sp>
    </p:spTree>
    <p:extLst>
      <p:ext uri="{BB962C8B-B14F-4D97-AF65-F5344CB8AC3E}">
        <p14:creationId xmlns:p14="http://schemas.microsoft.com/office/powerpoint/2010/main" val="337087647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7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310225" y="679869"/>
            <a:ext cx="9905999" cy="5683347"/>
          </a:xfrm>
        </p:spPr>
        <p:txBody>
          <a:bodyPr>
            <a:noAutofit/>
          </a:bodyPr>
          <a:lstStyle/>
          <a:p>
            <a:pPr marL="0" indent="0">
              <a:buNone/>
            </a:pPr>
            <a:r>
              <a:rPr lang="en-US" sz="1400" dirty="0" err="1">
                <a:solidFill>
                  <a:schemeClr val="bg1"/>
                </a:solidFill>
              </a:rPr>
              <a:t>Gaeeni</a:t>
            </a:r>
            <a:r>
              <a:rPr lang="en-US" sz="1400" dirty="0">
                <a:solidFill>
                  <a:schemeClr val="bg1"/>
                </a:solidFill>
              </a:rPr>
              <a:t>, M., </a:t>
            </a:r>
            <a:r>
              <a:rPr lang="en-US" sz="1400" dirty="0" err="1">
                <a:solidFill>
                  <a:schemeClr val="bg1"/>
                </a:solidFill>
              </a:rPr>
              <a:t>Farahani</a:t>
            </a:r>
            <a:r>
              <a:rPr lang="en-US" sz="1400" dirty="0">
                <a:solidFill>
                  <a:schemeClr val="bg1"/>
                </a:solidFill>
              </a:rPr>
              <a:t>, M. A., </a:t>
            </a:r>
            <a:r>
              <a:rPr lang="en-US" sz="1400" dirty="0" err="1">
                <a:solidFill>
                  <a:schemeClr val="bg1"/>
                </a:solidFill>
              </a:rPr>
              <a:t>Mohammadi</a:t>
            </a:r>
            <a:r>
              <a:rPr lang="en-US" sz="1400" dirty="0">
                <a:solidFill>
                  <a:schemeClr val="bg1"/>
                </a:solidFill>
              </a:rPr>
              <a:t>, N., &amp; </a:t>
            </a:r>
            <a:r>
              <a:rPr lang="en-US" sz="1400" dirty="0" err="1">
                <a:solidFill>
                  <a:schemeClr val="bg1"/>
                </a:solidFill>
              </a:rPr>
              <a:t>Seyedfatemi</a:t>
            </a:r>
            <a:r>
              <a:rPr lang="en-US" sz="1400" dirty="0">
                <a:solidFill>
                  <a:schemeClr val="bg1"/>
                </a:solidFill>
              </a:rPr>
              <a:t>, N. (2014). Sources of hope: Perception of Iranian family members of patients in the Intensive Care Unit. </a:t>
            </a:r>
            <a:r>
              <a:rPr lang="en-US" sz="1400" i="1" dirty="0">
                <a:solidFill>
                  <a:schemeClr val="bg1"/>
                </a:solidFill>
              </a:rPr>
              <a:t>Iranian journal of nursing and midwifery research, 19</a:t>
            </a:r>
            <a:r>
              <a:rPr lang="en-US" sz="1400" dirty="0">
                <a:solidFill>
                  <a:schemeClr val="bg1"/>
                </a:solidFill>
              </a:rPr>
              <a:t>(6), 635. </a:t>
            </a:r>
          </a:p>
          <a:p>
            <a:pPr marL="0" indent="0">
              <a:buNone/>
            </a:pPr>
            <a:r>
              <a:rPr lang="en-US" sz="1400" dirty="0" smtClean="0">
                <a:solidFill>
                  <a:schemeClr val="bg1"/>
                </a:solidFill>
              </a:rPr>
              <a:t>Goldstein</a:t>
            </a:r>
            <a:r>
              <a:rPr lang="en-US" sz="1400" dirty="0">
                <a:solidFill>
                  <a:schemeClr val="bg1"/>
                </a:solidFill>
              </a:rPr>
              <a:t>, H. R. (2012). Chaplains and Charting. In D. Donovan &amp; S. Roberts (Eds.), </a:t>
            </a:r>
            <a:r>
              <a:rPr lang="en-US" sz="1400" i="1" dirty="0">
                <a:solidFill>
                  <a:schemeClr val="bg1"/>
                </a:solidFill>
              </a:rPr>
              <a:t>Professional spiritual and pastoral care: A practical clergy and chaplain's handbook</a:t>
            </a:r>
            <a:r>
              <a:rPr lang="en-US" sz="1400" dirty="0">
                <a:solidFill>
                  <a:schemeClr val="bg1"/>
                </a:solidFill>
              </a:rPr>
              <a:t> (pp. 81-91). Woodstock, VT: Skylight Paths Publishing.</a:t>
            </a:r>
          </a:p>
          <a:p>
            <a:pPr marL="0" indent="0">
              <a:buNone/>
            </a:pPr>
            <a:r>
              <a:rPr lang="en-US" sz="1400" dirty="0">
                <a:solidFill>
                  <a:schemeClr val="bg1"/>
                </a:solidFill>
              </a:rPr>
              <a:t>Goldstein, H. R., Marin, D., &amp; </a:t>
            </a:r>
            <a:r>
              <a:rPr lang="en-US" sz="1400" dirty="0" err="1">
                <a:solidFill>
                  <a:schemeClr val="bg1"/>
                </a:solidFill>
              </a:rPr>
              <a:t>Umpierre</a:t>
            </a:r>
            <a:r>
              <a:rPr lang="en-US" sz="1400" dirty="0">
                <a:solidFill>
                  <a:schemeClr val="bg1"/>
                </a:solidFill>
              </a:rPr>
              <a:t>, M. (2011). Chaplains and access to medical records. </a:t>
            </a:r>
            <a:r>
              <a:rPr lang="en-US" sz="1400" i="1" dirty="0">
                <a:solidFill>
                  <a:schemeClr val="bg1"/>
                </a:solidFill>
              </a:rPr>
              <a:t>J Health Care Chaplain, 17</a:t>
            </a:r>
            <a:r>
              <a:rPr lang="en-US" sz="1400" dirty="0">
                <a:solidFill>
                  <a:schemeClr val="bg1"/>
                </a:solidFill>
              </a:rPr>
              <a:t>(3-4), 162-168. doi:10.1080/08854726.2011.616172</a:t>
            </a:r>
          </a:p>
          <a:p>
            <a:pPr marL="0" indent="0">
              <a:buNone/>
            </a:pPr>
            <a:r>
              <a:rPr lang="en-US" sz="1400" dirty="0" smtClean="0">
                <a:solidFill>
                  <a:schemeClr val="bg1"/>
                </a:solidFill>
              </a:rPr>
              <a:t>Green</a:t>
            </a:r>
            <a:r>
              <a:rPr lang="en-US" sz="1400" dirty="0">
                <a:solidFill>
                  <a:schemeClr val="bg1"/>
                </a:solidFill>
              </a:rPr>
              <a:t>, Shayla D; Thomas, Joan D. </a:t>
            </a:r>
            <a:r>
              <a:rPr lang="en-US" sz="1400" dirty="0" smtClean="0">
                <a:solidFill>
                  <a:schemeClr val="bg1"/>
                </a:solidFill>
              </a:rPr>
              <a:t>(2008) </a:t>
            </a:r>
            <a:r>
              <a:rPr lang="en-US" sz="1400" i="1" dirty="0" smtClean="0">
                <a:solidFill>
                  <a:schemeClr val="bg1"/>
                </a:solidFill>
              </a:rPr>
              <a:t>Pediatric </a:t>
            </a:r>
            <a:r>
              <a:rPr lang="en-US" sz="1400" i="1" dirty="0">
                <a:solidFill>
                  <a:schemeClr val="bg1"/>
                </a:solidFill>
              </a:rPr>
              <a:t>Nursing </a:t>
            </a:r>
            <a:r>
              <a:rPr lang="en-US" sz="1400" dirty="0">
                <a:solidFill>
                  <a:schemeClr val="bg1"/>
                </a:solidFill>
              </a:rPr>
              <a:t>34.3 (May/Jun 2008): 225-7, 240.</a:t>
            </a:r>
          </a:p>
          <a:p>
            <a:pPr marL="0" indent="0">
              <a:buNone/>
            </a:pPr>
            <a:r>
              <a:rPr lang="en-US" sz="1400" dirty="0" err="1" smtClean="0">
                <a:solidFill>
                  <a:schemeClr val="bg1"/>
                </a:solidFill>
              </a:rPr>
              <a:t>Handzo</a:t>
            </a:r>
            <a:r>
              <a:rPr lang="en-US" sz="1400" dirty="0">
                <a:solidFill>
                  <a:schemeClr val="bg1"/>
                </a:solidFill>
              </a:rPr>
              <a:t>, G. F., Cobb, M., Holmes, C., Kelly, E., &amp; Sinclair, S. (2014). Outcomes for professional health care chaplaincy: an international call to action. </a:t>
            </a:r>
            <a:r>
              <a:rPr lang="en-US" sz="1400" i="1" dirty="0">
                <a:solidFill>
                  <a:schemeClr val="bg1"/>
                </a:solidFill>
              </a:rPr>
              <a:t>J Health Care Chaplain, 20</a:t>
            </a:r>
            <a:r>
              <a:rPr lang="en-US" sz="1400" dirty="0">
                <a:solidFill>
                  <a:schemeClr val="bg1"/>
                </a:solidFill>
              </a:rPr>
              <a:t>(2), 43-53. doi:10.1080/08854726.2014.902713</a:t>
            </a:r>
          </a:p>
          <a:p>
            <a:pPr marL="0" indent="0">
              <a:buNone/>
            </a:pPr>
            <a:r>
              <a:rPr lang="en-US" sz="1400" dirty="0" err="1">
                <a:solidFill>
                  <a:schemeClr val="bg1"/>
                </a:solidFill>
              </a:rPr>
              <a:t>Herth</a:t>
            </a:r>
            <a:r>
              <a:rPr lang="en-US" sz="1400" dirty="0">
                <a:solidFill>
                  <a:schemeClr val="bg1"/>
                </a:solidFill>
              </a:rPr>
              <a:t>, K. (1992). Abbreviated instrument to measure hope: development and psychometric evaluation. </a:t>
            </a:r>
            <a:r>
              <a:rPr lang="en-US" sz="1400" i="1" dirty="0">
                <a:solidFill>
                  <a:schemeClr val="bg1"/>
                </a:solidFill>
              </a:rPr>
              <a:t>J </a:t>
            </a:r>
            <a:r>
              <a:rPr lang="en-US" sz="1400" i="1" dirty="0" err="1">
                <a:solidFill>
                  <a:schemeClr val="bg1"/>
                </a:solidFill>
              </a:rPr>
              <a:t>Adv</a:t>
            </a:r>
            <a:r>
              <a:rPr lang="en-US" sz="1400" i="1" dirty="0">
                <a:solidFill>
                  <a:schemeClr val="bg1"/>
                </a:solidFill>
              </a:rPr>
              <a:t> </a:t>
            </a:r>
            <a:r>
              <a:rPr lang="en-US" sz="1400" i="1" dirty="0" err="1">
                <a:solidFill>
                  <a:schemeClr val="bg1"/>
                </a:solidFill>
              </a:rPr>
              <a:t>Nurs</a:t>
            </a:r>
            <a:r>
              <a:rPr lang="en-US" sz="1400" i="1" dirty="0">
                <a:solidFill>
                  <a:schemeClr val="bg1"/>
                </a:solidFill>
              </a:rPr>
              <a:t>, 17</a:t>
            </a:r>
            <a:r>
              <a:rPr lang="en-US" sz="1400" dirty="0">
                <a:solidFill>
                  <a:schemeClr val="bg1"/>
                </a:solidFill>
              </a:rPr>
              <a:t>(10), 1251-1259. </a:t>
            </a:r>
          </a:p>
          <a:p>
            <a:pPr marL="0" indent="0">
              <a:buNone/>
            </a:pPr>
            <a:r>
              <a:rPr lang="en-US" sz="1400" dirty="0" smtClean="0">
                <a:solidFill>
                  <a:schemeClr val="bg1"/>
                </a:solidFill>
              </a:rPr>
              <a:t>Hsieh</a:t>
            </a:r>
            <a:r>
              <a:rPr lang="en-US" sz="1400" dirty="0">
                <a:solidFill>
                  <a:schemeClr val="bg1"/>
                </a:solidFill>
              </a:rPr>
              <a:t>, H. F., &amp; Shannon, S. E. (2005). Three approaches to qualitative content analysis. </a:t>
            </a:r>
            <a:r>
              <a:rPr lang="en-US" sz="1400" i="1" dirty="0" err="1">
                <a:solidFill>
                  <a:schemeClr val="bg1"/>
                </a:solidFill>
              </a:rPr>
              <a:t>Qual</a:t>
            </a:r>
            <a:r>
              <a:rPr lang="en-US" sz="1400" i="1" dirty="0">
                <a:solidFill>
                  <a:schemeClr val="bg1"/>
                </a:solidFill>
              </a:rPr>
              <a:t> Health Res, 15</a:t>
            </a:r>
            <a:r>
              <a:rPr lang="en-US" sz="1400" dirty="0">
                <a:solidFill>
                  <a:schemeClr val="bg1"/>
                </a:solidFill>
              </a:rPr>
              <a:t>(9), 1277-1288. doi:10.1177/1049732305276687</a:t>
            </a:r>
          </a:p>
          <a:p>
            <a:pPr marL="0" indent="0">
              <a:buNone/>
            </a:pPr>
            <a:r>
              <a:rPr lang="en-US" sz="1400" dirty="0">
                <a:solidFill>
                  <a:schemeClr val="bg1"/>
                </a:solidFill>
              </a:rPr>
              <a:t>Idler, E., </a:t>
            </a:r>
            <a:r>
              <a:rPr lang="en-US" sz="1400" dirty="0" err="1">
                <a:solidFill>
                  <a:schemeClr val="bg1"/>
                </a:solidFill>
              </a:rPr>
              <a:t>Binney</a:t>
            </a:r>
            <a:r>
              <a:rPr lang="en-US" sz="1400" dirty="0">
                <a:solidFill>
                  <a:schemeClr val="bg1"/>
                </a:solidFill>
              </a:rPr>
              <a:t>, Z., Grant, G., Perkins, M., &amp; Quest, T. (2015). Practical Matters and Ultimate </a:t>
            </a:r>
            <a:r>
              <a:rPr lang="en-US" sz="1400" dirty="0" err="1">
                <a:solidFill>
                  <a:schemeClr val="bg1"/>
                </a:solidFill>
              </a:rPr>
              <a:t>Concerns,“Doing</a:t>
            </a:r>
            <a:r>
              <a:rPr lang="en-US" sz="1400" dirty="0">
                <a:solidFill>
                  <a:schemeClr val="bg1"/>
                </a:solidFill>
              </a:rPr>
              <a:t>” and “Being”: A Diary Study of the Chaplain's Role in the Care of the </a:t>
            </a:r>
            <a:r>
              <a:rPr lang="en-US" sz="1400" dirty="0" smtClean="0">
                <a:solidFill>
                  <a:schemeClr val="bg1"/>
                </a:solidFill>
              </a:rPr>
              <a:t>Seriously </a:t>
            </a:r>
            <a:r>
              <a:rPr lang="en-US" sz="1400" dirty="0">
                <a:solidFill>
                  <a:schemeClr val="bg1"/>
                </a:solidFill>
              </a:rPr>
              <a:t>Ill in an Urban Acute Care Hospital (S710). </a:t>
            </a:r>
            <a:r>
              <a:rPr lang="en-US" sz="1400" i="1" dirty="0">
                <a:solidFill>
                  <a:schemeClr val="bg1"/>
                </a:solidFill>
              </a:rPr>
              <a:t>Journal of Pain and Symptom Management, 2</a:t>
            </a:r>
            <a:r>
              <a:rPr lang="en-US" sz="1400" dirty="0">
                <a:solidFill>
                  <a:schemeClr val="bg1"/>
                </a:solidFill>
              </a:rPr>
              <a:t>(49), 412. </a:t>
            </a:r>
            <a:endParaRPr lang="en-US" sz="1400" dirty="0" smtClean="0">
              <a:solidFill>
                <a:schemeClr val="bg1"/>
              </a:solidFill>
            </a:endParaRPr>
          </a:p>
          <a:p>
            <a:pPr marL="0" indent="0">
              <a:buNone/>
            </a:pPr>
            <a:r>
              <a:rPr lang="en-US" sz="1400" dirty="0" err="1" smtClean="0">
                <a:solidFill>
                  <a:schemeClr val="bg1"/>
                </a:solidFill>
              </a:rPr>
              <a:t>Kestenbaum</a:t>
            </a:r>
            <a:r>
              <a:rPr lang="en-US" sz="1400" dirty="0" smtClean="0">
                <a:solidFill>
                  <a:schemeClr val="bg1"/>
                </a:solidFill>
              </a:rPr>
              <a:t>, A., James, J., Morgan, S., Shields, M., </a:t>
            </a:r>
            <a:r>
              <a:rPr lang="en-US" sz="1400" dirty="0" err="1" smtClean="0">
                <a:solidFill>
                  <a:schemeClr val="bg1"/>
                </a:solidFill>
              </a:rPr>
              <a:t>Hocker</a:t>
            </a:r>
            <a:r>
              <a:rPr lang="en-US" sz="1400" dirty="0" smtClean="0">
                <a:solidFill>
                  <a:schemeClr val="bg1"/>
                </a:solidFill>
              </a:rPr>
              <a:t>, W., </a:t>
            </a:r>
            <a:r>
              <a:rPr lang="en-US" sz="1400" dirty="0" err="1" smtClean="0">
                <a:solidFill>
                  <a:schemeClr val="bg1"/>
                </a:solidFill>
              </a:rPr>
              <a:t>Rabow</a:t>
            </a:r>
            <a:r>
              <a:rPr lang="en-US" sz="1400" dirty="0" smtClean="0">
                <a:solidFill>
                  <a:schemeClr val="bg1"/>
                </a:solidFill>
              </a:rPr>
              <a:t>, M., &amp; Dunn, L. (2015). Taking Your place at the table: An </a:t>
            </a:r>
            <a:r>
              <a:rPr lang="en-US" sz="1400" dirty="0" err="1" smtClean="0">
                <a:solidFill>
                  <a:schemeClr val="bg1"/>
                </a:solidFill>
              </a:rPr>
              <a:t>autoethnographic</a:t>
            </a:r>
            <a:r>
              <a:rPr lang="en-US" sz="1400" dirty="0" smtClean="0">
                <a:solidFill>
                  <a:schemeClr val="bg1"/>
                </a:solidFill>
              </a:rPr>
              <a:t> study of chaplains’ participation on an interdisciplinary research team. </a:t>
            </a:r>
            <a:r>
              <a:rPr lang="en-US" sz="1400" i="1" dirty="0" smtClean="0">
                <a:solidFill>
                  <a:schemeClr val="bg1"/>
                </a:solidFill>
              </a:rPr>
              <a:t>BMS Palliative C</a:t>
            </a:r>
            <a:r>
              <a:rPr lang="en-US" sz="1400" dirty="0" smtClean="0">
                <a:solidFill>
                  <a:schemeClr val="bg1"/>
                </a:solidFill>
              </a:rPr>
              <a:t>are 14:20. doi10.1186/s 12904-015-0006-2</a:t>
            </a:r>
          </a:p>
          <a:p>
            <a:pPr marL="0" indent="0">
              <a:buNone/>
            </a:pPr>
            <a:endParaRPr lang="en-US" sz="1400" dirty="0">
              <a:solidFill>
                <a:schemeClr val="bg1"/>
              </a:solidFill>
            </a:endParaRPr>
          </a:p>
          <a:p>
            <a:pPr marL="0" indent="0">
              <a:buNone/>
            </a:pPr>
            <a:endParaRPr lang="en-US" sz="1400" dirty="0">
              <a:solidFill>
                <a:schemeClr val="bg1"/>
              </a:solidFill>
            </a:endParaRPr>
          </a:p>
        </p:txBody>
      </p:sp>
    </p:spTree>
    <p:extLst>
      <p:ext uri="{BB962C8B-B14F-4D97-AF65-F5344CB8AC3E}">
        <p14:creationId xmlns:p14="http://schemas.microsoft.com/office/powerpoint/2010/main" val="261053490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75000"/>
          </a:schemeClr>
        </a:solidFill>
        <a:effectLst/>
      </p:bgPr>
    </p:bg>
    <p:spTree>
      <p:nvGrpSpPr>
        <p:cNvPr id="1" name=""/>
        <p:cNvGrpSpPr/>
        <p:nvPr/>
      </p:nvGrpSpPr>
      <p:grpSpPr>
        <a:xfrm>
          <a:off x="0" y="0"/>
          <a:ext cx="0" cy="0"/>
          <a:chOff x="0" y="0"/>
          <a:chExt cx="0" cy="0"/>
        </a:xfrm>
      </p:grpSpPr>
      <p:sp>
        <p:nvSpPr>
          <p:cNvPr id="13" name="Rectangle 12"/>
          <p:cNvSpPr/>
          <p:nvPr/>
        </p:nvSpPr>
        <p:spPr>
          <a:xfrm>
            <a:off x="1350500" y="842670"/>
            <a:ext cx="9748910" cy="5431230"/>
          </a:xfrm>
          <a:prstGeom prst="rect">
            <a:avLst/>
          </a:prstGeom>
        </p:spPr>
        <p:txBody>
          <a:bodyPr wrap="square">
            <a:spAutoFit/>
          </a:bodyPr>
          <a:lstStyle/>
          <a:p>
            <a:pPr lvl="0"/>
            <a:r>
              <a:rPr lang="en-US" sz="1400" dirty="0" smtClean="0">
                <a:solidFill>
                  <a:prstClr val="black"/>
                </a:solidFill>
              </a:rPr>
              <a:t>Kuhn</a:t>
            </a:r>
            <a:r>
              <a:rPr lang="en-US" sz="1400" dirty="0">
                <a:solidFill>
                  <a:prstClr val="black"/>
                </a:solidFill>
              </a:rPr>
              <a:t>, T., </a:t>
            </a:r>
            <a:r>
              <a:rPr lang="en-US" sz="1400" dirty="0" err="1">
                <a:solidFill>
                  <a:prstClr val="black"/>
                </a:solidFill>
              </a:rPr>
              <a:t>Basch</a:t>
            </a:r>
            <a:r>
              <a:rPr lang="en-US" sz="1400" dirty="0">
                <a:solidFill>
                  <a:prstClr val="black"/>
                </a:solidFill>
              </a:rPr>
              <a:t>, P., Barr, M., </a:t>
            </a:r>
            <a:r>
              <a:rPr lang="en-US" sz="1400" dirty="0" err="1">
                <a:solidFill>
                  <a:prstClr val="black"/>
                </a:solidFill>
              </a:rPr>
              <a:t>Yackel</a:t>
            </a:r>
            <a:r>
              <a:rPr lang="en-US" sz="1400" dirty="0">
                <a:solidFill>
                  <a:prstClr val="black"/>
                </a:solidFill>
              </a:rPr>
              <a:t>, T.. (2015). Clinical Documentation in the 21</a:t>
            </a:r>
            <a:r>
              <a:rPr lang="en-US" sz="1400" baseline="30000" dirty="0">
                <a:solidFill>
                  <a:prstClr val="black"/>
                </a:solidFill>
              </a:rPr>
              <a:t>st</a:t>
            </a:r>
            <a:r>
              <a:rPr lang="en-US" sz="1400" dirty="0">
                <a:solidFill>
                  <a:prstClr val="black"/>
                </a:solidFill>
              </a:rPr>
              <a:t> Century: Executive Summary of a Policy Position Paper from the American College of Physicians. </a:t>
            </a:r>
            <a:r>
              <a:rPr lang="en-US" sz="1400" i="1" dirty="0">
                <a:solidFill>
                  <a:prstClr val="black"/>
                </a:solidFill>
              </a:rPr>
              <a:t>Annals of Internal Medicine, 162(4), 301-303. </a:t>
            </a:r>
            <a:r>
              <a:rPr lang="en-US" sz="1400" dirty="0">
                <a:solidFill>
                  <a:prstClr val="black"/>
                </a:solidFill>
              </a:rPr>
              <a:t>doi:10.7326/M14-2128 </a:t>
            </a:r>
            <a:endParaRPr lang="en-US" sz="1400" i="1" dirty="0">
              <a:solidFill>
                <a:prstClr val="black"/>
              </a:solidFill>
            </a:endParaRPr>
          </a:p>
          <a:p>
            <a:pPr lvl="0"/>
            <a:endParaRPr lang="en-US" sz="1400" dirty="0" smtClean="0">
              <a:solidFill>
                <a:prstClr val="black"/>
              </a:solidFill>
            </a:endParaRPr>
          </a:p>
          <a:p>
            <a:r>
              <a:rPr lang="en-US" sz="1400" dirty="0" err="1">
                <a:solidFill>
                  <a:schemeClr val="bg1"/>
                </a:solidFill>
              </a:rPr>
              <a:t>Kushinka</a:t>
            </a:r>
            <a:r>
              <a:rPr lang="en-US" sz="1400" dirty="0">
                <a:solidFill>
                  <a:schemeClr val="bg1"/>
                </a:solidFill>
              </a:rPr>
              <a:t>, S. (2010) Clinical Documentation: EHR Deployment Techniques. California HealthCare Foundation Issue Brief  </a:t>
            </a:r>
            <a:endParaRPr lang="en-US" sz="1400" dirty="0" smtClean="0">
              <a:solidFill>
                <a:schemeClr val="bg1"/>
              </a:solidFill>
            </a:endParaRPr>
          </a:p>
          <a:p>
            <a:endParaRPr lang="en-US" sz="1400" dirty="0">
              <a:solidFill>
                <a:schemeClr val="bg1"/>
              </a:solidFill>
            </a:endParaRPr>
          </a:p>
          <a:p>
            <a:r>
              <a:rPr lang="en-US" sz="1400" dirty="0" err="1">
                <a:solidFill>
                  <a:schemeClr val="bg1"/>
                </a:solidFill>
              </a:rPr>
              <a:t>LaRocca</a:t>
            </a:r>
            <a:r>
              <a:rPr lang="en-US" sz="1400" dirty="0">
                <a:solidFill>
                  <a:schemeClr val="bg1"/>
                </a:solidFill>
              </a:rPr>
              <a:t>-Pitts, M. (2010). "Protocol-based referrals: A method for selecting patients in the electronic age." Chaplaincy Today 26(2): 26-33.</a:t>
            </a:r>
          </a:p>
          <a:p>
            <a:r>
              <a:rPr lang="en-US" sz="1400" dirty="0">
                <a:solidFill>
                  <a:schemeClr val="bg1"/>
                </a:solidFill>
              </a:rPr>
              <a:t>	</a:t>
            </a:r>
          </a:p>
          <a:p>
            <a:r>
              <a:rPr lang="en-US" sz="1400" dirty="0">
                <a:solidFill>
                  <a:schemeClr val="bg1"/>
                </a:solidFill>
              </a:rPr>
              <a:t>Lin, C. T., et al. (2013). "Health Care Provider Satisfaction With a New Electronic Progress Note Format: SOAP vs APSO Format." </a:t>
            </a:r>
            <a:r>
              <a:rPr lang="en-US" sz="1400" dirty="0" err="1">
                <a:solidFill>
                  <a:schemeClr val="bg1"/>
                </a:solidFill>
              </a:rPr>
              <a:t>Jama</a:t>
            </a:r>
            <a:r>
              <a:rPr lang="en-US" sz="1400" dirty="0">
                <a:solidFill>
                  <a:schemeClr val="bg1"/>
                </a:solidFill>
              </a:rPr>
              <a:t> Internal Medicine 173(2): </a:t>
            </a:r>
            <a:r>
              <a:rPr lang="en-US" sz="1400" dirty="0" smtClean="0">
                <a:solidFill>
                  <a:schemeClr val="bg1"/>
                </a:solidFill>
              </a:rPr>
              <a:t>160-162</a:t>
            </a:r>
          </a:p>
          <a:p>
            <a:endParaRPr lang="en-US" sz="1400" dirty="0">
              <a:solidFill>
                <a:schemeClr val="bg1"/>
              </a:solidFill>
            </a:endParaRPr>
          </a:p>
          <a:p>
            <a:pPr lvl="0"/>
            <a:r>
              <a:rPr lang="en-US" sz="1400" dirty="0" smtClean="0">
                <a:solidFill>
                  <a:prstClr val="black"/>
                </a:solidFill>
              </a:rPr>
              <a:t>Massey</a:t>
            </a:r>
            <a:r>
              <a:rPr lang="en-US" sz="1400" dirty="0">
                <a:solidFill>
                  <a:prstClr val="black"/>
                </a:solidFill>
              </a:rPr>
              <a:t>, K., Barnes, M. J., </a:t>
            </a:r>
            <a:r>
              <a:rPr lang="en-US" sz="1400" dirty="0" err="1">
                <a:solidFill>
                  <a:prstClr val="black"/>
                </a:solidFill>
              </a:rPr>
              <a:t>Villines</a:t>
            </a:r>
            <a:r>
              <a:rPr lang="en-US" sz="1400" dirty="0">
                <a:solidFill>
                  <a:prstClr val="black"/>
                </a:solidFill>
              </a:rPr>
              <a:t>, D., Goldstein, J. D., Pierson, A. L., Scherer, C., . . . </a:t>
            </a:r>
            <a:r>
              <a:rPr lang="en-US" sz="1400" dirty="0" err="1">
                <a:solidFill>
                  <a:prstClr val="black"/>
                </a:solidFill>
              </a:rPr>
              <a:t>Summerfelt</a:t>
            </a:r>
            <a:r>
              <a:rPr lang="en-US" sz="1400" dirty="0">
                <a:solidFill>
                  <a:prstClr val="black"/>
                </a:solidFill>
              </a:rPr>
              <a:t>, W. T. (2015). What do I do? Developing a taxonomy of chaplaincy activities and interventions for spiritual care in intensive care unit palliative care. </a:t>
            </a:r>
            <a:r>
              <a:rPr lang="en-US" sz="1400" i="1" dirty="0">
                <a:solidFill>
                  <a:prstClr val="black"/>
                </a:solidFill>
              </a:rPr>
              <a:t>BMC </a:t>
            </a:r>
            <a:r>
              <a:rPr lang="en-US" sz="1400" i="1" dirty="0" err="1">
                <a:solidFill>
                  <a:prstClr val="black"/>
                </a:solidFill>
              </a:rPr>
              <a:t>Palliat</a:t>
            </a:r>
            <a:r>
              <a:rPr lang="en-US" sz="1400" i="1" dirty="0">
                <a:solidFill>
                  <a:prstClr val="black"/>
                </a:solidFill>
              </a:rPr>
              <a:t> Care, 14</a:t>
            </a:r>
            <a:r>
              <a:rPr lang="en-US" sz="1400" dirty="0">
                <a:solidFill>
                  <a:prstClr val="black"/>
                </a:solidFill>
              </a:rPr>
              <a:t>, 10. doi:10.1186/s12904-015-0008-0</a:t>
            </a:r>
          </a:p>
          <a:p>
            <a:pPr lvl="0" defTabSz="914400">
              <a:lnSpc>
                <a:spcPct val="120000"/>
              </a:lnSpc>
              <a:spcBef>
                <a:spcPts val="1000"/>
              </a:spcBef>
              <a:buSzPct val="125000"/>
            </a:pPr>
            <a:r>
              <a:rPr lang="en-US" sz="1400" dirty="0" smtClean="0">
                <a:solidFill>
                  <a:prstClr val="black"/>
                </a:solidFill>
              </a:rPr>
              <a:t>Nolan</a:t>
            </a:r>
            <a:r>
              <a:rPr lang="en-US" sz="1400" dirty="0">
                <a:solidFill>
                  <a:prstClr val="black"/>
                </a:solidFill>
              </a:rPr>
              <a:t>, S. (2011). </a:t>
            </a:r>
            <a:r>
              <a:rPr lang="en-US" sz="1400" i="1" dirty="0">
                <a:solidFill>
                  <a:prstClr val="black"/>
                </a:solidFill>
              </a:rPr>
              <a:t>Spiritual Care at the End of Life: The Chaplain as </a:t>
            </a:r>
            <a:r>
              <a:rPr lang="en-US" sz="1400" i="1" dirty="0" err="1">
                <a:solidFill>
                  <a:prstClr val="black"/>
                </a:solidFill>
              </a:rPr>
              <a:t>a'hopeful</a:t>
            </a:r>
            <a:r>
              <a:rPr lang="en-US" sz="1400" i="1" dirty="0">
                <a:solidFill>
                  <a:prstClr val="black"/>
                </a:solidFill>
              </a:rPr>
              <a:t> Presence'</a:t>
            </a:r>
            <a:r>
              <a:rPr lang="en-US" sz="1400" dirty="0">
                <a:solidFill>
                  <a:prstClr val="black"/>
                </a:solidFill>
              </a:rPr>
              <a:t>: Jessica Kingsley Publishers.</a:t>
            </a:r>
          </a:p>
          <a:p>
            <a:pPr lvl="0" defTabSz="914400">
              <a:lnSpc>
                <a:spcPct val="120000"/>
              </a:lnSpc>
              <a:spcBef>
                <a:spcPts val="1000"/>
              </a:spcBef>
              <a:buSzPct val="125000"/>
            </a:pPr>
            <a:r>
              <a:rPr lang="en-US" sz="1400" dirty="0" err="1">
                <a:solidFill>
                  <a:prstClr val="black"/>
                </a:solidFill>
              </a:rPr>
              <a:t>Olver</a:t>
            </a:r>
            <a:r>
              <a:rPr lang="en-US" sz="1400" dirty="0">
                <a:solidFill>
                  <a:prstClr val="black"/>
                </a:solidFill>
              </a:rPr>
              <a:t>, I. N. (2012). Evolving definitions of hope in oncology. </a:t>
            </a:r>
            <a:r>
              <a:rPr lang="en-US" sz="1400" i="1" dirty="0">
                <a:solidFill>
                  <a:prstClr val="black"/>
                </a:solidFill>
              </a:rPr>
              <a:t>Current opinion in supportive and palliative care, 6</a:t>
            </a:r>
            <a:r>
              <a:rPr lang="en-US" sz="1400" dirty="0">
                <a:solidFill>
                  <a:prstClr val="black"/>
                </a:solidFill>
              </a:rPr>
              <a:t>(2), 236-241. </a:t>
            </a:r>
          </a:p>
          <a:p>
            <a:pPr lvl="0" defTabSz="914400">
              <a:lnSpc>
                <a:spcPct val="120000"/>
              </a:lnSpc>
              <a:spcBef>
                <a:spcPts val="1000"/>
              </a:spcBef>
              <a:buSzPct val="125000"/>
            </a:pPr>
            <a:r>
              <a:rPr lang="en-US" sz="1400" dirty="0">
                <a:solidFill>
                  <a:prstClr val="black"/>
                </a:solidFill>
              </a:rPr>
              <a:t>Osborn, T. R., Curtis, J. R., Nielsen, E. L., Back, A. L., Shannon, S. E., &amp; </a:t>
            </a:r>
            <a:r>
              <a:rPr lang="en-US" sz="1400" dirty="0" err="1">
                <a:solidFill>
                  <a:prstClr val="black"/>
                </a:solidFill>
              </a:rPr>
              <a:t>Engelberg</a:t>
            </a:r>
            <a:r>
              <a:rPr lang="en-US" sz="1400" dirty="0">
                <a:solidFill>
                  <a:prstClr val="black"/>
                </a:solidFill>
              </a:rPr>
              <a:t>, R. A. (2012). Identifying elements of ICU care that families report as important but unsatisfactory: decision-making, control, and ICU atmosphere. </a:t>
            </a:r>
            <a:r>
              <a:rPr lang="en-US" sz="1400" i="1" dirty="0">
                <a:solidFill>
                  <a:prstClr val="black"/>
                </a:solidFill>
              </a:rPr>
              <a:t>Chest, 142</a:t>
            </a:r>
            <a:r>
              <a:rPr lang="en-US" sz="1400" dirty="0">
                <a:solidFill>
                  <a:prstClr val="black"/>
                </a:solidFill>
              </a:rPr>
              <a:t>(5), 1185-1192. doi:10.1378/chest.11-327 </a:t>
            </a:r>
          </a:p>
          <a:p>
            <a:pPr lvl="0" defTabSz="914400">
              <a:lnSpc>
                <a:spcPct val="120000"/>
              </a:lnSpc>
              <a:spcBef>
                <a:spcPts val="1000"/>
              </a:spcBef>
              <a:buSzPct val="125000"/>
            </a:pPr>
            <a:r>
              <a:rPr lang="en-US" sz="1400" dirty="0">
                <a:solidFill>
                  <a:prstClr val="black"/>
                </a:solidFill>
              </a:rPr>
              <a:t>Peery, B., &amp; Roberts, S. (2012). Outcome oriented chaplaincy: Intentional caring. In D. Donovan &amp; S. Roberts (Eds.), </a:t>
            </a:r>
            <a:r>
              <a:rPr lang="en-US" sz="1400" i="1" dirty="0">
                <a:solidFill>
                  <a:prstClr val="black"/>
                </a:solidFill>
              </a:rPr>
              <a:t>Professional spiritual and pastoral care: A practical clergy and chaplain's handbook</a:t>
            </a:r>
            <a:r>
              <a:rPr lang="en-US" sz="1400" dirty="0">
                <a:solidFill>
                  <a:prstClr val="black"/>
                </a:solidFill>
              </a:rPr>
              <a:t> (pp. 342-361). Woodstock, VT: Skylight Paths Publishing</a:t>
            </a:r>
            <a:r>
              <a:rPr lang="en-US" sz="1400" dirty="0" smtClean="0">
                <a:solidFill>
                  <a:prstClr val="black"/>
                </a:solidFill>
              </a:rPr>
              <a:t>.</a:t>
            </a:r>
            <a:endParaRPr lang="en-US" sz="1400" dirty="0" smtClean="0">
              <a:solidFill>
                <a:prstClr val="black"/>
              </a:solidFill>
            </a:endParaRPr>
          </a:p>
        </p:txBody>
      </p:sp>
    </p:spTree>
    <p:extLst>
      <p:ext uri="{BB962C8B-B14F-4D97-AF65-F5344CB8AC3E}">
        <p14:creationId xmlns:p14="http://schemas.microsoft.com/office/powerpoint/2010/main" val="403926390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7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282089" y="717453"/>
            <a:ext cx="9905999" cy="5753686"/>
          </a:xfrm>
        </p:spPr>
        <p:txBody>
          <a:bodyPr>
            <a:noAutofit/>
          </a:bodyPr>
          <a:lstStyle/>
          <a:p>
            <a:pPr marL="0" indent="0">
              <a:buNone/>
            </a:pPr>
            <a:r>
              <a:rPr lang="en-US" sz="1400" dirty="0" err="1" smtClean="0">
                <a:solidFill>
                  <a:schemeClr val="bg1"/>
                </a:solidFill>
              </a:rPr>
              <a:t>Piccinelli</a:t>
            </a:r>
            <a:r>
              <a:rPr lang="en-US" sz="1400" dirty="0">
                <a:solidFill>
                  <a:schemeClr val="bg1"/>
                </a:solidFill>
              </a:rPr>
              <a:t>, C., </a:t>
            </a:r>
            <a:r>
              <a:rPr lang="en-US" sz="1400" dirty="0" err="1">
                <a:solidFill>
                  <a:schemeClr val="bg1"/>
                </a:solidFill>
              </a:rPr>
              <a:t>Clerici</a:t>
            </a:r>
            <a:r>
              <a:rPr lang="en-US" sz="1400" dirty="0">
                <a:solidFill>
                  <a:schemeClr val="bg1"/>
                </a:solidFill>
              </a:rPr>
              <a:t>, C., </a:t>
            </a:r>
            <a:r>
              <a:rPr lang="en-US" sz="1400" dirty="0" err="1">
                <a:solidFill>
                  <a:schemeClr val="bg1"/>
                </a:solidFill>
              </a:rPr>
              <a:t>Veneroni</a:t>
            </a:r>
            <a:r>
              <a:rPr lang="en-US" sz="1400" dirty="0">
                <a:solidFill>
                  <a:schemeClr val="bg1"/>
                </a:solidFill>
              </a:rPr>
              <a:t>, L., Ferrari, A., &amp; </a:t>
            </a:r>
            <a:r>
              <a:rPr lang="en-US" sz="1400" dirty="0" err="1">
                <a:solidFill>
                  <a:schemeClr val="bg1"/>
                </a:solidFill>
              </a:rPr>
              <a:t>Proserpio</a:t>
            </a:r>
            <a:r>
              <a:rPr lang="en-US" sz="1400" dirty="0">
                <a:solidFill>
                  <a:schemeClr val="bg1"/>
                </a:solidFill>
              </a:rPr>
              <a:t>, T. (2015). Hope in severe disease: a review of the literature on the construct and the tools for assessing hope in the psycho-oncologic setting. </a:t>
            </a:r>
            <a:r>
              <a:rPr lang="en-US" sz="1400" i="1" dirty="0" err="1">
                <a:solidFill>
                  <a:schemeClr val="bg1"/>
                </a:solidFill>
              </a:rPr>
              <a:t>Tumori</a:t>
            </a:r>
            <a:r>
              <a:rPr lang="en-US" sz="1400" dirty="0">
                <a:solidFill>
                  <a:schemeClr val="bg1"/>
                </a:solidFill>
              </a:rPr>
              <a:t>, 0. </a:t>
            </a:r>
          </a:p>
          <a:p>
            <a:pPr marL="0" indent="0">
              <a:buNone/>
            </a:pPr>
            <a:r>
              <a:rPr lang="en-US" sz="1400" dirty="0" err="1">
                <a:solidFill>
                  <a:schemeClr val="bg1"/>
                </a:solidFill>
              </a:rPr>
              <a:t>Puchalski</a:t>
            </a:r>
            <a:r>
              <a:rPr lang="en-US" sz="1400" dirty="0">
                <a:solidFill>
                  <a:schemeClr val="bg1"/>
                </a:solidFill>
              </a:rPr>
              <a:t>, C. M. (2010). Formal and informal spiritual assessment. </a:t>
            </a:r>
            <a:r>
              <a:rPr lang="en-US" sz="1400" i="1" dirty="0">
                <a:solidFill>
                  <a:schemeClr val="bg1"/>
                </a:solidFill>
              </a:rPr>
              <a:t>Asian Pac J Cancer </a:t>
            </a:r>
            <a:r>
              <a:rPr lang="en-US" sz="1400" i="1" dirty="0" err="1">
                <a:solidFill>
                  <a:schemeClr val="bg1"/>
                </a:solidFill>
              </a:rPr>
              <a:t>Prev</a:t>
            </a:r>
            <a:r>
              <a:rPr lang="en-US" sz="1400" i="1" dirty="0">
                <a:solidFill>
                  <a:schemeClr val="bg1"/>
                </a:solidFill>
              </a:rPr>
              <a:t>, 11 </a:t>
            </a:r>
            <a:r>
              <a:rPr lang="en-US" sz="1400" i="1" dirty="0" err="1">
                <a:solidFill>
                  <a:schemeClr val="bg1"/>
                </a:solidFill>
              </a:rPr>
              <a:t>Suppl</a:t>
            </a:r>
            <a:r>
              <a:rPr lang="en-US" sz="1400" i="1" dirty="0">
                <a:solidFill>
                  <a:schemeClr val="bg1"/>
                </a:solidFill>
              </a:rPr>
              <a:t> 1</a:t>
            </a:r>
            <a:r>
              <a:rPr lang="en-US" sz="1400" dirty="0">
                <a:solidFill>
                  <a:schemeClr val="bg1"/>
                </a:solidFill>
              </a:rPr>
              <a:t>, 51-57. </a:t>
            </a:r>
          </a:p>
          <a:p>
            <a:pPr marL="0" indent="0">
              <a:buNone/>
            </a:pPr>
            <a:r>
              <a:rPr lang="en-US" sz="1400" dirty="0" err="1" smtClean="0">
                <a:solidFill>
                  <a:schemeClr val="bg1"/>
                </a:solidFill>
              </a:rPr>
              <a:t>Puchalski</a:t>
            </a:r>
            <a:r>
              <a:rPr lang="en-US" sz="1400" dirty="0">
                <a:solidFill>
                  <a:schemeClr val="bg1"/>
                </a:solidFill>
              </a:rPr>
              <a:t>, C. M., </a:t>
            </a:r>
            <a:r>
              <a:rPr lang="en-US" sz="1400" dirty="0" err="1">
                <a:solidFill>
                  <a:schemeClr val="bg1"/>
                </a:solidFill>
              </a:rPr>
              <a:t>Vitillo</a:t>
            </a:r>
            <a:r>
              <a:rPr lang="en-US" sz="1400" dirty="0">
                <a:solidFill>
                  <a:schemeClr val="bg1"/>
                </a:solidFill>
              </a:rPr>
              <a:t>, R., Hull, S. K., &amp; </a:t>
            </a:r>
            <a:r>
              <a:rPr lang="en-US" sz="1400" dirty="0" err="1">
                <a:solidFill>
                  <a:schemeClr val="bg1"/>
                </a:solidFill>
              </a:rPr>
              <a:t>Reller</a:t>
            </a:r>
            <a:r>
              <a:rPr lang="en-US" sz="1400" dirty="0">
                <a:solidFill>
                  <a:schemeClr val="bg1"/>
                </a:solidFill>
              </a:rPr>
              <a:t>, N. (2014). Improving the spiritual dimension of whole person care: reaching national and international consensus. </a:t>
            </a:r>
            <a:r>
              <a:rPr lang="en-US" sz="1400" i="1" dirty="0">
                <a:solidFill>
                  <a:schemeClr val="bg1"/>
                </a:solidFill>
              </a:rPr>
              <a:t>J </a:t>
            </a:r>
            <a:r>
              <a:rPr lang="en-US" sz="1400" i="1" dirty="0" err="1">
                <a:solidFill>
                  <a:schemeClr val="bg1"/>
                </a:solidFill>
              </a:rPr>
              <a:t>Palliat</a:t>
            </a:r>
            <a:r>
              <a:rPr lang="en-US" sz="1400" i="1" dirty="0">
                <a:solidFill>
                  <a:schemeClr val="bg1"/>
                </a:solidFill>
              </a:rPr>
              <a:t> Med, 17</a:t>
            </a:r>
            <a:r>
              <a:rPr lang="en-US" sz="1400" dirty="0">
                <a:solidFill>
                  <a:schemeClr val="bg1"/>
                </a:solidFill>
              </a:rPr>
              <a:t>(6), 642-656. doi:10.1089/jpm.2014.9427</a:t>
            </a:r>
          </a:p>
          <a:p>
            <a:pPr marL="0" indent="0">
              <a:buNone/>
            </a:pPr>
            <a:r>
              <a:rPr lang="en-US" sz="1400" dirty="0" err="1" smtClean="0">
                <a:solidFill>
                  <a:schemeClr val="bg1"/>
                </a:solidFill>
              </a:rPr>
              <a:t>Rawdin</a:t>
            </a:r>
            <a:r>
              <a:rPr lang="en-US" sz="1400" dirty="0">
                <a:solidFill>
                  <a:schemeClr val="bg1"/>
                </a:solidFill>
              </a:rPr>
              <a:t>, B., Evans, C., &amp; </a:t>
            </a:r>
            <a:r>
              <a:rPr lang="en-US" sz="1400" dirty="0" err="1">
                <a:solidFill>
                  <a:schemeClr val="bg1"/>
                </a:solidFill>
              </a:rPr>
              <a:t>Rabow</a:t>
            </a:r>
            <a:r>
              <a:rPr lang="en-US" sz="1400" dirty="0">
                <a:solidFill>
                  <a:schemeClr val="bg1"/>
                </a:solidFill>
              </a:rPr>
              <a:t>, M. W. (2013). The relationships among hope, pain, psychological distress, and spiritual well-being in oncology outpatients. </a:t>
            </a:r>
            <a:r>
              <a:rPr lang="en-US" sz="1400" i="1" dirty="0">
                <a:solidFill>
                  <a:schemeClr val="bg1"/>
                </a:solidFill>
              </a:rPr>
              <a:t>Journal of palliative medicine, 16</a:t>
            </a:r>
            <a:r>
              <a:rPr lang="en-US" sz="1400" dirty="0">
                <a:solidFill>
                  <a:schemeClr val="bg1"/>
                </a:solidFill>
              </a:rPr>
              <a:t>(2), 167-172. </a:t>
            </a:r>
          </a:p>
          <a:p>
            <a:pPr marL="0" indent="0">
              <a:buNone/>
            </a:pPr>
            <a:r>
              <a:rPr lang="en-US" sz="1400" dirty="0" smtClean="0">
                <a:solidFill>
                  <a:schemeClr val="bg1"/>
                </a:solidFill>
              </a:rPr>
              <a:t>Roberts</a:t>
            </a:r>
            <a:r>
              <a:rPr lang="en-US" sz="1400" dirty="0">
                <a:solidFill>
                  <a:schemeClr val="bg1"/>
                </a:solidFill>
              </a:rPr>
              <a:t>, S. (2012). </a:t>
            </a:r>
            <a:r>
              <a:rPr lang="en-US" sz="1400" i="1" dirty="0">
                <a:solidFill>
                  <a:schemeClr val="bg1"/>
                </a:solidFill>
              </a:rPr>
              <a:t>Professional spiritual and pastoral care: A practical clergy and chaplain's handbook</a:t>
            </a:r>
            <a:r>
              <a:rPr lang="en-US" sz="1400" dirty="0">
                <a:solidFill>
                  <a:schemeClr val="bg1"/>
                </a:solidFill>
              </a:rPr>
              <a:t>. Woodstock, VT: Skylight Paths Publishing.</a:t>
            </a:r>
          </a:p>
          <a:p>
            <a:pPr marL="0" indent="0">
              <a:buNone/>
            </a:pPr>
            <a:r>
              <a:rPr lang="en-US" sz="1400" dirty="0" smtClean="0">
                <a:solidFill>
                  <a:schemeClr val="bg1"/>
                </a:solidFill>
              </a:rPr>
              <a:t>Snowden</a:t>
            </a:r>
            <a:r>
              <a:rPr lang="en-US" sz="1400" dirty="0">
                <a:solidFill>
                  <a:schemeClr val="bg1"/>
                </a:solidFill>
              </a:rPr>
              <a:t>, A., Telfer, I., Kelly, E., </a:t>
            </a:r>
            <a:r>
              <a:rPr lang="en-US" sz="1400" dirty="0" err="1">
                <a:solidFill>
                  <a:schemeClr val="bg1"/>
                </a:solidFill>
              </a:rPr>
              <a:t>Burniss</a:t>
            </a:r>
            <a:r>
              <a:rPr lang="en-US" sz="1400" dirty="0">
                <a:solidFill>
                  <a:schemeClr val="bg1"/>
                </a:solidFill>
              </a:rPr>
              <a:t>, S., &amp; </a:t>
            </a:r>
            <a:r>
              <a:rPr lang="en-US" sz="1400" dirty="0" err="1">
                <a:solidFill>
                  <a:schemeClr val="bg1"/>
                </a:solidFill>
              </a:rPr>
              <a:t>Mowat</a:t>
            </a:r>
            <a:r>
              <a:rPr lang="en-US" sz="1400" dirty="0">
                <a:solidFill>
                  <a:schemeClr val="bg1"/>
                </a:solidFill>
              </a:rPr>
              <a:t>, H. (2013). The construction of the Lothian PROM. </a:t>
            </a:r>
            <a:r>
              <a:rPr lang="en-US" sz="1400" i="1" dirty="0">
                <a:solidFill>
                  <a:schemeClr val="bg1"/>
                </a:solidFill>
              </a:rPr>
              <a:t>Scottish Journal of Healthcare Chaplaincy, 16</a:t>
            </a:r>
            <a:r>
              <a:rPr lang="en-US" sz="1400" dirty="0">
                <a:solidFill>
                  <a:schemeClr val="bg1"/>
                </a:solidFill>
              </a:rPr>
              <a:t>(1), 3-16. </a:t>
            </a:r>
          </a:p>
          <a:p>
            <a:pPr marL="0" indent="0">
              <a:buNone/>
            </a:pPr>
            <a:r>
              <a:rPr lang="en-US" sz="1400" dirty="0" err="1" smtClean="0">
                <a:solidFill>
                  <a:schemeClr val="bg1"/>
                </a:solidFill>
              </a:rPr>
              <a:t>Tartaglia</a:t>
            </a:r>
            <a:r>
              <a:rPr lang="en-US" sz="1400" dirty="0" smtClean="0">
                <a:solidFill>
                  <a:schemeClr val="bg1"/>
                </a:solidFill>
              </a:rPr>
              <a:t>, A., Dodd-McCue, D., Ford, T., </a:t>
            </a:r>
            <a:r>
              <a:rPr lang="en-US" sz="1400" dirty="0" err="1" smtClean="0">
                <a:solidFill>
                  <a:schemeClr val="bg1"/>
                </a:solidFill>
              </a:rPr>
              <a:t>Demm</a:t>
            </a:r>
            <a:r>
              <a:rPr lang="en-US" sz="1400" dirty="0" smtClean="0">
                <a:solidFill>
                  <a:schemeClr val="bg1"/>
                </a:solidFill>
              </a:rPr>
              <a:t>, C., &amp; </a:t>
            </a:r>
            <a:r>
              <a:rPr lang="en-US" sz="1400" dirty="0" err="1" smtClean="0">
                <a:solidFill>
                  <a:schemeClr val="bg1"/>
                </a:solidFill>
              </a:rPr>
              <a:t>Hassell</a:t>
            </a:r>
            <a:r>
              <a:rPr lang="en-US" sz="1400" dirty="0" smtClean="0">
                <a:solidFill>
                  <a:schemeClr val="bg1"/>
                </a:solidFill>
              </a:rPr>
              <a:t>, A. (2016). Chaplain Documentation and the Electronic Medical Record: A Survey of ACPE Residency Programs. Journal of Health Care Chaplaincy, </a:t>
            </a:r>
          </a:p>
          <a:p>
            <a:pPr marL="0" indent="0">
              <a:buNone/>
            </a:pPr>
            <a:r>
              <a:rPr lang="en-US" sz="1400" dirty="0" err="1" smtClean="0">
                <a:solidFill>
                  <a:schemeClr val="bg1"/>
                </a:solidFill>
              </a:rPr>
              <a:t>VandeCreek</a:t>
            </a:r>
            <a:r>
              <a:rPr lang="en-US" sz="1400" dirty="0">
                <a:solidFill>
                  <a:schemeClr val="bg1"/>
                </a:solidFill>
              </a:rPr>
              <a:t>, L., &amp; Lucas, A. M. (2014). </a:t>
            </a:r>
            <a:r>
              <a:rPr lang="en-US" sz="1400" i="1" dirty="0">
                <a:solidFill>
                  <a:schemeClr val="bg1"/>
                </a:solidFill>
              </a:rPr>
              <a:t>The discipline for pastoral care giving: Foundations for outcome oriented chaplaincy</a:t>
            </a:r>
            <a:r>
              <a:rPr lang="en-US" sz="1400" dirty="0">
                <a:solidFill>
                  <a:schemeClr val="bg1"/>
                </a:solidFill>
              </a:rPr>
              <a:t>: Routledge.</a:t>
            </a:r>
          </a:p>
          <a:p>
            <a:pPr marL="0" indent="0">
              <a:buNone/>
            </a:pPr>
            <a:r>
              <a:rPr lang="en-US" sz="1400" dirty="0">
                <a:solidFill>
                  <a:schemeClr val="bg1"/>
                </a:solidFill>
              </a:rPr>
              <a:t>World Health Organization. (2015). </a:t>
            </a:r>
            <a:r>
              <a:rPr lang="en-US" sz="1400" i="1" dirty="0">
                <a:solidFill>
                  <a:schemeClr val="bg1"/>
                </a:solidFill>
              </a:rPr>
              <a:t>People-</a:t>
            </a:r>
            <a:r>
              <a:rPr lang="en-US" sz="1400" i="1" dirty="0" err="1">
                <a:solidFill>
                  <a:schemeClr val="bg1"/>
                </a:solidFill>
              </a:rPr>
              <a:t>centred</a:t>
            </a:r>
            <a:r>
              <a:rPr lang="en-US" sz="1400" i="1" dirty="0">
                <a:solidFill>
                  <a:schemeClr val="bg1"/>
                </a:solidFill>
              </a:rPr>
              <a:t> and integrated health services: an overview of the evidence: interim report</a:t>
            </a:r>
            <a:r>
              <a:rPr lang="en-US" sz="1400" dirty="0">
                <a:solidFill>
                  <a:schemeClr val="bg1"/>
                </a:solidFill>
              </a:rPr>
              <a:t>. Retrieved </a:t>
            </a:r>
            <a:r>
              <a:rPr lang="en-US" sz="1400" dirty="0" smtClean="0">
                <a:solidFill>
                  <a:schemeClr val="bg1"/>
                </a:solidFill>
              </a:rPr>
              <a:t>from http://www.who.int/servicedeliverysafety/areas/people-centered-care/en/</a:t>
            </a:r>
            <a:endParaRPr lang="en-US" sz="1400" dirty="0"/>
          </a:p>
        </p:txBody>
      </p:sp>
      <p:sp>
        <p:nvSpPr>
          <p:cNvPr id="4" name="Rectangle 3"/>
          <p:cNvSpPr/>
          <p:nvPr/>
        </p:nvSpPr>
        <p:spPr>
          <a:xfrm>
            <a:off x="818147" y="4529335"/>
            <a:ext cx="10193154" cy="307777"/>
          </a:xfrm>
          <a:prstGeom prst="rect">
            <a:avLst/>
          </a:prstGeom>
        </p:spPr>
        <p:txBody>
          <a:bodyPr wrap="square">
            <a:spAutoFit/>
          </a:bodyPr>
          <a:lstStyle/>
          <a:p>
            <a:r>
              <a:rPr lang="en-US" sz="1400" dirty="0">
                <a:solidFill>
                  <a:schemeClr val="bg1"/>
                </a:solidFill>
              </a:rPr>
              <a:t>	</a:t>
            </a:r>
          </a:p>
        </p:txBody>
      </p:sp>
    </p:spTree>
    <p:extLst>
      <p:ext uri="{BB962C8B-B14F-4D97-AF65-F5344CB8AC3E}">
        <p14:creationId xmlns:p14="http://schemas.microsoft.com/office/powerpoint/2010/main" val="25781842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a:t>
            </a:r>
            <a:endParaRPr lang="en-US" dirty="0"/>
          </a:p>
        </p:txBody>
      </p:sp>
      <p:sp>
        <p:nvSpPr>
          <p:cNvPr id="3" name="Content Placeholder 2"/>
          <p:cNvSpPr>
            <a:spLocks noGrp="1"/>
          </p:cNvSpPr>
          <p:nvPr>
            <p:ph idx="1"/>
          </p:nvPr>
        </p:nvSpPr>
        <p:spPr>
          <a:xfrm>
            <a:off x="1259514" y="1871006"/>
            <a:ext cx="4645287" cy="1941340"/>
          </a:xfrm>
        </p:spPr>
        <p:txBody>
          <a:bodyPr>
            <a:normAutofit/>
          </a:bodyPr>
          <a:lstStyle/>
          <a:p>
            <a:r>
              <a:rPr lang="en-US" dirty="0" smtClean="0"/>
              <a:t>ICU Care: Clinical Guidelines </a:t>
            </a:r>
          </a:p>
          <a:p>
            <a:pPr lvl="1"/>
            <a:r>
              <a:rPr lang="en-US" dirty="0" smtClean="0"/>
              <a:t>Emotional</a:t>
            </a:r>
          </a:p>
          <a:p>
            <a:pPr lvl="1"/>
            <a:r>
              <a:rPr lang="en-US" dirty="0" smtClean="0"/>
              <a:t>Cultural/religious</a:t>
            </a:r>
          </a:p>
          <a:p>
            <a:pPr lvl="1"/>
            <a:r>
              <a:rPr lang="en-US" dirty="0" smtClean="0"/>
              <a:t>Shared decision making</a:t>
            </a:r>
          </a:p>
        </p:txBody>
      </p:sp>
      <p:pic>
        <p:nvPicPr>
          <p:cNvPr id="4" name="Picture 3"/>
          <p:cNvPicPr>
            <a:picLocks noChangeAspect="1"/>
          </p:cNvPicPr>
          <p:nvPr/>
        </p:nvPicPr>
        <p:blipFill>
          <a:blip r:embed="rId3"/>
          <a:stretch>
            <a:fillRect/>
          </a:stretch>
        </p:blipFill>
        <p:spPr>
          <a:xfrm>
            <a:off x="6022902" y="1648069"/>
            <a:ext cx="4523829" cy="2164277"/>
          </a:xfrm>
          <a:prstGeom prst="rect">
            <a:avLst/>
          </a:prstGeom>
        </p:spPr>
      </p:pic>
      <p:sp>
        <p:nvSpPr>
          <p:cNvPr id="6" name="TextBox 5"/>
          <p:cNvSpPr txBox="1"/>
          <p:nvPr/>
        </p:nvSpPr>
        <p:spPr>
          <a:xfrm>
            <a:off x="1259514" y="4213915"/>
            <a:ext cx="10332264" cy="1754326"/>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 Impact of Spiritual Care in the ICU – </a:t>
            </a:r>
            <a:r>
              <a:rPr lang="en-US" sz="2400" dirty="0" err="1" smtClean="0"/>
              <a:t>Balboni</a:t>
            </a:r>
            <a:r>
              <a:rPr lang="en-US" sz="2400" dirty="0" smtClean="0"/>
              <a:t>, Osborn, et al</a:t>
            </a:r>
          </a:p>
          <a:p>
            <a:endParaRPr lang="en-US" sz="800" dirty="0" smtClean="0"/>
          </a:p>
          <a:p>
            <a:pPr marL="742950" lvl="1" indent="-285750">
              <a:buFont typeface="Arial" panose="020B0604020202020204" pitchFamily="34" charset="0"/>
              <a:buChar char="•"/>
            </a:pPr>
            <a:r>
              <a:rPr lang="en-US" sz="2000" dirty="0"/>
              <a:t>E</a:t>
            </a:r>
            <a:r>
              <a:rPr lang="en-US" sz="2000" dirty="0" smtClean="0"/>
              <a:t>ssential to Whole Person Care</a:t>
            </a:r>
          </a:p>
          <a:p>
            <a:pPr lvl="1"/>
            <a:endParaRPr lang="en-US" sz="800" dirty="0" smtClean="0"/>
          </a:p>
          <a:p>
            <a:pPr marL="742950" lvl="1" indent="-285750">
              <a:buFont typeface="Arial" panose="020B0604020202020204" pitchFamily="34" charset="0"/>
              <a:buChar char="•"/>
            </a:pPr>
            <a:r>
              <a:rPr lang="en-US" sz="2000" dirty="0"/>
              <a:t>I</a:t>
            </a:r>
            <a:r>
              <a:rPr lang="en-US" sz="2000" dirty="0" smtClean="0"/>
              <a:t>mpacts length of stay &amp; patient/family satisfaction</a:t>
            </a:r>
          </a:p>
          <a:p>
            <a:pPr lvl="1"/>
            <a:endParaRPr lang="en-US" sz="800" dirty="0" smtClean="0"/>
          </a:p>
          <a:p>
            <a:pPr marL="742950" lvl="1" indent="-285750">
              <a:buFont typeface="Arial" panose="020B0604020202020204" pitchFamily="34" charset="0"/>
              <a:buChar char="•"/>
            </a:pPr>
            <a:r>
              <a:rPr lang="en-US" sz="2000" dirty="0" smtClean="0"/>
              <a:t>Quality of life, choice of aggressive/life-prolonging interventions, etc.</a:t>
            </a:r>
            <a:endParaRPr lang="en-US" sz="2000" dirty="0"/>
          </a:p>
        </p:txBody>
      </p:sp>
    </p:spTree>
    <p:extLst>
      <p:ext uri="{BB962C8B-B14F-4D97-AF65-F5344CB8AC3E}">
        <p14:creationId xmlns:p14="http://schemas.microsoft.com/office/powerpoint/2010/main" val="22424216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 </a:t>
            </a:r>
            <a:endParaRPr lang="en-US" dirty="0"/>
          </a:p>
        </p:txBody>
      </p:sp>
      <p:sp>
        <p:nvSpPr>
          <p:cNvPr id="3" name="Content Placeholder 2"/>
          <p:cNvSpPr>
            <a:spLocks noGrp="1"/>
          </p:cNvSpPr>
          <p:nvPr>
            <p:ph idx="1"/>
          </p:nvPr>
        </p:nvSpPr>
        <p:spPr>
          <a:xfrm>
            <a:off x="1141410" y="1684629"/>
            <a:ext cx="9905999" cy="3541714"/>
          </a:xfrm>
        </p:spPr>
        <p:txBody>
          <a:bodyPr>
            <a:normAutofit/>
          </a:bodyPr>
          <a:lstStyle/>
          <a:p>
            <a:r>
              <a:rPr lang="en-US" dirty="0"/>
              <a:t>Chaplain Role in Patient-Centered </a:t>
            </a:r>
            <a:r>
              <a:rPr lang="en-US" dirty="0" smtClean="0"/>
              <a:t>Care/Research on Documentation</a:t>
            </a:r>
          </a:p>
          <a:p>
            <a:pPr lvl="1"/>
            <a:r>
              <a:rPr lang="en-US" dirty="0" smtClean="0"/>
              <a:t>Standards</a:t>
            </a:r>
          </a:p>
          <a:p>
            <a:pPr lvl="1"/>
            <a:endParaRPr lang="en-US" dirty="0"/>
          </a:p>
          <a:p>
            <a:pPr marL="457200" lvl="1" indent="0">
              <a:buNone/>
            </a:pPr>
            <a:endParaRPr lang="en-US" dirty="0" smtClean="0"/>
          </a:p>
          <a:p>
            <a:pPr lvl="1"/>
            <a:endParaRPr lang="en-US" dirty="0"/>
          </a:p>
          <a:p>
            <a:pPr marL="0" indent="0">
              <a:buNone/>
            </a:pPr>
            <a:endParaRPr lang="en-US" dirty="0"/>
          </a:p>
          <a:p>
            <a:pPr marL="0" indent="0">
              <a:buNone/>
            </a:pPr>
            <a:endParaRPr lang="en-US" dirty="0"/>
          </a:p>
        </p:txBody>
      </p:sp>
      <p:pic>
        <p:nvPicPr>
          <p:cNvPr id="5" name="Picture 4"/>
          <p:cNvPicPr>
            <a:picLocks noChangeAspect="1"/>
          </p:cNvPicPr>
          <p:nvPr/>
        </p:nvPicPr>
        <p:blipFill rotWithShape="1">
          <a:blip r:embed="rId2"/>
          <a:srcRect l="77160" t="-1625" r="-385" b="44932"/>
          <a:stretch/>
        </p:blipFill>
        <p:spPr>
          <a:xfrm>
            <a:off x="2237919" y="3455486"/>
            <a:ext cx="1748667" cy="1188991"/>
          </a:xfrm>
          <a:prstGeom prst="rect">
            <a:avLst/>
          </a:prstGeom>
        </p:spPr>
      </p:pic>
      <p:pic>
        <p:nvPicPr>
          <p:cNvPr id="7" name="Picture 6"/>
          <p:cNvPicPr>
            <a:picLocks noChangeAspect="1"/>
          </p:cNvPicPr>
          <p:nvPr/>
        </p:nvPicPr>
        <p:blipFill>
          <a:blip r:embed="rId3"/>
          <a:stretch>
            <a:fillRect/>
          </a:stretch>
        </p:blipFill>
        <p:spPr>
          <a:xfrm>
            <a:off x="4650504" y="2409375"/>
            <a:ext cx="5643535" cy="2783666"/>
          </a:xfrm>
          <a:prstGeom prst="rect">
            <a:avLst/>
          </a:prstGeom>
        </p:spPr>
      </p:pic>
      <p:sp>
        <p:nvSpPr>
          <p:cNvPr id="8" name="TextBox 7"/>
          <p:cNvSpPr txBox="1"/>
          <p:nvPr/>
        </p:nvSpPr>
        <p:spPr>
          <a:xfrm>
            <a:off x="1141410" y="5505328"/>
            <a:ext cx="9465630" cy="707886"/>
          </a:xfrm>
          <a:prstGeom prst="rect">
            <a:avLst/>
          </a:prstGeom>
          <a:noFill/>
        </p:spPr>
        <p:txBody>
          <a:bodyPr wrap="square" rtlCol="0">
            <a:spAutoFit/>
          </a:bodyPr>
          <a:lstStyle/>
          <a:p>
            <a:pPr marL="742950" lvl="1" indent="-285750">
              <a:buFont typeface="Arial" panose="020B0604020202020204" pitchFamily="34" charset="0"/>
              <a:buChar char="•"/>
            </a:pPr>
            <a:r>
              <a:rPr lang="en-US" sz="2000" dirty="0" smtClean="0"/>
              <a:t>Peery &amp; Roberts; Goldstein - Handbook; Wendy Cadge; Goldstein et al, Chaplain Access; McCurdy, Chaplains, Confidentiality and Charting. </a:t>
            </a:r>
            <a:endParaRPr lang="en-US" sz="2000" dirty="0"/>
          </a:p>
        </p:txBody>
      </p:sp>
    </p:spTree>
    <p:extLst>
      <p:ext uri="{BB962C8B-B14F-4D97-AF65-F5344CB8AC3E}">
        <p14:creationId xmlns:p14="http://schemas.microsoft.com/office/powerpoint/2010/main" val="12156869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532400"/>
            <a:ext cx="9905998" cy="1478570"/>
          </a:xfrm>
        </p:spPr>
        <p:txBody>
          <a:bodyPr/>
          <a:lstStyle/>
          <a:p>
            <a:r>
              <a:rPr lang="en-US" dirty="0" smtClean="0"/>
              <a:t>Background</a:t>
            </a:r>
            <a:endParaRPr lang="en-US" dirty="0"/>
          </a:p>
        </p:txBody>
      </p:sp>
      <p:sp>
        <p:nvSpPr>
          <p:cNvPr id="3" name="Content Placeholder 2"/>
          <p:cNvSpPr>
            <a:spLocks noGrp="1"/>
          </p:cNvSpPr>
          <p:nvPr>
            <p:ph idx="1"/>
          </p:nvPr>
        </p:nvSpPr>
        <p:spPr>
          <a:xfrm>
            <a:off x="1141413" y="1871003"/>
            <a:ext cx="5060620" cy="2630659"/>
          </a:xfrm>
        </p:spPr>
        <p:txBody>
          <a:bodyPr>
            <a:normAutofit/>
          </a:bodyPr>
          <a:lstStyle/>
          <a:p>
            <a:r>
              <a:rPr lang="en-US" dirty="0"/>
              <a:t>Electronic </a:t>
            </a:r>
            <a:r>
              <a:rPr lang="en-US" dirty="0" smtClean="0"/>
              <a:t>Health (Medical) </a:t>
            </a:r>
            <a:r>
              <a:rPr lang="en-US" dirty="0"/>
              <a:t>Record: Emerging/Changing </a:t>
            </a:r>
            <a:r>
              <a:rPr lang="en-US" dirty="0" smtClean="0"/>
              <a:t>Technology</a:t>
            </a:r>
            <a:endParaRPr lang="en-US" dirty="0"/>
          </a:p>
        </p:txBody>
      </p:sp>
      <p:pic>
        <p:nvPicPr>
          <p:cNvPr id="4" name="Picture 3"/>
          <p:cNvPicPr>
            <a:picLocks noChangeAspect="1"/>
          </p:cNvPicPr>
          <p:nvPr/>
        </p:nvPicPr>
        <p:blipFill>
          <a:blip r:embed="rId2"/>
          <a:stretch>
            <a:fillRect/>
          </a:stretch>
        </p:blipFill>
        <p:spPr>
          <a:xfrm>
            <a:off x="6938454" y="848151"/>
            <a:ext cx="3871317" cy="1935659"/>
          </a:xfrm>
          <a:prstGeom prst="rect">
            <a:avLst/>
          </a:prstGeom>
        </p:spPr>
      </p:pic>
      <p:pic>
        <p:nvPicPr>
          <p:cNvPr id="5" name="Picture 4"/>
          <p:cNvPicPr>
            <a:picLocks noChangeAspect="1"/>
          </p:cNvPicPr>
          <p:nvPr/>
        </p:nvPicPr>
        <p:blipFill>
          <a:blip r:embed="rId3"/>
          <a:stretch>
            <a:fillRect/>
          </a:stretch>
        </p:blipFill>
        <p:spPr>
          <a:xfrm>
            <a:off x="1141413" y="4921136"/>
            <a:ext cx="5261304" cy="1066892"/>
          </a:xfrm>
          <a:prstGeom prst="rect">
            <a:avLst/>
          </a:prstGeom>
        </p:spPr>
      </p:pic>
      <p:pic>
        <p:nvPicPr>
          <p:cNvPr id="6" name="Picture 5"/>
          <p:cNvPicPr>
            <a:picLocks noChangeAspect="1"/>
          </p:cNvPicPr>
          <p:nvPr/>
        </p:nvPicPr>
        <p:blipFill rotWithShape="1">
          <a:blip r:embed="rId4"/>
          <a:srcRect l="19787" t="15469" r="19855" b="34698"/>
          <a:stretch/>
        </p:blipFill>
        <p:spPr>
          <a:xfrm>
            <a:off x="7309141" y="3909571"/>
            <a:ext cx="4515729" cy="2096087"/>
          </a:xfrm>
          <a:prstGeom prst="rect">
            <a:avLst/>
          </a:prstGeom>
        </p:spPr>
      </p:pic>
      <p:pic>
        <p:nvPicPr>
          <p:cNvPr id="7" name="Picture 6"/>
          <p:cNvPicPr>
            <a:picLocks noChangeAspect="1"/>
          </p:cNvPicPr>
          <p:nvPr/>
        </p:nvPicPr>
        <p:blipFill rotWithShape="1">
          <a:blip r:embed="rId5"/>
          <a:srcRect l="21171" t="15195" r="21886" b="54463"/>
          <a:stretch/>
        </p:blipFill>
        <p:spPr>
          <a:xfrm>
            <a:off x="3193362" y="3029513"/>
            <a:ext cx="5494122" cy="1645920"/>
          </a:xfrm>
          <a:prstGeom prst="rect">
            <a:avLst/>
          </a:prstGeom>
        </p:spPr>
      </p:pic>
    </p:spTree>
    <p:extLst>
      <p:ext uri="{BB962C8B-B14F-4D97-AF65-F5344CB8AC3E}">
        <p14:creationId xmlns:p14="http://schemas.microsoft.com/office/powerpoint/2010/main" val="42679275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PROCESS &amp; TEAM</a:t>
            </a:r>
            <a:endParaRPr lang="en-US" dirty="0"/>
          </a:p>
        </p:txBody>
      </p:sp>
      <p:pic>
        <p:nvPicPr>
          <p:cNvPr id="6" name="Picture 5"/>
          <p:cNvPicPr>
            <a:picLocks noChangeAspect="1"/>
          </p:cNvPicPr>
          <p:nvPr/>
        </p:nvPicPr>
        <p:blipFill rotWithShape="1">
          <a:blip r:embed="rId3"/>
          <a:srcRect r="142" b="17110"/>
          <a:stretch/>
        </p:blipFill>
        <p:spPr>
          <a:xfrm>
            <a:off x="1352154" y="1740305"/>
            <a:ext cx="5285665" cy="2183641"/>
          </a:xfrm>
          <a:prstGeom prst="rect">
            <a:avLst/>
          </a:prstGeom>
        </p:spPr>
      </p:pic>
      <p:pic>
        <p:nvPicPr>
          <p:cNvPr id="7" name="Picture 6"/>
          <p:cNvPicPr>
            <a:picLocks noChangeAspect="1"/>
          </p:cNvPicPr>
          <p:nvPr/>
        </p:nvPicPr>
        <p:blipFill rotWithShape="1">
          <a:blip r:embed="rId4"/>
          <a:srcRect l="20501" t="18565" r="21388" b="23114"/>
          <a:stretch/>
        </p:blipFill>
        <p:spPr>
          <a:xfrm>
            <a:off x="1926264" y="4064064"/>
            <a:ext cx="5726561" cy="2431944"/>
          </a:xfrm>
          <a:prstGeom prst="rect">
            <a:avLst/>
          </a:prstGeom>
        </p:spPr>
      </p:pic>
      <p:pic>
        <p:nvPicPr>
          <p:cNvPr id="10" name="Picture 9"/>
          <p:cNvPicPr>
            <a:picLocks noChangeAspect="1"/>
          </p:cNvPicPr>
          <p:nvPr/>
        </p:nvPicPr>
        <p:blipFill rotWithShape="1">
          <a:blip r:embed="rId5"/>
          <a:srcRect l="22285" t="19287" r="23115" b="9943"/>
          <a:stretch/>
        </p:blipFill>
        <p:spPr>
          <a:xfrm rot="20704096">
            <a:off x="7123443" y="2889883"/>
            <a:ext cx="4266371" cy="3108960"/>
          </a:xfrm>
          <a:prstGeom prst="rect">
            <a:avLst/>
          </a:prstGeom>
        </p:spPr>
      </p:pic>
      <p:pic>
        <p:nvPicPr>
          <p:cNvPr id="11" name="Picture 10"/>
          <p:cNvPicPr>
            <a:picLocks noChangeAspect="1"/>
          </p:cNvPicPr>
          <p:nvPr/>
        </p:nvPicPr>
        <p:blipFill rotWithShape="1">
          <a:blip r:embed="rId6"/>
          <a:srcRect l="20561" t="19236" r="30136" b="35956"/>
          <a:stretch/>
        </p:blipFill>
        <p:spPr>
          <a:xfrm>
            <a:off x="7188591" y="618518"/>
            <a:ext cx="4294934" cy="2194560"/>
          </a:xfrm>
          <a:prstGeom prst="rect">
            <a:avLst/>
          </a:prstGeom>
        </p:spPr>
      </p:pic>
    </p:spTree>
    <p:extLst>
      <p:ext uri="{BB962C8B-B14F-4D97-AF65-F5344CB8AC3E}">
        <p14:creationId xmlns:p14="http://schemas.microsoft.com/office/powerpoint/2010/main" val="12415516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6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method: </a:t>
            </a:r>
            <a:br>
              <a:rPr lang="en-US" dirty="0" smtClean="0"/>
            </a:br>
            <a:r>
              <a:rPr lang="en-US" dirty="0" smtClean="0"/>
              <a:t>mixed quantitative &amp; qualitative</a:t>
            </a:r>
            <a:endParaRPr lang="en-US" dirty="0"/>
          </a:p>
        </p:txBody>
      </p:sp>
      <p:pic>
        <p:nvPicPr>
          <p:cNvPr id="7" name="Content Placeholder 6"/>
          <p:cNvPicPr>
            <a:picLocks noGrp="1" noChangeAspect="1"/>
          </p:cNvPicPr>
          <p:nvPr>
            <p:ph idx="1"/>
          </p:nvPr>
        </p:nvPicPr>
        <p:blipFill>
          <a:blip r:embed="rId3"/>
          <a:stretch>
            <a:fillRect/>
          </a:stretch>
        </p:blipFill>
        <p:spPr>
          <a:xfrm>
            <a:off x="1141411" y="3252492"/>
            <a:ext cx="4472875" cy="3235353"/>
          </a:xfrm>
          <a:prstGeom prst="rect">
            <a:avLst/>
          </a:prstGeom>
        </p:spPr>
      </p:pic>
      <p:pic>
        <p:nvPicPr>
          <p:cNvPr id="8" name="Picture 7"/>
          <p:cNvPicPr>
            <a:picLocks noChangeAspect="1"/>
          </p:cNvPicPr>
          <p:nvPr/>
        </p:nvPicPr>
        <p:blipFill>
          <a:blip r:embed="rId4"/>
          <a:stretch>
            <a:fillRect/>
          </a:stretch>
        </p:blipFill>
        <p:spPr>
          <a:xfrm>
            <a:off x="6263224" y="3127338"/>
            <a:ext cx="5726445" cy="3360507"/>
          </a:xfrm>
          <a:prstGeom prst="rect">
            <a:avLst/>
          </a:prstGeom>
        </p:spPr>
      </p:pic>
      <p:sp>
        <p:nvSpPr>
          <p:cNvPr id="9" name="TextBox 8"/>
          <p:cNvSpPr txBox="1"/>
          <p:nvPr/>
        </p:nvSpPr>
        <p:spPr>
          <a:xfrm>
            <a:off x="1879638" y="2308172"/>
            <a:ext cx="2996419" cy="707886"/>
          </a:xfrm>
          <a:prstGeom prst="rect">
            <a:avLst/>
          </a:prstGeom>
          <a:noFill/>
        </p:spPr>
        <p:txBody>
          <a:bodyPr wrap="square" rtlCol="0">
            <a:spAutoFit/>
          </a:bodyPr>
          <a:lstStyle/>
          <a:p>
            <a:r>
              <a:rPr lang="en-US" sz="2000" dirty="0" smtClean="0">
                <a:solidFill>
                  <a:schemeClr val="bg1"/>
                </a:solidFill>
              </a:rPr>
              <a:t>Single Site: NSICU</a:t>
            </a:r>
          </a:p>
          <a:p>
            <a:r>
              <a:rPr lang="en-US" sz="2000" dirty="0" smtClean="0">
                <a:solidFill>
                  <a:schemeClr val="bg1"/>
                </a:solidFill>
              </a:rPr>
              <a:t>Integrated Chaplain Team</a:t>
            </a:r>
            <a:endParaRPr lang="en-US" sz="2000" dirty="0">
              <a:solidFill>
                <a:schemeClr val="bg1"/>
              </a:solidFill>
            </a:endParaRPr>
          </a:p>
        </p:txBody>
      </p:sp>
      <p:sp>
        <p:nvSpPr>
          <p:cNvPr id="10" name="TextBox 9"/>
          <p:cNvSpPr txBox="1"/>
          <p:nvPr/>
        </p:nvSpPr>
        <p:spPr>
          <a:xfrm>
            <a:off x="6516444" y="2098481"/>
            <a:ext cx="4826390" cy="707886"/>
          </a:xfrm>
          <a:prstGeom prst="rect">
            <a:avLst/>
          </a:prstGeom>
          <a:noFill/>
        </p:spPr>
        <p:txBody>
          <a:bodyPr wrap="square" rtlCol="0">
            <a:spAutoFit/>
          </a:bodyPr>
          <a:lstStyle/>
          <a:p>
            <a:r>
              <a:rPr lang="en-US" sz="2000" dirty="0" smtClean="0">
                <a:solidFill>
                  <a:schemeClr val="bg1"/>
                </a:solidFill>
              </a:rPr>
              <a:t>Electronic Health Record: Cerner Power Chart</a:t>
            </a:r>
          </a:p>
          <a:p>
            <a:r>
              <a:rPr lang="en-US" sz="2000" dirty="0" smtClean="0">
                <a:solidFill>
                  <a:schemeClr val="bg1"/>
                </a:solidFill>
              </a:rPr>
              <a:t>Structured Template + Free text </a:t>
            </a:r>
            <a:endParaRPr lang="en-US" sz="2000" dirty="0">
              <a:solidFill>
                <a:schemeClr val="bg1"/>
              </a:solidFill>
            </a:endParaRPr>
          </a:p>
        </p:txBody>
      </p:sp>
    </p:spTree>
    <p:extLst>
      <p:ext uri="{BB962C8B-B14F-4D97-AF65-F5344CB8AC3E}">
        <p14:creationId xmlns:p14="http://schemas.microsoft.com/office/powerpoint/2010/main" val="275740485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252C36"/>
      </a:dk2>
      <a:lt2>
        <a:srgbClr val="7C96A3"/>
      </a:lt2>
      <a:accent1>
        <a:srgbClr val="4FD093"/>
      </a:accent1>
      <a:accent2>
        <a:srgbClr val="54BCDF"/>
      </a:accent2>
      <a:accent3>
        <a:srgbClr val="A262D0"/>
      </a:accent3>
      <a:accent4>
        <a:srgbClr val="D7537B"/>
      </a:accent4>
      <a:accent5>
        <a:srgbClr val="E78045"/>
      </a:accent5>
      <a:accent6>
        <a:srgbClr val="84C350"/>
      </a:accent6>
      <a:hlink>
        <a:srgbClr val="22FFFF"/>
      </a:hlink>
      <a:folHlink>
        <a:srgbClr val="9BF3FD"/>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40000"/>
              </a:schemeClr>
            </a:gs>
            <a:gs pos="100000">
              <a:schemeClr val="phClr">
                <a:shade val="92000"/>
                <a:hueMod val="104000"/>
                <a:satMod val="140000"/>
                <a:lumMod val="48000"/>
              </a:schemeClr>
            </a:gs>
          </a:gsLst>
          <a:lin ang="5040000" scaled="0"/>
        </a:gradFill>
        <a:blipFill>
          <a:blip xmlns:r="http://schemas.openxmlformats.org/officeDocument/2006/relationships" r:embed="rId1">
            <a:duotone>
              <a:schemeClr val="phClr">
                <a:shade val="48000"/>
                <a:hueMod val="106000"/>
                <a:satMod val="140000"/>
                <a:lumMod val="42000"/>
              </a:schemeClr>
              <a:schemeClr val="phClr">
                <a:tint val="98000"/>
                <a:hueMod val="92000"/>
                <a:satMod val="220000"/>
                <a:lumMod val="90000"/>
              </a:schemeClr>
            </a:duotone>
          </a:blip>
          <a:stretch/>
        </a:blipFill>
      </a:bgFillStyleLst>
    </a:fmtScheme>
  </a:themeElements>
  <a:objectDefaults>
    <a:lnDef>
      <a:spPr>
        <a:ln w="19050">
          <a:headEnd type="triangle"/>
          <a:tailEnd type="triangle"/>
        </a:ln>
      </a:spPr>
      <a:bodyPr/>
      <a:lstStyle/>
      <a:style>
        <a:lnRef idx="1">
          <a:schemeClr val="dk1"/>
        </a:lnRef>
        <a:fillRef idx="0">
          <a:schemeClr val="dk1"/>
        </a:fillRef>
        <a:effectRef idx="0">
          <a:schemeClr val="dk1"/>
        </a:effectRef>
        <a:fontRef idx="minor">
          <a:schemeClr val="tx1"/>
        </a:fontRef>
      </a:style>
    </a:lnDef>
  </a:objectDefaults>
  <a:extraClrSchemeLst/>
  <a:extLst>
    <a:ext uri="{05A4C25C-085E-4340-85A3-A5531E510DB2}">
      <thm15:themeFamily xmlns:thm15="http://schemas.microsoft.com/office/thememl/2012/main" name="Circuit" id="{0AC2F7E7-15F5-431C-B2A2-456FE929F56C}" vid="{142578CA-DEC9-49C3-80AF-C113973CC9A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Circuit</Template>
  <TotalTime>1378</TotalTime>
  <Words>5077</Words>
  <Application>Microsoft Office PowerPoint</Application>
  <PresentationFormat>Widescreen</PresentationFormat>
  <Paragraphs>497</Paragraphs>
  <Slides>48</Slides>
  <Notes>29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48</vt:i4>
      </vt:variant>
    </vt:vector>
  </HeadingPairs>
  <TitlesOfParts>
    <vt:vector size="56" baseType="lpstr">
      <vt:lpstr>Arial</vt:lpstr>
      <vt:lpstr>Bradley Hand ITC</vt:lpstr>
      <vt:lpstr>Calibri</vt:lpstr>
      <vt:lpstr>Tahoma</vt:lpstr>
      <vt:lpstr>Times New Roman</vt:lpstr>
      <vt:lpstr>Trebuchet MS</vt:lpstr>
      <vt:lpstr>Tw Cen MT</vt:lpstr>
      <vt:lpstr>Circuit</vt:lpstr>
      <vt:lpstr>Chaplain Documentation  in the Electronic Health Record:  Current Practice/New Horizons</vt:lpstr>
      <vt:lpstr>Disclosures</vt:lpstr>
      <vt:lpstr>Objectives</vt:lpstr>
      <vt:lpstr>Outline</vt:lpstr>
      <vt:lpstr>Background</vt:lpstr>
      <vt:lpstr>Background </vt:lpstr>
      <vt:lpstr>Background</vt:lpstr>
      <vt:lpstr>RESEARCH PROCESS &amp; TEAM</vt:lpstr>
      <vt:lpstr>Research method:  mixed quantitative &amp; qualitative</vt:lpstr>
      <vt:lpstr>Electronic health record: Method of Extraction</vt:lpstr>
      <vt:lpstr>Quantitative research: challenges of using the EHR</vt:lpstr>
      <vt:lpstr>Qualitative approach </vt:lpstr>
      <vt:lpstr>PowerPoint Presentation</vt:lpstr>
      <vt:lpstr>Coding discussions  </vt:lpstr>
      <vt:lpstr>Qualitative coding team, Inter-rater reliability and conflict resolution process </vt:lpstr>
      <vt:lpstr>Mixed method research  Strengths &amp; weaknesses</vt:lpstr>
      <vt:lpstr>Quantitative Results Patient demographics from NSICU sample</vt:lpstr>
      <vt:lpstr>Overall Utilization Tracking</vt:lpstr>
      <vt:lpstr>Referrals are most often initiated  by Patient or Family</vt:lpstr>
      <vt:lpstr>Spiritual Assessment Trends</vt:lpstr>
      <vt:lpstr>Plan of Care often addresses emotional needs, ritual &amp; ACP/GOC needs</vt:lpstr>
      <vt:lpstr>Comparing Structured Data  with Narrative Notes</vt:lpstr>
      <vt:lpstr>Qualitative analysis: Free text/narrative notes</vt:lpstr>
      <vt:lpstr>Linguistic &amp; Content analysis: Spiritual/Religious</vt:lpstr>
      <vt:lpstr>Linguistic &amp; Content analysis: Emotional Resources &amp; Needs</vt:lpstr>
      <vt:lpstr>Linguistic &amp; Content analysis: Medical Decision Making &amp; Communication</vt:lpstr>
      <vt:lpstr>Linguistic and content analysis:  Patient story</vt:lpstr>
      <vt:lpstr>Process categories: assessment</vt:lpstr>
      <vt:lpstr>Process categories: interventions</vt:lpstr>
      <vt:lpstr>Process categories: outcomes – Patient centered</vt:lpstr>
      <vt:lpstr>Implications/questions for our profession Intra &amp; Inter-professional Consensus on Terms? </vt:lpstr>
      <vt:lpstr>Implications/questions for our profession what is Chaplain Role in Medical Decision Making?</vt:lpstr>
      <vt:lpstr>Implications/questions for our profession what kind of outcome language?</vt:lpstr>
      <vt:lpstr>Implications/questions for our profession:  what are benefits of check boxes?</vt:lpstr>
      <vt:lpstr>Electronic medical record re-design:  recommendations from other disciplines</vt:lpstr>
      <vt:lpstr>Electronic medical record re-design:  recommendations from other disciplines </vt:lpstr>
      <vt:lpstr>Implications/questions for our profession re-Design of the Electronic medical record </vt:lpstr>
      <vt:lpstr>PowerPoint Presentation</vt:lpstr>
      <vt:lpstr>Narrative note documentation</vt:lpstr>
      <vt:lpstr>narrative note: five-part model</vt:lpstr>
      <vt:lpstr>narrative note: thematic </vt:lpstr>
      <vt:lpstr>New horizons Questions &amp; Discussion</vt:lpstr>
      <vt:lpstr>PowerPoint Presentation</vt:lpstr>
      <vt:lpstr>references</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Chaplain Documentation  in the Electronic Health Record:  Current Practice/New Horizons</dc:title>
  <dc:creator>Microsoft account</dc:creator>
  <cp:lastModifiedBy>Microsoft account</cp:lastModifiedBy>
  <cp:revision>170</cp:revision>
  <dcterms:created xsi:type="dcterms:W3CDTF">2016-02-08T20:01:40Z</dcterms:created>
  <dcterms:modified xsi:type="dcterms:W3CDTF">2016-03-20T19:24:48Z</dcterms:modified>
</cp:coreProperties>
</file>