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64" r:id="rId4"/>
    <p:sldId id="266" r:id="rId5"/>
    <p:sldId id="257" r:id="rId6"/>
    <p:sldId id="258" r:id="rId7"/>
    <p:sldId id="261" r:id="rId8"/>
    <p:sldId id="279" r:id="rId9"/>
    <p:sldId id="262" r:id="rId10"/>
    <p:sldId id="270" r:id="rId11"/>
    <p:sldId id="267" r:id="rId12"/>
    <p:sldId id="272" r:id="rId13"/>
    <p:sldId id="275" r:id="rId14"/>
    <p:sldId id="273" r:id="rId15"/>
    <p:sldId id="276" r:id="rId16"/>
    <p:sldId id="277" r:id="rId17"/>
    <p:sldId id="278" r:id="rId18"/>
    <p:sldId id="283" r:id="rId19"/>
    <p:sldId id="284" r:id="rId20"/>
    <p:sldId id="285" r:id="rId21"/>
    <p:sldId id="286" r:id="rId22"/>
    <p:sldId id="287" r:id="rId23"/>
    <p:sldId id="288" r:id="rId24"/>
    <p:sldId id="28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21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0735DF-DED6-B544-926F-D63957FAF3F7}" type="doc">
      <dgm:prSet loTypeId="urn:microsoft.com/office/officeart/2005/8/layout/venn1" loCatId="" qsTypeId="urn:microsoft.com/office/officeart/2005/8/quickstyle/simple4" qsCatId="simple" csTypeId="urn:microsoft.com/office/officeart/2005/8/colors/accent1_2" csCatId="accent1" phldr="1"/>
      <dgm:spPr/>
    </dgm:pt>
    <dgm:pt modelId="{1EA92F63-886B-7745-AA68-86A29E705585}">
      <dgm:prSet phldrT="[Text]"/>
      <dgm:spPr/>
      <dgm:t>
        <a:bodyPr/>
        <a:lstStyle/>
        <a:p>
          <a:r>
            <a:rPr lang="en-US" dirty="0" smtClean="0"/>
            <a:t>Morally acceptable options</a:t>
          </a:r>
          <a:endParaRPr lang="en-US" dirty="0"/>
        </a:p>
      </dgm:t>
    </dgm:pt>
    <dgm:pt modelId="{270053CB-E7B7-4441-A924-5EA59ED2FBB8}" type="parTrans" cxnId="{F895F777-0D53-A245-9AFE-81A373623DF4}">
      <dgm:prSet/>
      <dgm:spPr/>
      <dgm:t>
        <a:bodyPr/>
        <a:lstStyle/>
        <a:p>
          <a:endParaRPr lang="en-US"/>
        </a:p>
      </dgm:t>
    </dgm:pt>
    <dgm:pt modelId="{28E522AF-B608-714B-822B-901B0430AA61}" type="sibTrans" cxnId="{F895F777-0D53-A245-9AFE-81A373623DF4}">
      <dgm:prSet/>
      <dgm:spPr/>
      <dgm:t>
        <a:bodyPr/>
        <a:lstStyle/>
        <a:p>
          <a:endParaRPr lang="en-US"/>
        </a:p>
      </dgm:t>
    </dgm:pt>
    <dgm:pt modelId="{244AE0EC-1C40-9B42-987D-469AE9123615}">
      <dgm:prSet phldrT="[Text]"/>
      <dgm:spPr/>
      <dgm:t>
        <a:bodyPr/>
        <a:lstStyle/>
        <a:p>
          <a:r>
            <a:rPr lang="en-US" dirty="0" smtClean="0"/>
            <a:t>Ethically permissible options </a:t>
          </a:r>
          <a:endParaRPr lang="en-US" dirty="0"/>
        </a:p>
      </dgm:t>
    </dgm:pt>
    <dgm:pt modelId="{97278A07-C7B8-6A40-9F30-A0083A07F023}" type="parTrans" cxnId="{18D04D2A-EDCA-4840-9CAD-1C2038A86D1C}">
      <dgm:prSet/>
      <dgm:spPr/>
      <dgm:t>
        <a:bodyPr/>
        <a:lstStyle/>
        <a:p>
          <a:endParaRPr lang="en-US"/>
        </a:p>
      </dgm:t>
    </dgm:pt>
    <dgm:pt modelId="{C285791D-7D56-8D44-A62F-7E699E8A3BBE}" type="sibTrans" cxnId="{18D04D2A-EDCA-4840-9CAD-1C2038A86D1C}">
      <dgm:prSet/>
      <dgm:spPr/>
      <dgm:t>
        <a:bodyPr/>
        <a:lstStyle/>
        <a:p>
          <a:endParaRPr lang="en-US"/>
        </a:p>
      </dgm:t>
    </dgm:pt>
    <dgm:pt modelId="{121F3999-0FFC-D245-BB00-FB6D03133E0D}">
      <dgm:prSet phldrT="[Text]"/>
      <dgm:spPr/>
      <dgm:t>
        <a:bodyPr/>
        <a:lstStyle/>
        <a:p>
          <a:r>
            <a:rPr lang="en-US" dirty="0" smtClean="0"/>
            <a:t>Legally available options </a:t>
          </a:r>
          <a:endParaRPr lang="en-US" dirty="0"/>
        </a:p>
      </dgm:t>
    </dgm:pt>
    <dgm:pt modelId="{C8D9736D-FBE6-6D4E-8B3A-39C2B2467FF4}" type="sibTrans" cxnId="{FD6BE67B-E310-E046-94C8-0D796636926A}">
      <dgm:prSet/>
      <dgm:spPr/>
      <dgm:t>
        <a:bodyPr/>
        <a:lstStyle/>
        <a:p>
          <a:endParaRPr lang="en-US"/>
        </a:p>
      </dgm:t>
    </dgm:pt>
    <dgm:pt modelId="{4733F106-D357-FC45-B949-49430846FD05}" type="parTrans" cxnId="{FD6BE67B-E310-E046-94C8-0D796636926A}">
      <dgm:prSet/>
      <dgm:spPr/>
      <dgm:t>
        <a:bodyPr/>
        <a:lstStyle/>
        <a:p>
          <a:endParaRPr lang="en-US"/>
        </a:p>
      </dgm:t>
    </dgm:pt>
    <dgm:pt modelId="{5C990473-8C69-7F43-A933-212812653686}" type="pres">
      <dgm:prSet presAssocID="{E40735DF-DED6-B544-926F-D63957FAF3F7}" presName="compositeShape" presStyleCnt="0">
        <dgm:presLayoutVars>
          <dgm:chMax val="7"/>
          <dgm:dir/>
          <dgm:resizeHandles val="exact"/>
        </dgm:presLayoutVars>
      </dgm:prSet>
      <dgm:spPr/>
    </dgm:pt>
    <dgm:pt modelId="{D9DCE577-D0A1-6B46-9B4D-832FC911E1C6}" type="pres">
      <dgm:prSet presAssocID="{1EA92F63-886B-7745-AA68-86A29E705585}" presName="circ1" presStyleLbl="vennNode1" presStyleIdx="0" presStyleCnt="3"/>
      <dgm:spPr/>
      <dgm:t>
        <a:bodyPr/>
        <a:lstStyle/>
        <a:p>
          <a:endParaRPr lang="en-US"/>
        </a:p>
      </dgm:t>
    </dgm:pt>
    <dgm:pt modelId="{92678D9F-6D11-E641-B109-D3A093259DA9}" type="pres">
      <dgm:prSet presAssocID="{1EA92F63-886B-7745-AA68-86A29E705585}" presName="circ1Tx" presStyleLbl="revTx" presStyleIdx="0" presStyleCnt="0">
        <dgm:presLayoutVars>
          <dgm:chMax val="0"/>
          <dgm:chPref val="0"/>
          <dgm:bulletEnabled val="1"/>
        </dgm:presLayoutVars>
      </dgm:prSet>
      <dgm:spPr/>
      <dgm:t>
        <a:bodyPr/>
        <a:lstStyle/>
        <a:p>
          <a:endParaRPr lang="en-US"/>
        </a:p>
      </dgm:t>
    </dgm:pt>
    <dgm:pt modelId="{071E3513-5269-4945-BDCC-49B67A7BE3EC}" type="pres">
      <dgm:prSet presAssocID="{121F3999-0FFC-D245-BB00-FB6D03133E0D}" presName="circ2" presStyleLbl="vennNode1" presStyleIdx="1" presStyleCnt="3" custLinFactNeighborX="62661" custLinFactNeighborY="-611"/>
      <dgm:spPr/>
      <dgm:t>
        <a:bodyPr/>
        <a:lstStyle/>
        <a:p>
          <a:endParaRPr lang="en-US"/>
        </a:p>
      </dgm:t>
    </dgm:pt>
    <dgm:pt modelId="{9A4F03C8-BA8C-1E48-A53F-4891673C883D}" type="pres">
      <dgm:prSet presAssocID="{121F3999-0FFC-D245-BB00-FB6D03133E0D}" presName="circ2Tx" presStyleLbl="revTx" presStyleIdx="0" presStyleCnt="0">
        <dgm:presLayoutVars>
          <dgm:chMax val="0"/>
          <dgm:chPref val="0"/>
          <dgm:bulletEnabled val="1"/>
        </dgm:presLayoutVars>
      </dgm:prSet>
      <dgm:spPr/>
      <dgm:t>
        <a:bodyPr/>
        <a:lstStyle/>
        <a:p>
          <a:endParaRPr lang="en-US"/>
        </a:p>
      </dgm:t>
    </dgm:pt>
    <dgm:pt modelId="{F2F48759-7A41-0E4E-940E-D3D30CF7B184}" type="pres">
      <dgm:prSet presAssocID="{244AE0EC-1C40-9B42-987D-469AE9123615}" presName="circ3" presStyleLbl="vennNode1" presStyleIdx="2" presStyleCnt="3" custLinFactNeighborX="-60215" custLinFactNeighborY="-1279"/>
      <dgm:spPr/>
      <dgm:t>
        <a:bodyPr/>
        <a:lstStyle/>
        <a:p>
          <a:endParaRPr lang="en-US"/>
        </a:p>
      </dgm:t>
    </dgm:pt>
    <dgm:pt modelId="{668331A4-A3FC-E74A-AB35-4E2B23D76321}" type="pres">
      <dgm:prSet presAssocID="{244AE0EC-1C40-9B42-987D-469AE9123615}" presName="circ3Tx" presStyleLbl="revTx" presStyleIdx="0" presStyleCnt="0">
        <dgm:presLayoutVars>
          <dgm:chMax val="0"/>
          <dgm:chPref val="0"/>
          <dgm:bulletEnabled val="1"/>
        </dgm:presLayoutVars>
      </dgm:prSet>
      <dgm:spPr/>
      <dgm:t>
        <a:bodyPr/>
        <a:lstStyle/>
        <a:p>
          <a:endParaRPr lang="en-US"/>
        </a:p>
      </dgm:t>
    </dgm:pt>
  </dgm:ptLst>
  <dgm:cxnLst>
    <dgm:cxn modelId="{F895F777-0D53-A245-9AFE-81A373623DF4}" srcId="{E40735DF-DED6-B544-926F-D63957FAF3F7}" destId="{1EA92F63-886B-7745-AA68-86A29E705585}" srcOrd="0" destOrd="0" parTransId="{270053CB-E7B7-4441-A924-5EA59ED2FBB8}" sibTransId="{28E522AF-B608-714B-822B-901B0430AA61}"/>
    <dgm:cxn modelId="{42A214D4-61EB-0A47-981E-8B4EA8514624}" type="presOf" srcId="{244AE0EC-1C40-9B42-987D-469AE9123615}" destId="{668331A4-A3FC-E74A-AB35-4E2B23D76321}" srcOrd="1" destOrd="0" presId="urn:microsoft.com/office/officeart/2005/8/layout/venn1"/>
    <dgm:cxn modelId="{18D04D2A-EDCA-4840-9CAD-1C2038A86D1C}" srcId="{E40735DF-DED6-B544-926F-D63957FAF3F7}" destId="{244AE0EC-1C40-9B42-987D-469AE9123615}" srcOrd="2" destOrd="0" parTransId="{97278A07-C7B8-6A40-9F30-A0083A07F023}" sibTransId="{C285791D-7D56-8D44-A62F-7E699E8A3BBE}"/>
    <dgm:cxn modelId="{17AFCB28-1D6B-8B40-8607-00BDA139FC21}" type="presOf" srcId="{1EA92F63-886B-7745-AA68-86A29E705585}" destId="{D9DCE577-D0A1-6B46-9B4D-832FC911E1C6}" srcOrd="0" destOrd="0" presId="urn:microsoft.com/office/officeart/2005/8/layout/venn1"/>
    <dgm:cxn modelId="{9F5F2C97-306A-AC48-BAAA-2C10B6B6C460}" type="presOf" srcId="{E40735DF-DED6-B544-926F-D63957FAF3F7}" destId="{5C990473-8C69-7F43-A933-212812653686}" srcOrd="0" destOrd="0" presId="urn:microsoft.com/office/officeart/2005/8/layout/venn1"/>
    <dgm:cxn modelId="{5C7E0678-208C-8049-95A3-493BC72708FA}" type="presOf" srcId="{121F3999-0FFC-D245-BB00-FB6D03133E0D}" destId="{9A4F03C8-BA8C-1E48-A53F-4891673C883D}" srcOrd="1" destOrd="0" presId="urn:microsoft.com/office/officeart/2005/8/layout/venn1"/>
    <dgm:cxn modelId="{317A2B31-7718-9E4D-807A-066724E1308A}" type="presOf" srcId="{1EA92F63-886B-7745-AA68-86A29E705585}" destId="{92678D9F-6D11-E641-B109-D3A093259DA9}" srcOrd="1" destOrd="0" presId="urn:microsoft.com/office/officeart/2005/8/layout/venn1"/>
    <dgm:cxn modelId="{FD6BE67B-E310-E046-94C8-0D796636926A}" srcId="{E40735DF-DED6-B544-926F-D63957FAF3F7}" destId="{121F3999-0FFC-D245-BB00-FB6D03133E0D}" srcOrd="1" destOrd="0" parTransId="{4733F106-D357-FC45-B949-49430846FD05}" sibTransId="{C8D9736D-FBE6-6D4E-8B3A-39C2B2467FF4}"/>
    <dgm:cxn modelId="{9C899958-4D74-EE40-8E45-D4FE1EDCB43F}" type="presOf" srcId="{121F3999-0FFC-D245-BB00-FB6D03133E0D}" destId="{071E3513-5269-4945-BDCC-49B67A7BE3EC}" srcOrd="0" destOrd="0" presId="urn:microsoft.com/office/officeart/2005/8/layout/venn1"/>
    <dgm:cxn modelId="{9FD471E4-048B-7845-A9A7-3DDF8985B13A}" type="presOf" srcId="{244AE0EC-1C40-9B42-987D-469AE9123615}" destId="{F2F48759-7A41-0E4E-940E-D3D30CF7B184}" srcOrd="0" destOrd="0" presId="urn:microsoft.com/office/officeart/2005/8/layout/venn1"/>
    <dgm:cxn modelId="{C5094A5F-397B-0940-ACFA-1CB77B36145B}" type="presParOf" srcId="{5C990473-8C69-7F43-A933-212812653686}" destId="{D9DCE577-D0A1-6B46-9B4D-832FC911E1C6}" srcOrd="0" destOrd="0" presId="urn:microsoft.com/office/officeart/2005/8/layout/venn1"/>
    <dgm:cxn modelId="{708DF6AD-560E-8F4F-A8F7-F184530CD39F}" type="presParOf" srcId="{5C990473-8C69-7F43-A933-212812653686}" destId="{92678D9F-6D11-E641-B109-D3A093259DA9}" srcOrd="1" destOrd="0" presId="urn:microsoft.com/office/officeart/2005/8/layout/venn1"/>
    <dgm:cxn modelId="{845C9953-D6F5-974E-84DA-AD2514F50831}" type="presParOf" srcId="{5C990473-8C69-7F43-A933-212812653686}" destId="{071E3513-5269-4945-BDCC-49B67A7BE3EC}" srcOrd="2" destOrd="0" presId="urn:microsoft.com/office/officeart/2005/8/layout/venn1"/>
    <dgm:cxn modelId="{BF549760-2C47-FD4E-9B44-17145F6F9D01}" type="presParOf" srcId="{5C990473-8C69-7F43-A933-212812653686}" destId="{9A4F03C8-BA8C-1E48-A53F-4891673C883D}" srcOrd="3" destOrd="0" presId="urn:microsoft.com/office/officeart/2005/8/layout/venn1"/>
    <dgm:cxn modelId="{7D84944B-1378-AC45-92EA-36C3FFA392BC}" type="presParOf" srcId="{5C990473-8C69-7F43-A933-212812653686}" destId="{F2F48759-7A41-0E4E-940E-D3D30CF7B184}" srcOrd="4" destOrd="0" presId="urn:microsoft.com/office/officeart/2005/8/layout/venn1"/>
    <dgm:cxn modelId="{1E049BEC-B007-AC44-8E77-46A847285BE5}" type="presParOf" srcId="{5C990473-8C69-7F43-A933-212812653686}" destId="{668331A4-A3FC-E74A-AB35-4E2B23D7632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0735DF-DED6-B544-926F-D63957FAF3F7}" type="doc">
      <dgm:prSet loTypeId="urn:microsoft.com/office/officeart/2005/8/layout/venn1" loCatId="" qsTypeId="urn:microsoft.com/office/officeart/2005/8/quickstyle/simple4" qsCatId="simple" csTypeId="urn:microsoft.com/office/officeart/2005/8/colors/accent1_2" csCatId="accent1" phldr="1"/>
      <dgm:spPr/>
    </dgm:pt>
    <dgm:pt modelId="{1EA92F63-886B-7745-AA68-86A29E705585}">
      <dgm:prSet phldrT="[Text]"/>
      <dgm:spPr/>
      <dgm:t>
        <a:bodyPr/>
        <a:lstStyle/>
        <a:p>
          <a:r>
            <a:rPr lang="en-US" dirty="0" smtClean="0"/>
            <a:t>Morally acceptable options</a:t>
          </a:r>
          <a:endParaRPr lang="en-US" dirty="0"/>
        </a:p>
      </dgm:t>
    </dgm:pt>
    <dgm:pt modelId="{270053CB-E7B7-4441-A924-5EA59ED2FBB8}" type="parTrans" cxnId="{F895F777-0D53-A245-9AFE-81A373623DF4}">
      <dgm:prSet/>
      <dgm:spPr/>
      <dgm:t>
        <a:bodyPr/>
        <a:lstStyle/>
        <a:p>
          <a:endParaRPr lang="en-US"/>
        </a:p>
      </dgm:t>
    </dgm:pt>
    <dgm:pt modelId="{28E522AF-B608-714B-822B-901B0430AA61}" type="sibTrans" cxnId="{F895F777-0D53-A245-9AFE-81A373623DF4}">
      <dgm:prSet/>
      <dgm:spPr/>
      <dgm:t>
        <a:bodyPr/>
        <a:lstStyle/>
        <a:p>
          <a:endParaRPr lang="en-US"/>
        </a:p>
      </dgm:t>
    </dgm:pt>
    <dgm:pt modelId="{121F3999-0FFC-D245-BB00-FB6D03133E0D}">
      <dgm:prSet phldrT="[Text]"/>
      <dgm:spPr/>
      <dgm:t>
        <a:bodyPr/>
        <a:lstStyle/>
        <a:p>
          <a:r>
            <a:rPr lang="en-US" dirty="0" smtClean="0"/>
            <a:t>Legally available options </a:t>
          </a:r>
          <a:endParaRPr lang="en-US" dirty="0"/>
        </a:p>
      </dgm:t>
    </dgm:pt>
    <dgm:pt modelId="{4733F106-D357-FC45-B949-49430846FD05}" type="parTrans" cxnId="{FD6BE67B-E310-E046-94C8-0D796636926A}">
      <dgm:prSet/>
      <dgm:spPr/>
      <dgm:t>
        <a:bodyPr/>
        <a:lstStyle/>
        <a:p>
          <a:endParaRPr lang="en-US"/>
        </a:p>
      </dgm:t>
    </dgm:pt>
    <dgm:pt modelId="{C8D9736D-FBE6-6D4E-8B3A-39C2B2467FF4}" type="sibTrans" cxnId="{FD6BE67B-E310-E046-94C8-0D796636926A}">
      <dgm:prSet/>
      <dgm:spPr/>
      <dgm:t>
        <a:bodyPr/>
        <a:lstStyle/>
        <a:p>
          <a:endParaRPr lang="en-US"/>
        </a:p>
      </dgm:t>
    </dgm:pt>
    <dgm:pt modelId="{244AE0EC-1C40-9B42-987D-469AE9123615}">
      <dgm:prSet phldrT="[Text]"/>
      <dgm:spPr/>
      <dgm:t>
        <a:bodyPr/>
        <a:lstStyle/>
        <a:p>
          <a:r>
            <a:rPr lang="en-US" dirty="0" smtClean="0"/>
            <a:t>Ethically permissible options </a:t>
          </a:r>
          <a:endParaRPr lang="en-US" dirty="0"/>
        </a:p>
      </dgm:t>
    </dgm:pt>
    <dgm:pt modelId="{97278A07-C7B8-6A40-9F30-A0083A07F023}" type="parTrans" cxnId="{18D04D2A-EDCA-4840-9CAD-1C2038A86D1C}">
      <dgm:prSet/>
      <dgm:spPr/>
      <dgm:t>
        <a:bodyPr/>
        <a:lstStyle/>
        <a:p>
          <a:endParaRPr lang="en-US"/>
        </a:p>
      </dgm:t>
    </dgm:pt>
    <dgm:pt modelId="{C285791D-7D56-8D44-A62F-7E699E8A3BBE}" type="sibTrans" cxnId="{18D04D2A-EDCA-4840-9CAD-1C2038A86D1C}">
      <dgm:prSet/>
      <dgm:spPr/>
      <dgm:t>
        <a:bodyPr/>
        <a:lstStyle/>
        <a:p>
          <a:endParaRPr lang="en-US"/>
        </a:p>
      </dgm:t>
    </dgm:pt>
    <dgm:pt modelId="{5C990473-8C69-7F43-A933-212812653686}" type="pres">
      <dgm:prSet presAssocID="{E40735DF-DED6-B544-926F-D63957FAF3F7}" presName="compositeShape" presStyleCnt="0">
        <dgm:presLayoutVars>
          <dgm:chMax val="7"/>
          <dgm:dir/>
          <dgm:resizeHandles val="exact"/>
        </dgm:presLayoutVars>
      </dgm:prSet>
      <dgm:spPr/>
    </dgm:pt>
    <dgm:pt modelId="{D9DCE577-D0A1-6B46-9B4D-832FC911E1C6}" type="pres">
      <dgm:prSet presAssocID="{1EA92F63-886B-7745-AA68-86A29E705585}" presName="circ1" presStyleLbl="vennNode1" presStyleIdx="0" presStyleCnt="3"/>
      <dgm:spPr/>
      <dgm:t>
        <a:bodyPr/>
        <a:lstStyle/>
        <a:p>
          <a:endParaRPr lang="en-US"/>
        </a:p>
      </dgm:t>
    </dgm:pt>
    <dgm:pt modelId="{92678D9F-6D11-E641-B109-D3A093259DA9}" type="pres">
      <dgm:prSet presAssocID="{1EA92F63-886B-7745-AA68-86A29E705585}" presName="circ1Tx" presStyleLbl="revTx" presStyleIdx="0" presStyleCnt="0">
        <dgm:presLayoutVars>
          <dgm:chMax val="0"/>
          <dgm:chPref val="0"/>
          <dgm:bulletEnabled val="1"/>
        </dgm:presLayoutVars>
      </dgm:prSet>
      <dgm:spPr/>
      <dgm:t>
        <a:bodyPr/>
        <a:lstStyle/>
        <a:p>
          <a:endParaRPr lang="en-US"/>
        </a:p>
      </dgm:t>
    </dgm:pt>
    <dgm:pt modelId="{071E3513-5269-4945-BDCC-49B67A7BE3EC}" type="pres">
      <dgm:prSet presAssocID="{121F3999-0FFC-D245-BB00-FB6D03133E0D}" presName="circ2" presStyleLbl="vennNode1" presStyleIdx="1" presStyleCnt="3"/>
      <dgm:spPr/>
      <dgm:t>
        <a:bodyPr/>
        <a:lstStyle/>
        <a:p>
          <a:endParaRPr lang="en-US"/>
        </a:p>
      </dgm:t>
    </dgm:pt>
    <dgm:pt modelId="{9A4F03C8-BA8C-1E48-A53F-4891673C883D}" type="pres">
      <dgm:prSet presAssocID="{121F3999-0FFC-D245-BB00-FB6D03133E0D}" presName="circ2Tx" presStyleLbl="revTx" presStyleIdx="0" presStyleCnt="0">
        <dgm:presLayoutVars>
          <dgm:chMax val="0"/>
          <dgm:chPref val="0"/>
          <dgm:bulletEnabled val="1"/>
        </dgm:presLayoutVars>
      </dgm:prSet>
      <dgm:spPr/>
      <dgm:t>
        <a:bodyPr/>
        <a:lstStyle/>
        <a:p>
          <a:endParaRPr lang="en-US"/>
        </a:p>
      </dgm:t>
    </dgm:pt>
    <dgm:pt modelId="{F2F48759-7A41-0E4E-940E-D3D30CF7B184}" type="pres">
      <dgm:prSet presAssocID="{244AE0EC-1C40-9B42-987D-469AE9123615}" presName="circ3" presStyleLbl="vennNode1" presStyleIdx="2" presStyleCnt="3"/>
      <dgm:spPr/>
      <dgm:t>
        <a:bodyPr/>
        <a:lstStyle/>
        <a:p>
          <a:endParaRPr lang="en-US"/>
        </a:p>
      </dgm:t>
    </dgm:pt>
    <dgm:pt modelId="{668331A4-A3FC-E74A-AB35-4E2B23D76321}" type="pres">
      <dgm:prSet presAssocID="{244AE0EC-1C40-9B42-987D-469AE9123615}" presName="circ3Tx" presStyleLbl="revTx" presStyleIdx="0" presStyleCnt="0">
        <dgm:presLayoutVars>
          <dgm:chMax val="0"/>
          <dgm:chPref val="0"/>
          <dgm:bulletEnabled val="1"/>
        </dgm:presLayoutVars>
      </dgm:prSet>
      <dgm:spPr/>
      <dgm:t>
        <a:bodyPr/>
        <a:lstStyle/>
        <a:p>
          <a:endParaRPr lang="en-US"/>
        </a:p>
      </dgm:t>
    </dgm:pt>
  </dgm:ptLst>
  <dgm:cxnLst>
    <dgm:cxn modelId="{F895F777-0D53-A245-9AFE-81A373623DF4}" srcId="{E40735DF-DED6-B544-926F-D63957FAF3F7}" destId="{1EA92F63-886B-7745-AA68-86A29E705585}" srcOrd="0" destOrd="0" parTransId="{270053CB-E7B7-4441-A924-5EA59ED2FBB8}" sibTransId="{28E522AF-B608-714B-822B-901B0430AA61}"/>
    <dgm:cxn modelId="{18D04D2A-EDCA-4840-9CAD-1C2038A86D1C}" srcId="{E40735DF-DED6-B544-926F-D63957FAF3F7}" destId="{244AE0EC-1C40-9B42-987D-469AE9123615}" srcOrd="2" destOrd="0" parTransId="{97278A07-C7B8-6A40-9F30-A0083A07F023}" sibTransId="{C285791D-7D56-8D44-A62F-7E699E8A3BBE}"/>
    <dgm:cxn modelId="{FD6BE67B-E310-E046-94C8-0D796636926A}" srcId="{E40735DF-DED6-B544-926F-D63957FAF3F7}" destId="{121F3999-0FFC-D245-BB00-FB6D03133E0D}" srcOrd="1" destOrd="0" parTransId="{4733F106-D357-FC45-B949-49430846FD05}" sibTransId="{C8D9736D-FBE6-6D4E-8B3A-39C2B2467FF4}"/>
    <dgm:cxn modelId="{476140FE-06C3-1E48-9276-82A3D65F1031}" type="presOf" srcId="{1EA92F63-886B-7745-AA68-86A29E705585}" destId="{D9DCE577-D0A1-6B46-9B4D-832FC911E1C6}" srcOrd="0" destOrd="0" presId="urn:microsoft.com/office/officeart/2005/8/layout/venn1"/>
    <dgm:cxn modelId="{F4C9DE3D-B486-8641-A6DD-C7121C741D25}" type="presOf" srcId="{E40735DF-DED6-B544-926F-D63957FAF3F7}" destId="{5C990473-8C69-7F43-A933-212812653686}" srcOrd="0" destOrd="0" presId="urn:microsoft.com/office/officeart/2005/8/layout/venn1"/>
    <dgm:cxn modelId="{FCDB688C-B742-9F44-BF02-080C7811CACC}" type="presOf" srcId="{121F3999-0FFC-D245-BB00-FB6D03133E0D}" destId="{9A4F03C8-BA8C-1E48-A53F-4891673C883D}" srcOrd="1" destOrd="0" presId="urn:microsoft.com/office/officeart/2005/8/layout/venn1"/>
    <dgm:cxn modelId="{E37319B8-A9B8-FC4B-9EB2-A2971C990FAA}" type="presOf" srcId="{121F3999-0FFC-D245-BB00-FB6D03133E0D}" destId="{071E3513-5269-4945-BDCC-49B67A7BE3EC}" srcOrd="0" destOrd="0" presId="urn:microsoft.com/office/officeart/2005/8/layout/venn1"/>
    <dgm:cxn modelId="{0EFD98D4-FF9C-1343-815F-05EC73265CB7}" type="presOf" srcId="{1EA92F63-886B-7745-AA68-86A29E705585}" destId="{92678D9F-6D11-E641-B109-D3A093259DA9}" srcOrd="1" destOrd="0" presId="urn:microsoft.com/office/officeart/2005/8/layout/venn1"/>
    <dgm:cxn modelId="{00DFE660-A6B8-D644-81A4-9C5185DF8A72}" type="presOf" srcId="{244AE0EC-1C40-9B42-987D-469AE9123615}" destId="{668331A4-A3FC-E74A-AB35-4E2B23D76321}" srcOrd="1" destOrd="0" presId="urn:microsoft.com/office/officeart/2005/8/layout/venn1"/>
    <dgm:cxn modelId="{66173D7C-57D4-A84A-8274-53B521C7BCE6}" type="presOf" srcId="{244AE0EC-1C40-9B42-987D-469AE9123615}" destId="{F2F48759-7A41-0E4E-940E-D3D30CF7B184}" srcOrd="0" destOrd="0" presId="urn:microsoft.com/office/officeart/2005/8/layout/venn1"/>
    <dgm:cxn modelId="{ABF88040-3B5C-FE4E-B565-7AD48A4E64EB}" type="presParOf" srcId="{5C990473-8C69-7F43-A933-212812653686}" destId="{D9DCE577-D0A1-6B46-9B4D-832FC911E1C6}" srcOrd="0" destOrd="0" presId="urn:microsoft.com/office/officeart/2005/8/layout/venn1"/>
    <dgm:cxn modelId="{4056E9A3-7A6A-1D4D-A151-6A5020031659}" type="presParOf" srcId="{5C990473-8C69-7F43-A933-212812653686}" destId="{92678D9F-6D11-E641-B109-D3A093259DA9}" srcOrd="1" destOrd="0" presId="urn:microsoft.com/office/officeart/2005/8/layout/venn1"/>
    <dgm:cxn modelId="{BEE8A1B3-F159-904B-A28E-9042063D0E28}" type="presParOf" srcId="{5C990473-8C69-7F43-A933-212812653686}" destId="{071E3513-5269-4945-BDCC-49B67A7BE3EC}" srcOrd="2" destOrd="0" presId="urn:microsoft.com/office/officeart/2005/8/layout/venn1"/>
    <dgm:cxn modelId="{B60B4772-7B92-1046-B942-3928C865DA7B}" type="presParOf" srcId="{5C990473-8C69-7F43-A933-212812653686}" destId="{9A4F03C8-BA8C-1E48-A53F-4891673C883D}" srcOrd="3" destOrd="0" presId="urn:microsoft.com/office/officeart/2005/8/layout/venn1"/>
    <dgm:cxn modelId="{D43A5313-47CB-B64E-8120-9D6507311451}" type="presParOf" srcId="{5C990473-8C69-7F43-A933-212812653686}" destId="{F2F48759-7A41-0E4E-940E-D3D30CF7B184}" srcOrd="4" destOrd="0" presId="urn:microsoft.com/office/officeart/2005/8/layout/venn1"/>
    <dgm:cxn modelId="{03C83CDD-DDAD-544C-8001-8818DA0B8757}" type="presParOf" srcId="{5C990473-8C69-7F43-A933-212812653686}" destId="{668331A4-A3FC-E74A-AB35-4E2B23D76321}"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CE577-D0A1-6B46-9B4D-832FC911E1C6}">
      <dsp:nvSpPr>
        <dsp:cNvPr id="0" name=""/>
        <dsp:cNvSpPr/>
      </dsp:nvSpPr>
      <dsp:spPr>
        <a:xfrm>
          <a:off x="2651760" y="60959"/>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Morally acceptable options</a:t>
          </a:r>
          <a:endParaRPr lang="en-US" sz="2700" kern="1200" dirty="0"/>
        </a:p>
      </dsp:txBody>
      <dsp:txXfrm>
        <a:off x="3041904" y="573023"/>
        <a:ext cx="2145792" cy="1316736"/>
      </dsp:txXfrm>
    </dsp:sp>
    <dsp:sp modelId="{071E3513-5269-4945-BDCC-49B67A7BE3EC}">
      <dsp:nvSpPr>
        <dsp:cNvPr id="0" name=""/>
        <dsp:cNvSpPr/>
      </dsp:nvSpPr>
      <dsp:spPr>
        <a:xfrm>
          <a:off x="5303520" y="1871881"/>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Legally available options </a:t>
          </a:r>
          <a:endParaRPr lang="en-US" sz="2700" kern="1200" dirty="0"/>
        </a:p>
      </dsp:txBody>
      <dsp:txXfrm>
        <a:off x="6198412" y="2627785"/>
        <a:ext cx="1755648" cy="1609344"/>
      </dsp:txXfrm>
    </dsp:sp>
    <dsp:sp modelId="{F2F48759-7A41-0E4E-940E-D3D30CF7B184}">
      <dsp:nvSpPr>
        <dsp:cNvPr id="0" name=""/>
        <dsp:cNvSpPr/>
      </dsp:nvSpPr>
      <dsp:spPr>
        <a:xfrm>
          <a:off x="0" y="1852335"/>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Ethically permissible options </a:t>
          </a:r>
          <a:endParaRPr lang="en-US" sz="2700" kern="1200" dirty="0"/>
        </a:p>
      </dsp:txBody>
      <dsp:txXfrm>
        <a:off x="275539" y="2608239"/>
        <a:ext cx="1755648" cy="1609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CE577-D0A1-6B46-9B4D-832FC911E1C6}">
      <dsp:nvSpPr>
        <dsp:cNvPr id="0" name=""/>
        <dsp:cNvSpPr/>
      </dsp:nvSpPr>
      <dsp:spPr>
        <a:xfrm>
          <a:off x="2651760" y="60959"/>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Morally acceptable options</a:t>
          </a:r>
          <a:endParaRPr lang="en-US" sz="2700" kern="1200" dirty="0"/>
        </a:p>
      </dsp:txBody>
      <dsp:txXfrm>
        <a:off x="3041904" y="573023"/>
        <a:ext cx="2145792" cy="1316736"/>
      </dsp:txXfrm>
    </dsp:sp>
    <dsp:sp modelId="{071E3513-5269-4945-BDCC-49B67A7BE3EC}">
      <dsp:nvSpPr>
        <dsp:cNvPr id="0" name=""/>
        <dsp:cNvSpPr/>
      </dsp:nvSpPr>
      <dsp:spPr>
        <a:xfrm>
          <a:off x="3707587" y="1889760"/>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Legally available options </a:t>
          </a:r>
          <a:endParaRPr lang="en-US" sz="2700" kern="1200" dirty="0"/>
        </a:p>
      </dsp:txBody>
      <dsp:txXfrm>
        <a:off x="4602480" y="2645663"/>
        <a:ext cx="1755648" cy="1609344"/>
      </dsp:txXfrm>
    </dsp:sp>
    <dsp:sp modelId="{F2F48759-7A41-0E4E-940E-D3D30CF7B184}">
      <dsp:nvSpPr>
        <dsp:cNvPr id="0" name=""/>
        <dsp:cNvSpPr/>
      </dsp:nvSpPr>
      <dsp:spPr>
        <a:xfrm>
          <a:off x="1595932" y="1889760"/>
          <a:ext cx="2926080" cy="2926080"/>
        </a:xfrm>
        <a:prstGeom prst="ellipse">
          <a:avLst/>
        </a:prstGeom>
        <a:gradFill rotWithShape="0">
          <a:gsLst>
            <a:gs pos="0">
              <a:schemeClr val="accent1">
                <a:alpha val="50000"/>
                <a:hueOff val="0"/>
                <a:satOff val="0"/>
                <a:lumOff val="0"/>
                <a:alphaOff val="0"/>
                <a:shade val="70000"/>
                <a:satMod val="150000"/>
              </a:schemeClr>
            </a:gs>
            <a:gs pos="34000">
              <a:schemeClr val="accent1">
                <a:alpha val="50000"/>
                <a:hueOff val="0"/>
                <a:satOff val="0"/>
                <a:lumOff val="0"/>
                <a:alphaOff val="0"/>
                <a:shade val="70000"/>
                <a:satMod val="140000"/>
              </a:schemeClr>
            </a:gs>
            <a:gs pos="70000">
              <a:schemeClr val="accent1">
                <a:alpha val="50000"/>
                <a:hueOff val="0"/>
                <a:satOff val="0"/>
                <a:lumOff val="0"/>
                <a:alphaOff val="0"/>
                <a:tint val="100000"/>
                <a:shade val="90000"/>
                <a:satMod val="140000"/>
              </a:schemeClr>
            </a:gs>
            <a:gs pos="100000">
              <a:schemeClr val="accent1">
                <a:alpha val="50000"/>
                <a:hueOff val="0"/>
                <a:satOff val="0"/>
                <a:lumOff val="0"/>
                <a:alphaOff val="0"/>
                <a:tint val="100000"/>
                <a:shade val="100000"/>
                <a:satMod val="100000"/>
              </a:schemeClr>
            </a:gs>
          </a:gsLst>
          <a:path path="circle">
            <a:fillToRect l="100000" t="100000" r="100000" b="10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Ethically permissible options </a:t>
          </a:r>
          <a:endParaRPr lang="en-US" sz="2700" kern="1200" dirty="0"/>
        </a:p>
      </dsp:txBody>
      <dsp:txXfrm>
        <a:off x="1871472" y="2645663"/>
        <a:ext cx="1755648" cy="160934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4E1081-65C6-7945-A2C4-04DA9DEF89E4}" type="datetimeFigureOut">
              <a:rPr lang="en-US" smtClean="0"/>
              <a:t>3/26/16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B446D-24FC-F143-A4EF-A95F913C1C8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4E1081-65C6-7945-A2C4-04DA9DEF89E4}" type="datetimeFigureOut">
              <a:rPr lang="en-US" smtClean="0"/>
              <a:t>3/26/16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4E1081-65C6-7945-A2C4-04DA9DEF89E4}" type="datetimeFigureOut">
              <a:rPr lang="en-US" smtClean="0"/>
              <a:t>3/26/16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4E1081-65C6-7945-A2C4-04DA9DEF89E4}" type="datetimeFigureOut">
              <a:rPr lang="en-US" smtClean="0"/>
              <a:t>3/26/16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4E1081-65C6-7945-A2C4-04DA9DEF89E4}" type="datetimeFigureOut">
              <a:rPr lang="en-US" smtClean="0"/>
              <a:t>3/26/16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B446D-24FC-F143-A4EF-A95F913C1C84}"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4E1081-65C6-7945-A2C4-04DA9DEF89E4}" type="datetimeFigureOut">
              <a:rPr lang="en-US" smtClean="0"/>
              <a:t>3/26/16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4E1081-65C6-7945-A2C4-04DA9DEF89E4}" type="datetimeFigureOut">
              <a:rPr lang="en-US" smtClean="0"/>
              <a:t>3/26/16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B446D-24FC-F143-A4EF-A95F913C1C84}"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4E1081-65C6-7945-A2C4-04DA9DEF89E4}" type="datetimeFigureOut">
              <a:rPr lang="en-US" smtClean="0"/>
              <a:t>3/26/16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E1081-65C6-7945-A2C4-04DA9DEF89E4}" type="datetimeFigureOut">
              <a:rPr lang="en-US" smtClean="0"/>
              <a:t>3/26/16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E1081-65C6-7945-A2C4-04DA9DEF89E4}" type="datetimeFigureOut">
              <a:rPr lang="en-US" smtClean="0"/>
              <a:t>3/26/16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B446D-24FC-F143-A4EF-A95F913C1C84}"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4E1081-65C6-7945-A2C4-04DA9DEF89E4}" type="datetimeFigureOut">
              <a:rPr lang="en-US" smtClean="0"/>
              <a:t>3/26/16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B446D-24FC-F143-A4EF-A95F913C1C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84E1081-65C6-7945-A2C4-04DA9DEF89E4}" type="datetimeFigureOut">
              <a:rPr lang="en-US" smtClean="0"/>
              <a:t>3/26/16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B8B446D-24FC-F143-A4EF-A95F913C1C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public.health.oregon.gov/ProviderPartnerResources/EvaluationResearch/DeathwithDignityAct/Pages/index.asp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ma-assn.org/ama/pub/about-ama/our-people/ama-councils/council-ethical-judicial-affairs/ceja-reports.pag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9667"/>
            <a:ext cx="7772400" cy="1566333"/>
          </a:xfrm>
        </p:spPr>
        <p:txBody>
          <a:bodyPr>
            <a:normAutofit/>
          </a:bodyPr>
          <a:lstStyle/>
          <a:p>
            <a:r>
              <a:rPr lang="en-US" sz="3600" i="1" cap="none" dirty="0" smtClean="0"/>
              <a:t>What May We Do?</a:t>
            </a:r>
            <a:br>
              <a:rPr lang="en-US" sz="3600" i="1" cap="none" dirty="0" smtClean="0"/>
            </a:br>
            <a:r>
              <a:rPr lang="en-US" sz="2700" cap="none" dirty="0" smtClean="0"/>
              <a:t>Ethical </a:t>
            </a:r>
            <a:r>
              <a:rPr lang="en-US" sz="2700" cap="none" dirty="0" smtClean="0"/>
              <a:t>Permissibility in Medical Decision-Making</a:t>
            </a:r>
            <a:endParaRPr lang="en-US" sz="2700" i="1" cap="none" dirty="0"/>
          </a:p>
        </p:txBody>
      </p:sp>
      <p:sp>
        <p:nvSpPr>
          <p:cNvPr id="3" name="Subtitle 2"/>
          <p:cNvSpPr>
            <a:spLocks noGrp="1"/>
          </p:cNvSpPr>
          <p:nvPr>
            <p:ph type="subTitle" idx="1"/>
          </p:nvPr>
        </p:nvSpPr>
        <p:spPr>
          <a:xfrm>
            <a:off x="1371600" y="4227286"/>
            <a:ext cx="6400800" cy="1411514"/>
          </a:xfrm>
        </p:spPr>
        <p:txBody>
          <a:bodyPr>
            <a:normAutofit fontScale="92500" lnSpcReduction="20000"/>
          </a:bodyPr>
          <a:lstStyle/>
          <a:p>
            <a:r>
              <a:rPr lang="en-US" sz="1800" dirty="0" smtClean="0"/>
              <a:t>Michael McDuffie, Ph.D.</a:t>
            </a:r>
          </a:p>
          <a:p>
            <a:r>
              <a:rPr lang="en-US" sz="1800" dirty="0" smtClean="0"/>
              <a:t>Department </a:t>
            </a:r>
            <a:r>
              <a:rPr lang="en-US" sz="1800" dirty="0" smtClean="0"/>
              <a:t>of Philosophy </a:t>
            </a:r>
          </a:p>
          <a:p>
            <a:r>
              <a:rPr lang="en-US" sz="1800" dirty="0" smtClean="0"/>
              <a:t>California State University San </a:t>
            </a:r>
            <a:r>
              <a:rPr lang="en-US" sz="1800" dirty="0" smtClean="0"/>
              <a:t>Marcos</a:t>
            </a:r>
          </a:p>
          <a:p>
            <a:endParaRPr lang="en-US" sz="1800" dirty="0"/>
          </a:p>
          <a:p>
            <a:r>
              <a:rPr lang="en-US" sz="1800" dirty="0" smtClean="0"/>
              <a:t>(No financial conflicts of interest to report.)</a:t>
            </a:r>
            <a:endParaRPr lang="en-US" sz="1800" dirty="0"/>
          </a:p>
        </p:txBody>
      </p:sp>
    </p:spTree>
    <p:extLst>
      <p:ext uri="{BB962C8B-B14F-4D97-AF65-F5344CB8AC3E}">
        <p14:creationId xmlns:p14="http://schemas.microsoft.com/office/powerpoint/2010/main" val="543232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Permissibility </a:t>
            </a:r>
            <a:endParaRPr lang="en-US" dirty="0"/>
          </a:p>
        </p:txBody>
      </p:sp>
      <p:sp>
        <p:nvSpPr>
          <p:cNvPr id="3" name="Content Placeholder 2"/>
          <p:cNvSpPr>
            <a:spLocks noGrp="1"/>
          </p:cNvSpPr>
          <p:nvPr>
            <p:ph idx="1"/>
          </p:nvPr>
        </p:nvSpPr>
        <p:spPr/>
        <p:txBody>
          <a:bodyPr>
            <a:normAutofit fontScale="92500" lnSpcReduction="10000"/>
          </a:bodyPr>
          <a:lstStyle/>
          <a:p>
            <a:r>
              <a:rPr lang="en-US" dirty="0"/>
              <a:t>G</a:t>
            </a:r>
            <a:r>
              <a:rPr lang="en-US" dirty="0" smtClean="0"/>
              <a:t>rounded in social practice and interaction:</a:t>
            </a:r>
          </a:p>
          <a:p>
            <a:pPr lvl="1"/>
            <a:r>
              <a:rPr lang="en-US" dirty="0" smtClean="0"/>
              <a:t>Presumes established body of conventional bioethical doctrine: s</a:t>
            </a:r>
            <a:r>
              <a:rPr lang="en-US" dirty="0" smtClean="0"/>
              <a:t>ocially constructed stock of knowledge at hand </a:t>
            </a:r>
            <a:r>
              <a:rPr lang="en-US" sz="1500" dirty="0" smtClean="0"/>
              <a:t>(</a:t>
            </a:r>
            <a:r>
              <a:rPr lang="en-US" sz="1500" dirty="0" err="1" smtClean="0"/>
              <a:t>Schutz</a:t>
            </a:r>
            <a:r>
              <a:rPr lang="en-US" sz="1500" dirty="0" smtClean="0"/>
              <a:t>, 1953)</a:t>
            </a:r>
          </a:p>
          <a:p>
            <a:pPr lvl="1"/>
            <a:r>
              <a:rPr lang="en-US" dirty="0" smtClean="0"/>
              <a:t>Socially constituted, typified “recipes for action” with “interpretative relevance” for problem solving and </a:t>
            </a:r>
            <a:r>
              <a:rPr lang="en-US" dirty="0" smtClean="0"/>
              <a:t>decision making </a:t>
            </a:r>
            <a:r>
              <a:rPr lang="en-US" sz="1500" dirty="0" smtClean="0"/>
              <a:t>(</a:t>
            </a:r>
            <a:r>
              <a:rPr lang="en-US" sz="1500" dirty="0" err="1" smtClean="0"/>
              <a:t>Schutz</a:t>
            </a:r>
            <a:r>
              <a:rPr lang="en-US" sz="1500" dirty="0" smtClean="0"/>
              <a:t>, 1945; </a:t>
            </a:r>
            <a:r>
              <a:rPr lang="en-US" sz="1500" dirty="0" err="1" smtClean="0"/>
              <a:t>Schutz</a:t>
            </a:r>
            <a:r>
              <a:rPr lang="en-US" sz="1500" dirty="0" smtClean="0"/>
              <a:t> 1953; </a:t>
            </a:r>
            <a:r>
              <a:rPr lang="en-US" sz="1500" dirty="0" err="1" smtClean="0"/>
              <a:t>Schutz</a:t>
            </a:r>
            <a:r>
              <a:rPr lang="en-US" sz="1500" dirty="0" smtClean="0"/>
              <a:t>, 1970; </a:t>
            </a:r>
            <a:r>
              <a:rPr lang="en-US" sz="1500" dirty="0" err="1" smtClean="0"/>
              <a:t>Natanson</a:t>
            </a:r>
            <a:r>
              <a:rPr lang="en-US" sz="1500" dirty="0" smtClean="0"/>
              <a:t>, 1986)</a:t>
            </a:r>
            <a:endParaRPr lang="en-US" sz="1500" dirty="0"/>
          </a:p>
          <a:p>
            <a:pPr lvl="1"/>
            <a:r>
              <a:rPr lang="en-US" dirty="0" smtClean="0"/>
              <a:t>Tied to a</a:t>
            </a:r>
            <a:r>
              <a:rPr lang="en-US" dirty="0" smtClean="0"/>
              <a:t> </a:t>
            </a:r>
            <a:r>
              <a:rPr lang="en-US" dirty="0" smtClean="0"/>
              <a:t>particular </a:t>
            </a:r>
            <a:r>
              <a:rPr lang="en-US" i="1" dirty="0"/>
              <a:t>discourse community</a:t>
            </a:r>
            <a:r>
              <a:rPr lang="en-US" dirty="0"/>
              <a:t> of shared projects, goals, and </a:t>
            </a:r>
            <a:r>
              <a:rPr lang="en-US" dirty="0" err="1"/>
              <a:t>relevances</a:t>
            </a:r>
            <a:r>
              <a:rPr lang="en-US" dirty="0"/>
              <a:t> </a:t>
            </a:r>
            <a:r>
              <a:rPr lang="en-US" dirty="0" smtClean="0"/>
              <a:t>(Cf. “</a:t>
            </a:r>
            <a:r>
              <a:rPr lang="en-US" dirty="0"/>
              <a:t>local knowledge</a:t>
            </a:r>
            <a:r>
              <a:rPr lang="en-US" dirty="0" smtClean="0"/>
              <a:t>”) </a:t>
            </a:r>
            <a:r>
              <a:rPr lang="en-US" sz="1500" dirty="0" smtClean="0"/>
              <a:t>(Geertz, 1985.)</a:t>
            </a:r>
            <a:endParaRPr lang="en-US" sz="1500" dirty="0"/>
          </a:p>
          <a:p>
            <a:r>
              <a:rPr lang="en-US" dirty="0" smtClean="0"/>
              <a:t>Plays a </a:t>
            </a:r>
            <a:r>
              <a:rPr lang="en-US" i="1" dirty="0"/>
              <a:t>mediating role</a:t>
            </a:r>
            <a:r>
              <a:rPr lang="en-US" dirty="0"/>
              <a:t> in deliberation</a:t>
            </a:r>
          </a:p>
          <a:p>
            <a:pPr lvl="1"/>
            <a:r>
              <a:rPr lang="en-US" dirty="0"/>
              <a:t>Point of </a:t>
            </a:r>
            <a:r>
              <a:rPr lang="en-US" i="1" dirty="0"/>
              <a:t>contact and negotiation</a:t>
            </a:r>
            <a:r>
              <a:rPr lang="en-US" dirty="0"/>
              <a:t> between abstract ethical principles and individual situations and cases</a:t>
            </a:r>
          </a:p>
          <a:p>
            <a:pPr lvl="1"/>
            <a:r>
              <a:rPr lang="en-US" dirty="0"/>
              <a:t>Means of correlating individual values, preferences, beliefs to a table of ethically </a:t>
            </a:r>
            <a:r>
              <a:rPr lang="en-US" dirty="0" smtClean="0"/>
              <a:t>available actions</a:t>
            </a:r>
            <a:r>
              <a:rPr lang="en-US" dirty="0"/>
              <a:t>/action patterns</a:t>
            </a:r>
          </a:p>
          <a:p>
            <a:r>
              <a:rPr lang="en-US" dirty="0"/>
              <a:t>Provides </a:t>
            </a:r>
            <a:r>
              <a:rPr lang="en-US" i="1" dirty="0"/>
              <a:t>orientation</a:t>
            </a:r>
            <a:r>
              <a:rPr lang="en-US" dirty="0"/>
              <a:t> to those inexperienced with medical decision-making, in laying out a sense of “what may be done” in </a:t>
            </a:r>
            <a:r>
              <a:rPr lang="en-US" dirty="0" smtClean="0"/>
              <a:t>“cases </a:t>
            </a:r>
            <a:r>
              <a:rPr lang="en-US" dirty="0"/>
              <a:t>like these</a:t>
            </a:r>
            <a:r>
              <a:rPr lang="en-US" dirty="0" smtClean="0"/>
              <a:t>.”</a:t>
            </a:r>
            <a:endParaRPr lang="en-US" dirty="0"/>
          </a:p>
          <a:p>
            <a:endParaRPr lang="en-US" dirty="0" smtClean="0"/>
          </a:p>
        </p:txBody>
      </p:sp>
    </p:spTree>
    <p:extLst>
      <p:ext uri="{BB962C8B-B14F-4D97-AF65-F5344CB8AC3E}">
        <p14:creationId xmlns:p14="http://schemas.microsoft.com/office/powerpoint/2010/main" val="181514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What may we do?</a:t>
            </a:r>
            <a:endParaRPr lang="en-US" i="1" dirty="0"/>
          </a:p>
        </p:txBody>
      </p:sp>
      <p:sp>
        <p:nvSpPr>
          <p:cNvPr id="3" name="Content Placeholder 2"/>
          <p:cNvSpPr>
            <a:spLocks noGrp="1"/>
          </p:cNvSpPr>
          <p:nvPr>
            <p:ph idx="1"/>
          </p:nvPr>
        </p:nvSpPr>
        <p:spPr/>
        <p:txBody>
          <a:bodyPr>
            <a:normAutofit/>
          </a:bodyPr>
          <a:lstStyle/>
          <a:p>
            <a:r>
              <a:rPr lang="en-US" dirty="0"/>
              <a:t>MDM correlates different concepts and judgments of permissibility</a:t>
            </a:r>
          </a:p>
          <a:p>
            <a:pPr lvl="1"/>
            <a:r>
              <a:rPr lang="en-US" dirty="0"/>
              <a:t>Legal</a:t>
            </a:r>
          </a:p>
          <a:p>
            <a:pPr lvl="1"/>
            <a:r>
              <a:rPr lang="en-US" dirty="0"/>
              <a:t>Ethical (bioethics, professional ethics, social ethics)</a:t>
            </a:r>
          </a:p>
          <a:p>
            <a:pPr lvl="1"/>
            <a:r>
              <a:rPr lang="en-US" dirty="0"/>
              <a:t>Moral (personal morality as expression of individual values, belief systems, and moral character) </a:t>
            </a:r>
            <a:r>
              <a:rPr lang="en-US" sz="1400" dirty="0"/>
              <a:t>(Hegel</a:t>
            </a:r>
            <a:r>
              <a:rPr lang="en-US" sz="1400" dirty="0" smtClean="0"/>
              <a:t>)</a:t>
            </a:r>
            <a:endParaRPr lang="en-US" dirty="0" smtClean="0"/>
          </a:p>
          <a:p>
            <a:r>
              <a:rPr lang="en-US" dirty="0" smtClean="0"/>
              <a:t>MDM is hindered by:</a:t>
            </a:r>
          </a:p>
          <a:p>
            <a:pPr lvl="1"/>
            <a:r>
              <a:rPr lang="en-US" dirty="0"/>
              <a:t>I</a:t>
            </a:r>
            <a:r>
              <a:rPr lang="en-US" dirty="0" smtClean="0"/>
              <a:t>gnorance of operative legal, ethical, and moral standards;</a:t>
            </a:r>
          </a:p>
          <a:p>
            <a:pPr lvl="1"/>
            <a:r>
              <a:rPr lang="en-US" dirty="0" smtClean="0"/>
              <a:t>Misperceived conflict or competition between these fields of permissibility.</a:t>
            </a:r>
          </a:p>
          <a:p>
            <a:pPr lvl="1"/>
            <a:r>
              <a:rPr lang="en-US" dirty="0" smtClean="0"/>
              <a:t>Spiritual and moral distress distress that result from ethical disorientation and abandonment:  the sense that one’s compass is spinning.</a:t>
            </a:r>
            <a:endParaRPr lang="en-US" dirty="0"/>
          </a:p>
          <a:p>
            <a:pPr marL="274320" lvl="1" indent="0">
              <a:buNone/>
            </a:pPr>
            <a:endParaRPr lang="en-US" dirty="0" smtClean="0"/>
          </a:p>
        </p:txBody>
      </p:sp>
    </p:spTree>
    <p:extLst>
      <p:ext uri="{BB962C8B-B14F-4D97-AF65-F5344CB8AC3E}">
        <p14:creationId xmlns:p14="http://schemas.microsoft.com/office/powerpoint/2010/main" val="239899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Permissibility Mapping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Discursive process through which shared-decision </a:t>
            </a:r>
            <a:r>
              <a:rPr lang="en-US" dirty="0" smtClean="0"/>
              <a:t>makers talk through and locate:</a:t>
            </a:r>
          </a:p>
          <a:p>
            <a:pPr lvl="1"/>
            <a:r>
              <a:rPr lang="en-US" dirty="0"/>
              <a:t>L</a:t>
            </a:r>
            <a:r>
              <a:rPr lang="en-US" dirty="0" smtClean="0"/>
              <a:t>egally </a:t>
            </a:r>
            <a:r>
              <a:rPr lang="en-US" dirty="0"/>
              <a:t>available </a:t>
            </a:r>
            <a:r>
              <a:rPr lang="en-US" dirty="0" smtClean="0"/>
              <a:t>options;</a:t>
            </a:r>
          </a:p>
          <a:p>
            <a:pPr lvl="1"/>
            <a:r>
              <a:rPr lang="en-US" dirty="0" smtClean="0"/>
              <a:t>“Ethically permissible” options (as </a:t>
            </a:r>
            <a:r>
              <a:rPr lang="en-US" dirty="0" smtClean="0"/>
              <a:t>defined </a:t>
            </a:r>
            <a:r>
              <a:rPr lang="en-US" dirty="0" smtClean="0"/>
              <a:t>above);</a:t>
            </a:r>
            <a:endParaRPr lang="en-US" dirty="0" smtClean="0"/>
          </a:p>
          <a:p>
            <a:pPr lvl="1"/>
            <a:r>
              <a:rPr lang="en-US" dirty="0"/>
              <a:t>M</a:t>
            </a:r>
            <a:r>
              <a:rPr lang="en-US" dirty="0" smtClean="0"/>
              <a:t>orally </a:t>
            </a:r>
            <a:r>
              <a:rPr lang="en-US" dirty="0"/>
              <a:t>acceptable </a:t>
            </a:r>
            <a:r>
              <a:rPr lang="en-US" dirty="0" smtClean="0"/>
              <a:t>options</a:t>
            </a:r>
            <a:r>
              <a:rPr lang="en-US" dirty="0"/>
              <a:t> </a:t>
            </a:r>
            <a:r>
              <a:rPr lang="en-US" dirty="0" smtClean="0"/>
              <a:t>(as determined by </a:t>
            </a:r>
            <a:r>
              <a:rPr lang="en-US" dirty="0" smtClean="0"/>
              <a:t>patient or substituted judgment)</a:t>
            </a:r>
            <a:r>
              <a:rPr lang="en-US" dirty="0" smtClean="0"/>
              <a:t>.</a:t>
            </a:r>
            <a:endParaRPr lang="en-US" dirty="0"/>
          </a:p>
          <a:p>
            <a:r>
              <a:rPr lang="en-US" dirty="0" smtClean="0"/>
              <a:t>Goals:  </a:t>
            </a:r>
          </a:p>
          <a:p>
            <a:pPr lvl="1"/>
            <a:r>
              <a:rPr lang="en-US" dirty="0" smtClean="0"/>
              <a:t>Articulate all options </a:t>
            </a:r>
            <a:r>
              <a:rPr lang="en-US" dirty="0"/>
              <a:t>that are legally </a:t>
            </a:r>
            <a:r>
              <a:rPr lang="en-US" dirty="0" smtClean="0"/>
              <a:t>available and “ethically permissible”;</a:t>
            </a:r>
            <a:endParaRPr lang="en-US" dirty="0"/>
          </a:p>
          <a:p>
            <a:pPr lvl="1"/>
            <a:r>
              <a:rPr lang="en-US" dirty="0" smtClean="0"/>
              <a:t>Confirm that patients/surrogates understand these options and their legal/ethical grounding, to the extent needed; </a:t>
            </a:r>
          </a:p>
          <a:p>
            <a:pPr lvl="1"/>
            <a:r>
              <a:rPr lang="en-US" dirty="0" smtClean="0"/>
              <a:t>Assist patients/surrogates in sorting out the patient’s personal preferences and aligning these with legally and ethically available options;</a:t>
            </a:r>
          </a:p>
          <a:p>
            <a:pPr lvl="1"/>
            <a:r>
              <a:rPr lang="en-US" dirty="0" smtClean="0"/>
              <a:t>Allow the discussion and decision to be led by patient preferences, as much as possible.</a:t>
            </a:r>
            <a:endParaRPr lang="en-US" dirty="0"/>
          </a:p>
        </p:txBody>
      </p:sp>
    </p:spTree>
    <p:extLst>
      <p:ext uri="{BB962C8B-B14F-4D97-AF65-F5344CB8AC3E}">
        <p14:creationId xmlns:p14="http://schemas.microsoft.com/office/powerpoint/2010/main" val="1756783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here: Fill in the circles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9223776"/>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335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here: Align the options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188938"/>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09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Case Number Two</a:t>
            </a:r>
            <a:endParaRPr lang="en-US" sz="3200" dirty="0"/>
          </a:p>
        </p:txBody>
      </p:sp>
      <p:sp>
        <p:nvSpPr>
          <p:cNvPr id="3" name="Content Placeholder 2"/>
          <p:cNvSpPr>
            <a:spLocks noGrp="1"/>
          </p:cNvSpPr>
          <p:nvPr>
            <p:ph idx="1"/>
          </p:nvPr>
        </p:nvSpPr>
        <p:spPr/>
        <p:txBody>
          <a:bodyPr>
            <a:normAutofit fontScale="40000" lnSpcReduction="20000"/>
          </a:bodyPr>
          <a:lstStyle/>
          <a:p>
            <a:pPr marL="0" indent="0">
              <a:lnSpc>
                <a:spcPct val="110000"/>
              </a:lnSpc>
              <a:buNone/>
              <a:tabLst>
                <a:tab pos="450850" algn="l"/>
              </a:tabLst>
            </a:pPr>
            <a:r>
              <a:rPr lang="en-US" dirty="0"/>
              <a:t>	</a:t>
            </a:r>
            <a:r>
              <a:rPr lang="en-US" sz="3500" dirty="0" smtClean="0"/>
              <a:t>Oscar </a:t>
            </a:r>
            <a:r>
              <a:rPr lang="en-US" sz="3500" dirty="0"/>
              <a:t>Ortiz </a:t>
            </a:r>
            <a:r>
              <a:rPr lang="en-US" sz="3500" dirty="0" smtClean="0"/>
              <a:t>is a </a:t>
            </a:r>
            <a:r>
              <a:rPr lang="en-US" sz="3500" dirty="0"/>
              <a:t>retired masonry contractor, 72 years </a:t>
            </a:r>
            <a:r>
              <a:rPr lang="en-US" sz="3500" dirty="0" smtClean="0"/>
              <a:t>old, </a:t>
            </a:r>
            <a:r>
              <a:rPr lang="en-US" sz="3500" dirty="0"/>
              <a:t>who </a:t>
            </a:r>
            <a:r>
              <a:rPr lang="en-US" sz="3500" dirty="0" smtClean="0"/>
              <a:t>enjoyed </a:t>
            </a:r>
            <a:r>
              <a:rPr lang="en-US" sz="3500" dirty="0"/>
              <a:t>an active independent life in strong good </a:t>
            </a:r>
            <a:r>
              <a:rPr lang="en-US" sz="3500" dirty="0" smtClean="0"/>
              <a:t>health.  </a:t>
            </a:r>
            <a:r>
              <a:rPr lang="en-US" sz="3500" dirty="0"/>
              <a:t>He </a:t>
            </a:r>
            <a:r>
              <a:rPr lang="en-US" sz="3500" dirty="0" smtClean="0"/>
              <a:t>loves boating</a:t>
            </a:r>
            <a:r>
              <a:rPr lang="en-US" sz="3500" dirty="0"/>
              <a:t>, fishing, and golf, all in the company of his fiancée, Maria, his companion of two years. </a:t>
            </a:r>
            <a:r>
              <a:rPr lang="en-US" sz="3500" dirty="0" smtClean="0"/>
              <a:t>Mr</a:t>
            </a:r>
            <a:r>
              <a:rPr lang="en-US" sz="3500" dirty="0" smtClean="0"/>
              <a:t>. Ortiz’s first wife died </a:t>
            </a:r>
            <a:r>
              <a:rPr lang="en-US" sz="3500" dirty="0"/>
              <a:t>a </a:t>
            </a:r>
            <a:r>
              <a:rPr lang="en-US" sz="3500" dirty="0" smtClean="0"/>
              <a:t>decade earlier, after a long illness</a:t>
            </a:r>
            <a:r>
              <a:rPr lang="en-US" sz="3500" dirty="0" smtClean="0"/>
              <a:t>. </a:t>
            </a:r>
            <a:r>
              <a:rPr lang="en-US" sz="3500" dirty="0" smtClean="0"/>
              <a:t>(He never talks about it.</a:t>
            </a:r>
            <a:r>
              <a:rPr lang="en-US" sz="3500" dirty="0" smtClean="0"/>
              <a:t>) The Ortiz’s </a:t>
            </a:r>
            <a:r>
              <a:rPr lang="en-US" sz="3500" dirty="0" smtClean="0"/>
              <a:t>never had children, and Mr. Ortiz’s only </a:t>
            </a:r>
            <a:r>
              <a:rPr lang="en-US" sz="3500" dirty="0"/>
              <a:t>family </a:t>
            </a:r>
            <a:r>
              <a:rPr lang="en-US" sz="3500" dirty="0" smtClean="0"/>
              <a:t>is his </a:t>
            </a:r>
            <a:r>
              <a:rPr lang="en-US" sz="3500" dirty="0"/>
              <a:t>older sister, </a:t>
            </a:r>
            <a:r>
              <a:rPr lang="en-US" sz="3500" dirty="0" smtClean="0"/>
              <a:t>long estranged, </a:t>
            </a:r>
            <a:r>
              <a:rPr lang="en-US" sz="3500" dirty="0"/>
              <a:t>and </a:t>
            </a:r>
            <a:r>
              <a:rPr lang="en-US" sz="3500" dirty="0" smtClean="0"/>
              <a:t>her son, his nephew, </a:t>
            </a:r>
            <a:r>
              <a:rPr lang="en-US" sz="3500" dirty="0"/>
              <a:t>with whom he </a:t>
            </a:r>
            <a:r>
              <a:rPr lang="en-US" sz="3500" dirty="0" smtClean="0"/>
              <a:t>maintains</a:t>
            </a:r>
            <a:r>
              <a:rPr lang="en-US" sz="3500" dirty="0" smtClean="0"/>
              <a:t> </a:t>
            </a:r>
            <a:r>
              <a:rPr lang="en-US" sz="3500" dirty="0" smtClean="0"/>
              <a:t>cordial, if </a:t>
            </a:r>
            <a:r>
              <a:rPr lang="en-US" sz="3500" dirty="0" smtClean="0"/>
              <a:t>infrequent contact. </a:t>
            </a:r>
            <a:endParaRPr lang="en-US" sz="3500" dirty="0"/>
          </a:p>
          <a:p>
            <a:pPr marL="0" indent="0">
              <a:lnSpc>
                <a:spcPct val="110000"/>
              </a:lnSpc>
              <a:buNone/>
              <a:tabLst>
                <a:tab pos="450850" algn="l"/>
              </a:tabLst>
            </a:pPr>
            <a:r>
              <a:rPr lang="en-US" sz="3500" dirty="0" smtClean="0"/>
              <a:t>	Nearly three weeks </a:t>
            </a:r>
            <a:r>
              <a:rPr lang="en-US" sz="3500" dirty="0"/>
              <a:t>ago </a:t>
            </a:r>
            <a:r>
              <a:rPr lang="en-US" sz="3500" dirty="0" smtClean="0"/>
              <a:t>Mr. Ortiz suffered </a:t>
            </a:r>
            <a:r>
              <a:rPr lang="en-US" sz="3500" dirty="0"/>
              <a:t>a </a:t>
            </a:r>
            <a:r>
              <a:rPr lang="en-US" sz="3500" dirty="0" smtClean="0"/>
              <a:t>massive, near-fatal stroke</a:t>
            </a:r>
            <a:r>
              <a:rPr lang="en-US" sz="3500" dirty="0" smtClean="0"/>
              <a:t>. </a:t>
            </a:r>
            <a:r>
              <a:rPr lang="en-US" sz="3500" dirty="0"/>
              <a:t>He </a:t>
            </a:r>
            <a:r>
              <a:rPr lang="en-US" sz="3500" dirty="0" smtClean="0"/>
              <a:t>is now in the hospital, </a:t>
            </a:r>
            <a:r>
              <a:rPr lang="en-US" sz="3500" dirty="0" smtClean="0"/>
              <a:t>in stable condition, </a:t>
            </a:r>
            <a:r>
              <a:rPr lang="en-US" sz="3500" dirty="0" smtClean="0"/>
              <a:t>but </a:t>
            </a:r>
            <a:r>
              <a:rPr lang="en-US" sz="3500" dirty="0" smtClean="0"/>
              <a:t>completely hemiplegic and nonresponsive, in a vegetative state</a:t>
            </a:r>
            <a:r>
              <a:rPr lang="en-US" sz="3500" dirty="0" smtClean="0"/>
              <a:t>. </a:t>
            </a:r>
            <a:r>
              <a:rPr lang="en-US" sz="3500" dirty="0" smtClean="0"/>
              <a:t>He has made no neurological progress since his injury.  He </a:t>
            </a:r>
            <a:r>
              <a:rPr lang="en-US" sz="3500" dirty="0"/>
              <a:t>is not expected to recover </a:t>
            </a:r>
            <a:r>
              <a:rPr lang="en-US" sz="3500" dirty="0" smtClean="0"/>
              <a:t>awareness, </a:t>
            </a:r>
            <a:r>
              <a:rPr lang="en-US" sz="3500" dirty="0"/>
              <a:t>but </a:t>
            </a:r>
            <a:r>
              <a:rPr lang="en-US" sz="3500" dirty="0" smtClean="0"/>
              <a:t>he is </a:t>
            </a:r>
            <a:r>
              <a:rPr lang="en-US" sz="3500" dirty="0"/>
              <a:t>otherwise </a:t>
            </a:r>
            <a:r>
              <a:rPr lang="en-US" sz="3500" dirty="0" smtClean="0"/>
              <a:t>stable, receiving caloric support through a PEG tube</a:t>
            </a:r>
            <a:r>
              <a:rPr lang="en-US" sz="3500" dirty="0" smtClean="0"/>
              <a:t>.</a:t>
            </a:r>
            <a:endParaRPr lang="en-US" sz="3500" dirty="0" smtClean="0"/>
          </a:p>
          <a:p>
            <a:pPr marL="0" indent="0">
              <a:lnSpc>
                <a:spcPct val="110000"/>
              </a:lnSpc>
              <a:buNone/>
              <a:tabLst>
                <a:tab pos="450850" algn="l"/>
              </a:tabLst>
            </a:pPr>
            <a:r>
              <a:rPr lang="en-US" sz="3500" dirty="0" smtClean="0"/>
              <a:t>	The day of his stroke, Mr. Ortiz was at home with his </a:t>
            </a:r>
            <a:r>
              <a:rPr lang="en-US" sz="3500" dirty="0" smtClean="0"/>
              <a:t>fiancée</a:t>
            </a:r>
            <a:r>
              <a:rPr lang="en-US" sz="3500" dirty="0" smtClean="0"/>
              <a:t>, </a:t>
            </a:r>
            <a:r>
              <a:rPr lang="en-US" sz="3500" dirty="0" smtClean="0"/>
              <a:t>Maria: collapse, ambulance ride, ED. Mr. Ortiz was stabilized, assessed, and transferred to the </a:t>
            </a:r>
            <a:r>
              <a:rPr lang="en-US" sz="3500" dirty="0" err="1" smtClean="0"/>
              <a:t>neuro</a:t>
            </a:r>
            <a:r>
              <a:rPr lang="en-US" sz="3500" dirty="0" smtClean="0"/>
              <a:t> unit, unconscious but no longer in imminent danger. </a:t>
            </a:r>
            <a:r>
              <a:rPr lang="en-US" sz="3500" dirty="0" smtClean="0"/>
              <a:t>There, the neurology resident interviewed Maria, thinking about next steps.</a:t>
            </a:r>
            <a:r>
              <a:rPr lang="en-US" sz="3500" dirty="0" smtClean="0"/>
              <a:t> As </a:t>
            </a:r>
            <a:r>
              <a:rPr lang="en-US" sz="3500" dirty="0" smtClean="0"/>
              <a:t>far as </a:t>
            </a:r>
            <a:r>
              <a:rPr lang="en-US" sz="3500" dirty="0" smtClean="0"/>
              <a:t>Maria knew</a:t>
            </a:r>
            <a:r>
              <a:rPr lang="en-US" sz="3500" dirty="0" smtClean="0"/>
              <a:t>, Mr. Ortiz had </a:t>
            </a:r>
            <a:r>
              <a:rPr lang="en-US" sz="3500" dirty="0" smtClean="0"/>
              <a:t>no advance </a:t>
            </a:r>
            <a:r>
              <a:rPr lang="en-US" sz="3500" dirty="0" smtClean="0"/>
              <a:t>directive, </a:t>
            </a:r>
            <a:r>
              <a:rPr lang="en-US" sz="3500" dirty="0" smtClean="0"/>
              <a:t>and hadn’t named </a:t>
            </a:r>
            <a:r>
              <a:rPr lang="en-US" sz="3500" dirty="0" smtClean="0"/>
              <a:t>a </a:t>
            </a:r>
            <a:r>
              <a:rPr lang="en-US" sz="3500" dirty="0" smtClean="0"/>
              <a:t>DPOA.  And they’d never talked about anything “medical”---she </a:t>
            </a:r>
            <a:r>
              <a:rPr lang="en-US" sz="3500" dirty="0" smtClean="0"/>
              <a:t>had no idea… </a:t>
            </a:r>
            <a:r>
              <a:rPr lang="en-US" sz="3500" dirty="0" smtClean="0"/>
              <a:t>When </a:t>
            </a:r>
            <a:r>
              <a:rPr lang="en-US" sz="3500" dirty="0" smtClean="0"/>
              <a:t>Maria was asked about next of kin, she found a phone number for </a:t>
            </a:r>
            <a:r>
              <a:rPr lang="en-US" sz="3500" dirty="0" smtClean="0"/>
              <a:t>Oscar’s nephew</a:t>
            </a:r>
            <a:r>
              <a:rPr lang="en-US" sz="3500" dirty="0" smtClean="0"/>
              <a:t>, Carlos.  </a:t>
            </a:r>
            <a:r>
              <a:rPr lang="en-US" sz="3500" dirty="0" smtClean="0"/>
              <a:t>The doctor contacted Carlos</a:t>
            </a:r>
            <a:r>
              <a:rPr lang="en-US" sz="3500" dirty="0" smtClean="0"/>
              <a:t>, hoping for information </a:t>
            </a:r>
            <a:r>
              <a:rPr lang="en-US" sz="3500" dirty="0" smtClean="0"/>
              <a:t>and a surrogate </a:t>
            </a:r>
            <a:r>
              <a:rPr lang="en-US" sz="3500" dirty="0" smtClean="0"/>
              <a:t>to provide any needed </a:t>
            </a:r>
            <a:r>
              <a:rPr lang="en-US" sz="3500" dirty="0" smtClean="0"/>
              <a:t>consent.  They talked about Uncle Oscar.  He was something of an occasional Catholic; he identified himself as such, but wasn’t very observant. Occasional masses, on the holidays, and confessions?  Who knows?! But Carlos told the doctor that </a:t>
            </a:r>
            <a:r>
              <a:rPr lang="en-US" sz="3500" dirty="0" smtClean="0"/>
              <a:t>his uncle </a:t>
            </a:r>
            <a:r>
              <a:rPr lang="en-US" sz="3500" dirty="0" smtClean="0"/>
              <a:t>once told him about </a:t>
            </a:r>
            <a:r>
              <a:rPr lang="en-US" sz="3500" dirty="0" smtClean="0"/>
              <a:t>the movie </a:t>
            </a:r>
            <a:r>
              <a:rPr lang="en-US" sz="3500" dirty="0" smtClean="0"/>
              <a:t>“with that lady boxer” (</a:t>
            </a:r>
            <a:r>
              <a:rPr lang="en-US" sz="3500" i="1" dirty="0" smtClean="0"/>
              <a:t>Million </a:t>
            </a:r>
            <a:r>
              <a:rPr lang="en-US" sz="3500" i="1" dirty="0" smtClean="0"/>
              <a:t>Dollar </a:t>
            </a:r>
            <a:r>
              <a:rPr lang="en-US" sz="3500" i="1" dirty="0" smtClean="0"/>
              <a:t>Baby)</a:t>
            </a:r>
            <a:r>
              <a:rPr lang="en-US" sz="3500" dirty="0" smtClean="0"/>
              <a:t>.  </a:t>
            </a:r>
            <a:r>
              <a:rPr lang="en-US" sz="3500" dirty="0" smtClean="0"/>
              <a:t>His uncle </a:t>
            </a:r>
            <a:r>
              <a:rPr lang="en-US" sz="3500" dirty="0" smtClean="0"/>
              <a:t>liked that movie and “got all harsh” about “dying like a vegetable on </a:t>
            </a:r>
            <a:r>
              <a:rPr lang="en-US" sz="3500" dirty="0" smtClean="0"/>
              <a:t>tubes and machines and all that.”  (Carlos </a:t>
            </a:r>
            <a:r>
              <a:rPr lang="en-US" sz="3500" dirty="0" smtClean="0"/>
              <a:t>also thought </a:t>
            </a:r>
            <a:r>
              <a:rPr lang="en-US" sz="3500" dirty="0" smtClean="0"/>
              <a:t>his uncle’s feelings </a:t>
            </a:r>
            <a:r>
              <a:rPr lang="en-US" sz="3500" dirty="0" smtClean="0"/>
              <a:t>went back to </a:t>
            </a:r>
            <a:r>
              <a:rPr lang="en-US" sz="3500" dirty="0" smtClean="0"/>
              <a:t>his aunt’s illness and death, but wasn’t sure</a:t>
            </a:r>
            <a:r>
              <a:rPr lang="en-US" sz="3500" dirty="0" smtClean="0"/>
              <a:t>. Uncle Oscar never </a:t>
            </a:r>
            <a:r>
              <a:rPr lang="en-US" sz="3500" dirty="0" smtClean="0"/>
              <a:t>talked about </a:t>
            </a:r>
            <a:r>
              <a:rPr lang="en-US" sz="3500" dirty="0" smtClean="0"/>
              <a:t>it.</a:t>
            </a:r>
            <a:r>
              <a:rPr lang="en-US" sz="3500" dirty="0" smtClean="0"/>
              <a:t>) </a:t>
            </a:r>
            <a:r>
              <a:rPr lang="en-US" sz="3500" dirty="0" smtClean="0"/>
              <a:t> </a:t>
            </a:r>
            <a:r>
              <a:rPr lang="en-US" sz="3500" dirty="0" smtClean="0"/>
              <a:t>That </a:t>
            </a:r>
            <a:r>
              <a:rPr lang="en-US" sz="3500" dirty="0"/>
              <a:t>day, given his uncle’s </a:t>
            </a:r>
            <a:r>
              <a:rPr lang="en-US" sz="3500" dirty="0" smtClean="0"/>
              <a:t>condition, and given those statements, Carlos </a:t>
            </a:r>
            <a:r>
              <a:rPr lang="en-US" sz="3500" dirty="0"/>
              <a:t>consented to a </a:t>
            </a:r>
            <a:r>
              <a:rPr lang="en-US" sz="3500" dirty="0" smtClean="0"/>
              <a:t>DNAR.</a:t>
            </a:r>
            <a:endParaRPr lang="en-US" sz="3500" dirty="0" smtClean="0"/>
          </a:p>
          <a:p>
            <a:pPr marL="0" indent="0">
              <a:lnSpc>
                <a:spcPct val="110000"/>
              </a:lnSpc>
              <a:buNone/>
            </a:pPr>
            <a:endParaRPr lang="en-US" sz="3500" dirty="0"/>
          </a:p>
          <a:p>
            <a:pPr>
              <a:lnSpc>
                <a:spcPct val="110000"/>
              </a:lnSpc>
            </a:pPr>
            <a:endParaRPr lang="en-US" sz="3500" dirty="0"/>
          </a:p>
        </p:txBody>
      </p:sp>
    </p:spTree>
    <p:extLst>
      <p:ext uri="{BB962C8B-B14F-4D97-AF65-F5344CB8AC3E}">
        <p14:creationId xmlns:p14="http://schemas.microsoft.com/office/powerpoint/2010/main" val="411696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Case Number </a:t>
            </a:r>
            <a:r>
              <a:rPr lang="en-US" sz="3200" dirty="0" smtClean="0"/>
              <a:t>Two (cont.)</a:t>
            </a:r>
            <a:endParaRPr lang="en-US" sz="3200" dirty="0"/>
          </a:p>
        </p:txBody>
      </p:sp>
      <p:sp>
        <p:nvSpPr>
          <p:cNvPr id="3" name="Content Placeholder 2"/>
          <p:cNvSpPr>
            <a:spLocks noGrp="1"/>
          </p:cNvSpPr>
          <p:nvPr>
            <p:ph idx="1"/>
          </p:nvPr>
        </p:nvSpPr>
        <p:spPr>
          <a:xfrm>
            <a:off x="457200" y="1417638"/>
            <a:ext cx="8229600" cy="4708525"/>
          </a:xfrm>
        </p:spPr>
        <p:txBody>
          <a:bodyPr>
            <a:noAutofit/>
          </a:bodyPr>
          <a:lstStyle/>
          <a:p>
            <a:pPr marL="0" indent="0">
              <a:buNone/>
              <a:tabLst>
                <a:tab pos="450850" algn="l"/>
              </a:tabLst>
            </a:pPr>
            <a:r>
              <a:rPr lang="en-US" sz="1600" dirty="0" smtClean="0"/>
              <a:t>	</a:t>
            </a:r>
            <a:r>
              <a:rPr lang="en-US" sz="1600" dirty="0"/>
              <a:t>	</a:t>
            </a:r>
            <a:r>
              <a:rPr lang="en-US" sz="1600" dirty="0" smtClean="0"/>
              <a:t>A few days after the stroke</a:t>
            </a:r>
            <a:r>
              <a:rPr lang="en-US" sz="1600" dirty="0" smtClean="0"/>
              <a:t>, </a:t>
            </a:r>
            <a:r>
              <a:rPr lang="en-US" sz="1600" dirty="0" smtClean="0"/>
              <a:t>Carlos </a:t>
            </a:r>
            <a:r>
              <a:rPr lang="en-US" sz="1600" dirty="0" smtClean="0"/>
              <a:t>called the hospital and spoke to </a:t>
            </a:r>
            <a:r>
              <a:rPr lang="en-US" sz="1600" dirty="0" smtClean="0"/>
              <a:t>a </a:t>
            </a:r>
            <a:r>
              <a:rPr lang="en-US" sz="1600" dirty="0" smtClean="0"/>
              <a:t>second doctor, the hospitalist </a:t>
            </a:r>
            <a:r>
              <a:rPr lang="en-US" sz="1600" dirty="0" smtClean="0"/>
              <a:t>currently caring </a:t>
            </a:r>
            <a:r>
              <a:rPr lang="en-US" sz="1600" dirty="0" smtClean="0"/>
              <a:t>for Mr. Ortiz. </a:t>
            </a:r>
            <a:r>
              <a:rPr lang="en-US" sz="1600" dirty="0" smtClean="0"/>
              <a:t>This </a:t>
            </a:r>
            <a:r>
              <a:rPr lang="en-US" sz="1600" dirty="0"/>
              <a:t>time </a:t>
            </a:r>
            <a:r>
              <a:rPr lang="en-US" sz="1600" dirty="0" smtClean="0"/>
              <a:t>Carlos asked </a:t>
            </a:r>
            <a:r>
              <a:rPr lang="en-US" sz="1600" dirty="0"/>
              <a:t>about artificial feeding.  Maria </a:t>
            </a:r>
            <a:r>
              <a:rPr lang="en-US" sz="1600" dirty="0" smtClean="0"/>
              <a:t>(his uncle’s fiancée) had </a:t>
            </a:r>
            <a:r>
              <a:rPr lang="en-US" sz="1600" dirty="0"/>
              <a:t>contacted Carlos and begged him to </a:t>
            </a:r>
            <a:r>
              <a:rPr lang="en-US" sz="1600" dirty="0" smtClean="0"/>
              <a:t>ask about a feeding tube and “</a:t>
            </a:r>
            <a:r>
              <a:rPr lang="en-US" sz="1600" dirty="0"/>
              <a:t>give your uncle a chance to get </a:t>
            </a:r>
            <a:r>
              <a:rPr lang="en-US" sz="1600" dirty="0" smtClean="0"/>
              <a:t>better and live </a:t>
            </a:r>
            <a:r>
              <a:rPr lang="en-US" sz="1600" dirty="0"/>
              <a:t>instead of starving him to death.”  Carlos </a:t>
            </a:r>
            <a:r>
              <a:rPr lang="en-US" sz="1600" dirty="0" smtClean="0"/>
              <a:t>understood </a:t>
            </a:r>
            <a:r>
              <a:rPr lang="en-US" sz="1600" dirty="0"/>
              <a:t>that his </a:t>
            </a:r>
            <a:r>
              <a:rPr lang="en-US" sz="1600" dirty="0" smtClean="0"/>
              <a:t>uncle’s recovery was extremely unlikely, </a:t>
            </a:r>
            <a:r>
              <a:rPr lang="en-US" sz="1600" dirty="0"/>
              <a:t>but he wasn’t comfortable “euthanizing him by starvation.” He </a:t>
            </a:r>
            <a:r>
              <a:rPr lang="en-US" sz="1600" dirty="0" smtClean="0"/>
              <a:t>said </a:t>
            </a:r>
            <a:r>
              <a:rPr lang="en-US" sz="1600" dirty="0"/>
              <a:t>he had a friend who was a hospice nurse, so he “knew a lot” about feeding </a:t>
            </a:r>
            <a:r>
              <a:rPr lang="en-US" sz="1600" dirty="0" smtClean="0"/>
              <a:t>tubes, </a:t>
            </a:r>
            <a:r>
              <a:rPr lang="en-US" sz="1600" dirty="0"/>
              <a:t>and didn’t think it would do any harm.  </a:t>
            </a:r>
            <a:r>
              <a:rPr lang="en-US" sz="1600" dirty="0" smtClean="0"/>
              <a:t>At his insistence, the doctor ordered </a:t>
            </a:r>
            <a:r>
              <a:rPr lang="en-US" sz="1600" dirty="0" smtClean="0"/>
              <a:t>placement of a </a:t>
            </a:r>
            <a:r>
              <a:rPr lang="en-US" sz="1600" dirty="0" smtClean="0"/>
              <a:t>PEG </a:t>
            </a:r>
            <a:r>
              <a:rPr lang="en-US" sz="1600" dirty="0" smtClean="0"/>
              <a:t>tube.</a:t>
            </a:r>
            <a:endParaRPr lang="en-US" sz="1600" dirty="0" smtClean="0"/>
          </a:p>
          <a:p>
            <a:pPr marL="0" indent="0">
              <a:buNone/>
              <a:tabLst>
                <a:tab pos="508000" algn="l"/>
              </a:tabLst>
            </a:pPr>
            <a:r>
              <a:rPr lang="en-US" sz="1600" dirty="0"/>
              <a:t>	</a:t>
            </a:r>
            <a:r>
              <a:rPr lang="en-US" sz="1600" dirty="0" smtClean="0"/>
              <a:t> </a:t>
            </a:r>
            <a:r>
              <a:rPr lang="en-US" sz="1600" dirty="0" smtClean="0"/>
              <a:t>It is now two weeks later, </a:t>
            </a:r>
            <a:r>
              <a:rPr lang="en-US" sz="1600" dirty="0" smtClean="0"/>
              <a:t>and a </a:t>
            </a:r>
            <a:r>
              <a:rPr lang="en-US" sz="1600" dirty="0"/>
              <a:t>nurse case</a:t>
            </a:r>
            <a:r>
              <a:rPr lang="en-US" sz="1600" dirty="0" smtClean="0"/>
              <a:t>-manager </a:t>
            </a:r>
            <a:r>
              <a:rPr lang="en-US" sz="1600" dirty="0" smtClean="0"/>
              <a:t>is </a:t>
            </a:r>
            <a:r>
              <a:rPr lang="en-US" sz="1600" dirty="0" smtClean="0"/>
              <a:t>working on Mr. Ortiz’s discharge to a </a:t>
            </a:r>
            <a:r>
              <a:rPr lang="en-US" sz="1600" dirty="0"/>
              <a:t>SNF.  </a:t>
            </a:r>
            <a:r>
              <a:rPr lang="en-US" sz="1600" dirty="0" smtClean="0"/>
              <a:t>He is </a:t>
            </a:r>
            <a:r>
              <a:rPr lang="en-US" sz="1600" dirty="0"/>
              <a:t>tolerating the tube feedings, but </a:t>
            </a:r>
            <a:r>
              <a:rPr lang="en-US" sz="1600" dirty="0" smtClean="0"/>
              <a:t>shows no </a:t>
            </a:r>
            <a:r>
              <a:rPr lang="en-US" sz="1600" dirty="0"/>
              <a:t>neurological </a:t>
            </a:r>
            <a:r>
              <a:rPr lang="en-US" sz="1600" dirty="0" smtClean="0"/>
              <a:t>progress. </a:t>
            </a:r>
            <a:r>
              <a:rPr lang="en-US" sz="1600" dirty="0" smtClean="0"/>
              <a:t>When </a:t>
            </a:r>
            <a:r>
              <a:rPr lang="en-US" sz="1600" dirty="0"/>
              <a:t>the case manager </a:t>
            </a:r>
            <a:r>
              <a:rPr lang="en-US" sz="1600" dirty="0" smtClean="0"/>
              <a:t>sees a note in the record, detailing the neurology resident’s discussion with Carlos, the day of the injury, </a:t>
            </a:r>
            <a:r>
              <a:rPr lang="en-US" sz="1600" dirty="0" smtClean="0"/>
              <a:t>she is surprised and dismayed that </a:t>
            </a:r>
            <a:r>
              <a:rPr lang="en-US" sz="1600" dirty="0" smtClean="0"/>
              <a:t>the </a:t>
            </a:r>
            <a:r>
              <a:rPr lang="en-US" sz="1600" dirty="0" smtClean="0"/>
              <a:t>PEG </a:t>
            </a:r>
            <a:r>
              <a:rPr lang="en-US" sz="1600" dirty="0" smtClean="0"/>
              <a:t>tube was placed. She contacts the chair of </a:t>
            </a:r>
            <a:r>
              <a:rPr lang="en-US" sz="1600" dirty="0"/>
              <a:t>the hospital ethics committee and </a:t>
            </a:r>
            <a:r>
              <a:rPr lang="en-US" sz="1600" dirty="0" smtClean="0"/>
              <a:t>requests </a:t>
            </a:r>
            <a:r>
              <a:rPr lang="en-US" sz="1600" dirty="0"/>
              <a:t>a </a:t>
            </a:r>
            <a:r>
              <a:rPr lang="en-US" sz="1600" dirty="0" smtClean="0"/>
              <a:t>consult:  She fears </a:t>
            </a:r>
            <a:r>
              <a:rPr lang="en-US" sz="1600" dirty="0"/>
              <a:t>that Mr. Ortiz is now receiving inappropriate, unwanted, and non-beneficial </a:t>
            </a:r>
            <a:r>
              <a:rPr lang="en-US" sz="1600" dirty="0" smtClean="0"/>
              <a:t>treatment, and once he is transferred to a SNF, he will languish and be subjected to a needlessly prolonged death.  </a:t>
            </a:r>
            <a:r>
              <a:rPr lang="en-US" sz="1600" dirty="0"/>
              <a:t>After reviewing the case, the ethics consulting team shares those concerns, and requests a meeting with Carlos.</a:t>
            </a:r>
            <a:r>
              <a:rPr lang="en-US" sz="1600" dirty="0" smtClean="0">
                <a:effectLst/>
              </a:rPr>
              <a:t> </a:t>
            </a:r>
            <a:endParaRPr lang="en-US" sz="1600" dirty="0"/>
          </a:p>
        </p:txBody>
      </p:sp>
    </p:spTree>
    <p:extLst>
      <p:ext uri="{BB962C8B-B14F-4D97-AF65-F5344CB8AC3E}">
        <p14:creationId xmlns:p14="http://schemas.microsoft.com/office/powerpoint/2010/main" val="3164362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What May We Do?</a:t>
            </a:r>
            <a:endParaRPr lang="en-US" sz="3200" i="1" dirty="0"/>
          </a:p>
        </p:txBody>
      </p:sp>
      <p:sp>
        <p:nvSpPr>
          <p:cNvPr id="3" name="Content Placeholder 2"/>
          <p:cNvSpPr>
            <a:spLocks noGrp="1"/>
          </p:cNvSpPr>
          <p:nvPr>
            <p:ph idx="1"/>
          </p:nvPr>
        </p:nvSpPr>
        <p:spPr/>
        <p:txBody>
          <a:bodyPr>
            <a:normAutofit lnSpcReduction="10000"/>
          </a:bodyPr>
          <a:lstStyle/>
          <a:p>
            <a:r>
              <a:rPr lang="en-US" dirty="0"/>
              <a:t>Mainstream bioethics consensus:</a:t>
            </a:r>
          </a:p>
          <a:p>
            <a:pPr lvl="1"/>
            <a:r>
              <a:rPr lang="en-US" dirty="0"/>
              <a:t>Substituted judgment should not be </a:t>
            </a:r>
            <a:r>
              <a:rPr lang="en-US" dirty="0" smtClean="0"/>
              <a:t>unduly diverted </a:t>
            </a:r>
            <a:r>
              <a:rPr lang="en-US" dirty="0"/>
              <a:t>by concern for another party’s interests (fiancée)</a:t>
            </a:r>
            <a:r>
              <a:rPr lang="en-US" dirty="0" smtClean="0"/>
              <a:t>; </a:t>
            </a:r>
            <a:r>
              <a:rPr lang="en-US" sz="1400" dirty="0" smtClean="0"/>
              <a:t>(Beauchamp, Childress, 2013)</a:t>
            </a:r>
            <a:r>
              <a:rPr lang="en-US" dirty="0"/>
              <a:t>	</a:t>
            </a:r>
          </a:p>
          <a:p>
            <a:pPr lvl="1"/>
            <a:r>
              <a:rPr lang="en-US" dirty="0"/>
              <a:t>Withholding of ANH does not constitute “euthanasia by starvation.</a:t>
            </a:r>
            <a:r>
              <a:rPr lang="en-US" dirty="0" smtClean="0"/>
              <a:t>” Withdrawal </a:t>
            </a:r>
            <a:r>
              <a:rPr lang="en-US" dirty="0"/>
              <a:t>of PEG tube is ethically permissible, if consistent with patient’s known preferences or best interest</a:t>
            </a:r>
            <a:r>
              <a:rPr lang="en-US" dirty="0" smtClean="0"/>
              <a:t>. </a:t>
            </a:r>
            <a:r>
              <a:rPr lang="en-US" sz="1400" dirty="0"/>
              <a:t>(AMA, 1992</a:t>
            </a:r>
            <a:r>
              <a:rPr lang="en-US" sz="1400" dirty="0" smtClean="0"/>
              <a:t>; Brody</a:t>
            </a:r>
            <a:r>
              <a:rPr lang="en-US" sz="1400" dirty="0"/>
              <a:t>, </a:t>
            </a:r>
            <a:r>
              <a:rPr lang="en-US" sz="1400" dirty="0" smtClean="0"/>
              <a:t>2000</a:t>
            </a:r>
            <a:r>
              <a:rPr lang="en-US" sz="1400" dirty="0"/>
              <a:t>;</a:t>
            </a:r>
            <a:r>
              <a:rPr lang="en-US" sz="1400" dirty="0" smtClean="0"/>
              <a:t> Quill and </a:t>
            </a:r>
            <a:r>
              <a:rPr lang="en-US" sz="1400" dirty="0" err="1" smtClean="0"/>
              <a:t>Byock</a:t>
            </a:r>
            <a:r>
              <a:rPr lang="en-US" sz="1400" dirty="0" smtClean="0"/>
              <a:t>, 2000; Brody </a:t>
            </a:r>
            <a:r>
              <a:rPr lang="en-US" sz="1400" dirty="0"/>
              <a:t>et al., </a:t>
            </a:r>
            <a:r>
              <a:rPr lang="en-US" sz="1400" dirty="0" smtClean="0"/>
              <a:t>2011)</a:t>
            </a:r>
          </a:p>
          <a:p>
            <a:r>
              <a:rPr lang="en-US" dirty="0" smtClean="0"/>
              <a:t>Generally, refusal of ANH is ethically permissible; ethics consultation should review surrogate duty to provide faithful substituted judgment.</a:t>
            </a:r>
          </a:p>
          <a:p>
            <a:r>
              <a:rPr lang="en-US" dirty="0" smtClean="0"/>
              <a:t>Permissibility mapping:  Refusal of ANH is legally available and “ethically permissible.” Is it consistent with patient preferences? </a:t>
            </a:r>
          </a:p>
          <a:p>
            <a:pPr lvl="1"/>
            <a:r>
              <a:rPr lang="en-US" dirty="0" smtClean="0"/>
              <a:t>Factors: Known statements RE EOL care; Catholicism </a:t>
            </a:r>
            <a:r>
              <a:rPr lang="en-US" sz="1400" dirty="0" smtClean="0"/>
              <a:t>(Brody et al., 2011)</a:t>
            </a:r>
          </a:p>
        </p:txBody>
      </p:sp>
    </p:spTree>
    <p:extLst>
      <p:ext uri="{BB962C8B-B14F-4D97-AF65-F5344CB8AC3E}">
        <p14:creationId xmlns:p14="http://schemas.microsoft.com/office/powerpoint/2010/main" val="1568035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Case Number Three</a:t>
            </a:r>
            <a:endParaRPr lang="en-US" sz="3200" dirty="0"/>
          </a:p>
        </p:txBody>
      </p:sp>
      <p:sp>
        <p:nvSpPr>
          <p:cNvPr id="3" name="Content Placeholder 2"/>
          <p:cNvSpPr>
            <a:spLocks noGrp="1"/>
          </p:cNvSpPr>
          <p:nvPr>
            <p:ph idx="1"/>
          </p:nvPr>
        </p:nvSpPr>
        <p:spPr/>
        <p:txBody>
          <a:bodyPr>
            <a:normAutofit fontScale="55000" lnSpcReduction="20000"/>
          </a:bodyPr>
          <a:lstStyle/>
          <a:p>
            <a:pPr marL="0" indent="0">
              <a:buNone/>
              <a:tabLst>
                <a:tab pos="465138" algn="l"/>
              </a:tabLst>
            </a:pPr>
            <a:r>
              <a:rPr lang="en-US" dirty="0" smtClean="0"/>
              <a:t>	</a:t>
            </a:r>
            <a:r>
              <a:rPr lang="en-US" sz="2900" dirty="0" smtClean="0"/>
              <a:t>Mrs</a:t>
            </a:r>
            <a:r>
              <a:rPr lang="en-US" sz="2900" dirty="0"/>
              <a:t>. Evelyn </a:t>
            </a:r>
            <a:r>
              <a:rPr lang="en-US" sz="2900" dirty="0" smtClean="0"/>
              <a:t>Martens, </a:t>
            </a:r>
            <a:r>
              <a:rPr lang="en-US" sz="2900" dirty="0"/>
              <a:t>an 81-year-old widow, is in the hospital, being treated for complications from late-stage small-cell carcinoma.  The cancer has metastasized to her ribs, liver, and brain, and she suffers from continuous severe pain.  Standard pain control measures have grown less effective, and she is agitated and increasingly difficult to manage.  Mrs. </a:t>
            </a:r>
            <a:r>
              <a:rPr lang="en-US" sz="2900" dirty="0" smtClean="0"/>
              <a:t>Martens also </a:t>
            </a:r>
            <a:r>
              <a:rPr lang="en-US" sz="2900" dirty="0"/>
              <a:t>suffers from late stage dementia. She is well past the time when she could make her own medical decisions.  While still competent, nearly </a:t>
            </a:r>
            <a:r>
              <a:rPr lang="en-US" sz="2900" dirty="0" smtClean="0"/>
              <a:t>four years </a:t>
            </a:r>
            <a:r>
              <a:rPr lang="en-US" sz="2900" dirty="0"/>
              <a:t>earlier, she filed an advance directive, changing her code status to DNAR and naming the oldest of her three daughters as her DPOA. </a:t>
            </a:r>
            <a:r>
              <a:rPr lang="en-US" sz="2900" dirty="0" smtClean="0"/>
              <a:t>The </a:t>
            </a:r>
            <a:r>
              <a:rPr lang="en-US" sz="2900" dirty="0"/>
              <a:t>advance directive was otherwise not </a:t>
            </a:r>
            <a:r>
              <a:rPr lang="en-US" sz="2900" dirty="0" smtClean="0"/>
              <a:t>very detailed, </a:t>
            </a:r>
            <a:r>
              <a:rPr lang="en-US" sz="2900" dirty="0"/>
              <a:t>and Mrs. </a:t>
            </a:r>
            <a:r>
              <a:rPr lang="en-US" sz="2900" dirty="0" smtClean="0"/>
              <a:t>Martens asked </a:t>
            </a:r>
            <a:r>
              <a:rPr lang="en-US" sz="2900" dirty="0"/>
              <a:t>her daughters to try to work together and agree on their decisions.  </a:t>
            </a:r>
            <a:endParaRPr lang="en-US" sz="2900" dirty="0" smtClean="0"/>
          </a:p>
          <a:p>
            <a:pPr marL="0" indent="0">
              <a:buNone/>
              <a:tabLst>
                <a:tab pos="465138" algn="l"/>
              </a:tabLst>
            </a:pPr>
            <a:r>
              <a:rPr lang="en-US" sz="2900" dirty="0"/>
              <a:t>	</a:t>
            </a:r>
            <a:r>
              <a:rPr lang="en-US" sz="2900" dirty="0" smtClean="0"/>
              <a:t>Mrs</a:t>
            </a:r>
            <a:r>
              <a:rPr lang="en-US" sz="2900" dirty="0"/>
              <a:t>. </a:t>
            </a:r>
            <a:r>
              <a:rPr lang="en-US" sz="2900" dirty="0" smtClean="0"/>
              <a:t>Martens, </a:t>
            </a:r>
            <a:r>
              <a:rPr lang="en-US" sz="2900" dirty="0"/>
              <a:t>before her illness, was </a:t>
            </a:r>
            <a:r>
              <a:rPr lang="en-US" sz="2900" dirty="0" smtClean="0"/>
              <a:t>a regular churchgoer</a:t>
            </a:r>
            <a:r>
              <a:rPr lang="en-US" sz="2900" dirty="0"/>
              <a:t>, attending a fairly liberal Methodist congregation, and </a:t>
            </a:r>
            <a:r>
              <a:rPr lang="en-US" sz="2900" dirty="0" smtClean="0"/>
              <a:t>seemed confortable in her faith. </a:t>
            </a:r>
            <a:r>
              <a:rPr lang="en-US" sz="2900" dirty="0"/>
              <a:t> </a:t>
            </a:r>
            <a:r>
              <a:rPr lang="en-US" sz="2900" dirty="0" smtClean="0"/>
              <a:t>A </a:t>
            </a:r>
            <a:r>
              <a:rPr lang="en-US" sz="2900" dirty="0"/>
              <a:t>decade or so earlier she nursed her husband through his own fight with cancer.  </a:t>
            </a:r>
            <a:r>
              <a:rPr lang="en-US" sz="2900" dirty="0" smtClean="0"/>
              <a:t>She watched him </a:t>
            </a:r>
            <a:r>
              <a:rPr lang="en-US" sz="2900" dirty="0"/>
              <a:t>put up an aggressive fight against his illness, only to die after an emergency admission to the </a:t>
            </a:r>
            <a:r>
              <a:rPr lang="en-US" sz="2900" dirty="0" smtClean="0"/>
              <a:t>ICU. After that episode, </a:t>
            </a:r>
            <a:r>
              <a:rPr lang="en-US" sz="2900" dirty="0"/>
              <a:t>she told her </a:t>
            </a:r>
            <a:r>
              <a:rPr lang="en-US" sz="2900" dirty="0" smtClean="0"/>
              <a:t>daughters time and again </a:t>
            </a:r>
            <a:r>
              <a:rPr lang="en-US" sz="2900" dirty="0"/>
              <a:t>that she would never want such </a:t>
            </a:r>
            <a:r>
              <a:rPr lang="en-US" sz="2900" dirty="0" smtClean="0"/>
              <a:t>treatment for </a:t>
            </a:r>
            <a:r>
              <a:rPr lang="en-US" sz="2900" dirty="0"/>
              <a:t>herself. "Nothing crazy like that," she'd say.  When her cancer was diagnosed a few months ago, </a:t>
            </a:r>
            <a:r>
              <a:rPr lang="en-US" sz="2900" dirty="0" smtClean="0"/>
              <a:t>already advanced, </a:t>
            </a:r>
            <a:r>
              <a:rPr lang="en-US" sz="2900" dirty="0"/>
              <a:t>her oldest daughter (the DPOA) was certain that her mom (as she was, in the old days, as herself) would not </a:t>
            </a:r>
            <a:r>
              <a:rPr lang="en-US" sz="2900" dirty="0" smtClean="0"/>
              <a:t>want aggressive </a:t>
            </a:r>
            <a:r>
              <a:rPr lang="en-US" sz="2900" dirty="0"/>
              <a:t>treatment---"especially with the Alzheimer's”---and </a:t>
            </a:r>
            <a:r>
              <a:rPr lang="en-US" sz="2900" dirty="0" smtClean="0"/>
              <a:t>she </a:t>
            </a:r>
            <a:r>
              <a:rPr lang="en-US" sz="2900" dirty="0"/>
              <a:t>declined chemotherapy.  Now, however, the disease has progressed, and Mrs. </a:t>
            </a:r>
            <a:r>
              <a:rPr lang="en-US" sz="2900" dirty="0" smtClean="0"/>
              <a:t>Martens is </a:t>
            </a:r>
            <a:r>
              <a:rPr lang="en-US" sz="2900" dirty="0"/>
              <a:t>nearing death.  Her breathing is difficult and labored. Her pain appears intense, evident in multiple locations, and her state of mind is seriously deteriorating.  It looks like her death could be very difficult for all concerned.</a:t>
            </a:r>
            <a:endParaRPr lang="en-US" sz="2900" dirty="0"/>
          </a:p>
          <a:p>
            <a:endParaRPr lang="en-US" dirty="0"/>
          </a:p>
        </p:txBody>
      </p:sp>
    </p:spTree>
    <p:extLst>
      <p:ext uri="{BB962C8B-B14F-4D97-AF65-F5344CB8AC3E}">
        <p14:creationId xmlns:p14="http://schemas.microsoft.com/office/powerpoint/2010/main" val="401500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Case Number Three</a:t>
            </a:r>
          </a:p>
        </p:txBody>
      </p:sp>
      <p:sp>
        <p:nvSpPr>
          <p:cNvPr id="3" name="Content Placeholder 2"/>
          <p:cNvSpPr>
            <a:spLocks noGrp="1"/>
          </p:cNvSpPr>
          <p:nvPr>
            <p:ph idx="1"/>
          </p:nvPr>
        </p:nvSpPr>
        <p:spPr/>
        <p:txBody>
          <a:bodyPr>
            <a:normAutofit/>
          </a:bodyPr>
          <a:lstStyle/>
          <a:p>
            <a:pPr marL="0" indent="0">
              <a:buNone/>
            </a:pPr>
            <a:r>
              <a:rPr lang="en-US" dirty="0" smtClean="0"/>
              <a:t>	</a:t>
            </a:r>
            <a:r>
              <a:rPr lang="en-US" sz="1900" dirty="0" smtClean="0"/>
              <a:t>Mrs. Martens’ daughters </a:t>
            </a:r>
            <a:r>
              <a:rPr lang="en-US" sz="1900" dirty="0"/>
              <a:t>are now meeting with their mother’s </a:t>
            </a:r>
            <a:r>
              <a:rPr lang="en-US" sz="1900" dirty="0" smtClean="0"/>
              <a:t>physician, </a:t>
            </a:r>
            <a:r>
              <a:rPr lang="en-US" sz="1900" dirty="0"/>
              <a:t>as well as a palliative care team</a:t>
            </a:r>
            <a:r>
              <a:rPr lang="en-US" sz="1900" dirty="0" smtClean="0"/>
              <a:t>. The daughters </a:t>
            </a:r>
            <a:r>
              <a:rPr lang="en-US" sz="1900" dirty="0"/>
              <a:t>are discussing options for Mrs. </a:t>
            </a:r>
            <a:r>
              <a:rPr lang="en-US" sz="1900" dirty="0" smtClean="0"/>
              <a:t>Martens' </a:t>
            </a:r>
            <a:r>
              <a:rPr lang="en-US" sz="1900" dirty="0"/>
              <a:t>care, now that the end seems near, and they are having trouble agreeing on what to do (or not do).  All three are concerned about their mother's continuing pain and discomfort, but they react differently when the doctor </a:t>
            </a:r>
            <a:r>
              <a:rPr lang="en-US" sz="1900" dirty="0" smtClean="0"/>
              <a:t>introduces the possibility, as a last resort, of </a:t>
            </a:r>
            <a:r>
              <a:rPr lang="en-US" sz="1900" dirty="0"/>
              <a:t>palliative sedation to unconsciousness.  Two of the sisters are interested in hearing more about it, but June (the youngest, who has flown in a few days ago from </a:t>
            </a:r>
            <a:r>
              <a:rPr lang="en-US" sz="1900" dirty="0" smtClean="0"/>
              <a:t>her home across the country) </a:t>
            </a:r>
            <a:r>
              <a:rPr lang="en-US" sz="1900" dirty="0"/>
              <a:t>angrily objects, saying, "Why are you all so quick to give up on Mom?  You wouldn’t fight the </a:t>
            </a:r>
            <a:r>
              <a:rPr lang="en-US" sz="1900" dirty="0" smtClean="0"/>
              <a:t>cancer while there was still a chance, </a:t>
            </a:r>
            <a:r>
              <a:rPr lang="en-US" sz="1900" dirty="0"/>
              <a:t>and now you want to give her the needle!  Mother never wanted machines and ICU's and all that, but she didn’t </a:t>
            </a:r>
            <a:r>
              <a:rPr lang="en-US" sz="1900" dirty="0" smtClean="0"/>
              <a:t>tell us </a:t>
            </a:r>
            <a:r>
              <a:rPr lang="en-US" sz="1900" dirty="0"/>
              <a:t>to kill her.  She just wanted to die with some dignity!”</a:t>
            </a:r>
            <a:endParaRPr lang="en-US" sz="1900" dirty="0"/>
          </a:p>
          <a:p>
            <a:endParaRPr lang="en-US" sz="2200" dirty="0"/>
          </a:p>
        </p:txBody>
      </p:sp>
    </p:spTree>
    <p:extLst>
      <p:ext uri="{BB962C8B-B14F-4D97-AF65-F5344CB8AC3E}">
        <p14:creationId xmlns:p14="http://schemas.microsoft.com/office/powerpoint/2010/main" val="122078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Objectives of this workshop</a:t>
            </a:r>
            <a:endParaRPr lang="en-US" sz="3200" dirty="0"/>
          </a:p>
        </p:txBody>
      </p:sp>
      <p:sp>
        <p:nvSpPr>
          <p:cNvPr id="3" name="Content Placeholder 2"/>
          <p:cNvSpPr>
            <a:spLocks noGrp="1"/>
          </p:cNvSpPr>
          <p:nvPr>
            <p:ph idx="1"/>
          </p:nvPr>
        </p:nvSpPr>
        <p:spPr/>
        <p:txBody>
          <a:bodyPr>
            <a:normAutofit/>
          </a:bodyPr>
          <a:lstStyle/>
          <a:p>
            <a:r>
              <a:rPr lang="en-US" dirty="0" smtClean="0"/>
              <a:t>Examine the idea of </a:t>
            </a:r>
            <a:r>
              <a:rPr lang="en-US" i="1" dirty="0" smtClean="0"/>
              <a:t>ethical permissibility</a:t>
            </a:r>
            <a:r>
              <a:rPr lang="en-US" dirty="0" smtClean="0"/>
              <a:t> as an operative concept in medical decision-making;</a:t>
            </a:r>
          </a:p>
          <a:p>
            <a:r>
              <a:rPr lang="en-US" dirty="0" smtClean="0"/>
              <a:t>Propose the concept of </a:t>
            </a:r>
            <a:r>
              <a:rPr lang="en-US" i="1" dirty="0" smtClean="0"/>
              <a:t>permissibility mapping </a:t>
            </a:r>
            <a:r>
              <a:rPr lang="en-US" dirty="0" smtClean="0"/>
              <a:t>as the discursive process by which </a:t>
            </a:r>
            <a:r>
              <a:rPr lang="en-US" dirty="0" smtClean="0"/>
              <a:t>shared decision </a:t>
            </a:r>
            <a:r>
              <a:rPr lang="en-US" dirty="0" smtClean="0"/>
              <a:t>makers </a:t>
            </a:r>
            <a:r>
              <a:rPr lang="en-US" dirty="0"/>
              <a:t>locate </a:t>
            </a:r>
            <a:r>
              <a:rPr lang="en-US" dirty="0" smtClean="0"/>
              <a:t>and coordinate care and treatment options that are ethically </a:t>
            </a:r>
            <a:r>
              <a:rPr lang="en-US" dirty="0" smtClean="0"/>
              <a:t>and legally available;</a:t>
            </a:r>
            <a:endParaRPr lang="en-US" dirty="0" smtClean="0"/>
          </a:p>
          <a:p>
            <a:r>
              <a:rPr lang="en-US" dirty="0" smtClean="0"/>
              <a:t>Consider </a:t>
            </a:r>
            <a:r>
              <a:rPr lang="en-US" dirty="0" smtClean="0"/>
              <a:t>fictionalized cases that illustrate the need for such mapping, when patients </a:t>
            </a:r>
            <a:r>
              <a:rPr lang="en-US" dirty="0" smtClean="0"/>
              <a:t>and family </a:t>
            </a:r>
            <a:r>
              <a:rPr lang="en-US" dirty="0" smtClean="0"/>
              <a:t>face ethical </a:t>
            </a:r>
            <a:r>
              <a:rPr lang="en-US" dirty="0" smtClean="0"/>
              <a:t>confusion and uncertainty</a:t>
            </a:r>
            <a:r>
              <a:rPr lang="en-US" dirty="0" smtClean="0"/>
              <a:t>.</a:t>
            </a:r>
          </a:p>
          <a:p>
            <a:r>
              <a:rPr lang="en-US" dirty="0" smtClean="0"/>
              <a:t>Discuss the health care chaplain’s role in such discussions.</a:t>
            </a:r>
            <a:endParaRPr lang="en-US" dirty="0" smtClean="0"/>
          </a:p>
        </p:txBody>
      </p:sp>
    </p:spTree>
    <p:extLst>
      <p:ext uri="{BB962C8B-B14F-4D97-AF65-F5344CB8AC3E}">
        <p14:creationId xmlns:p14="http://schemas.microsoft.com/office/powerpoint/2010/main" val="3089771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What May We Do?</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a:t>Mainstream bioethics consensus:</a:t>
            </a:r>
          </a:p>
          <a:p>
            <a:pPr lvl="1"/>
            <a:r>
              <a:rPr lang="en-US" dirty="0"/>
              <a:t>Palliative sedation to unconsciousness (PSU) is legally available </a:t>
            </a:r>
            <a:r>
              <a:rPr lang="en-US" sz="1400" dirty="0"/>
              <a:t>(</a:t>
            </a:r>
            <a:r>
              <a:rPr lang="en-US" sz="1400" dirty="0" smtClean="0"/>
              <a:t>O’Connor </a:t>
            </a:r>
            <a:r>
              <a:rPr lang="en-US" sz="1400" dirty="0"/>
              <a:t>opinion, </a:t>
            </a:r>
            <a:r>
              <a:rPr lang="en-US" sz="1400" dirty="0" smtClean="0"/>
              <a:t>1997, </a:t>
            </a:r>
            <a:r>
              <a:rPr lang="en-US" sz="1400" dirty="0" err="1" smtClean="0"/>
              <a:t>Vacco</a:t>
            </a:r>
            <a:r>
              <a:rPr lang="en-US" sz="1400" dirty="0" smtClean="0"/>
              <a:t> </a:t>
            </a:r>
            <a:r>
              <a:rPr lang="en-US" sz="1400" dirty="0"/>
              <a:t>v. Quill/Washington v. </a:t>
            </a:r>
            <a:r>
              <a:rPr lang="en-US" sz="1400" dirty="0" err="1"/>
              <a:t>Glucksberg</a:t>
            </a:r>
            <a:r>
              <a:rPr lang="en-US" sz="1400" dirty="0"/>
              <a:t>)</a:t>
            </a:r>
          </a:p>
          <a:p>
            <a:pPr lvl="1"/>
            <a:r>
              <a:rPr lang="en-US" dirty="0"/>
              <a:t>And ethically permissible, under “double effect” reasoning, as a treatment of last resort for truly refractory pain; </a:t>
            </a:r>
            <a:r>
              <a:rPr lang="en-US" sz="1500" dirty="0" smtClean="0"/>
              <a:t>(AMA, 2008; Quill and </a:t>
            </a:r>
            <a:r>
              <a:rPr lang="en-US" sz="1500" dirty="0" err="1" smtClean="0"/>
              <a:t>Byock</a:t>
            </a:r>
            <a:r>
              <a:rPr lang="en-US" sz="1500" dirty="0" smtClean="0"/>
              <a:t>, 2000; Olsen et al., 2010)</a:t>
            </a:r>
            <a:endParaRPr lang="en-US" sz="1500" dirty="0"/>
          </a:p>
          <a:p>
            <a:pPr lvl="1"/>
            <a:r>
              <a:rPr lang="en-US" dirty="0" smtClean="0"/>
              <a:t>Ongoing debate RE </a:t>
            </a:r>
            <a:r>
              <a:rPr lang="en-US" dirty="0"/>
              <a:t>PSU as </a:t>
            </a:r>
            <a:r>
              <a:rPr lang="en-US" dirty="0" smtClean="0"/>
              <a:t>ethically permissible </a:t>
            </a:r>
            <a:r>
              <a:rPr lang="en-US" dirty="0"/>
              <a:t>treatment for existential suffering</a:t>
            </a:r>
            <a:r>
              <a:rPr lang="en-US" dirty="0" smtClean="0"/>
              <a:t>. </a:t>
            </a:r>
            <a:r>
              <a:rPr lang="en-US" sz="1400" dirty="0" smtClean="0"/>
              <a:t>(Cassel, 2010)</a:t>
            </a:r>
          </a:p>
          <a:p>
            <a:pPr lvl="1"/>
            <a:r>
              <a:rPr lang="en-US" dirty="0" smtClean="0"/>
              <a:t>Contra youngest daughter: PSU is not ethically equivalent to active euthanasia, due to difference in intent of actions (per “double effect”) </a:t>
            </a:r>
            <a:r>
              <a:rPr lang="en-US" sz="1500" dirty="0" smtClean="0"/>
              <a:t>(AMA, 2008)</a:t>
            </a:r>
          </a:p>
          <a:p>
            <a:r>
              <a:rPr lang="en-US" dirty="0" smtClean="0"/>
              <a:t>Permissibility mapping: </a:t>
            </a:r>
          </a:p>
          <a:p>
            <a:pPr lvl="1"/>
            <a:r>
              <a:rPr lang="en-US" dirty="0" smtClean="0"/>
              <a:t>Clarify the legal availability and ethical permissibility of PSU;</a:t>
            </a:r>
          </a:p>
          <a:p>
            <a:pPr lvl="1"/>
            <a:r>
              <a:rPr lang="en-US" dirty="0" smtClean="0"/>
              <a:t>Align with patient’s preferences and goals of treatment; reinforce standard of substituted judgment;</a:t>
            </a:r>
          </a:p>
          <a:p>
            <a:pPr lvl="1"/>
            <a:r>
              <a:rPr lang="en-US" dirty="0" smtClean="0"/>
              <a:t>Provide emotional and spiritual support for surrogates.</a:t>
            </a:r>
          </a:p>
        </p:txBody>
      </p:sp>
    </p:spTree>
    <p:extLst>
      <p:ext uri="{BB962C8B-B14F-4D97-AF65-F5344CB8AC3E}">
        <p14:creationId xmlns:p14="http://schemas.microsoft.com/office/powerpoint/2010/main" val="2989424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Case Number Four</a:t>
            </a:r>
            <a:endParaRPr lang="en-US" sz="3200" dirty="0"/>
          </a:p>
        </p:txBody>
      </p:sp>
      <p:sp>
        <p:nvSpPr>
          <p:cNvPr id="3" name="Content Placeholder 2"/>
          <p:cNvSpPr>
            <a:spLocks noGrp="1"/>
          </p:cNvSpPr>
          <p:nvPr>
            <p:ph idx="1"/>
          </p:nvPr>
        </p:nvSpPr>
        <p:spPr/>
        <p:txBody>
          <a:bodyPr>
            <a:noAutofit/>
          </a:bodyPr>
          <a:lstStyle/>
          <a:p>
            <a:pPr marL="0" indent="0">
              <a:buNone/>
            </a:pPr>
            <a:r>
              <a:rPr lang="en-US" sz="1600" dirty="0" smtClean="0"/>
              <a:t>Richard Hawkins, at 67 years of age, was scaling back his busy career as an architect and planning a weeks-long vacation across Scandinavia, when he learned he had pancreatic cancer, already taking hold in other parts of his body.  “Those plans might have to wait, I’m afraid,” said the oncologist, as he and Mr. Hawkins reviewed the test results. Hawkins nodded, stared down at the floor, and said, “Let’s talk about my options.”  The oncologist began, in even tones, to talk about the late catch, too late for surgery, and the staging of the growth, already advanced, so “all we have are some chemotherapy options that might slow things down,” when Hawkins interrupted.  “No,” he said.  “I know this disease.  I know what it does, and how fast it moves.  I knew this guy… I’m not interested in those options.  I want to stay as strong as I can, for the time I have.  And above all I want to stay in control. I’m thinking of THE option---the one at the end---the new one we have in California.”  The doctor shifted slightly in his seat, and said, “Well, you have that right, I suppose.  It’s legal now….”  He trailed off.  “You have that right,” he resumed. “But for me, I wonder if it’s right, for me as a </a:t>
            </a:r>
            <a:r>
              <a:rPr lang="en-US" sz="1600" i="1" dirty="0" smtClean="0"/>
              <a:t>doctor</a:t>
            </a:r>
            <a:r>
              <a:rPr lang="en-US" sz="1600" dirty="0" smtClean="0"/>
              <a:t>.  </a:t>
            </a:r>
            <a:r>
              <a:rPr lang="en-US" sz="1600" dirty="0"/>
              <a:t>I</a:t>
            </a:r>
            <a:r>
              <a:rPr lang="en-US" sz="1600" dirty="0" smtClean="0"/>
              <a:t>t’s all too new. We’re just now figuring it out for ourselves---our practice---whether we’ll opt in and participate, or not. I guess it’s up to the individual, and we all have to figure it out.”  He frowned at some thought passing through his own head, and then remembered where he was.  He looked at Mr. Hawkins.  “Do you have, like, a pastor or a priest or somebody you could talk to about this?  Or maybe your primary care doctor?  I’m not sure this is the kind of conversation I can help you with, at this point.”</a:t>
            </a:r>
            <a:endParaRPr lang="en-US" sz="1600" dirty="0"/>
          </a:p>
        </p:txBody>
      </p:sp>
    </p:spTree>
    <p:extLst>
      <p:ext uri="{BB962C8B-B14F-4D97-AF65-F5344CB8AC3E}">
        <p14:creationId xmlns:p14="http://schemas.microsoft.com/office/powerpoint/2010/main" val="2889066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What may we do?</a:t>
            </a:r>
            <a:endParaRPr lang="en-US" i="1" dirty="0"/>
          </a:p>
        </p:txBody>
      </p:sp>
      <p:sp>
        <p:nvSpPr>
          <p:cNvPr id="3" name="Content Placeholder 2"/>
          <p:cNvSpPr>
            <a:spLocks noGrp="1"/>
          </p:cNvSpPr>
          <p:nvPr>
            <p:ph idx="1"/>
          </p:nvPr>
        </p:nvSpPr>
        <p:spPr/>
        <p:txBody>
          <a:bodyPr>
            <a:normAutofit fontScale="92500" lnSpcReduction="10000"/>
          </a:bodyPr>
          <a:lstStyle/>
          <a:p>
            <a:r>
              <a:rPr lang="en-US" dirty="0"/>
              <a:t>L</a:t>
            </a:r>
            <a:r>
              <a:rPr lang="en-US" dirty="0" smtClean="0"/>
              <a:t>ack of consensus in mainstream bioethics limits utility of </a:t>
            </a:r>
            <a:r>
              <a:rPr lang="en-US" dirty="0"/>
              <a:t>“ethical permissibility</a:t>
            </a:r>
            <a:r>
              <a:rPr lang="en-US" dirty="0" smtClean="0"/>
              <a:t>” as operative concept</a:t>
            </a:r>
          </a:p>
          <a:p>
            <a:r>
              <a:rPr lang="en-US" dirty="0" smtClean="0"/>
              <a:t>Shared-decision makers must mediate between patient preferences, values, and beliefs, and general bioethical principles, without the intermediate category of “ethically permissible actions.”</a:t>
            </a:r>
          </a:p>
          <a:p>
            <a:r>
              <a:rPr lang="en-US" dirty="0" smtClean="0"/>
              <a:t>Participation of spiritual care providers in permissibility mapping intensified in such cases? </a:t>
            </a:r>
          </a:p>
          <a:p>
            <a:r>
              <a:rPr lang="en-US" dirty="0" smtClean="0"/>
              <a:t>Values clarification, “authenticity” of option, palliation of spiritual distress?</a:t>
            </a:r>
          </a:p>
          <a:p>
            <a:r>
              <a:rPr lang="en-US" dirty="0" smtClean="0"/>
              <a:t>Oregon data: not about fear of pain and suffering, but autonomy, dignity, independence: symptoms of spiritual distress?</a:t>
            </a:r>
          </a:p>
          <a:p>
            <a:pPr lvl="1"/>
            <a:r>
              <a:rPr lang="en-US" sz="1500" dirty="0">
                <a:hlinkClick r:id="rId2"/>
              </a:rPr>
              <a:t>https://public.health.oregon.gov/ProviderPartnerResources/EvaluationResearch/DeathwithDignityAct/Pages/</a:t>
            </a:r>
            <a:r>
              <a:rPr lang="en-US" sz="1500" dirty="0" smtClean="0">
                <a:hlinkClick r:id="rId2"/>
              </a:rPr>
              <a:t>index.aspx</a:t>
            </a:r>
            <a:endParaRPr lang="en-US" sz="1500" dirty="0" smtClean="0"/>
          </a:p>
          <a:p>
            <a:pPr lvl="1"/>
            <a:endParaRPr lang="en-US" dirty="0" smtClean="0"/>
          </a:p>
          <a:p>
            <a:endParaRPr lang="en-US" dirty="0" smtClean="0"/>
          </a:p>
        </p:txBody>
      </p:sp>
    </p:spTree>
    <p:extLst>
      <p:ext uri="{BB962C8B-B14F-4D97-AF65-F5344CB8AC3E}">
        <p14:creationId xmlns:p14="http://schemas.microsoft.com/office/powerpoint/2010/main" val="2291065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4422"/>
            <a:ext cx="8229600" cy="481262"/>
          </a:xfrm>
        </p:spPr>
        <p:txBody>
          <a:bodyPr/>
          <a:lstStyle/>
          <a:p>
            <a:r>
              <a:rPr lang="en-US" sz="2400" dirty="0" smtClean="0"/>
              <a:t>References</a:t>
            </a:r>
            <a:endParaRPr lang="en-US" sz="2400" dirty="0"/>
          </a:p>
        </p:txBody>
      </p:sp>
      <p:sp>
        <p:nvSpPr>
          <p:cNvPr id="3" name="Content Placeholder 2"/>
          <p:cNvSpPr>
            <a:spLocks noGrp="1"/>
          </p:cNvSpPr>
          <p:nvPr>
            <p:ph idx="1"/>
          </p:nvPr>
        </p:nvSpPr>
        <p:spPr>
          <a:xfrm>
            <a:off x="457200" y="895684"/>
            <a:ext cx="8229600" cy="5280528"/>
          </a:xfrm>
        </p:spPr>
        <p:txBody>
          <a:bodyPr>
            <a:noAutofit/>
          </a:bodyPr>
          <a:lstStyle/>
          <a:p>
            <a:pPr marL="454025" indent="-454025">
              <a:lnSpc>
                <a:spcPct val="110000"/>
              </a:lnSpc>
              <a:buNone/>
            </a:pPr>
            <a:r>
              <a:rPr lang="en-US" sz="1600" dirty="0" smtClean="0"/>
              <a:t>AMA, Council on Ethical and Judicial Affairs. “Decisions Near the End of Life,” </a:t>
            </a:r>
            <a:r>
              <a:rPr lang="en-US" sz="1600" i="1" dirty="0" smtClean="0"/>
              <a:t>JAMA</a:t>
            </a:r>
            <a:r>
              <a:rPr lang="en-US" sz="1600" dirty="0" smtClean="0"/>
              <a:t>,  V. 267, n.16, April 22/29, 1992.</a:t>
            </a:r>
          </a:p>
          <a:p>
            <a:pPr marL="454025" indent="-454025">
              <a:lnSpc>
                <a:spcPct val="110000"/>
              </a:lnSpc>
              <a:buNone/>
            </a:pPr>
            <a:r>
              <a:rPr lang="en-US" sz="1600" dirty="0" smtClean="0"/>
              <a:t>AMA, </a:t>
            </a:r>
            <a:r>
              <a:rPr lang="en-US" sz="1600" dirty="0"/>
              <a:t>Council on Ethical and Judicial </a:t>
            </a:r>
            <a:r>
              <a:rPr lang="en-US" sz="1600" dirty="0" smtClean="0"/>
              <a:t>Affairs. “Sedation to Unconsciousness in End-of-Life Care,” Report 5-A-08, June 2008 (accessed 3/24/2016): </a:t>
            </a:r>
            <a:r>
              <a:rPr lang="en-US" sz="1600" dirty="0">
                <a:hlinkClick r:id="rId2"/>
              </a:rPr>
              <a:t>http://www.ama-assn.org/ama/pub/about-ama/our-people/ama-councils/council-ethical-judicial-affairs/ceja-</a:t>
            </a:r>
            <a:r>
              <a:rPr lang="en-US" sz="1600" dirty="0" smtClean="0">
                <a:hlinkClick r:id="rId2"/>
              </a:rPr>
              <a:t>reports.page</a:t>
            </a:r>
            <a:endParaRPr lang="en-US" sz="1600" dirty="0" smtClean="0"/>
          </a:p>
          <a:p>
            <a:pPr marL="454025" indent="-454025">
              <a:lnSpc>
                <a:spcPct val="110000"/>
              </a:lnSpc>
              <a:buNone/>
            </a:pPr>
            <a:r>
              <a:rPr lang="en-US" sz="1600" dirty="0" smtClean="0"/>
              <a:t>Beauchamp, Tom L.; Childress, James F. </a:t>
            </a:r>
            <a:r>
              <a:rPr lang="en-US" sz="1600" i="1" dirty="0" smtClean="0"/>
              <a:t>Principles of Biomedical Ethics. </a:t>
            </a:r>
            <a:r>
              <a:rPr lang="en-US" sz="1600" dirty="0" smtClean="0"/>
              <a:t>Oxford University Press, 2013.</a:t>
            </a:r>
          </a:p>
          <a:p>
            <a:pPr marL="454025" indent="-454025">
              <a:lnSpc>
                <a:spcPct val="110000"/>
              </a:lnSpc>
              <a:buNone/>
            </a:pPr>
            <a:r>
              <a:rPr lang="en-US" sz="1600" dirty="0" smtClean="0"/>
              <a:t>Brody, Howard. “Evidence-based Medicine, Nutritional Support, and Terminal Suffering,” </a:t>
            </a:r>
            <a:r>
              <a:rPr lang="en-US" sz="1600" i="1" dirty="0" smtClean="0"/>
              <a:t>Am J Med</a:t>
            </a:r>
            <a:r>
              <a:rPr lang="en-US" sz="1600" dirty="0" smtClean="0"/>
              <a:t>. 2000; 109: 740-741.</a:t>
            </a:r>
          </a:p>
          <a:p>
            <a:pPr marL="454025" indent="-454025">
              <a:lnSpc>
                <a:spcPct val="110000"/>
              </a:lnSpc>
              <a:buNone/>
            </a:pPr>
            <a:r>
              <a:rPr lang="en-US" sz="1600" dirty="0" smtClean="0"/>
              <a:t>Brody, Howard; </a:t>
            </a:r>
            <a:r>
              <a:rPr lang="en-US" sz="1600" dirty="0" err="1" smtClean="0"/>
              <a:t>Hermer</a:t>
            </a:r>
            <a:r>
              <a:rPr lang="en-US" sz="1600" dirty="0" smtClean="0"/>
              <a:t>, Laura D.; Scott, Larry D.; Grumbles, L. Lee; </a:t>
            </a:r>
            <a:r>
              <a:rPr lang="en-US" sz="1600" dirty="0" err="1" smtClean="0"/>
              <a:t>Kutac</a:t>
            </a:r>
            <a:r>
              <a:rPr lang="en-US" sz="1600" dirty="0" smtClean="0"/>
              <a:t>, Julie E.; </a:t>
            </a:r>
            <a:r>
              <a:rPr lang="en-US" sz="1600" dirty="0" err="1" smtClean="0"/>
              <a:t>McCammon</a:t>
            </a:r>
            <a:r>
              <a:rPr lang="en-US" sz="1600" dirty="0" smtClean="0"/>
              <a:t>, Susan D. “Artificial Nutrition and Hydration: The Evolution of Ethics, Evidence, and Policy,” J Gen Intern Med 26(9) March 2011: 1053-8.</a:t>
            </a:r>
          </a:p>
          <a:p>
            <a:pPr marL="454025" indent="-454025">
              <a:lnSpc>
                <a:spcPct val="110000"/>
              </a:lnSpc>
              <a:buNone/>
            </a:pPr>
            <a:r>
              <a:rPr lang="en-US" sz="1600" dirty="0" smtClean="0"/>
              <a:t>Cassel, Eric J., and Rich, Ben A. “Intractable End-of-Life Suffering and the Ethics of Palliative Sedation,” </a:t>
            </a:r>
            <a:r>
              <a:rPr lang="en-US" sz="1600" i="1" dirty="0" smtClean="0"/>
              <a:t>Pain Medicine</a:t>
            </a:r>
            <a:r>
              <a:rPr lang="en-US" sz="1600" dirty="0" smtClean="0"/>
              <a:t> 2010; 11: 435-38.</a:t>
            </a:r>
          </a:p>
          <a:p>
            <a:pPr marL="454025" indent="-454025">
              <a:lnSpc>
                <a:spcPct val="110000"/>
              </a:lnSpc>
              <a:buNone/>
            </a:pPr>
            <a:r>
              <a:rPr lang="en-US" sz="1600" dirty="0" smtClean="0"/>
              <a:t>Fink, </a:t>
            </a:r>
            <a:r>
              <a:rPr lang="en-US" sz="1600" dirty="0" err="1" smtClean="0"/>
              <a:t>Eugen</a:t>
            </a:r>
            <a:r>
              <a:rPr lang="en-US" sz="1600" dirty="0" smtClean="0"/>
              <a:t>.  “Operative Concepts in Husserl’s Phenomenology,” in </a:t>
            </a:r>
            <a:r>
              <a:rPr lang="en-US" sz="1600" i="1" dirty="0" err="1" smtClean="0"/>
              <a:t>Apriori</a:t>
            </a:r>
            <a:r>
              <a:rPr lang="en-US" sz="1600" i="1" dirty="0" smtClean="0"/>
              <a:t> and World, </a:t>
            </a:r>
            <a:r>
              <a:rPr lang="en-US" sz="1600" dirty="0" smtClean="0"/>
              <a:t>edited by McKenna, </a:t>
            </a:r>
            <a:r>
              <a:rPr lang="en-US" sz="1600" dirty="0" err="1" smtClean="0"/>
              <a:t>Haraln</a:t>
            </a:r>
            <a:r>
              <a:rPr lang="en-US" sz="1600" dirty="0" smtClean="0"/>
              <a:t>, and Winters. </a:t>
            </a:r>
            <a:r>
              <a:rPr lang="en-US" sz="1600" dirty="0" err="1" smtClean="0"/>
              <a:t>Nijhoff</a:t>
            </a:r>
            <a:r>
              <a:rPr lang="en-US" sz="1600" dirty="0" smtClean="0"/>
              <a:t>, 1981.</a:t>
            </a:r>
            <a:endParaRPr lang="en-US" sz="1600" dirty="0"/>
          </a:p>
          <a:p>
            <a:pPr marL="454025" indent="-454025">
              <a:lnSpc>
                <a:spcPct val="110000"/>
              </a:lnSpc>
              <a:buNone/>
            </a:pPr>
            <a:r>
              <a:rPr lang="en-US" sz="1600" dirty="0" smtClean="0"/>
              <a:t>Geertz, Clifford.  </a:t>
            </a:r>
            <a:r>
              <a:rPr lang="en-US" sz="1600" i="1" dirty="0" smtClean="0"/>
              <a:t>Local Knowledge:  Further Essays in Interpretive Anthropology, </a:t>
            </a:r>
            <a:r>
              <a:rPr lang="en-US" sz="1600" dirty="0" smtClean="0"/>
              <a:t>3</a:t>
            </a:r>
            <a:r>
              <a:rPr lang="en-US" sz="1600" baseline="30000" dirty="0" smtClean="0"/>
              <a:t>rd</a:t>
            </a:r>
            <a:r>
              <a:rPr lang="en-US" sz="1600" dirty="0" smtClean="0"/>
              <a:t> Edition.</a:t>
            </a:r>
            <a:r>
              <a:rPr lang="en-US" sz="1600" i="1" dirty="0" smtClean="0"/>
              <a:t> </a:t>
            </a:r>
            <a:r>
              <a:rPr lang="en-US" sz="1600" dirty="0" smtClean="0"/>
              <a:t>Basic Books, 1985.</a:t>
            </a:r>
          </a:p>
        </p:txBody>
      </p:sp>
    </p:spTree>
    <p:extLst>
      <p:ext uri="{BB962C8B-B14F-4D97-AF65-F5344CB8AC3E}">
        <p14:creationId xmlns:p14="http://schemas.microsoft.com/office/powerpoint/2010/main" val="1196471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580"/>
            <a:ext cx="8229600" cy="641684"/>
          </a:xfrm>
        </p:spPr>
        <p:txBody>
          <a:bodyPr>
            <a:normAutofit/>
          </a:bodyPr>
          <a:lstStyle/>
          <a:p>
            <a:r>
              <a:rPr lang="en-US" sz="2400" dirty="0" smtClean="0"/>
              <a:t>References</a:t>
            </a:r>
            <a:endParaRPr lang="en-US" sz="2400" dirty="0"/>
          </a:p>
        </p:txBody>
      </p:sp>
      <p:sp>
        <p:nvSpPr>
          <p:cNvPr id="3" name="Content Placeholder 2"/>
          <p:cNvSpPr>
            <a:spLocks noGrp="1"/>
          </p:cNvSpPr>
          <p:nvPr>
            <p:ph idx="1"/>
          </p:nvPr>
        </p:nvSpPr>
        <p:spPr>
          <a:xfrm>
            <a:off x="457200" y="1042737"/>
            <a:ext cx="8229600" cy="5434263"/>
          </a:xfrm>
        </p:spPr>
        <p:txBody>
          <a:bodyPr>
            <a:noAutofit/>
          </a:bodyPr>
          <a:lstStyle/>
          <a:p>
            <a:pPr marL="454025" indent="-454025">
              <a:lnSpc>
                <a:spcPct val="110000"/>
              </a:lnSpc>
              <a:buNone/>
            </a:pPr>
            <a:r>
              <a:rPr lang="en-US" sz="1600" dirty="0"/>
              <a:t>Hegel, G.W.F. </a:t>
            </a:r>
            <a:r>
              <a:rPr lang="en-US" sz="1600" i="1" dirty="0"/>
              <a:t>Phenomenology of Spirit, </a:t>
            </a:r>
            <a:r>
              <a:rPr lang="en-US" sz="1600" dirty="0"/>
              <a:t>V.B.2, 1807.</a:t>
            </a:r>
          </a:p>
          <a:p>
            <a:pPr marL="454025" indent="-454025">
              <a:lnSpc>
                <a:spcPct val="110000"/>
              </a:lnSpc>
              <a:buNone/>
            </a:pPr>
            <a:r>
              <a:rPr lang="en-US" sz="1600" dirty="0" err="1" smtClean="0"/>
              <a:t>Jonsen</a:t>
            </a:r>
            <a:r>
              <a:rPr lang="en-US" sz="1600" dirty="0" smtClean="0"/>
              <a:t>, Albert; </a:t>
            </a:r>
            <a:r>
              <a:rPr lang="en-US" sz="1600" dirty="0" err="1" smtClean="0"/>
              <a:t>Siegler</a:t>
            </a:r>
            <a:r>
              <a:rPr lang="en-US" sz="1600" dirty="0" smtClean="0"/>
              <a:t>, Mark.  </a:t>
            </a:r>
            <a:r>
              <a:rPr lang="en-US" sz="1600" i="1" dirty="0" smtClean="0"/>
              <a:t>Clinical Ethics:  A Practical Approach to Ethical Decisions in Clinical Medicine. McGraw Hill Lange, 2015.</a:t>
            </a:r>
            <a:endParaRPr lang="en-US" sz="1600" dirty="0" smtClean="0"/>
          </a:p>
          <a:p>
            <a:pPr marL="454025" indent="-454025">
              <a:lnSpc>
                <a:spcPct val="110000"/>
              </a:lnSpc>
              <a:buNone/>
            </a:pPr>
            <a:r>
              <a:rPr lang="en-US" sz="1600" dirty="0" err="1" smtClean="0"/>
              <a:t>Natanson</a:t>
            </a:r>
            <a:r>
              <a:rPr lang="en-US" sz="1600" dirty="0" smtClean="0"/>
              <a:t>, Maurice. </a:t>
            </a:r>
            <a:r>
              <a:rPr lang="en-US" sz="1600" i="1" dirty="0" smtClean="0"/>
              <a:t>Anonymity: A Study in the Phenomenology of Alfred </a:t>
            </a:r>
            <a:r>
              <a:rPr lang="en-US" sz="1600" i="1" dirty="0" err="1" smtClean="0"/>
              <a:t>Schutz</a:t>
            </a:r>
            <a:r>
              <a:rPr lang="en-US" sz="1600" i="1" dirty="0" smtClean="0"/>
              <a:t>. </a:t>
            </a:r>
            <a:r>
              <a:rPr lang="en-US" sz="1600" dirty="0" smtClean="0"/>
              <a:t>Indiana University Press, 1986.</a:t>
            </a:r>
          </a:p>
          <a:p>
            <a:pPr marL="454025" indent="-454025">
              <a:lnSpc>
                <a:spcPct val="110000"/>
              </a:lnSpc>
              <a:buNone/>
            </a:pPr>
            <a:r>
              <a:rPr lang="en-US" sz="1600" dirty="0" smtClean="0"/>
              <a:t>Olsen, Molly L.; </a:t>
            </a:r>
            <a:r>
              <a:rPr lang="en-US" sz="1600" dirty="0" err="1" smtClean="0"/>
              <a:t>Swetz</a:t>
            </a:r>
            <a:r>
              <a:rPr lang="en-US" sz="1600" dirty="0" smtClean="0"/>
              <a:t>, Keith M.; Mueller, Paul S. “Ethical Decision Making With End-of-Life Care: Palliative Sedation and Withholding or Withdrawing Life-Sustaining Treatments,” </a:t>
            </a:r>
            <a:r>
              <a:rPr lang="en-US" sz="1600" i="1" dirty="0" smtClean="0"/>
              <a:t>Mayo Clinic Proc.</a:t>
            </a:r>
            <a:r>
              <a:rPr lang="en-US" sz="1600" dirty="0" smtClean="0"/>
              <a:t> October 2010; 85(10): 949-954.</a:t>
            </a:r>
          </a:p>
          <a:p>
            <a:pPr marL="454025" indent="-454025">
              <a:lnSpc>
                <a:spcPct val="110000"/>
              </a:lnSpc>
              <a:buNone/>
            </a:pPr>
            <a:r>
              <a:rPr lang="en-US" sz="1600" dirty="0" smtClean="0"/>
              <a:t>Quill, Timothy E.; </a:t>
            </a:r>
            <a:r>
              <a:rPr lang="en-US" sz="1600" dirty="0" err="1" smtClean="0"/>
              <a:t>Byock</a:t>
            </a:r>
            <a:r>
              <a:rPr lang="en-US" sz="1600" dirty="0" smtClean="0"/>
              <a:t>, Ira R., for ACP-ASIM End-of-Life Care Consensus Panel. “Responding to Intractable Terminal Suffering:  The Role of Terminal Sedation and Voluntary Refusal of Food and Fluids,” Ann Intern Med. 2000; 132: 408-414.</a:t>
            </a:r>
          </a:p>
          <a:p>
            <a:pPr marL="454025" indent="-454025">
              <a:lnSpc>
                <a:spcPct val="110000"/>
              </a:lnSpc>
              <a:buNone/>
            </a:pPr>
            <a:r>
              <a:rPr lang="en-US" sz="1600" dirty="0" err="1" smtClean="0"/>
              <a:t>Schutz</a:t>
            </a:r>
            <a:r>
              <a:rPr lang="en-US" sz="1600" dirty="0" smtClean="0"/>
              <a:t>, Alfred.  </a:t>
            </a:r>
            <a:r>
              <a:rPr lang="en-US" sz="1600" i="1" dirty="0" smtClean="0"/>
              <a:t>Collected Papers, Volume I.  </a:t>
            </a:r>
            <a:r>
              <a:rPr lang="en-US" sz="1600" dirty="0" err="1" smtClean="0"/>
              <a:t>Nijhoff</a:t>
            </a:r>
            <a:r>
              <a:rPr lang="en-US" sz="1600" dirty="0" smtClean="0"/>
              <a:t>, 1962.</a:t>
            </a:r>
          </a:p>
          <a:p>
            <a:pPr marL="454025" indent="-454025">
              <a:lnSpc>
                <a:spcPct val="110000"/>
              </a:lnSpc>
              <a:buNone/>
            </a:pPr>
            <a:r>
              <a:rPr lang="en-US" sz="1600" dirty="0"/>
              <a:t>	</a:t>
            </a:r>
            <a:r>
              <a:rPr lang="en-US" sz="1600" dirty="0" smtClean="0"/>
              <a:t>--”Common Sense and Scientific Interpretation of Human Action” (1953);</a:t>
            </a:r>
          </a:p>
          <a:p>
            <a:pPr marL="454025" indent="-454025">
              <a:lnSpc>
                <a:spcPct val="110000"/>
              </a:lnSpc>
              <a:buNone/>
            </a:pPr>
            <a:r>
              <a:rPr lang="en-US" sz="1600" dirty="0" smtClean="0"/>
              <a:t>	--”On Multiple Realities” (1945).</a:t>
            </a:r>
          </a:p>
          <a:p>
            <a:pPr marL="454025" indent="-454025">
              <a:lnSpc>
                <a:spcPct val="110000"/>
              </a:lnSpc>
              <a:buNone/>
            </a:pPr>
            <a:r>
              <a:rPr lang="en-US" sz="1600" dirty="0" err="1" smtClean="0"/>
              <a:t>Schutz</a:t>
            </a:r>
            <a:r>
              <a:rPr lang="en-US" sz="1600" dirty="0" smtClean="0"/>
              <a:t>, Alfred. “Reflections on the Problem of Relevance,” edited by Richard M. </a:t>
            </a:r>
            <a:r>
              <a:rPr lang="en-US" sz="1600" dirty="0" err="1" smtClean="0"/>
              <a:t>Zaner</a:t>
            </a:r>
            <a:r>
              <a:rPr lang="en-US" sz="1600" dirty="0" smtClean="0"/>
              <a:t>. Yale University Press, 1970.</a:t>
            </a:r>
            <a:endParaRPr lang="en-US" sz="1600" dirty="0"/>
          </a:p>
        </p:txBody>
      </p:sp>
    </p:spTree>
    <p:extLst>
      <p:ext uri="{BB962C8B-B14F-4D97-AF65-F5344CB8AC3E}">
        <p14:creationId xmlns:p14="http://schemas.microsoft.com/office/powerpoint/2010/main" val="2549347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Can </a:t>
            </a:r>
            <a:r>
              <a:rPr lang="en-US" sz="3600" dirty="0" smtClean="0"/>
              <a:t>vs. </a:t>
            </a:r>
            <a:r>
              <a:rPr lang="en-US" sz="3600" i="1" dirty="0" smtClean="0"/>
              <a:t>May</a:t>
            </a:r>
            <a:endParaRPr lang="en-US" sz="3600" i="1" dirty="0"/>
          </a:p>
        </p:txBody>
      </p:sp>
      <p:sp>
        <p:nvSpPr>
          <p:cNvPr id="3" name="Content Placeholder 2"/>
          <p:cNvSpPr>
            <a:spLocks noGrp="1"/>
          </p:cNvSpPr>
          <p:nvPr>
            <p:ph idx="1"/>
          </p:nvPr>
        </p:nvSpPr>
        <p:spPr/>
        <p:txBody>
          <a:bodyPr>
            <a:normAutofit/>
          </a:bodyPr>
          <a:lstStyle/>
          <a:p>
            <a:r>
              <a:rPr lang="en-US" dirty="0" smtClean="0"/>
              <a:t>Medical Decision Making (MDM) involves questions of what </a:t>
            </a:r>
            <a:r>
              <a:rPr lang="en-US" i="1" dirty="0" smtClean="0"/>
              <a:t>can </a:t>
            </a:r>
            <a:r>
              <a:rPr lang="en-US" dirty="0" smtClean="0"/>
              <a:t>be done and what </a:t>
            </a:r>
            <a:r>
              <a:rPr lang="en-US" i="1" dirty="0" smtClean="0"/>
              <a:t>may</a:t>
            </a:r>
            <a:r>
              <a:rPr lang="en-US" dirty="0" smtClean="0"/>
              <a:t> be done.</a:t>
            </a:r>
          </a:p>
          <a:p>
            <a:r>
              <a:rPr lang="en-US" dirty="0" smtClean="0"/>
              <a:t>What </a:t>
            </a:r>
            <a:r>
              <a:rPr lang="en-US" i="1" dirty="0" smtClean="0"/>
              <a:t>can</a:t>
            </a:r>
            <a:r>
              <a:rPr lang="en-US" dirty="0" smtClean="0"/>
              <a:t> be done for the patient?</a:t>
            </a:r>
          </a:p>
          <a:p>
            <a:pPr lvl="1"/>
            <a:r>
              <a:rPr lang="en-US" dirty="0" smtClean="0"/>
              <a:t>Clinical judgment: medicine, nursing, social work, chaplaincy, etc. </a:t>
            </a:r>
            <a:r>
              <a:rPr lang="en-US" sz="1400" dirty="0" smtClean="0"/>
              <a:t>(</a:t>
            </a:r>
            <a:r>
              <a:rPr lang="en-US" sz="1400" dirty="0" err="1" smtClean="0"/>
              <a:t>Jonsen</a:t>
            </a:r>
            <a:r>
              <a:rPr lang="en-US" sz="1400" dirty="0" smtClean="0"/>
              <a:t> and </a:t>
            </a:r>
            <a:r>
              <a:rPr lang="en-US" sz="1400" dirty="0" err="1" smtClean="0"/>
              <a:t>Siegler</a:t>
            </a:r>
            <a:r>
              <a:rPr lang="en-US" sz="1400" dirty="0" smtClean="0"/>
              <a:t>, 2015)</a:t>
            </a:r>
            <a:endParaRPr lang="en-US" sz="1400" dirty="0" smtClean="0"/>
          </a:p>
          <a:p>
            <a:pPr lvl="1"/>
            <a:r>
              <a:rPr lang="en-US" dirty="0" smtClean="0"/>
              <a:t>Goal: propose beneficial treatment and care options</a:t>
            </a:r>
          </a:p>
          <a:p>
            <a:pPr lvl="1"/>
            <a:r>
              <a:rPr lang="en-US" dirty="0" smtClean="0"/>
              <a:t>Draw from clinical experience and multiple stocks of knowledge, research, data, testing, etc</a:t>
            </a:r>
            <a:r>
              <a:rPr lang="en-US" dirty="0" smtClean="0"/>
              <a:t>.</a:t>
            </a:r>
          </a:p>
          <a:p>
            <a:r>
              <a:rPr lang="en-US" dirty="0"/>
              <a:t>What </a:t>
            </a:r>
            <a:r>
              <a:rPr lang="en-US" i="1" dirty="0"/>
              <a:t>may </a:t>
            </a:r>
            <a:r>
              <a:rPr lang="en-US" dirty="0"/>
              <a:t>be done for the patient?</a:t>
            </a:r>
          </a:p>
          <a:p>
            <a:pPr lvl="1"/>
            <a:r>
              <a:rPr lang="en-US" dirty="0"/>
              <a:t>Legal, ethical, and moral judgment</a:t>
            </a:r>
          </a:p>
          <a:p>
            <a:pPr lvl="1"/>
            <a:r>
              <a:rPr lang="en-US" dirty="0"/>
              <a:t>Goal: Propose </a:t>
            </a:r>
            <a:r>
              <a:rPr lang="en-US" i="1" dirty="0"/>
              <a:t>permissible </a:t>
            </a:r>
            <a:r>
              <a:rPr lang="en-US" dirty="0"/>
              <a:t>treatment and care options</a:t>
            </a:r>
          </a:p>
          <a:p>
            <a:pPr lvl="1"/>
            <a:r>
              <a:rPr lang="en-US" dirty="0"/>
              <a:t>Draw from law, ethics, morality: different concepts, categories, and measures of permissible action</a:t>
            </a:r>
          </a:p>
          <a:p>
            <a:pPr lvl="1"/>
            <a:endParaRPr lang="en-US" dirty="0"/>
          </a:p>
        </p:txBody>
      </p:sp>
    </p:spTree>
    <p:extLst>
      <p:ext uri="{BB962C8B-B14F-4D97-AF65-F5344CB8AC3E}">
        <p14:creationId xmlns:p14="http://schemas.microsoft.com/office/powerpoint/2010/main" val="365846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Medical Decision Making</a:t>
            </a:r>
            <a:endParaRPr lang="en-US" sz="3600" dirty="0"/>
          </a:p>
        </p:txBody>
      </p:sp>
      <p:sp>
        <p:nvSpPr>
          <p:cNvPr id="3" name="Content Placeholder 2"/>
          <p:cNvSpPr>
            <a:spLocks noGrp="1"/>
          </p:cNvSpPr>
          <p:nvPr>
            <p:ph idx="1"/>
          </p:nvPr>
        </p:nvSpPr>
        <p:spPr/>
        <p:txBody>
          <a:bodyPr>
            <a:normAutofit/>
          </a:bodyPr>
          <a:lstStyle/>
          <a:p>
            <a:r>
              <a:rPr lang="en-US" dirty="0" smtClean="0"/>
              <a:t>Should correlate what </a:t>
            </a:r>
            <a:r>
              <a:rPr lang="en-US" i="1" dirty="0" smtClean="0"/>
              <a:t>can</a:t>
            </a:r>
            <a:r>
              <a:rPr lang="en-US" dirty="0" smtClean="0"/>
              <a:t> be done (as determined by clinicians) and what </a:t>
            </a:r>
            <a:r>
              <a:rPr lang="en-US" i="1" dirty="0" smtClean="0"/>
              <a:t>may</a:t>
            </a:r>
            <a:r>
              <a:rPr lang="en-US" dirty="0" smtClean="0"/>
              <a:t> be done (as determined by shared-decision-makers</a:t>
            </a:r>
            <a:r>
              <a:rPr lang="en-US" dirty="0" smtClean="0"/>
              <a:t>) </a:t>
            </a:r>
            <a:r>
              <a:rPr lang="en-US" sz="1400" dirty="0" smtClean="0"/>
              <a:t>(“Boxes” one and two: </a:t>
            </a:r>
            <a:r>
              <a:rPr lang="en-US" sz="1400" dirty="0" err="1" smtClean="0"/>
              <a:t>Jonsen</a:t>
            </a:r>
            <a:r>
              <a:rPr lang="en-US" sz="1400" dirty="0" smtClean="0"/>
              <a:t> and </a:t>
            </a:r>
            <a:r>
              <a:rPr lang="en-US" sz="1400" dirty="0" err="1" smtClean="0"/>
              <a:t>Siegler</a:t>
            </a:r>
            <a:r>
              <a:rPr lang="en-US" sz="1400" dirty="0" smtClean="0"/>
              <a:t>, 2010)</a:t>
            </a:r>
            <a:endParaRPr lang="en-US" sz="1400" dirty="0" smtClean="0"/>
          </a:p>
          <a:p>
            <a:r>
              <a:rPr lang="en-US" dirty="0" smtClean="0"/>
              <a:t>Challenge:  What </a:t>
            </a:r>
            <a:r>
              <a:rPr lang="en-US" i="1" dirty="0" smtClean="0"/>
              <a:t>may </a:t>
            </a:r>
            <a:r>
              <a:rPr lang="en-US" dirty="0" smtClean="0"/>
              <a:t>be done, ethically and legally speaking, </a:t>
            </a:r>
            <a:r>
              <a:rPr lang="en-US" i="1" dirty="0" smtClean="0"/>
              <a:t>in general terms</a:t>
            </a:r>
            <a:r>
              <a:rPr lang="en-US" dirty="0" smtClean="0"/>
              <a:t>, is </a:t>
            </a:r>
            <a:r>
              <a:rPr lang="en-US" dirty="0" smtClean="0"/>
              <a:t>often </a:t>
            </a:r>
            <a:r>
              <a:rPr lang="en-US" dirty="0" smtClean="0"/>
              <a:t>unknown to those </a:t>
            </a:r>
            <a:r>
              <a:rPr lang="en-US" dirty="0" smtClean="0"/>
              <a:t>who face serious medical decisions, as patients and as surrogates</a:t>
            </a:r>
            <a:r>
              <a:rPr lang="en-US" dirty="0" smtClean="0"/>
              <a:t>.</a:t>
            </a:r>
            <a:endParaRPr lang="en-US" dirty="0" smtClean="0"/>
          </a:p>
        </p:txBody>
      </p:sp>
    </p:spTree>
    <p:extLst>
      <p:ext uri="{BB962C8B-B14F-4D97-AF65-F5344CB8AC3E}">
        <p14:creationId xmlns:p14="http://schemas.microsoft.com/office/powerpoint/2010/main" val="354969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Case Number One</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en-US" sz="1900" dirty="0" smtClean="0"/>
              <a:t>	David </a:t>
            </a:r>
            <a:r>
              <a:rPr lang="en-US" sz="1900" dirty="0"/>
              <a:t>Carson was 28 years old, single, working in sales, and enjoying his business success through a life rich in travel, sporting activities, </a:t>
            </a:r>
            <a:r>
              <a:rPr lang="en-US" sz="1900" dirty="0" smtClean="0"/>
              <a:t>lively friendships</a:t>
            </a:r>
            <a:r>
              <a:rPr lang="en-US" sz="1900" dirty="0"/>
              <a:t>, and the security of a strong extended family.  Unfortunately, Mr. Carson </a:t>
            </a:r>
            <a:r>
              <a:rPr lang="en-US" sz="1900" dirty="0" smtClean="0"/>
              <a:t>suffered a </a:t>
            </a:r>
            <a:r>
              <a:rPr lang="en-US" sz="1900" dirty="0"/>
              <a:t>skiing accident that left him with a traumatic brain injury and a cervical spine injury.  After he was rescued, placed on a ventilator, and stabilized, it was determined that Mr. Carson </a:t>
            </a:r>
            <a:r>
              <a:rPr lang="en-US" sz="1900" dirty="0" smtClean="0"/>
              <a:t>would remain quadriplegic and </a:t>
            </a:r>
            <a:r>
              <a:rPr lang="en-US" sz="1900" dirty="0"/>
              <a:t>ventilator-</a:t>
            </a:r>
            <a:r>
              <a:rPr lang="en-US" sz="1900" dirty="0" smtClean="0"/>
              <a:t>dependent. He suffered significant anoxic </a:t>
            </a:r>
            <a:r>
              <a:rPr lang="en-US" sz="1900" dirty="0"/>
              <a:t>brain damage in the time after his </a:t>
            </a:r>
            <a:r>
              <a:rPr lang="en-US" sz="1900" dirty="0" smtClean="0"/>
              <a:t>accident.  After </a:t>
            </a:r>
            <a:r>
              <a:rPr lang="en-US" sz="1900" dirty="0"/>
              <a:t>a few days, </a:t>
            </a:r>
            <a:r>
              <a:rPr lang="en-US" sz="1900" dirty="0" smtClean="0"/>
              <a:t>Mr</a:t>
            </a:r>
            <a:r>
              <a:rPr lang="en-US" sz="1900" dirty="0"/>
              <a:t>. Carson emerged </a:t>
            </a:r>
            <a:r>
              <a:rPr lang="en-US" sz="1900" dirty="0" smtClean="0"/>
              <a:t>from </a:t>
            </a:r>
            <a:r>
              <a:rPr lang="en-US" sz="1900" dirty="0"/>
              <a:t>coma, </a:t>
            </a:r>
            <a:r>
              <a:rPr lang="en-US" sz="1900" dirty="0" smtClean="0"/>
              <a:t>but he demonstrated no awareness, and was determined to be in a persistent vegetative state.  Mr. Carson’s parents and doctors waited and watched for over two weeks, but he showed no neurological progress.  At this point, Mr</a:t>
            </a:r>
            <a:r>
              <a:rPr lang="en-US" sz="1900" dirty="0"/>
              <a:t>. Carson’s physicians </a:t>
            </a:r>
            <a:r>
              <a:rPr lang="en-US" sz="1900" dirty="0" smtClean="0"/>
              <a:t>met with his </a:t>
            </a:r>
            <a:r>
              <a:rPr lang="en-US" sz="1900" dirty="0"/>
              <a:t>parents </a:t>
            </a:r>
            <a:r>
              <a:rPr lang="en-US" sz="1900" dirty="0" smtClean="0"/>
              <a:t>to </a:t>
            </a:r>
            <a:r>
              <a:rPr lang="en-US" sz="1900" dirty="0"/>
              <a:t>discuss goals of care, long-term prospects, and step-down treatment plans.  Mr. Carson was still ventilated on an endotracheal tube, and if he was to continue to receive treatment, he would soon need a tracheostomy for long-term respiratory support and a PEG tube placed for nutrition.</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894812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Case Number One </a:t>
            </a:r>
            <a:r>
              <a:rPr lang="en-US" sz="3200" dirty="0" smtClean="0"/>
              <a:t>(cont.)</a:t>
            </a:r>
            <a:endParaRPr lang="en-US" sz="3200" dirty="0"/>
          </a:p>
        </p:txBody>
      </p:sp>
      <p:sp>
        <p:nvSpPr>
          <p:cNvPr id="3" name="Content Placeholder 2"/>
          <p:cNvSpPr>
            <a:spLocks noGrp="1"/>
          </p:cNvSpPr>
          <p:nvPr>
            <p:ph idx="1"/>
          </p:nvPr>
        </p:nvSpPr>
        <p:spPr>
          <a:xfrm>
            <a:off x="457200" y="1600200"/>
            <a:ext cx="8229600" cy="4893864"/>
          </a:xfrm>
        </p:spPr>
        <p:txBody>
          <a:bodyPr>
            <a:normAutofit fontScale="25000" lnSpcReduction="20000"/>
          </a:bodyPr>
          <a:lstStyle/>
          <a:p>
            <a:pPr marL="0" indent="0">
              <a:lnSpc>
                <a:spcPct val="110000"/>
              </a:lnSpc>
              <a:buNone/>
            </a:pPr>
            <a:r>
              <a:rPr lang="en-US" dirty="0" smtClean="0"/>
              <a:t>	</a:t>
            </a:r>
            <a:r>
              <a:rPr lang="en-US" sz="7200" dirty="0" smtClean="0"/>
              <a:t>Mr. Carson’s parents were resigned to the situation, after three weeks bedside with their son, but they were defeated, thinking what it meant for David and his future. Especially Mrs. Carson:  If only he were </a:t>
            </a:r>
            <a:r>
              <a:rPr lang="en-US" sz="7200" i="1" dirty="0" smtClean="0"/>
              <a:t>with</a:t>
            </a:r>
            <a:r>
              <a:rPr lang="en-US" sz="7200" dirty="0" smtClean="0"/>
              <a:t> us, she thought---awake </a:t>
            </a:r>
            <a:r>
              <a:rPr lang="en-US" sz="7200" i="1" dirty="0" smtClean="0"/>
              <a:t>and</a:t>
            </a:r>
            <a:r>
              <a:rPr lang="en-US" sz="7200" dirty="0" smtClean="0"/>
              <a:t> aware, aware </a:t>
            </a:r>
            <a:r>
              <a:rPr lang="en-US" sz="7200" i="1" dirty="0" smtClean="0"/>
              <a:t>and </a:t>
            </a:r>
            <a:r>
              <a:rPr lang="en-US" sz="7200" dirty="0" smtClean="0"/>
              <a:t>himself. She knew his strength and spirit, and how he’d likely respond to his injuries, if only he were </a:t>
            </a:r>
            <a:r>
              <a:rPr lang="en-US" sz="7200" i="1" dirty="0" smtClean="0"/>
              <a:t>here</a:t>
            </a:r>
            <a:r>
              <a:rPr lang="en-US" sz="7200" dirty="0" smtClean="0"/>
              <a:t>.  He never knew how to quit.  But the idea was devastating, that he would not come back, never be himself, never have the presence to summon that courage.  At best, they were to hang their hopes on something called a “minimal conscious state.” </a:t>
            </a:r>
          </a:p>
          <a:p>
            <a:pPr marL="0" indent="0">
              <a:lnSpc>
                <a:spcPct val="110000"/>
              </a:lnSpc>
              <a:buNone/>
            </a:pPr>
            <a:r>
              <a:rPr lang="en-US" sz="7200" dirty="0"/>
              <a:t>	</a:t>
            </a:r>
            <a:r>
              <a:rPr lang="en-US" sz="7200" dirty="0" smtClean="0"/>
              <a:t>That day, when the doctor asked what they thought David would want from his care, they hesitated.  “If only he had died on that mountain,” Mrs. Carson said. “It would be better than this.  He wouldn’t want to live like this, on all these machines, not even knowing it.  That’s no life for him.”  Silence, and then:  “Why didn’t God just take him?  Why did He leave him this way? Why would He do such a thing?”  A moment passed, and the doctor ventured to speak.  If the Carson’s thought it was what David would want, she could take him off the ventilator, with their permission, and “let him go.”  At that point, though, Mrs. Carson turned, disbelieving: “That’s the only thing keeping him alive!  I know he wouldn’t want all this, but you cannot ask me to kill him! I can’t kill my son, even if he’d want me to.”</a:t>
            </a:r>
          </a:p>
          <a:p>
            <a:pPr marL="0" indent="0">
              <a:buNone/>
            </a:pPr>
            <a:endParaRPr lang="en-US" sz="8000" dirty="0"/>
          </a:p>
        </p:txBody>
      </p:sp>
    </p:spTree>
    <p:extLst>
      <p:ext uri="{BB962C8B-B14F-4D97-AF65-F5344CB8AC3E}">
        <p14:creationId xmlns:p14="http://schemas.microsoft.com/office/powerpoint/2010/main" val="365023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What May We Do?</a:t>
            </a:r>
            <a:endParaRPr lang="en-US" sz="3600" i="1" dirty="0"/>
          </a:p>
        </p:txBody>
      </p:sp>
      <p:sp>
        <p:nvSpPr>
          <p:cNvPr id="3" name="Content Placeholder 2"/>
          <p:cNvSpPr>
            <a:spLocks noGrp="1"/>
          </p:cNvSpPr>
          <p:nvPr>
            <p:ph idx="1"/>
          </p:nvPr>
        </p:nvSpPr>
        <p:spPr/>
        <p:txBody>
          <a:bodyPr>
            <a:noAutofit/>
          </a:bodyPr>
          <a:lstStyle/>
          <a:p>
            <a:pPr marL="342900" lvl="1" indent="-342900">
              <a:buFont typeface="Arial"/>
              <a:buChar char="•"/>
            </a:pPr>
            <a:r>
              <a:rPr lang="en-US" sz="2400" dirty="0" smtClean="0"/>
              <a:t>As a matter of legal and bio</a:t>
            </a:r>
            <a:r>
              <a:rPr lang="en-US" sz="2400" dirty="0" smtClean="0"/>
              <a:t>ethical consensus (</a:t>
            </a:r>
            <a:r>
              <a:rPr lang="en-US" sz="2400" dirty="0"/>
              <a:t>in a case like this):</a:t>
            </a:r>
            <a:endParaRPr lang="en-US" sz="2400" dirty="0" smtClean="0"/>
          </a:p>
          <a:p>
            <a:pPr marL="617220" lvl="2" indent="-342900">
              <a:buFont typeface="Arial"/>
              <a:buChar char="•"/>
            </a:pPr>
            <a:r>
              <a:rPr lang="en-US" sz="2400" i="1" dirty="0" smtClean="0"/>
              <a:t>Withdrawal </a:t>
            </a:r>
            <a:r>
              <a:rPr lang="en-US" sz="2400" i="1" dirty="0" smtClean="0"/>
              <a:t>of life </a:t>
            </a:r>
            <a:r>
              <a:rPr lang="en-US" sz="2400" i="1" dirty="0" smtClean="0"/>
              <a:t>support </a:t>
            </a:r>
            <a:r>
              <a:rPr lang="en-US" sz="2400" dirty="0" smtClean="0"/>
              <a:t>is not ethically equivalent to </a:t>
            </a:r>
            <a:r>
              <a:rPr lang="en-US" sz="2400" i="1" dirty="0" smtClean="0"/>
              <a:t>killing </a:t>
            </a:r>
            <a:r>
              <a:rPr lang="en-US" sz="2400" i="1" dirty="0" smtClean="0"/>
              <a:t>the </a:t>
            </a:r>
            <a:r>
              <a:rPr lang="en-US" sz="2400" i="1" dirty="0" smtClean="0"/>
              <a:t>patient</a:t>
            </a:r>
            <a:r>
              <a:rPr lang="en-US" sz="2400" dirty="0" smtClean="0"/>
              <a:t>.</a:t>
            </a:r>
            <a:r>
              <a:rPr lang="en-US" sz="2400" dirty="0" smtClean="0"/>
              <a:t> </a:t>
            </a:r>
            <a:r>
              <a:rPr lang="en-US" sz="1400" dirty="0" smtClean="0"/>
              <a:t>(AMA, 1992)</a:t>
            </a:r>
            <a:endParaRPr lang="en-US" sz="1400" dirty="0"/>
          </a:p>
          <a:p>
            <a:pPr marL="617220" lvl="2" indent="-342900">
              <a:buFont typeface="Arial"/>
              <a:buChar char="•"/>
            </a:pPr>
            <a:r>
              <a:rPr lang="en-US" sz="2400" dirty="0" smtClean="0"/>
              <a:t>Withdrawal of life support is ethically permissible if the action is consistent with the patient’s known preferences or best interest. </a:t>
            </a:r>
            <a:r>
              <a:rPr lang="en-US" sz="1400" dirty="0" smtClean="0"/>
              <a:t>(Ibid.)</a:t>
            </a:r>
          </a:p>
          <a:p>
            <a:pPr marL="617220" lvl="2" indent="-342900">
              <a:buFont typeface="Arial"/>
              <a:buChar char="•"/>
            </a:pPr>
            <a:r>
              <a:rPr lang="en-US" sz="2400" dirty="0" smtClean="0"/>
              <a:t>When life support is withdrawn, the patient’s death is caused by her underlying illness or injury, and not the withdrawal; those who remove life support (with approp</a:t>
            </a:r>
            <a:r>
              <a:rPr lang="en-US" sz="2400" dirty="0" smtClean="0"/>
              <a:t>riate consent) are morally culpable for neither the underlying condition nor the patient’s demise. </a:t>
            </a:r>
            <a:r>
              <a:rPr lang="en-US" sz="1400" dirty="0" smtClean="0"/>
              <a:t>(Ibid.)</a:t>
            </a:r>
            <a:endParaRPr lang="en-US" sz="1400" dirty="0" smtClean="0"/>
          </a:p>
          <a:p>
            <a:pPr marL="0" lvl="1" indent="0">
              <a:buNone/>
            </a:pPr>
            <a:endParaRPr lang="en-US" sz="2400" dirty="0" smtClean="0"/>
          </a:p>
        </p:txBody>
      </p:sp>
    </p:spTree>
    <p:extLst>
      <p:ext uri="{BB962C8B-B14F-4D97-AF65-F5344CB8AC3E}">
        <p14:creationId xmlns:p14="http://schemas.microsoft.com/office/powerpoint/2010/main" val="2773930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What May We Do?</a:t>
            </a:r>
            <a:endParaRPr lang="en-US" sz="3600" i="1" dirty="0"/>
          </a:p>
        </p:txBody>
      </p:sp>
      <p:sp>
        <p:nvSpPr>
          <p:cNvPr id="3" name="Content Placeholder 2"/>
          <p:cNvSpPr>
            <a:spLocks noGrp="1"/>
          </p:cNvSpPr>
          <p:nvPr>
            <p:ph idx="1"/>
          </p:nvPr>
        </p:nvSpPr>
        <p:spPr/>
        <p:txBody>
          <a:bodyPr>
            <a:noAutofit/>
          </a:bodyPr>
          <a:lstStyle/>
          <a:p>
            <a:pPr marL="342900" lvl="1" indent="-342900">
              <a:buFont typeface="Arial"/>
              <a:buChar char="•"/>
            </a:pPr>
            <a:r>
              <a:rPr lang="en-US" sz="2400" dirty="0" smtClean="0"/>
              <a:t>Thus, one might say, Mrs. Carson (in Case One) is apparently </a:t>
            </a:r>
            <a:r>
              <a:rPr lang="en-US" sz="2400" dirty="0" smtClean="0"/>
              <a:t>confused, uninformed, </a:t>
            </a:r>
            <a:r>
              <a:rPr lang="en-US" sz="2400" dirty="0"/>
              <a:t>or </a:t>
            </a:r>
            <a:r>
              <a:rPr lang="en-US" sz="2400" dirty="0" smtClean="0"/>
              <a:t>inexperienced, and should be given information and support</a:t>
            </a:r>
            <a:r>
              <a:rPr lang="en-US" sz="2400" dirty="0" smtClean="0"/>
              <a:t>.</a:t>
            </a:r>
          </a:p>
          <a:p>
            <a:pPr marL="342900" lvl="1" indent="-342900">
              <a:buFont typeface="Arial"/>
              <a:buChar char="•"/>
            </a:pPr>
            <a:r>
              <a:rPr lang="en-US" sz="2400" dirty="0" smtClean="0"/>
              <a:t>This </a:t>
            </a:r>
            <a:r>
              <a:rPr lang="en-US" sz="2400" dirty="0"/>
              <a:t>finding relies upon a sense of general</a:t>
            </a:r>
            <a:r>
              <a:rPr lang="en-US" sz="2400" i="1" dirty="0"/>
              <a:t> ethical permissibility</a:t>
            </a:r>
            <a:r>
              <a:rPr lang="en-US" sz="2400" dirty="0"/>
              <a:t>: </a:t>
            </a:r>
            <a:endParaRPr lang="en-US" sz="2400" dirty="0" smtClean="0"/>
          </a:p>
          <a:p>
            <a:pPr marL="617220" lvl="2" indent="-342900">
              <a:buFont typeface="Arial"/>
              <a:buChar char="•"/>
            </a:pPr>
            <a:r>
              <a:rPr lang="en-US" sz="2000" dirty="0"/>
              <a:t>O</a:t>
            </a:r>
            <a:r>
              <a:rPr lang="en-US" sz="2000" dirty="0" smtClean="0"/>
              <a:t>ne’s </a:t>
            </a:r>
            <a:r>
              <a:rPr lang="en-US" sz="2000" dirty="0"/>
              <a:t>sense that an action or type of action is considered permissible as a matter of broad consensus in mainstream bioethical theory and practice. </a:t>
            </a:r>
          </a:p>
          <a:p>
            <a:pPr marL="617220" lvl="2" indent="-342900">
              <a:buFont typeface="Arial"/>
              <a:buChar char="•"/>
            </a:pPr>
            <a:r>
              <a:rPr lang="en-US" sz="2000" dirty="0" smtClean="0"/>
              <a:t>If Action </a:t>
            </a:r>
            <a:r>
              <a:rPr lang="en-US" sz="2000" i="1" dirty="0" smtClean="0"/>
              <a:t>A</a:t>
            </a:r>
            <a:r>
              <a:rPr lang="en-US" sz="2000" dirty="0" smtClean="0"/>
              <a:t> is ethically permissible, it is an available option; it may not yet be the “right” option.  (Necessary but not sufficient condition.)</a:t>
            </a:r>
            <a:endParaRPr lang="en-US" sz="2000" dirty="0"/>
          </a:p>
          <a:p>
            <a:pPr marL="342900" lvl="1" indent="-342900">
              <a:buFont typeface="Arial"/>
              <a:buChar char="•"/>
            </a:pPr>
            <a:endParaRPr lang="en-US" sz="2400" dirty="0" smtClean="0"/>
          </a:p>
        </p:txBody>
      </p:sp>
    </p:spTree>
    <p:extLst>
      <p:ext uri="{BB962C8B-B14F-4D97-AF65-F5344CB8AC3E}">
        <p14:creationId xmlns:p14="http://schemas.microsoft.com/office/powerpoint/2010/main" val="319998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Permissibility </a:t>
            </a:r>
            <a:endParaRPr lang="en-US" dirty="0"/>
          </a:p>
        </p:txBody>
      </p:sp>
      <p:sp>
        <p:nvSpPr>
          <p:cNvPr id="3" name="Content Placeholder 2"/>
          <p:cNvSpPr>
            <a:spLocks noGrp="1"/>
          </p:cNvSpPr>
          <p:nvPr>
            <p:ph idx="1"/>
          </p:nvPr>
        </p:nvSpPr>
        <p:spPr/>
        <p:txBody>
          <a:bodyPr>
            <a:normAutofit/>
          </a:bodyPr>
          <a:lstStyle/>
          <a:p>
            <a:r>
              <a:rPr lang="en-US" dirty="0" smtClean="0"/>
              <a:t>Expresses our general sense of </a:t>
            </a:r>
            <a:r>
              <a:rPr lang="en-US" i="1" dirty="0" smtClean="0"/>
              <a:t>what may be done </a:t>
            </a:r>
            <a:r>
              <a:rPr lang="en-US" dirty="0" smtClean="0"/>
              <a:t>as a matter of broad, mainstream bioethical consensus.</a:t>
            </a:r>
          </a:p>
          <a:p>
            <a:r>
              <a:rPr lang="en-US" dirty="0"/>
              <a:t>O</a:t>
            </a:r>
            <a:r>
              <a:rPr lang="en-US" i="1" dirty="0" smtClean="0"/>
              <a:t>perative </a:t>
            </a:r>
            <a:r>
              <a:rPr lang="en-US" i="1" dirty="0" smtClean="0"/>
              <a:t>concept</a:t>
            </a:r>
            <a:r>
              <a:rPr lang="en-US" dirty="0" smtClean="0"/>
              <a:t> in MDM (i.e., a </a:t>
            </a:r>
            <a:r>
              <a:rPr lang="en-US" i="1" dirty="0" smtClean="0"/>
              <a:t>means</a:t>
            </a:r>
            <a:r>
              <a:rPr lang="en-US" dirty="0" smtClean="0"/>
              <a:t> of thinking vs. </a:t>
            </a:r>
            <a:r>
              <a:rPr lang="en-US" i="1" dirty="0" smtClean="0"/>
              <a:t>object</a:t>
            </a:r>
            <a:r>
              <a:rPr lang="en-US" dirty="0" smtClean="0"/>
              <a:t> of thought)</a:t>
            </a:r>
            <a:r>
              <a:rPr lang="en-US" dirty="0"/>
              <a:t>. </a:t>
            </a:r>
            <a:r>
              <a:rPr lang="en-US" sz="1400" dirty="0" smtClean="0"/>
              <a:t>(Fink, 1957)</a:t>
            </a:r>
          </a:p>
          <a:p>
            <a:r>
              <a:rPr lang="en-US" i="1" dirty="0" smtClean="0"/>
              <a:t>Descriptive</a:t>
            </a:r>
            <a:r>
              <a:rPr lang="en-US" dirty="0" smtClean="0"/>
              <a:t> </a:t>
            </a:r>
            <a:r>
              <a:rPr lang="en-US" dirty="0"/>
              <a:t>attribution, vs. </a:t>
            </a:r>
            <a:r>
              <a:rPr lang="en-US" i="1" dirty="0"/>
              <a:t>prescriptive</a:t>
            </a:r>
            <a:r>
              <a:rPr lang="en-US" dirty="0"/>
              <a:t> evaluation. </a:t>
            </a:r>
            <a:r>
              <a:rPr lang="en-US" dirty="0" smtClean="0"/>
              <a:t>(“</a:t>
            </a:r>
            <a:r>
              <a:rPr lang="en-US" dirty="0"/>
              <a:t>Action </a:t>
            </a:r>
            <a:r>
              <a:rPr lang="en-US" i="1" dirty="0"/>
              <a:t>A</a:t>
            </a:r>
            <a:r>
              <a:rPr lang="en-US" dirty="0"/>
              <a:t> </a:t>
            </a:r>
            <a:r>
              <a:rPr lang="en-US" b="1" i="1" dirty="0"/>
              <a:t>is</a:t>
            </a:r>
            <a:r>
              <a:rPr lang="en-US" dirty="0"/>
              <a:t> </a:t>
            </a:r>
            <a:r>
              <a:rPr lang="en-US" b="1" i="1" dirty="0" smtClean="0"/>
              <a:t>widely considered </a:t>
            </a:r>
            <a:r>
              <a:rPr lang="en-US" dirty="0" smtClean="0"/>
              <a:t>ethically </a:t>
            </a:r>
            <a:r>
              <a:rPr lang="en-US" dirty="0"/>
              <a:t>appropriate” vs. “Action </a:t>
            </a:r>
            <a:r>
              <a:rPr lang="en-US" i="1" dirty="0"/>
              <a:t>A </a:t>
            </a:r>
            <a:r>
              <a:rPr lang="en-US" b="1" i="1" dirty="0"/>
              <a:t>is</a:t>
            </a:r>
            <a:r>
              <a:rPr lang="en-US" dirty="0"/>
              <a:t> ethically appropriate.”</a:t>
            </a:r>
            <a:r>
              <a:rPr lang="en-US" dirty="0" smtClean="0"/>
              <a:t>)</a:t>
            </a:r>
            <a:endParaRPr lang="en-US" dirty="0" smtClean="0"/>
          </a:p>
          <a:p>
            <a:r>
              <a:rPr lang="en-US" dirty="0" smtClean="0"/>
              <a:t>C</a:t>
            </a:r>
            <a:r>
              <a:rPr lang="en-US" dirty="0" smtClean="0"/>
              <a:t>orrelates with </a:t>
            </a:r>
            <a:r>
              <a:rPr lang="en-US" dirty="0" smtClean="0"/>
              <a:t>distinct operative concepts of legal </a:t>
            </a:r>
            <a:r>
              <a:rPr lang="en-US" dirty="0" smtClean="0"/>
              <a:t>and </a:t>
            </a:r>
            <a:r>
              <a:rPr lang="en-US" dirty="0" smtClean="0"/>
              <a:t>moral </a:t>
            </a:r>
            <a:r>
              <a:rPr lang="en-US" dirty="0" smtClean="0"/>
              <a:t>permissibility (construed as individual, personal morality).</a:t>
            </a:r>
            <a:endParaRPr lang="en-US" dirty="0" smtClean="0"/>
          </a:p>
          <a:p>
            <a:endParaRPr lang="en-US" dirty="0" smtClean="0"/>
          </a:p>
        </p:txBody>
      </p:sp>
    </p:spTree>
    <p:extLst>
      <p:ext uri="{BB962C8B-B14F-4D97-AF65-F5344CB8AC3E}">
        <p14:creationId xmlns:p14="http://schemas.microsoft.com/office/powerpoint/2010/main" val="2517739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7112</TotalTime>
  <Words>2275</Words>
  <Application>Microsoft Macintosh PowerPoint</Application>
  <PresentationFormat>On-screen Show (4:3)</PresentationFormat>
  <Paragraphs>138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What May We Do? Ethical Permissibility in Medical Decision-Making</vt:lpstr>
      <vt:lpstr>Objectives of this workshop</vt:lpstr>
      <vt:lpstr>Can vs. May</vt:lpstr>
      <vt:lpstr>Medical Decision Making</vt:lpstr>
      <vt:lpstr>Case Number One</vt:lpstr>
      <vt:lpstr>Case Number One (cont.)</vt:lpstr>
      <vt:lpstr>What May We Do?</vt:lpstr>
      <vt:lpstr>What May We Do?</vt:lpstr>
      <vt:lpstr>Ethical Permissibility </vt:lpstr>
      <vt:lpstr>Ethical Permissibility </vt:lpstr>
      <vt:lpstr>What may we do?</vt:lpstr>
      <vt:lpstr>Permissibility Mapping </vt:lpstr>
      <vt:lpstr>From here: Fill in the circles</vt:lpstr>
      <vt:lpstr>To here: Align the options</vt:lpstr>
      <vt:lpstr>Case Number Two</vt:lpstr>
      <vt:lpstr>Case Number Two (cont.)</vt:lpstr>
      <vt:lpstr>What May We Do?</vt:lpstr>
      <vt:lpstr>Case Number Three</vt:lpstr>
      <vt:lpstr>Case Number Three</vt:lpstr>
      <vt:lpstr>What May We Do?</vt:lpstr>
      <vt:lpstr>Case Number Four</vt:lpstr>
      <vt:lpstr>What may we do?</vt:lpstr>
      <vt:lpstr>References</vt:lpstr>
      <vt:lpstr>References</vt:lpstr>
    </vt:vector>
  </TitlesOfParts>
  <Company>CSU San Marcos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May We Do?   Ethical Permissibility in Medical Decision-Making</dc:title>
  <dc:creator>Michael McDuffie</dc:creator>
  <cp:lastModifiedBy>Michael McDuffie</cp:lastModifiedBy>
  <cp:revision>97</cp:revision>
  <dcterms:created xsi:type="dcterms:W3CDTF">2016-03-24T22:25:17Z</dcterms:created>
  <dcterms:modified xsi:type="dcterms:W3CDTF">2016-03-29T21:02:57Z</dcterms:modified>
</cp:coreProperties>
</file>