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62" r:id="rId5"/>
    <p:sldId id="264" r:id="rId6"/>
    <p:sldId id="263" r:id="rId7"/>
    <p:sldId id="267" r:id="rId8"/>
    <p:sldId id="271" r:id="rId9"/>
    <p:sldId id="272" r:id="rId10"/>
    <p:sldId id="273" r:id="rId11"/>
    <p:sldId id="275" r:id="rId12"/>
    <p:sldId id="276" r:id="rId13"/>
    <p:sldId id="260" r:id="rId14"/>
    <p:sldId id="277" r:id="rId15"/>
    <p:sldId id="269" r:id="rId16"/>
    <p:sldId id="259" r:id="rId17"/>
    <p:sldId id="280"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4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8F16A1-5AFE-4925-8D99-B353D962DF91}" type="doc">
      <dgm:prSet loTypeId="urn:microsoft.com/office/officeart/2005/8/layout/venn1" loCatId="relationship" qsTypeId="urn:microsoft.com/office/officeart/2005/8/quickstyle/simple1" qsCatId="simple" csTypeId="urn:microsoft.com/office/officeart/2005/8/colors/accent1_2" csCatId="accent1" phldr="1"/>
      <dgm:spPr/>
    </dgm:pt>
    <dgm:pt modelId="{CA307FF2-6B73-4F64-9B79-70FB70266869}">
      <dgm:prSet phldrT="[Text]"/>
      <dgm:spPr/>
      <dgm:t>
        <a:bodyPr/>
        <a:lstStyle/>
        <a:p>
          <a:r>
            <a:rPr lang="en-US" b="1" i="1" dirty="0" smtClean="0">
              <a:latin typeface="Papyrus" pitchFamily="66" charset="0"/>
            </a:rPr>
            <a:t>soma</a:t>
          </a:r>
          <a:endParaRPr lang="en-US" b="1" i="1" dirty="0">
            <a:latin typeface="Papyrus" pitchFamily="66" charset="0"/>
          </a:endParaRPr>
        </a:p>
      </dgm:t>
    </dgm:pt>
    <dgm:pt modelId="{EFB91CE7-53E2-4C17-9CD8-93A07BD40A9B}" type="parTrans" cxnId="{30CDB3E7-BFD3-4521-86F7-2BF0F6084B42}">
      <dgm:prSet/>
      <dgm:spPr/>
      <dgm:t>
        <a:bodyPr/>
        <a:lstStyle/>
        <a:p>
          <a:endParaRPr lang="en-US"/>
        </a:p>
      </dgm:t>
    </dgm:pt>
    <dgm:pt modelId="{21B94EB4-D749-4F90-8DB6-F145B995BE6D}" type="sibTrans" cxnId="{30CDB3E7-BFD3-4521-86F7-2BF0F6084B42}">
      <dgm:prSet/>
      <dgm:spPr/>
      <dgm:t>
        <a:bodyPr/>
        <a:lstStyle/>
        <a:p>
          <a:endParaRPr lang="en-US"/>
        </a:p>
      </dgm:t>
    </dgm:pt>
    <dgm:pt modelId="{50593233-02DB-4F64-8D38-11DAE5B067EA}">
      <dgm:prSet phldrT="[Text]"/>
      <dgm:spPr/>
      <dgm:t>
        <a:bodyPr/>
        <a:lstStyle/>
        <a:p>
          <a:r>
            <a:rPr lang="en-US" b="1" i="1" dirty="0" smtClean="0">
              <a:latin typeface="Papyrus" pitchFamily="66" charset="0"/>
            </a:rPr>
            <a:t>ethos</a:t>
          </a:r>
          <a:endParaRPr lang="en-US" b="1" i="1" dirty="0">
            <a:latin typeface="Papyrus" pitchFamily="66" charset="0"/>
          </a:endParaRPr>
        </a:p>
      </dgm:t>
    </dgm:pt>
    <dgm:pt modelId="{F55973E1-5B40-4C10-A45D-3987F67818A6}" type="parTrans" cxnId="{2B07F540-7B4F-4E48-8B65-B779B286B907}">
      <dgm:prSet/>
      <dgm:spPr/>
      <dgm:t>
        <a:bodyPr/>
        <a:lstStyle/>
        <a:p>
          <a:endParaRPr lang="en-US"/>
        </a:p>
      </dgm:t>
    </dgm:pt>
    <dgm:pt modelId="{777678FD-F2AD-4D29-97CB-2B244FFCE2D1}" type="sibTrans" cxnId="{2B07F540-7B4F-4E48-8B65-B779B286B907}">
      <dgm:prSet/>
      <dgm:spPr/>
      <dgm:t>
        <a:bodyPr/>
        <a:lstStyle/>
        <a:p>
          <a:endParaRPr lang="en-US"/>
        </a:p>
      </dgm:t>
    </dgm:pt>
    <dgm:pt modelId="{C937B784-B9A1-4589-BCFD-B45C304DC1E8}">
      <dgm:prSet phldrT="[Text]"/>
      <dgm:spPr/>
      <dgm:t>
        <a:bodyPr/>
        <a:lstStyle/>
        <a:p>
          <a:r>
            <a:rPr lang="en-US" b="1" i="1" dirty="0" smtClean="0">
              <a:latin typeface="Papyrus" pitchFamily="66" charset="0"/>
            </a:rPr>
            <a:t>psyche</a:t>
          </a:r>
          <a:endParaRPr lang="en-US" b="1" i="1" dirty="0">
            <a:latin typeface="Papyrus" pitchFamily="66" charset="0"/>
          </a:endParaRPr>
        </a:p>
      </dgm:t>
    </dgm:pt>
    <dgm:pt modelId="{FB264791-E9E8-456E-82DB-4DCD24AFC769}" type="parTrans" cxnId="{5A264B58-4BC5-4BAA-9471-DBF74A16F115}">
      <dgm:prSet/>
      <dgm:spPr/>
      <dgm:t>
        <a:bodyPr/>
        <a:lstStyle/>
        <a:p>
          <a:endParaRPr lang="en-US"/>
        </a:p>
      </dgm:t>
    </dgm:pt>
    <dgm:pt modelId="{A73AE045-385B-4338-8952-C3A22A968BD0}" type="sibTrans" cxnId="{5A264B58-4BC5-4BAA-9471-DBF74A16F115}">
      <dgm:prSet/>
      <dgm:spPr/>
      <dgm:t>
        <a:bodyPr/>
        <a:lstStyle/>
        <a:p>
          <a:endParaRPr lang="en-US"/>
        </a:p>
      </dgm:t>
    </dgm:pt>
    <dgm:pt modelId="{FCFC5D33-90EC-43A9-99D4-E0AD2E86307B}" type="pres">
      <dgm:prSet presAssocID="{BE8F16A1-5AFE-4925-8D99-B353D962DF91}" presName="compositeShape" presStyleCnt="0">
        <dgm:presLayoutVars>
          <dgm:chMax val="7"/>
          <dgm:dir/>
          <dgm:resizeHandles val="exact"/>
        </dgm:presLayoutVars>
      </dgm:prSet>
      <dgm:spPr/>
    </dgm:pt>
    <dgm:pt modelId="{291210F3-FB1C-45D6-884A-F1AAC8CFA9C9}" type="pres">
      <dgm:prSet presAssocID="{CA307FF2-6B73-4F64-9B79-70FB70266869}" presName="circ1" presStyleLbl="vennNode1" presStyleIdx="0" presStyleCnt="3" custLinFactNeighborX="0" custLinFactNeighborY="0"/>
      <dgm:spPr/>
      <dgm:t>
        <a:bodyPr/>
        <a:lstStyle/>
        <a:p>
          <a:endParaRPr lang="en-US"/>
        </a:p>
      </dgm:t>
    </dgm:pt>
    <dgm:pt modelId="{2EBE5755-76AD-4D35-9389-5DF9F5487A3D}" type="pres">
      <dgm:prSet presAssocID="{CA307FF2-6B73-4F64-9B79-70FB70266869}" presName="circ1Tx" presStyleLbl="revTx" presStyleIdx="0" presStyleCnt="0">
        <dgm:presLayoutVars>
          <dgm:chMax val="0"/>
          <dgm:chPref val="0"/>
          <dgm:bulletEnabled val="1"/>
        </dgm:presLayoutVars>
      </dgm:prSet>
      <dgm:spPr/>
      <dgm:t>
        <a:bodyPr/>
        <a:lstStyle/>
        <a:p>
          <a:endParaRPr lang="en-US"/>
        </a:p>
      </dgm:t>
    </dgm:pt>
    <dgm:pt modelId="{EB261AEE-6DB2-4169-9239-E8578552EFAC}" type="pres">
      <dgm:prSet presAssocID="{50593233-02DB-4F64-8D38-11DAE5B067EA}" presName="circ2" presStyleLbl="vennNode1" presStyleIdx="1" presStyleCnt="3"/>
      <dgm:spPr/>
      <dgm:t>
        <a:bodyPr/>
        <a:lstStyle/>
        <a:p>
          <a:endParaRPr lang="en-US"/>
        </a:p>
      </dgm:t>
    </dgm:pt>
    <dgm:pt modelId="{54057639-AB4A-4228-965F-F4DE3CFD36BD}" type="pres">
      <dgm:prSet presAssocID="{50593233-02DB-4F64-8D38-11DAE5B067EA}" presName="circ2Tx" presStyleLbl="revTx" presStyleIdx="0" presStyleCnt="0">
        <dgm:presLayoutVars>
          <dgm:chMax val="0"/>
          <dgm:chPref val="0"/>
          <dgm:bulletEnabled val="1"/>
        </dgm:presLayoutVars>
      </dgm:prSet>
      <dgm:spPr/>
      <dgm:t>
        <a:bodyPr/>
        <a:lstStyle/>
        <a:p>
          <a:endParaRPr lang="en-US"/>
        </a:p>
      </dgm:t>
    </dgm:pt>
    <dgm:pt modelId="{1240272C-EDFA-4566-9EC0-E6EC3CED5E29}" type="pres">
      <dgm:prSet presAssocID="{C937B784-B9A1-4589-BCFD-B45C304DC1E8}" presName="circ3" presStyleLbl="vennNode1" presStyleIdx="2" presStyleCnt="3"/>
      <dgm:spPr/>
      <dgm:t>
        <a:bodyPr/>
        <a:lstStyle/>
        <a:p>
          <a:endParaRPr lang="en-US"/>
        </a:p>
      </dgm:t>
    </dgm:pt>
    <dgm:pt modelId="{78C2B602-DE23-431E-8C2D-ABE66D393CBE}" type="pres">
      <dgm:prSet presAssocID="{C937B784-B9A1-4589-BCFD-B45C304DC1E8}" presName="circ3Tx" presStyleLbl="revTx" presStyleIdx="0" presStyleCnt="0">
        <dgm:presLayoutVars>
          <dgm:chMax val="0"/>
          <dgm:chPref val="0"/>
          <dgm:bulletEnabled val="1"/>
        </dgm:presLayoutVars>
      </dgm:prSet>
      <dgm:spPr/>
      <dgm:t>
        <a:bodyPr/>
        <a:lstStyle/>
        <a:p>
          <a:endParaRPr lang="en-US"/>
        </a:p>
      </dgm:t>
    </dgm:pt>
  </dgm:ptLst>
  <dgm:cxnLst>
    <dgm:cxn modelId="{4C8585C1-5DCC-4574-80FF-31AE701B589F}" type="presOf" srcId="{C937B784-B9A1-4589-BCFD-B45C304DC1E8}" destId="{78C2B602-DE23-431E-8C2D-ABE66D393CBE}" srcOrd="1" destOrd="0" presId="urn:microsoft.com/office/officeart/2005/8/layout/venn1"/>
    <dgm:cxn modelId="{5A264B58-4BC5-4BAA-9471-DBF74A16F115}" srcId="{BE8F16A1-5AFE-4925-8D99-B353D962DF91}" destId="{C937B784-B9A1-4589-BCFD-B45C304DC1E8}" srcOrd="2" destOrd="0" parTransId="{FB264791-E9E8-456E-82DB-4DCD24AFC769}" sibTransId="{A73AE045-385B-4338-8952-C3A22A968BD0}"/>
    <dgm:cxn modelId="{4E8627D6-9301-43D0-8013-36DB7EBBAF7C}" type="presOf" srcId="{C937B784-B9A1-4589-BCFD-B45C304DC1E8}" destId="{1240272C-EDFA-4566-9EC0-E6EC3CED5E29}" srcOrd="0" destOrd="0" presId="urn:microsoft.com/office/officeart/2005/8/layout/venn1"/>
    <dgm:cxn modelId="{D50527D8-2868-4192-874E-D1149A7A5365}" type="presOf" srcId="{CA307FF2-6B73-4F64-9B79-70FB70266869}" destId="{2EBE5755-76AD-4D35-9389-5DF9F5487A3D}" srcOrd="1" destOrd="0" presId="urn:microsoft.com/office/officeart/2005/8/layout/venn1"/>
    <dgm:cxn modelId="{8B0EFE6D-BBFA-4393-88AC-C2C745630483}" type="presOf" srcId="{50593233-02DB-4F64-8D38-11DAE5B067EA}" destId="{EB261AEE-6DB2-4169-9239-E8578552EFAC}" srcOrd="0" destOrd="0" presId="urn:microsoft.com/office/officeart/2005/8/layout/venn1"/>
    <dgm:cxn modelId="{CCD5345C-A807-4620-896E-979801ACDE98}" type="presOf" srcId="{BE8F16A1-5AFE-4925-8D99-B353D962DF91}" destId="{FCFC5D33-90EC-43A9-99D4-E0AD2E86307B}" srcOrd="0" destOrd="0" presId="urn:microsoft.com/office/officeart/2005/8/layout/venn1"/>
    <dgm:cxn modelId="{C0B406BB-322C-4F9B-A88E-48090153ADAF}" type="presOf" srcId="{CA307FF2-6B73-4F64-9B79-70FB70266869}" destId="{291210F3-FB1C-45D6-884A-F1AAC8CFA9C9}" srcOrd="0" destOrd="0" presId="urn:microsoft.com/office/officeart/2005/8/layout/venn1"/>
    <dgm:cxn modelId="{2B07F540-7B4F-4E48-8B65-B779B286B907}" srcId="{BE8F16A1-5AFE-4925-8D99-B353D962DF91}" destId="{50593233-02DB-4F64-8D38-11DAE5B067EA}" srcOrd="1" destOrd="0" parTransId="{F55973E1-5B40-4C10-A45D-3987F67818A6}" sibTransId="{777678FD-F2AD-4D29-97CB-2B244FFCE2D1}"/>
    <dgm:cxn modelId="{30CDB3E7-BFD3-4521-86F7-2BF0F6084B42}" srcId="{BE8F16A1-5AFE-4925-8D99-B353D962DF91}" destId="{CA307FF2-6B73-4F64-9B79-70FB70266869}" srcOrd="0" destOrd="0" parTransId="{EFB91CE7-53E2-4C17-9CD8-93A07BD40A9B}" sibTransId="{21B94EB4-D749-4F90-8DB6-F145B995BE6D}"/>
    <dgm:cxn modelId="{5A3AF74E-458E-4FD3-B4EE-79BD9B559120}" type="presOf" srcId="{50593233-02DB-4F64-8D38-11DAE5B067EA}" destId="{54057639-AB4A-4228-965F-F4DE3CFD36BD}" srcOrd="1" destOrd="0" presId="urn:microsoft.com/office/officeart/2005/8/layout/venn1"/>
    <dgm:cxn modelId="{7949ACE5-D945-44EE-A447-CB03987F1B61}" type="presParOf" srcId="{FCFC5D33-90EC-43A9-99D4-E0AD2E86307B}" destId="{291210F3-FB1C-45D6-884A-F1AAC8CFA9C9}" srcOrd="0" destOrd="0" presId="urn:microsoft.com/office/officeart/2005/8/layout/venn1"/>
    <dgm:cxn modelId="{7DE57082-A530-4F44-B8D8-138F24A04434}" type="presParOf" srcId="{FCFC5D33-90EC-43A9-99D4-E0AD2E86307B}" destId="{2EBE5755-76AD-4D35-9389-5DF9F5487A3D}" srcOrd="1" destOrd="0" presId="urn:microsoft.com/office/officeart/2005/8/layout/venn1"/>
    <dgm:cxn modelId="{2D438554-BE7B-4DFB-BEA5-74A93CDA827F}" type="presParOf" srcId="{FCFC5D33-90EC-43A9-99D4-E0AD2E86307B}" destId="{EB261AEE-6DB2-4169-9239-E8578552EFAC}" srcOrd="2" destOrd="0" presId="urn:microsoft.com/office/officeart/2005/8/layout/venn1"/>
    <dgm:cxn modelId="{B9F4C6D7-A3A1-4E48-B075-0A2D8815119B}" type="presParOf" srcId="{FCFC5D33-90EC-43A9-99D4-E0AD2E86307B}" destId="{54057639-AB4A-4228-965F-F4DE3CFD36BD}" srcOrd="3" destOrd="0" presId="urn:microsoft.com/office/officeart/2005/8/layout/venn1"/>
    <dgm:cxn modelId="{A1C1E767-7001-43B2-8E2E-9CD5B113795A}" type="presParOf" srcId="{FCFC5D33-90EC-43A9-99D4-E0AD2E86307B}" destId="{1240272C-EDFA-4566-9EC0-E6EC3CED5E29}" srcOrd="4" destOrd="0" presId="urn:microsoft.com/office/officeart/2005/8/layout/venn1"/>
    <dgm:cxn modelId="{461EBEC6-4D45-445C-86C5-8C0E8BF67BAA}" type="presParOf" srcId="{FCFC5D33-90EC-43A9-99D4-E0AD2E86307B}" destId="{78C2B602-DE23-431E-8C2D-ABE66D393CBE}"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F25043-213E-4EDB-980B-D00EC865E8A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BB8C0791-859D-487C-ADD2-803508231504}">
      <dgm:prSet phldrT="[Text]">
        <dgm:style>
          <a:lnRef idx="1">
            <a:schemeClr val="accent1"/>
          </a:lnRef>
          <a:fillRef idx="2">
            <a:schemeClr val="accent1"/>
          </a:fillRef>
          <a:effectRef idx="1">
            <a:schemeClr val="accent1"/>
          </a:effectRef>
          <a:fontRef idx="minor">
            <a:schemeClr val="dk1"/>
          </a:fontRef>
        </dgm:style>
      </dgm:prSet>
      <dgm:spPr/>
      <dgm:t>
        <a:bodyPr>
          <a:scene3d>
            <a:camera prst="orthographicFront"/>
            <a:lightRig rig="balanced" dir="t">
              <a:rot lat="0" lon="0" rev="2100000"/>
            </a:lightRig>
          </a:scene3d>
          <a:sp3d extrusionH="57150" prstMaterial="metal">
            <a:bevelT w="38100" h="25400"/>
            <a:contourClr>
              <a:schemeClr val="bg2"/>
            </a:contourClr>
          </a:sp3d>
        </a:bodyPr>
        <a:lstStyle/>
        <a:p>
          <a:r>
            <a:rPr lang="en-US" b="1" cap="none" spc="0" dirty="0" smtClean="0">
              <a:ln w="50800"/>
              <a:solidFill>
                <a:schemeClr val="bg1">
                  <a:shade val="50000"/>
                </a:schemeClr>
              </a:solidFill>
              <a:effectLst/>
            </a:rPr>
            <a:t>Existential Distress</a:t>
          </a:r>
          <a:endParaRPr lang="en-US" b="1" cap="none" spc="0" dirty="0">
            <a:ln w="50800"/>
            <a:solidFill>
              <a:schemeClr val="bg1">
                <a:shade val="50000"/>
              </a:schemeClr>
            </a:solidFill>
            <a:effectLst/>
          </a:endParaRPr>
        </a:p>
      </dgm:t>
    </dgm:pt>
    <dgm:pt modelId="{A611D811-D0DC-4BCD-BAAB-4DF828E2F7B5}" type="parTrans" cxnId="{1F66EA98-AFDB-4696-9642-95BBC83A0818}">
      <dgm:prSet/>
      <dgm:spPr/>
      <dgm:t>
        <a:bodyPr/>
        <a:lstStyle/>
        <a:p>
          <a:endParaRPr lang="en-US"/>
        </a:p>
      </dgm:t>
    </dgm:pt>
    <dgm:pt modelId="{728DD681-33F2-41C6-ABEA-3FAF723A8D4D}" type="sibTrans" cxnId="{1F66EA98-AFDB-4696-9642-95BBC83A0818}">
      <dgm:prSet/>
      <dgm:spPr/>
      <dgm:t>
        <a:bodyPr/>
        <a:lstStyle/>
        <a:p>
          <a:endParaRPr lang="en-US"/>
        </a:p>
      </dgm:t>
    </dgm:pt>
    <dgm:pt modelId="{4DAEC600-6F83-4228-BED9-FB239D4F5AD9}">
      <dgm:prSet phldrT="[Text]">
        <dgm:style>
          <a:lnRef idx="1">
            <a:schemeClr val="accent1"/>
          </a:lnRef>
          <a:fillRef idx="2">
            <a:schemeClr val="accent1"/>
          </a:fillRef>
          <a:effectRef idx="1">
            <a:schemeClr val="accent1"/>
          </a:effectRef>
          <a:fontRef idx="minor">
            <a:schemeClr val="dk1"/>
          </a:fontRef>
        </dgm:style>
      </dgm:prSet>
      <dgm:spPr/>
      <dgm:t>
        <a:bodyPr/>
        <a:lstStyle/>
        <a:p>
          <a:r>
            <a:rPr lang="en-US" b="1" dirty="0" smtClean="0"/>
            <a:t>Meaning</a:t>
          </a:r>
          <a:endParaRPr lang="en-US" b="1" dirty="0"/>
        </a:p>
      </dgm:t>
    </dgm:pt>
    <dgm:pt modelId="{F976DA30-4332-437F-B39C-73F74407E621}" type="parTrans" cxnId="{D341CA23-12A2-4E2E-A5D3-0124C4B7AA85}">
      <dgm:prSet/>
      <dgm:spPr/>
      <dgm:t>
        <a:bodyPr/>
        <a:lstStyle/>
        <a:p>
          <a:endParaRPr lang="en-US"/>
        </a:p>
      </dgm:t>
    </dgm:pt>
    <dgm:pt modelId="{8BFAD4DF-889C-43E2-9FB2-460D4952B807}" type="sibTrans" cxnId="{D341CA23-12A2-4E2E-A5D3-0124C4B7AA85}">
      <dgm:prSet/>
      <dgm:spPr/>
      <dgm:t>
        <a:bodyPr/>
        <a:lstStyle/>
        <a:p>
          <a:endParaRPr lang="en-US"/>
        </a:p>
      </dgm:t>
    </dgm:pt>
    <dgm:pt modelId="{D4B24509-836C-47DF-AC3F-CACD99A09F08}">
      <dgm:prSet phldrT="[Text]">
        <dgm:style>
          <a:lnRef idx="1">
            <a:schemeClr val="accent1"/>
          </a:lnRef>
          <a:fillRef idx="2">
            <a:schemeClr val="accent1"/>
          </a:fillRef>
          <a:effectRef idx="1">
            <a:schemeClr val="accent1"/>
          </a:effectRef>
          <a:fontRef idx="minor">
            <a:schemeClr val="dk1"/>
          </a:fontRef>
        </dgm:style>
      </dgm:prSet>
      <dgm:spPr/>
      <dgm:t>
        <a:bodyPr/>
        <a:lstStyle/>
        <a:p>
          <a:r>
            <a:rPr lang="en-US" b="1" dirty="0" smtClean="0"/>
            <a:t>Aloneness</a:t>
          </a:r>
          <a:endParaRPr lang="en-US" b="1" dirty="0"/>
        </a:p>
      </dgm:t>
    </dgm:pt>
    <dgm:pt modelId="{22AFE5B5-1020-4D15-976A-56BD37DE1D34}" type="parTrans" cxnId="{1582457C-A35D-4D88-AAD8-712046C79F8F}">
      <dgm:prSet/>
      <dgm:spPr/>
      <dgm:t>
        <a:bodyPr/>
        <a:lstStyle/>
        <a:p>
          <a:endParaRPr lang="en-US"/>
        </a:p>
      </dgm:t>
    </dgm:pt>
    <dgm:pt modelId="{AB58E120-9E25-4949-9FFF-89841A539ABB}" type="sibTrans" cxnId="{1582457C-A35D-4D88-AAD8-712046C79F8F}">
      <dgm:prSet/>
      <dgm:spPr/>
      <dgm:t>
        <a:bodyPr/>
        <a:lstStyle/>
        <a:p>
          <a:endParaRPr lang="en-US"/>
        </a:p>
      </dgm:t>
    </dgm:pt>
    <dgm:pt modelId="{C2FE45E9-1FF5-4880-A23A-16637141C05E}">
      <dgm:prSet phldrT="[Text]">
        <dgm:style>
          <a:lnRef idx="1">
            <a:schemeClr val="accent1"/>
          </a:lnRef>
          <a:fillRef idx="2">
            <a:schemeClr val="accent1"/>
          </a:fillRef>
          <a:effectRef idx="1">
            <a:schemeClr val="accent1"/>
          </a:effectRef>
          <a:fontRef idx="minor">
            <a:schemeClr val="dk1"/>
          </a:fontRef>
        </dgm:style>
      </dgm:prSet>
      <dgm:spPr/>
      <dgm:t>
        <a:bodyPr/>
        <a:lstStyle/>
        <a:p>
          <a:r>
            <a:rPr lang="en-US" b="1" dirty="0" smtClean="0"/>
            <a:t>Death</a:t>
          </a:r>
          <a:endParaRPr lang="en-US" b="1" dirty="0"/>
        </a:p>
      </dgm:t>
    </dgm:pt>
    <dgm:pt modelId="{AE75463A-B920-480F-A590-DB13B25CDBB5}" type="parTrans" cxnId="{8D376C15-7594-486B-AA99-B2CE12B8FBCE}">
      <dgm:prSet/>
      <dgm:spPr/>
      <dgm:t>
        <a:bodyPr/>
        <a:lstStyle/>
        <a:p>
          <a:endParaRPr lang="en-US"/>
        </a:p>
      </dgm:t>
    </dgm:pt>
    <dgm:pt modelId="{E4E5FE2F-4D05-43D2-AAD9-BA59CC23C7AC}" type="sibTrans" cxnId="{8D376C15-7594-486B-AA99-B2CE12B8FBCE}">
      <dgm:prSet/>
      <dgm:spPr/>
      <dgm:t>
        <a:bodyPr/>
        <a:lstStyle/>
        <a:p>
          <a:endParaRPr lang="en-US"/>
        </a:p>
      </dgm:t>
    </dgm:pt>
    <dgm:pt modelId="{D2C48840-30BA-48D7-9255-587E72CD6D32}">
      <dgm:prSet phldrT="[Text]">
        <dgm:style>
          <a:lnRef idx="1">
            <a:schemeClr val="accent1"/>
          </a:lnRef>
          <a:fillRef idx="2">
            <a:schemeClr val="accent1"/>
          </a:fillRef>
          <a:effectRef idx="1">
            <a:schemeClr val="accent1"/>
          </a:effectRef>
          <a:fontRef idx="minor">
            <a:schemeClr val="dk1"/>
          </a:fontRef>
        </dgm:style>
      </dgm:prSet>
      <dgm:spPr/>
      <dgm:t>
        <a:bodyPr/>
        <a:lstStyle/>
        <a:p>
          <a:r>
            <a:rPr lang="en-US" b="1" dirty="0" smtClean="0"/>
            <a:t>Freedom</a:t>
          </a:r>
          <a:endParaRPr lang="en-US" b="1" dirty="0"/>
        </a:p>
      </dgm:t>
    </dgm:pt>
    <dgm:pt modelId="{F6190636-B97E-4FAE-8D4C-7BF451FA53F4}" type="parTrans" cxnId="{63F4B651-DEEE-4820-AD28-4ED7DFDE2A56}">
      <dgm:prSet/>
      <dgm:spPr/>
      <dgm:t>
        <a:bodyPr/>
        <a:lstStyle/>
        <a:p>
          <a:endParaRPr lang="en-US"/>
        </a:p>
      </dgm:t>
    </dgm:pt>
    <dgm:pt modelId="{C2171F4D-736E-47C3-A599-91F07B5C3CE8}" type="sibTrans" cxnId="{63F4B651-DEEE-4820-AD28-4ED7DFDE2A56}">
      <dgm:prSe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0F42E597-94D1-431E-9557-DF228D29D923}" type="pres">
      <dgm:prSet presAssocID="{F0F25043-213E-4EDB-980B-D00EC865E8A1}" presName="Name0" presStyleCnt="0">
        <dgm:presLayoutVars>
          <dgm:chMax val="1"/>
          <dgm:dir/>
          <dgm:animLvl val="ctr"/>
          <dgm:resizeHandles val="exact"/>
        </dgm:presLayoutVars>
      </dgm:prSet>
      <dgm:spPr/>
      <dgm:t>
        <a:bodyPr/>
        <a:lstStyle/>
        <a:p>
          <a:endParaRPr lang="en-US"/>
        </a:p>
      </dgm:t>
    </dgm:pt>
    <dgm:pt modelId="{A37A7576-4FB9-4CA5-883C-DC6520A2AFE1}" type="pres">
      <dgm:prSet presAssocID="{BB8C0791-859D-487C-ADD2-803508231504}" presName="centerShape" presStyleLbl="node0" presStyleIdx="0" presStyleCnt="1" custLinFactNeighborX="-106" custLinFactNeighborY="1608"/>
      <dgm:spPr/>
      <dgm:t>
        <a:bodyPr/>
        <a:lstStyle/>
        <a:p>
          <a:endParaRPr lang="en-US"/>
        </a:p>
      </dgm:t>
    </dgm:pt>
    <dgm:pt modelId="{463E19FA-5A45-4FE7-A4C6-D16044B2D036}" type="pres">
      <dgm:prSet presAssocID="{4DAEC600-6F83-4228-BED9-FB239D4F5AD9}" presName="node" presStyleLbl="node1" presStyleIdx="0" presStyleCnt="4">
        <dgm:presLayoutVars>
          <dgm:bulletEnabled val="1"/>
        </dgm:presLayoutVars>
      </dgm:prSet>
      <dgm:spPr/>
      <dgm:t>
        <a:bodyPr/>
        <a:lstStyle/>
        <a:p>
          <a:endParaRPr lang="en-US"/>
        </a:p>
      </dgm:t>
    </dgm:pt>
    <dgm:pt modelId="{F77AFDCD-0646-4A1D-9108-F19207F5734B}" type="pres">
      <dgm:prSet presAssocID="{4DAEC600-6F83-4228-BED9-FB239D4F5AD9}" presName="dummy" presStyleCnt="0"/>
      <dgm:spPr/>
    </dgm:pt>
    <dgm:pt modelId="{4A218427-0C14-4082-87EC-AA39093E69C9}" type="pres">
      <dgm:prSet presAssocID="{8BFAD4DF-889C-43E2-9FB2-460D4952B807}" presName="sibTrans" presStyleLbl="sibTrans2D1" presStyleIdx="0" presStyleCnt="4"/>
      <dgm:spPr/>
      <dgm:t>
        <a:bodyPr/>
        <a:lstStyle/>
        <a:p>
          <a:endParaRPr lang="en-US"/>
        </a:p>
      </dgm:t>
    </dgm:pt>
    <dgm:pt modelId="{58842D6A-C7F5-4287-966B-63C5733BEAA2}" type="pres">
      <dgm:prSet presAssocID="{D4B24509-836C-47DF-AC3F-CACD99A09F08}" presName="node" presStyleLbl="node1" presStyleIdx="1" presStyleCnt="4">
        <dgm:presLayoutVars>
          <dgm:bulletEnabled val="1"/>
        </dgm:presLayoutVars>
      </dgm:prSet>
      <dgm:spPr/>
      <dgm:t>
        <a:bodyPr/>
        <a:lstStyle/>
        <a:p>
          <a:endParaRPr lang="en-US"/>
        </a:p>
      </dgm:t>
    </dgm:pt>
    <dgm:pt modelId="{59FEAB8E-77C8-4540-8CC6-B09532C2E2DD}" type="pres">
      <dgm:prSet presAssocID="{D4B24509-836C-47DF-AC3F-CACD99A09F08}" presName="dummy" presStyleCnt="0"/>
      <dgm:spPr/>
    </dgm:pt>
    <dgm:pt modelId="{06FBCD03-FA74-48F4-922B-0AB80D503F7B}" type="pres">
      <dgm:prSet presAssocID="{AB58E120-9E25-4949-9FFF-89841A539ABB}" presName="sibTrans" presStyleLbl="sibTrans2D1" presStyleIdx="1" presStyleCnt="4"/>
      <dgm:spPr/>
      <dgm:t>
        <a:bodyPr/>
        <a:lstStyle/>
        <a:p>
          <a:endParaRPr lang="en-US"/>
        </a:p>
      </dgm:t>
    </dgm:pt>
    <dgm:pt modelId="{05274BAF-44C5-4A69-8B47-0FE304C58BF3}" type="pres">
      <dgm:prSet presAssocID="{C2FE45E9-1FF5-4880-A23A-16637141C05E}" presName="node" presStyleLbl="node1" presStyleIdx="2" presStyleCnt="4">
        <dgm:presLayoutVars>
          <dgm:bulletEnabled val="1"/>
        </dgm:presLayoutVars>
      </dgm:prSet>
      <dgm:spPr/>
      <dgm:t>
        <a:bodyPr/>
        <a:lstStyle/>
        <a:p>
          <a:endParaRPr lang="en-US"/>
        </a:p>
      </dgm:t>
    </dgm:pt>
    <dgm:pt modelId="{8F05F297-A6B0-477D-AB3B-E3DA07A2C9EC}" type="pres">
      <dgm:prSet presAssocID="{C2FE45E9-1FF5-4880-A23A-16637141C05E}" presName="dummy" presStyleCnt="0"/>
      <dgm:spPr/>
    </dgm:pt>
    <dgm:pt modelId="{1E9B3859-5935-4C88-BF49-57C1C11BEA01}" type="pres">
      <dgm:prSet presAssocID="{E4E5FE2F-4D05-43D2-AAD9-BA59CC23C7AC}" presName="sibTrans" presStyleLbl="sibTrans2D1" presStyleIdx="2" presStyleCnt="4"/>
      <dgm:spPr/>
      <dgm:t>
        <a:bodyPr/>
        <a:lstStyle/>
        <a:p>
          <a:endParaRPr lang="en-US"/>
        </a:p>
      </dgm:t>
    </dgm:pt>
    <dgm:pt modelId="{4E316ED4-7CFF-4843-980D-2E650CFD9248}" type="pres">
      <dgm:prSet presAssocID="{D2C48840-30BA-48D7-9255-587E72CD6D32}" presName="node" presStyleLbl="node1" presStyleIdx="3" presStyleCnt="4">
        <dgm:presLayoutVars>
          <dgm:bulletEnabled val="1"/>
        </dgm:presLayoutVars>
      </dgm:prSet>
      <dgm:spPr/>
      <dgm:t>
        <a:bodyPr/>
        <a:lstStyle/>
        <a:p>
          <a:endParaRPr lang="en-US"/>
        </a:p>
      </dgm:t>
    </dgm:pt>
    <dgm:pt modelId="{4EBEFE21-087D-4257-A894-9D7B09D3A74B}" type="pres">
      <dgm:prSet presAssocID="{D2C48840-30BA-48D7-9255-587E72CD6D32}" presName="dummy" presStyleCnt="0"/>
      <dgm:spPr/>
    </dgm:pt>
    <dgm:pt modelId="{3D1B8A87-A4AA-453C-B915-7383D4CBC60D}" type="pres">
      <dgm:prSet presAssocID="{C2171F4D-736E-47C3-A599-91F07B5C3CE8}" presName="sibTrans" presStyleLbl="sibTrans2D1" presStyleIdx="3" presStyleCnt="4"/>
      <dgm:spPr/>
      <dgm:t>
        <a:bodyPr/>
        <a:lstStyle/>
        <a:p>
          <a:endParaRPr lang="en-US"/>
        </a:p>
      </dgm:t>
    </dgm:pt>
  </dgm:ptLst>
  <dgm:cxnLst>
    <dgm:cxn modelId="{D341CA23-12A2-4E2E-A5D3-0124C4B7AA85}" srcId="{BB8C0791-859D-487C-ADD2-803508231504}" destId="{4DAEC600-6F83-4228-BED9-FB239D4F5AD9}" srcOrd="0" destOrd="0" parTransId="{F976DA30-4332-437F-B39C-73F74407E621}" sibTransId="{8BFAD4DF-889C-43E2-9FB2-460D4952B807}"/>
    <dgm:cxn modelId="{DEC8C968-BA1B-4959-A1C3-09A3DCD65179}" type="presOf" srcId="{E4E5FE2F-4D05-43D2-AAD9-BA59CC23C7AC}" destId="{1E9B3859-5935-4C88-BF49-57C1C11BEA01}" srcOrd="0" destOrd="0" presId="urn:microsoft.com/office/officeart/2005/8/layout/radial6"/>
    <dgm:cxn modelId="{8D376C15-7594-486B-AA99-B2CE12B8FBCE}" srcId="{BB8C0791-859D-487C-ADD2-803508231504}" destId="{C2FE45E9-1FF5-4880-A23A-16637141C05E}" srcOrd="2" destOrd="0" parTransId="{AE75463A-B920-480F-A590-DB13B25CDBB5}" sibTransId="{E4E5FE2F-4D05-43D2-AAD9-BA59CC23C7AC}"/>
    <dgm:cxn modelId="{99933619-2323-438F-9D7F-E4EEB30072B5}" type="presOf" srcId="{D4B24509-836C-47DF-AC3F-CACD99A09F08}" destId="{58842D6A-C7F5-4287-966B-63C5733BEAA2}" srcOrd="0" destOrd="0" presId="urn:microsoft.com/office/officeart/2005/8/layout/radial6"/>
    <dgm:cxn modelId="{3FF45E64-5123-4E74-82A5-F451ED617C36}" type="presOf" srcId="{8BFAD4DF-889C-43E2-9FB2-460D4952B807}" destId="{4A218427-0C14-4082-87EC-AA39093E69C9}" srcOrd="0" destOrd="0" presId="urn:microsoft.com/office/officeart/2005/8/layout/radial6"/>
    <dgm:cxn modelId="{FC625AC5-A203-42BF-BA3A-6F4C1840D82E}" type="presOf" srcId="{C2FE45E9-1FF5-4880-A23A-16637141C05E}" destId="{05274BAF-44C5-4A69-8B47-0FE304C58BF3}" srcOrd="0" destOrd="0" presId="urn:microsoft.com/office/officeart/2005/8/layout/radial6"/>
    <dgm:cxn modelId="{63F4B651-DEEE-4820-AD28-4ED7DFDE2A56}" srcId="{BB8C0791-859D-487C-ADD2-803508231504}" destId="{D2C48840-30BA-48D7-9255-587E72CD6D32}" srcOrd="3" destOrd="0" parTransId="{F6190636-B97E-4FAE-8D4C-7BF451FA53F4}" sibTransId="{C2171F4D-736E-47C3-A599-91F07B5C3CE8}"/>
    <dgm:cxn modelId="{1582457C-A35D-4D88-AAD8-712046C79F8F}" srcId="{BB8C0791-859D-487C-ADD2-803508231504}" destId="{D4B24509-836C-47DF-AC3F-CACD99A09F08}" srcOrd="1" destOrd="0" parTransId="{22AFE5B5-1020-4D15-976A-56BD37DE1D34}" sibTransId="{AB58E120-9E25-4949-9FFF-89841A539ABB}"/>
    <dgm:cxn modelId="{1D56E4EC-F766-46D3-B31D-89B8D7C5DF52}" type="presOf" srcId="{D2C48840-30BA-48D7-9255-587E72CD6D32}" destId="{4E316ED4-7CFF-4843-980D-2E650CFD9248}" srcOrd="0" destOrd="0" presId="urn:microsoft.com/office/officeart/2005/8/layout/radial6"/>
    <dgm:cxn modelId="{1F66EA98-AFDB-4696-9642-95BBC83A0818}" srcId="{F0F25043-213E-4EDB-980B-D00EC865E8A1}" destId="{BB8C0791-859D-487C-ADD2-803508231504}" srcOrd="0" destOrd="0" parTransId="{A611D811-D0DC-4BCD-BAAB-4DF828E2F7B5}" sibTransId="{728DD681-33F2-41C6-ABEA-3FAF723A8D4D}"/>
    <dgm:cxn modelId="{1DF9CDFA-C18C-4F48-98E3-B2710EFC1B31}" type="presOf" srcId="{F0F25043-213E-4EDB-980B-D00EC865E8A1}" destId="{0F42E597-94D1-431E-9557-DF228D29D923}" srcOrd="0" destOrd="0" presId="urn:microsoft.com/office/officeart/2005/8/layout/radial6"/>
    <dgm:cxn modelId="{3ACEA86E-3A55-4635-93AC-B21AE824A3BA}" type="presOf" srcId="{4DAEC600-6F83-4228-BED9-FB239D4F5AD9}" destId="{463E19FA-5A45-4FE7-A4C6-D16044B2D036}" srcOrd="0" destOrd="0" presId="urn:microsoft.com/office/officeart/2005/8/layout/radial6"/>
    <dgm:cxn modelId="{EFB61729-C568-48DD-BE06-E2FF604E7AC3}" type="presOf" srcId="{AB58E120-9E25-4949-9FFF-89841A539ABB}" destId="{06FBCD03-FA74-48F4-922B-0AB80D503F7B}" srcOrd="0" destOrd="0" presId="urn:microsoft.com/office/officeart/2005/8/layout/radial6"/>
    <dgm:cxn modelId="{93FB730B-B90A-499B-B351-CE0F09029A38}" type="presOf" srcId="{C2171F4D-736E-47C3-A599-91F07B5C3CE8}" destId="{3D1B8A87-A4AA-453C-B915-7383D4CBC60D}" srcOrd="0" destOrd="0" presId="urn:microsoft.com/office/officeart/2005/8/layout/radial6"/>
    <dgm:cxn modelId="{8317BFFD-7EE2-498A-A2E8-E1D255F3564E}" type="presOf" srcId="{BB8C0791-859D-487C-ADD2-803508231504}" destId="{A37A7576-4FB9-4CA5-883C-DC6520A2AFE1}" srcOrd="0" destOrd="0" presId="urn:microsoft.com/office/officeart/2005/8/layout/radial6"/>
    <dgm:cxn modelId="{17B95CFA-3158-4695-ACCA-E6D9DD9CCE74}" type="presParOf" srcId="{0F42E597-94D1-431E-9557-DF228D29D923}" destId="{A37A7576-4FB9-4CA5-883C-DC6520A2AFE1}" srcOrd="0" destOrd="0" presId="urn:microsoft.com/office/officeart/2005/8/layout/radial6"/>
    <dgm:cxn modelId="{41726F07-CE71-4C17-A74B-84BEA897A225}" type="presParOf" srcId="{0F42E597-94D1-431E-9557-DF228D29D923}" destId="{463E19FA-5A45-4FE7-A4C6-D16044B2D036}" srcOrd="1" destOrd="0" presId="urn:microsoft.com/office/officeart/2005/8/layout/radial6"/>
    <dgm:cxn modelId="{FF149F15-EBA7-4715-93E2-92D220BC85C8}" type="presParOf" srcId="{0F42E597-94D1-431E-9557-DF228D29D923}" destId="{F77AFDCD-0646-4A1D-9108-F19207F5734B}" srcOrd="2" destOrd="0" presId="urn:microsoft.com/office/officeart/2005/8/layout/radial6"/>
    <dgm:cxn modelId="{746BF884-4F84-4A28-8323-4EBBEC74A567}" type="presParOf" srcId="{0F42E597-94D1-431E-9557-DF228D29D923}" destId="{4A218427-0C14-4082-87EC-AA39093E69C9}" srcOrd="3" destOrd="0" presId="urn:microsoft.com/office/officeart/2005/8/layout/radial6"/>
    <dgm:cxn modelId="{FBF93B79-74D0-41EE-81C6-51894A9CA1F6}" type="presParOf" srcId="{0F42E597-94D1-431E-9557-DF228D29D923}" destId="{58842D6A-C7F5-4287-966B-63C5733BEAA2}" srcOrd="4" destOrd="0" presId="urn:microsoft.com/office/officeart/2005/8/layout/radial6"/>
    <dgm:cxn modelId="{5BE42641-A101-4FAE-AB6C-18DC66E6D06D}" type="presParOf" srcId="{0F42E597-94D1-431E-9557-DF228D29D923}" destId="{59FEAB8E-77C8-4540-8CC6-B09532C2E2DD}" srcOrd="5" destOrd="0" presId="urn:microsoft.com/office/officeart/2005/8/layout/radial6"/>
    <dgm:cxn modelId="{EB4B95DF-B624-4BD7-93AA-CDF233AD3FDC}" type="presParOf" srcId="{0F42E597-94D1-431E-9557-DF228D29D923}" destId="{06FBCD03-FA74-48F4-922B-0AB80D503F7B}" srcOrd="6" destOrd="0" presId="urn:microsoft.com/office/officeart/2005/8/layout/radial6"/>
    <dgm:cxn modelId="{A29F75D3-E52D-45D8-96EF-B04F83063A9B}" type="presParOf" srcId="{0F42E597-94D1-431E-9557-DF228D29D923}" destId="{05274BAF-44C5-4A69-8B47-0FE304C58BF3}" srcOrd="7" destOrd="0" presId="urn:microsoft.com/office/officeart/2005/8/layout/radial6"/>
    <dgm:cxn modelId="{A950C144-66D4-4BB2-BFC2-58EB544C1C28}" type="presParOf" srcId="{0F42E597-94D1-431E-9557-DF228D29D923}" destId="{8F05F297-A6B0-477D-AB3B-E3DA07A2C9EC}" srcOrd="8" destOrd="0" presId="urn:microsoft.com/office/officeart/2005/8/layout/radial6"/>
    <dgm:cxn modelId="{684BDC86-7D64-4848-A01A-F2E3CC2B0E59}" type="presParOf" srcId="{0F42E597-94D1-431E-9557-DF228D29D923}" destId="{1E9B3859-5935-4C88-BF49-57C1C11BEA01}" srcOrd="9" destOrd="0" presId="urn:microsoft.com/office/officeart/2005/8/layout/radial6"/>
    <dgm:cxn modelId="{CC8C2111-F5EF-4F80-8179-8D6F4C1AAF62}" type="presParOf" srcId="{0F42E597-94D1-431E-9557-DF228D29D923}" destId="{4E316ED4-7CFF-4843-980D-2E650CFD9248}" srcOrd="10" destOrd="0" presId="urn:microsoft.com/office/officeart/2005/8/layout/radial6"/>
    <dgm:cxn modelId="{865D7736-C76C-4969-8BDD-BA35F7CFC7F1}" type="presParOf" srcId="{0F42E597-94D1-431E-9557-DF228D29D923}" destId="{4EBEFE21-087D-4257-A894-9D7B09D3A74B}" srcOrd="11" destOrd="0" presId="urn:microsoft.com/office/officeart/2005/8/layout/radial6"/>
    <dgm:cxn modelId="{310424F4-D921-4C92-A078-D440962A82FB}" type="presParOf" srcId="{0F42E597-94D1-431E-9557-DF228D29D923}" destId="{3D1B8A87-A4AA-453C-B915-7383D4CBC60D}"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1210F3-FB1C-45D6-884A-F1AAC8CFA9C9}">
      <dsp:nvSpPr>
        <dsp:cNvPr id="0" name=""/>
        <dsp:cNvSpPr/>
      </dsp:nvSpPr>
      <dsp:spPr>
        <a:xfrm>
          <a:off x="1828799" y="50799"/>
          <a:ext cx="2438400" cy="2438400"/>
        </a:xfrm>
        <a:prstGeom prst="ellipse">
          <a:avLst/>
        </a:prstGeom>
        <a:solidFill>
          <a:schemeClr val="accent1">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n-US" sz="3800" b="1" i="1" kern="1200" dirty="0" smtClean="0">
              <a:latin typeface="Papyrus" pitchFamily="66" charset="0"/>
            </a:rPr>
            <a:t>soma</a:t>
          </a:r>
          <a:endParaRPr lang="en-US" sz="3800" b="1" i="1" kern="1200" dirty="0">
            <a:latin typeface="Papyrus" pitchFamily="66" charset="0"/>
          </a:endParaRPr>
        </a:p>
      </dsp:txBody>
      <dsp:txXfrm>
        <a:off x="2153920" y="477519"/>
        <a:ext cx="1788160" cy="1097280"/>
      </dsp:txXfrm>
    </dsp:sp>
    <dsp:sp modelId="{EB261AEE-6DB2-4169-9239-E8578552EFAC}">
      <dsp:nvSpPr>
        <dsp:cNvPr id="0" name=""/>
        <dsp:cNvSpPr/>
      </dsp:nvSpPr>
      <dsp:spPr>
        <a:xfrm>
          <a:off x="2708656" y="1574800"/>
          <a:ext cx="2438400" cy="2438400"/>
        </a:xfrm>
        <a:prstGeom prst="ellipse">
          <a:avLst/>
        </a:prstGeom>
        <a:solidFill>
          <a:schemeClr val="accent1">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n-US" sz="3800" b="1" i="1" kern="1200" dirty="0" smtClean="0">
              <a:latin typeface="Papyrus" pitchFamily="66" charset="0"/>
            </a:rPr>
            <a:t>ethos</a:t>
          </a:r>
          <a:endParaRPr lang="en-US" sz="3800" b="1" i="1" kern="1200" dirty="0">
            <a:latin typeface="Papyrus" pitchFamily="66" charset="0"/>
          </a:endParaRPr>
        </a:p>
      </dsp:txBody>
      <dsp:txXfrm>
        <a:off x="3454400" y="2204720"/>
        <a:ext cx="1463040" cy="1341120"/>
      </dsp:txXfrm>
    </dsp:sp>
    <dsp:sp modelId="{1240272C-EDFA-4566-9EC0-E6EC3CED5E29}">
      <dsp:nvSpPr>
        <dsp:cNvPr id="0" name=""/>
        <dsp:cNvSpPr/>
      </dsp:nvSpPr>
      <dsp:spPr>
        <a:xfrm>
          <a:off x="948943" y="1574800"/>
          <a:ext cx="2438400" cy="2438400"/>
        </a:xfrm>
        <a:prstGeom prst="ellipse">
          <a:avLst/>
        </a:prstGeom>
        <a:solidFill>
          <a:schemeClr val="accent1">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n-US" sz="3800" b="1" i="1" kern="1200" dirty="0" smtClean="0">
              <a:latin typeface="Papyrus" pitchFamily="66" charset="0"/>
            </a:rPr>
            <a:t>psyche</a:t>
          </a:r>
          <a:endParaRPr lang="en-US" sz="3800" b="1" i="1" kern="1200" dirty="0">
            <a:latin typeface="Papyrus" pitchFamily="66" charset="0"/>
          </a:endParaRPr>
        </a:p>
      </dsp:txBody>
      <dsp:txXfrm>
        <a:off x="1178560" y="2204720"/>
        <a:ext cx="1463040" cy="13411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1B8A87-A4AA-453C-B915-7383D4CBC60D}">
      <dsp:nvSpPr>
        <dsp:cNvPr id="0" name=""/>
        <dsp:cNvSpPr/>
      </dsp:nvSpPr>
      <dsp:spPr>
        <a:xfrm>
          <a:off x="1586635" y="621435"/>
          <a:ext cx="4141929" cy="4141929"/>
        </a:xfrm>
        <a:prstGeom prst="blockArc">
          <a:avLst>
            <a:gd name="adj1" fmla="val 10800000"/>
            <a:gd name="adj2" fmla="val 16200000"/>
            <a:gd name="adj3" fmla="val 4642"/>
          </a:avLst>
        </a:prstGeom>
        <a:blipFill>
          <a:blip xmlns:r="http://schemas.openxmlformats.org/officeDocument/2006/relationships" r:embed="rId1">
            <a:duotone>
              <a:schemeClr val="accent1">
                <a:shade val="63000"/>
                <a:tint val="82000"/>
              </a:schemeClr>
              <a:schemeClr val="accent1">
                <a:tint val="10000"/>
                <a:satMod val="400000"/>
              </a:schemeClr>
            </a:duotone>
          </a:blip>
          <a:tile tx="0" ty="0" sx="40000" sy="40000" flip="none" algn="tl"/>
        </a:blipFill>
        <a:ln w="12700" cap="flat" cmpd="sng" algn="ctr">
          <a:solidFill>
            <a:schemeClr val="accent1"/>
          </a:solidFill>
          <a:prstDash val="solid"/>
        </a:ln>
        <a:effectLst>
          <a:outerShdw blurRad="95000" rotWithShape="0">
            <a:srgbClr val="000000">
              <a:alpha val="50000"/>
            </a:srgbClr>
          </a:outerShdw>
          <a:softEdge rad="12700"/>
        </a:effectLst>
      </dsp:spPr>
      <dsp:style>
        <a:lnRef idx="1">
          <a:schemeClr val="accent1"/>
        </a:lnRef>
        <a:fillRef idx="2">
          <a:schemeClr val="accent1"/>
        </a:fillRef>
        <a:effectRef idx="1">
          <a:schemeClr val="accent1"/>
        </a:effectRef>
        <a:fontRef idx="minor">
          <a:schemeClr val="dk1"/>
        </a:fontRef>
      </dsp:style>
    </dsp:sp>
    <dsp:sp modelId="{1E9B3859-5935-4C88-BF49-57C1C11BEA01}">
      <dsp:nvSpPr>
        <dsp:cNvPr id="0" name=""/>
        <dsp:cNvSpPr/>
      </dsp:nvSpPr>
      <dsp:spPr>
        <a:xfrm>
          <a:off x="1586635" y="621435"/>
          <a:ext cx="4141929" cy="4141929"/>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FBCD03-FA74-48F4-922B-0AB80D503F7B}">
      <dsp:nvSpPr>
        <dsp:cNvPr id="0" name=""/>
        <dsp:cNvSpPr/>
      </dsp:nvSpPr>
      <dsp:spPr>
        <a:xfrm>
          <a:off x="1586635" y="621435"/>
          <a:ext cx="4141929" cy="4141929"/>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218427-0C14-4082-87EC-AA39093E69C9}">
      <dsp:nvSpPr>
        <dsp:cNvPr id="0" name=""/>
        <dsp:cNvSpPr/>
      </dsp:nvSpPr>
      <dsp:spPr>
        <a:xfrm>
          <a:off x="1586635" y="621435"/>
          <a:ext cx="4141929" cy="4141929"/>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7A7576-4FB9-4CA5-883C-DC6520A2AFE1}">
      <dsp:nvSpPr>
        <dsp:cNvPr id="0" name=""/>
        <dsp:cNvSpPr/>
      </dsp:nvSpPr>
      <dsp:spPr>
        <a:xfrm>
          <a:off x="2699620" y="1803765"/>
          <a:ext cx="1907381" cy="1907381"/>
        </a:xfrm>
        <a:prstGeom prst="ellipse">
          <a:avLst/>
        </a:prstGeom>
        <a:blipFill>
          <a:blip xmlns:r="http://schemas.openxmlformats.org/officeDocument/2006/relationships" r:embed="rId1">
            <a:duotone>
              <a:schemeClr val="accent1">
                <a:shade val="63000"/>
                <a:tint val="82000"/>
              </a:schemeClr>
              <a:schemeClr val="accent1">
                <a:tint val="10000"/>
                <a:satMod val="400000"/>
              </a:schemeClr>
            </a:duotone>
          </a:blip>
          <a:tile tx="0" ty="0" sx="40000" sy="40000" flip="none" algn="tl"/>
        </a:blipFill>
        <a:ln w="12700" cap="flat" cmpd="sng" algn="ctr">
          <a:solidFill>
            <a:schemeClr val="accent1"/>
          </a:solidFill>
          <a:prstDash val="solid"/>
        </a:ln>
        <a:effectLst>
          <a:outerShdw blurRad="95000" rotWithShape="0">
            <a:srgbClr val="000000">
              <a:alpha val="50000"/>
            </a:srgbClr>
          </a:outerShdw>
          <a:softEdge rad="12700"/>
        </a:effectLst>
      </dsp:spPr>
      <dsp:style>
        <a:lnRef idx="1">
          <a:schemeClr val="accent1"/>
        </a:lnRef>
        <a:fillRef idx="2">
          <a:schemeClr val="accent1"/>
        </a:fillRef>
        <a:effectRef idx="1">
          <a:schemeClr val="accent1"/>
        </a:effectRef>
        <a:fontRef idx="minor">
          <a:schemeClr val="dk1"/>
        </a:fontRef>
      </dsp:style>
      <dsp:txBody>
        <a:bodyPr spcFirstLastPara="0" vert="horz" wrap="square" lIns="25400" tIns="25400" rIns="25400" bIns="2540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889000">
            <a:lnSpc>
              <a:spcPct val="90000"/>
            </a:lnSpc>
            <a:spcBef>
              <a:spcPct val="0"/>
            </a:spcBef>
            <a:spcAft>
              <a:spcPct val="35000"/>
            </a:spcAft>
          </a:pPr>
          <a:r>
            <a:rPr lang="en-US" sz="2000" b="1" kern="1200" cap="none" spc="0" dirty="0" smtClean="0">
              <a:ln w="50800"/>
              <a:solidFill>
                <a:schemeClr val="bg1">
                  <a:shade val="50000"/>
                </a:schemeClr>
              </a:solidFill>
              <a:effectLst/>
            </a:rPr>
            <a:t>Existential Distress</a:t>
          </a:r>
          <a:endParaRPr lang="en-US" sz="2000" b="1" kern="1200" cap="none" spc="0" dirty="0">
            <a:ln w="50800"/>
            <a:solidFill>
              <a:schemeClr val="bg1">
                <a:shade val="50000"/>
              </a:schemeClr>
            </a:solidFill>
            <a:effectLst/>
          </a:endParaRPr>
        </a:p>
      </dsp:txBody>
      <dsp:txXfrm>
        <a:off x="2699620" y="1803765"/>
        <a:ext cx="1907381" cy="1907381"/>
      </dsp:txXfrm>
    </dsp:sp>
    <dsp:sp modelId="{463E19FA-5A45-4FE7-A4C6-D16044B2D036}">
      <dsp:nvSpPr>
        <dsp:cNvPr id="0" name=""/>
        <dsp:cNvSpPr/>
      </dsp:nvSpPr>
      <dsp:spPr>
        <a:xfrm>
          <a:off x="2990016" y="1918"/>
          <a:ext cx="1335166" cy="1335166"/>
        </a:xfrm>
        <a:prstGeom prst="ellipse">
          <a:avLst/>
        </a:prstGeom>
        <a:blipFill>
          <a:blip xmlns:r="http://schemas.openxmlformats.org/officeDocument/2006/relationships" r:embed="rId1">
            <a:duotone>
              <a:schemeClr val="accent1">
                <a:shade val="63000"/>
                <a:tint val="82000"/>
              </a:schemeClr>
              <a:schemeClr val="accent1">
                <a:tint val="10000"/>
                <a:satMod val="400000"/>
              </a:schemeClr>
            </a:duotone>
          </a:blip>
          <a:tile tx="0" ty="0" sx="40000" sy="40000" flip="none" algn="tl"/>
        </a:blipFill>
        <a:ln w="12700" cap="flat" cmpd="sng" algn="ctr">
          <a:solidFill>
            <a:schemeClr val="accent1"/>
          </a:solidFill>
          <a:prstDash val="solid"/>
        </a:ln>
        <a:effectLst>
          <a:outerShdw blurRad="95000" rotWithShape="0">
            <a:srgbClr val="000000">
              <a:alpha val="50000"/>
            </a:srgbClr>
          </a:outerShdw>
          <a:softEdge rad="12700"/>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Meaning</a:t>
          </a:r>
          <a:endParaRPr lang="en-US" sz="1400" b="1" kern="1200" dirty="0"/>
        </a:p>
      </dsp:txBody>
      <dsp:txXfrm>
        <a:off x="2990016" y="1918"/>
        <a:ext cx="1335166" cy="1335166"/>
      </dsp:txXfrm>
    </dsp:sp>
    <dsp:sp modelId="{58842D6A-C7F5-4287-966B-63C5733BEAA2}">
      <dsp:nvSpPr>
        <dsp:cNvPr id="0" name=""/>
        <dsp:cNvSpPr/>
      </dsp:nvSpPr>
      <dsp:spPr>
        <a:xfrm>
          <a:off x="5012915" y="2024816"/>
          <a:ext cx="1335166" cy="1335166"/>
        </a:xfrm>
        <a:prstGeom prst="ellipse">
          <a:avLst/>
        </a:prstGeom>
        <a:blipFill>
          <a:blip xmlns:r="http://schemas.openxmlformats.org/officeDocument/2006/relationships" r:embed="rId1">
            <a:duotone>
              <a:schemeClr val="accent1">
                <a:shade val="63000"/>
                <a:tint val="82000"/>
              </a:schemeClr>
              <a:schemeClr val="accent1">
                <a:tint val="10000"/>
                <a:satMod val="400000"/>
              </a:schemeClr>
            </a:duotone>
          </a:blip>
          <a:tile tx="0" ty="0" sx="40000" sy="40000" flip="none" algn="tl"/>
        </a:blipFill>
        <a:ln w="12700" cap="flat" cmpd="sng" algn="ctr">
          <a:solidFill>
            <a:schemeClr val="accent1"/>
          </a:solidFill>
          <a:prstDash val="solid"/>
        </a:ln>
        <a:effectLst>
          <a:outerShdw blurRad="95000" rotWithShape="0">
            <a:srgbClr val="000000">
              <a:alpha val="50000"/>
            </a:srgbClr>
          </a:outerShdw>
          <a:softEdge rad="12700"/>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Aloneness</a:t>
          </a:r>
          <a:endParaRPr lang="en-US" sz="1400" b="1" kern="1200" dirty="0"/>
        </a:p>
      </dsp:txBody>
      <dsp:txXfrm>
        <a:off x="5012915" y="2024816"/>
        <a:ext cx="1335166" cy="1335166"/>
      </dsp:txXfrm>
    </dsp:sp>
    <dsp:sp modelId="{05274BAF-44C5-4A69-8B47-0FE304C58BF3}">
      <dsp:nvSpPr>
        <dsp:cNvPr id="0" name=""/>
        <dsp:cNvSpPr/>
      </dsp:nvSpPr>
      <dsp:spPr>
        <a:xfrm>
          <a:off x="2990016" y="4047715"/>
          <a:ext cx="1335166" cy="1335166"/>
        </a:xfrm>
        <a:prstGeom prst="ellipse">
          <a:avLst/>
        </a:prstGeom>
        <a:blipFill>
          <a:blip xmlns:r="http://schemas.openxmlformats.org/officeDocument/2006/relationships" r:embed="rId1">
            <a:duotone>
              <a:schemeClr val="accent1">
                <a:shade val="63000"/>
                <a:tint val="82000"/>
              </a:schemeClr>
              <a:schemeClr val="accent1">
                <a:tint val="10000"/>
                <a:satMod val="400000"/>
              </a:schemeClr>
            </a:duotone>
          </a:blip>
          <a:tile tx="0" ty="0" sx="40000" sy="40000" flip="none" algn="tl"/>
        </a:blipFill>
        <a:ln w="12700" cap="flat" cmpd="sng" algn="ctr">
          <a:solidFill>
            <a:schemeClr val="accent1"/>
          </a:solidFill>
          <a:prstDash val="solid"/>
        </a:ln>
        <a:effectLst>
          <a:outerShdw blurRad="95000" rotWithShape="0">
            <a:srgbClr val="000000">
              <a:alpha val="50000"/>
            </a:srgbClr>
          </a:outerShdw>
          <a:softEdge rad="12700"/>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Death</a:t>
          </a:r>
          <a:endParaRPr lang="en-US" sz="1400" b="1" kern="1200" dirty="0"/>
        </a:p>
      </dsp:txBody>
      <dsp:txXfrm>
        <a:off x="2990016" y="4047715"/>
        <a:ext cx="1335166" cy="1335166"/>
      </dsp:txXfrm>
    </dsp:sp>
    <dsp:sp modelId="{4E316ED4-7CFF-4843-980D-2E650CFD9248}">
      <dsp:nvSpPr>
        <dsp:cNvPr id="0" name=""/>
        <dsp:cNvSpPr/>
      </dsp:nvSpPr>
      <dsp:spPr>
        <a:xfrm>
          <a:off x="967118" y="2024816"/>
          <a:ext cx="1335166" cy="1335166"/>
        </a:xfrm>
        <a:prstGeom prst="ellipse">
          <a:avLst/>
        </a:prstGeom>
        <a:blipFill>
          <a:blip xmlns:r="http://schemas.openxmlformats.org/officeDocument/2006/relationships" r:embed="rId1">
            <a:duotone>
              <a:schemeClr val="accent1">
                <a:shade val="63000"/>
                <a:tint val="82000"/>
              </a:schemeClr>
              <a:schemeClr val="accent1">
                <a:tint val="10000"/>
                <a:satMod val="400000"/>
              </a:schemeClr>
            </a:duotone>
          </a:blip>
          <a:tile tx="0" ty="0" sx="40000" sy="40000" flip="none" algn="tl"/>
        </a:blipFill>
        <a:ln w="12700" cap="flat" cmpd="sng" algn="ctr">
          <a:solidFill>
            <a:schemeClr val="accent1"/>
          </a:solidFill>
          <a:prstDash val="solid"/>
        </a:ln>
        <a:effectLst>
          <a:outerShdw blurRad="95000" rotWithShape="0">
            <a:srgbClr val="000000">
              <a:alpha val="50000"/>
            </a:srgbClr>
          </a:outerShdw>
          <a:softEdge rad="12700"/>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Freedom</a:t>
          </a:r>
          <a:endParaRPr lang="en-US" sz="1400" b="1" kern="1200" dirty="0"/>
        </a:p>
      </dsp:txBody>
      <dsp:txXfrm>
        <a:off x="967118" y="2024816"/>
        <a:ext cx="1335166" cy="13351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FB178-6D96-445A-8CAD-879BA2FC0759}" type="datetimeFigureOut">
              <a:rPr lang="en-US" smtClean="0"/>
              <a:pPr/>
              <a:t>3/2/2016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36B59D-3358-47E0-B2EA-1009988C759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1C8AE4C-4D35-4729-BEED-207C29F9770C}"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human being’s existence depends at every moment on three processes of organization that must complement each other. There is, in whatever order, the biological process of the hierarchic organization of organ systems constituting a body (</a:t>
            </a:r>
            <a:r>
              <a:rPr lang="en-US" sz="1200" i="1" kern="1200" dirty="0" smtClean="0">
                <a:solidFill>
                  <a:schemeClr val="tx1"/>
                </a:solidFill>
                <a:latin typeface="+mn-lt"/>
                <a:ea typeface="+mn-ea"/>
                <a:cs typeface="+mn-cs"/>
              </a:rPr>
              <a:t>soma</a:t>
            </a:r>
            <a:r>
              <a:rPr lang="en-US" sz="1200" kern="1200" dirty="0" smtClean="0">
                <a:solidFill>
                  <a:schemeClr val="tx1"/>
                </a:solidFill>
                <a:latin typeface="+mn-lt"/>
                <a:ea typeface="+mn-ea"/>
                <a:cs typeface="+mn-cs"/>
              </a:rPr>
              <a:t>); there is the psychic process organizing individual experience by ego synthesis (</a:t>
            </a:r>
            <a:r>
              <a:rPr lang="en-US" sz="1200" i="1" kern="1200" dirty="0" smtClean="0">
                <a:solidFill>
                  <a:schemeClr val="tx1"/>
                </a:solidFill>
                <a:latin typeface="+mn-lt"/>
                <a:ea typeface="+mn-ea"/>
                <a:cs typeface="+mn-cs"/>
              </a:rPr>
              <a:t>psyche</a:t>
            </a:r>
            <a:r>
              <a:rPr lang="en-US" sz="1200" kern="1200" dirty="0" smtClean="0">
                <a:solidFill>
                  <a:schemeClr val="tx1"/>
                </a:solidFill>
                <a:latin typeface="+mn-lt"/>
                <a:ea typeface="+mn-ea"/>
                <a:cs typeface="+mn-cs"/>
              </a:rPr>
              <a:t>); and there is the communal process of the cultural organization of the interdependence of persons (</a:t>
            </a:r>
            <a:r>
              <a:rPr lang="en-US" sz="1200" i="1" kern="1200" dirty="0" smtClean="0">
                <a:solidFill>
                  <a:schemeClr val="tx1"/>
                </a:solidFill>
                <a:latin typeface="+mn-lt"/>
                <a:ea typeface="+mn-ea"/>
                <a:cs typeface="+mn-cs"/>
              </a:rPr>
              <a:t>ethos</a:t>
            </a:r>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Erik H. Erikson and Joan M. Erikson, </a:t>
            </a:r>
            <a:r>
              <a:rPr lang="en-US" sz="1200" i="1" kern="1200" dirty="0" smtClean="0">
                <a:solidFill>
                  <a:schemeClr val="tx1"/>
                </a:solidFill>
                <a:latin typeface="+mn-lt"/>
                <a:ea typeface="+mn-ea"/>
                <a:cs typeface="+mn-cs"/>
              </a:rPr>
              <a:t>The Life Cycle Completed</a:t>
            </a:r>
            <a:r>
              <a:rPr lang="en-US" sz="1200" kern="1200" dirty="0" smtClean="0">
                <a:solidFill>
                  <a:schemeClr val="tx1"/>
                </a:solidFill>
                <a:latin typeface="+mn-lt"/>
                <a:ea typeface="+mn-ea"/>
                <a:cs typeface="+mn-cs"/>
              </a:rPr>
              <a:t>, Extended / ed. (New York: W.W. Norton, 1997), 25-6.</a:t>
            </a:r>
          </a:p>
          <a:p>
            <a:endParaRPr lang="en-US" dirty="0"/>
          </a:p>
        </p:txBody>
      </p:sp>
      <p:sp>
        <p:nvSpPr>
          <p:cNvPr id="4" name="Slide Number Placeholder 3"/>
          <p:cNvSpPr>
            <a:spLocks noGrp="1"/>
          </p:cNvSpPr>
          <p:nvPr>
            <p:ph type="sldNum" sz="quarter" idx="10"/>
          </p:nvPr>
        </p:nvSpPr>
        <p:spPr/>
        <p:txBody>
          <a:bodyPr/>
          <a:lstStyle/>
          <a:p>
            <a:fld id="{CA36B59D-3358-47E0-B2EA-1009988C759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36B59D-3358-47E0-B2EA-1009988C759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World Health Organization currently defines health as “a state of complete physical, mental and </a:t>
            </a:r>
            <a:r>
              <a:rPr lang="en-US" i="1" dirty="0" smtClean="0"/>
              <a:t>social well-being</a:t>
            </a:r>
            <a:r>
              <a:rPr lang="en-US" dirty="0" smtClean="0"/>
              <a:t> [emphasis added] and not merely the absence of disease or infirmity.” Preamble to the Constitution of the World Health Organization as adopted by the International Health Conference, New York, 19-22 June, 1946; signed on 22 July 1946 by the representatives of sixty-one states (Official Records of the World Health Organization, no. 2, p. 100) and entered into force on 7 April 1948.</a:t>
            </a:r>
          </a:p>
          <a:p>
            <a:endParaRPr lang="en-US" dirty="0"/>
          </a:p>
        </p:txBody>
      </p:sp>
      <p:sp>
        <p:nvSpPr>
          <p:cNvPr id="4" name="Slide Number Placeholder 3"/>
          <p:cNvSpPr>
            <a:spLocks noGrp="1"/>
          </p:cNvSpPr>
          <p:nvPr>
            <p:ph type="sldNum" sz="quarter" idx="10"/>
          </p:nvPr>
        </p:nvSpPr>
        <p:spPr/>
        <p:txBody>
          <a:bodyPr/>
          <a:lstStyle/>
          <a:p>
            <a:fld id="{CA36B59D-3358-47E0-B2EA-1009988C759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36B59D-3358-47E0-B2EA-1009988C759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36B59D-3358-47E0-B2EA-1009988C759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late, great philosopher Ronald </a:t>
            </a:r>
            <a:r>
              <a:rPr lang="en-US" sz="1200" kern="1200" dirty="0" err="1" smtClean="0">
                <a:solidFill>
                  <a:schemeClr val="tx1"/>
                </a:solidFill>
                <a:latin typeface="+mn-lt"/>
                <a:ea typeface="+mn-ea"/>
                <a:cs typeface="+mn-cs"/>
              </a:rPr>
              <a:t>Dworkin</a:t>
            </a:r>
            <a:r>
              <a:rPr lang="en-US" sz="1200" kern="1200" dirty="0" smtClean="0">
                <a:solidFill>
                  <a:schemeClr val="tx1"/>
                </a:solidFill>
                <a:latin typeface="+mn-lt"/>
                <a:ea typeface="+mn-ea"/>
                <a:cs typeface="+mn-cs"/>
              </a:rPr>
              <a:t> recognized that there is a second, more compelling sense of autonomy. Whatever the limits and travails we face, we want to retain the autonomy– the freedom–to be the authors of our own lives. This is the very marrow of being human. As </a:t>
            </a:r>
            <a:r>
              <a:rPr lang="en-US" sz="1200" kern="1200" dirty="0" err="1" smtClean="0">
                <a:solidFill>
                  <a:schemeClr val="tx1"/>
                </a:solidFill>
                <a:latin typeface="+mn-lt"/>
                <a:ea typeface="+mn-ea"/>
                <a:cs typeface="+mn-cs"/>
              </a:rPr>
              <a:t>Dworkin</a:t>
            </a:r>
            <a:r>
              <a:rPr lang="en-US" sz="1200" kern="1200" dirty="0" smtClean="0">
                <a:solidFill>
                  <a:schemeClr val="tx1"/>
                </a:solidFill>
                <a:latin typeface="+mn-lt"/>
                <a:ea typeface="+mn-ea"/>
                <a:cs typeface="+mn-cs"/>
              </a:rPr>
              <a:t> wrote in his remarkable 1986 essay on the subject, “The value of autonomy … lies in the scheme of responsibility it creates: autonomy makes each of us responsible for shaping his own life according to some coherent and distinctive sense of character, conviction, and interest. It allows us to lead our own lives rather than be led along them, so that each of us can be, to the extent such a scheme of rights can make this possible, what he has made himself.” </a:t>
            </a:r>
          </a:p>
          <a:p>
            <a:r>
              <a:rPr lang="en-US" sz="1200" kern="1200" dirty="0" smtClean="0">
                <a:solidFill>
                  <a:schemeClr val="tx1"/>
                </a:solidFill>
                <a:latin typeface="+mn-lt"/>
                <a:ea typeface="+mn-ea"/>
                <a:cs typeface="+mn-cs"/>
              </a:rPr>
              <a:t>All we ask is to be allowed to remain the writers of our own story. That story is ever changing. Over the course of our lives, we may encounter unimaginable difficulties. Our concerns and desires may shift. But whatever happens, we want to retain the freedom to shape our lives in ways consistent with our character and loyalties.  </a:t>
            </a:r>
          </a:p>
          <a:p>
            <a:r>
              <a:rPr lang="en-US" sz="1200" kern="1200" dirty="0" smtClean="0">
                <a:solidFill>
                  <a:schemeClr val="tx1"/>
                </a:solidFill>
                <a:latin typeface="+mn-lt"/>
                <a:ea typeface="+mn-ea"/>
                <a:cs typeface="+mn-cs"/>
              </a:rPr>
              <a:t> </a:t>
            </a:r>
          </a:p>
          <a:p>
            <a:r>
              <a:rPr lang="en-US" sz="1200" kern="1200" dirty="0" err="1" smtClean="0">
                <a:solidFill>
                  <a:schemeClr val="tx1"/>
                </a:solidFill>
                <a:latin typeface="+mn-lt"/>
                <a:ea typeface="+mn-ea"/>
                <a:cs typeface="+mn-cs"/>
              </a:rPr>
              <a:t>Gawande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Atul</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Being Mortal : Medicine and What Matters in the End</a:t>
            </a:r>
            <a:r>
              <a:rPr lang="en-US" sz="1200" kern="1200" dirty="0" smtClean="0">
                <a:solidFill>
                  <a:schemeClr val="tx1"/>
                </a:solidFill>
                <a:latin typeface="+mn-lt"/>
                <a:ea typeface="+mn-ea"/>
                <a:cs typeface="+mn-cs"/>
              </a:rPr>
              <a:t>. First edition. ed.</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r>
              <a:rPr lang="en-US" sz="1200" kern="1200" dirty="0" err="1" smtClean="0">
                <a:solidFill>
                  <a:schemeClr val="tx1"/>
                </a:solidFill>
                <a:latin typeface="+mn-lt"/>
                <a:ea typeface="+mn-ea"/>
                <a:cs typeface="+mn-cs"/>
              </a:rPr>
              <a:t>Atul</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Gawande</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Being Mortal : Medicine and What Matters in the End</a:t>
            </a:r>
            <a:r>
              <a:rPr lang="en-US" sz="1200" kern="1200" dirty="0" smtClean="0">
                <a:solidFill>
                  <a:schemeClr val="tx1"/>
                </a:solidFill>
                <a:latin typeface="+mn-lt"/>
                <a:ea typeface="+mn-ea"/>
                <a:cs typeface="+mn-cs"/>
              </a:rPr>
              <a:t>, First edition. ed., 140-1.</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CA36B59D-3358-47E0-B2EA-1009988C759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A4060D20-FB3C-4964-B2A8-7A04C3B6FB37}" type="datetimeFigureOut">
              <a:rPr lang="en-US" smtClean="0"/>
              <a:pPr/>
              <a:t>3/2/2016</a:t>
            </a:fld>
            <a:endParaRPr lang="en-US"/>
          </a:p>
        </p:txBody>
      </p:sp>
      <p:sp>
        <p:nvSpPr>
          <p:cNvPr id="16" name="Slide Number Placeholder 15"/>
          <p:cNvSpPr>
            <a:spLocks noGrp="1"/>
          </p:cNvSpPr>
          <p:nvPr>
            <p:ph type="sldNum" sz="quarter" idx="11"/>
          </p:nvPr>
        </p:nvSpPr>
        <p:spPr/>
        <p:txBody>
          <a:bodyPr/>
          <a:lstStyle/>
          <a:p>
            <a:fld id="{12C49FEC-7AB3-4F6D-A3BE-8679A119D2B3}"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060D20-FB3C-4964-B2A8-7A04C3B6FB37}"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49FEC-7AB3-4F6D-A3BE-8679A119D2B3}" type="slidenum">
              <a:rPr lang="en-US" smtClean="0"/>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060D20-FB3C-4964-B2A8-7A04C3B6FB37}"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49FEC-7AB3-4F6D-A3BE-8679A119D2B3}" type="slidenum">
              <a:rPr lang="en-US" smtClean="0"/>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A4060D20-FB3C-4964-B2A8-7A04C3B6FB37}" type="datetimeFigureOut">
              <a:rPr lang="en-US" smtClean="0"/>
              <a:pPr/>
              <a:t>3/2/2016</a:t>
            </a:fld>
            <a:endParaRPr lang="en-US"/>
          </a:p>
        </p:txBody>
      </p:sp>
      <p:sp>
        <p:nvSpPr>
          <p:cNvPr id="15" name="Slide Number Placeholder 14"/>
          <p:cNvSpPr>
            <a:spLocks noGrp="1"/>
          </p:cNvSpPr>
          <p:nvPr>
            <p:ph type="sldNum" sz="quarter" idx="15"/>
          </p:nvPr>
        </p:nvSpPr>
        <p:spPr/>
        <p:txBody>
          <a:bodyPr/>
          <a:lstStyle>
            <a:lvl1pPr algn="ctr">
              <a:defRPr/>
            </a:lvl1pPr>
          </a:lstStyle>
          <a:p>
            <a:fld id="{12C49FEC-7AB3-4F6D-A3BE-8679A119D2B3}"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4060D20-FB3C-4964-B2A8-7A04C3B6FB37}"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49FEC-7AB3-4F6D-A3BE-8679A119D2B3}"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4060D20-FB3C-4964-B2A8-7A04C3B6FB37}"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49FEC-7AB3-4F6D-A3BE-8679A119D2B3}"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2C49FEC-7AB3-4F6D-A3BE-8679A119D2B3}"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A4060D20-FB3C-4964-B2A8-7A04C3B6FB37}" type="datetimeFigureOut">
              <a:rPr lang="en-US" smtClean="0"/>
              <a:pPr/>
              <a:t>3/2/2016</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060D20-FB3C-4964-B2A8-7A04C3B6FB37}" type="datetimeFigureOut">
              <a:rPr lang="en-US" smtClean="0"/>
              <a:pPr/>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C49FEC-7AB3-4F6D-A3BE-8679A119D2B3}"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60D20-FB3C-4964-B2A8-7A04C3B6FB37}" type="datetimeFigureOut">
              <a:rPr lang="en-US" smtClean="0"/>
              <a:pPr/>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C49FEC-7AB3-4F6D-A3BE-8679A119D2B3}" type="slidenum">
              <a:rPr lang="en-US" smtClean="0"/>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4060D20-FB3C-4964-B2A8-7A04C3B6FB37}" type="datetimeFigureOut">
              <a:rPr lang="en-US" smtClean="0"/>
              <a:pPr/>
              <a:t>3/2/2016</a:t>
            </a:fld>
            <a:endParaRPr lang="en-US"/>
          </a:p>
        </p:txBody>
      </p:sp>
      <p:sp>
        <p:nvSpPr>
          <p:cNvPr id="9" name="Slide Number Placeholder 8"/>
          <p:cNvSpPr>
            <a:spLocks noGrp="1"/>
          </p:cNvSpPr>
          <p:nvPr>
            <p:ph type="sldNum" sz="quarter" idx="15"/>
          </p:nvPr>
        </p:nvSpPr>
        <p:spPr/>
        <p:txBody>
          <a:bodyPr/>
          <a:lstStyle/>
          <a:p>
            <a:fld id="{12C49FEC-7AB3-4F6D-A3BE-8679A119D2B3}"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A4060D20-FB3C-4964-B2A8-7A04C3B6FB37}" type="datetimeFigureOut">
              <a:rPr lang="en-US" smtClean="0"/>
              <a:pPr/>
              <a:t>3/2/2016</a:t>
            </a:fld>
            <a:endParaRPr lang="en-US"/>
          </a:p>
        </p:txBody>
      </p:sp>
      <p:sp>
        <p:nvSpPr>
          <p:cNvPr id="9" name="Slide Number Placeholder 8"/>
          <p:cNvSpPr>
            <a:spLocks noGrp="1"/>
          </p:cNvSpPr>
          <p:nvPr>
            <p:ph type="sldNum" sz="quarter" idx="11"/>
          </p:nvPr>
        </p:nvSpPr>
        <p:spPr/>
        <p:txBody>
          <a:bodyPr/>
          <a:lstStyle/>
          <a:p>
            <a:fld id="{12C49FEC-7AB3-4F6D-A3BE-8679A119D2B3}"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4060D20-FB3C-4964-B2A8-7A04C3B6FB37}" type="datetimeFigureOut">
              <a:rPr lang="en-US" smtClean="0"/>
              <a:pPr/>
              <a:t>3/2/2016</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2C49FEC-7AB3-4F6D-A3BE-8679A119D2B3}"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thruBlk="1"/>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Discerning Your Life’s Meaning</a:t>
            </a:r>
          </a:p>
          <a:p>
            <a:r>
              <a:rPr lang="en-US" dirty="0" smtClean="0"/>
              <a:t>and Passing It on to Your Loved Ones</a:t>
            </a:r>
            <a:endParaRPr lang="en-US" dirty="0"/>
          </a:p>
        </p:txBody>
      </p:sp>
      <p:sp>
        <p:nvSpPr>
          <p:cNvPr id="2" name="Title 1"/>
          <p:cNvSpPr>
            <a:spLocks noGrp="1"/>
          </p:cNvSpPr>
          <p:nvPr>
            <p:ph type="ctr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r>
              <a:rPr lang="en-US" b="1" spc="0" dirty="0" smtClean="0">
                <a:ln w="50800"/>
                <a:solidFill>
                  <a:schemeClr val="tx1"/>
                </a:solidFill>
                <a:effectLst/>
              </a:rPr>
              <a:t>The Soul’s Legacy </a:t>
            </a:r>
            <a:endParaRPr lang="en-US" b="1" spc="0" dirty="0">
              <a:ln w="50800"/>
              <a:solidFill>
                <a:schemeClr val="tx1"/>
              </a:solidFill>
              <a:effectLst/>
            </a:endParaRPr>
          </a:p>
        </p:txBody>
      </p:sp>
      <p:sp>
        <p:nvSpPr>
          <p:cNvPr id="4" name="TextBox 3"/>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
        <p:nvSpPr>
          <p:cNvPr id="6" name="TextBox 5"/>
          <p:cNvSpPr txBox="1"/>
          <p:nvPr/>
        </p:nvSpPr>
        <p:spPr>
          <a:xfrm>
            <a:off x="3271522" y="5105400"/>
            <a:ext cx="2672078" cy="369332"/>
          </a:xfrm>
          <a:prstGeom prst="rect">
            <a:avLst/>
          </a:prstGeom>
          <a:noFill/>
        </p:spPr>
        <p:txBody>
          <a:bodyPr wrap="none" rtlCol="0">
            <a:spAutoFit/>
          </a:bodyPr>
          <a:lstStyle/>
          <a:p>
            <a:r>
              <a:rPr lang="en-US" dirty="0" smtClean="0"/>
              <a:t>Fred Grewe, </a:t>
            </a:r>
            <a:r>
              <a:rPr lang="en-US" dirty="0" err="1" smtClean="0"/>
              <a:t>D.Min</a:t>
            </a:r>
            <a:r>
              <a:rPr lang="en-US" dirty="0" smtClean="0"/>
              <a:t>., BCC</a:t>
            </a:r>
            <a:endParaRPr lang="en-US"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p:cNvSpPr txBox="1">
            <a:spLocks/>
          </p:cNvSpPr>
          <p:nvPr/>
        </p:nvSpPr>
        <p:spPr>
          <a:xfrm>
            <a:off x="609600" y="1219200"/>
            <a:ext cx="4724400" cy="41148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r>
              <a:rPr lang="en-US" sz="2800" b="1" dirty="0" smtClean="0"/>
              <a:t>Five Elements of a Blessing</a:t>
            </a:r>
          </a:p>
          <a:p>
            <a:r>
              <a:rPr lang="en-US" sz="2800" b="1" dirty="0" smtClean="0"/>
              <a:t> </a:t>
            </a:r>
          </a:p>
          <a:p>
            <a:pPr lvl="0">
              <a:buFont typeface="Arial" pitchFamily="34" charset="0"/>
              <a:buChar char="•"/>
            </a:pPr>
            <a:r>
              <a:rPr lang="en-US" sz="2800" b="1" dirty="0" smtClean="0"/>
              <a:t>Meaningful Touch</a:t>
            </a:r>
          </a:p>
          <a:p>
            <a:pPr lvl="0">
              <a:buFont typeface="Arial" pitchFamily="34" charset="0"/>
              <a:buChar char="•"/>
            </a:pPr>
            <a:r>
              <a:rPr lang="en-US" sz="2800" b="1" dirty="0" smtClean="0"/>
              <a:t>Spoken Words</a:t>
            </a:r>
          </a:p>
          <a:p>
            <a:pPr lvl="0">
              <a:buFont typeface="Arial" pitchFamily="34" charset="0"/>
              <a:buChar char="•"/>
            </a:pPr>
            <a:r>
              <a:rPr lang="en-US" sz="2800" b="1" dirty="0" smtClean="0"/>
              <a:t>Expressing High Value</a:t>
            </a:r>
          </a:p>
          <a:p>
            <a:pPr lvl="0">
              <a:buFont typeface="Arial" pitchFamily="34" charset="0"/>
              <a:buChar char="•"/>
            </a:pPr>
            <a:r>
              <a:rPr lang="en-US" sz="2800" b="1" dirty="0" smtClean="0"/>
              <a:t>Picturing a Special Future</a:t>
            </a:r>
          </a:p>
          <a:p>
            <a:pPr lvl="0">
              <a:buFont typeface="Arial" pitchFamily="34" charset="0"/>
              <a:buChar char="•"/>
            </a:pPr>
            <a:r>
              <a:rPr lang="en-US" sz="2800" b="1" dirty="0" smtClean="0"/>
              <a:t>An Active Commitment to see that Future Materialize</a:t>
            </a:r>
            <a:endParaRPr lang="en-US" sz="2800" b="1" dirty="0"/>
          </a:p>
        </p:txBody>
      </p:sp>
      <p:sp>
        <p:nvSpPr>
          <p:cNvPr id="10" name="Title 1"/>
          <p:cNvSpPr>
            <a:spLocks noGrp="1"/>
          </p:cNvSpPr>
          <p:nvPr>
            <p:ph type="title"/>
          </p:nvPr>
        </p:nvSpPr>
        <p:spPr>
          <a:xfrm>
            <a:off x="5105400" y="6096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What is a Blessing?</a:t>
            </a:r>
            <a:endParaRPr lang="en-US" sz="3600" spc="0" dirty="0">
              <a:ln w="50800"/>
              <a:solidFill>
                <a:schemeClr val="tx1"/>
              </a:solidFill>
            </a:endParaRPr>
          </a:p>
        </p:txBody>
      </p:sp>
      <p:pic>
        <p:nvPicPr>
          <p:cNvPr id="6" name="Picture 5" descr="blessing.jpg"/>
          <p:cNvPicPr>
            <a:picLocks noChangeAspect="1"/>
          </p:cNvPicPr>
          <p:nvPr/>
        </p:nvPicPr>
        <p:blipFill>
          <a:blip r:embed="rId3" cstate="print"/>
          <a:stretch>
            <a:fillRect/>
          </a:stretch>
        </p:blipFill>
        <p:spPr>
          <a:xfrm>
            <a:off x="5943600" y="2286000"/>
            <a:ext cx="2590800" cy="212069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 name="TextBox 8"/>
          <p:cNvSpPr txBox="1"/>
          <p:nvPr/>
        </p:nvSpPr>
        <p:spPr>
          <a:xfrm>
            <a:off x="5524600" y="4953000"/>
            <a:ext cx="2080633" cy="46166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defRPr/>
            </a:pPr>
            <a:r>
              <a:rPr lang="en-US" sz="1200" b="1" dirty="0" smtClean="0">
                <a:cs typeface="Times" charset="0"/>
              </a:rPr>
              <a:t>Gary </a:t>
            </a:r>
            <a:r>
              <a:rPr lang="en-US" sz="1200" b="1" dirty="0" err="1" smtClean="0">
                <a:cs typeface="Times" charset="0"/>
              </a:rPr>
              <a:t>Samlley</a:t>
            </a:r>
            <a:r>
              <a:rPr lang="en-US" sz="1200" b="1" dirty="0" smtClean="0">
                <a:cs typeface="Times" charset="0"/>
              </a:rPr>
              <a:t> &amp; John Trent</a:t>
            </a:r>
          </a:p>
          <a:p>
            <a:pPr algn="ctr">
              <a:defRPr/>
            </a:pPr>
            <a:r>
              <a:rPr lang="en-US" sz="1200" i="1" dirty="0" smtClean="0">
                <a:cs typeface="Times" charset="0"/>
              </a:rPr>
              <a:t>The Gift of the Blessing</a:t>
            </a:r>
            <a:endParaRPr lang="en-US" sz="1200" dirty="0">
              <a:solidFill>
                <a:schemeClr val="bg1"/>
              </a:solidFill>
            </a:endParaRPr>
          </a:p>
        </p:txBody>
      </p:sp>
      <p:sp>
        <p:nvSpPr>
          <p:cNvPr id="7" name="TextBox 6"/>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Vitruvian Man.jpg"/>
          <p:cNvPicPr>
            <a:picLocks noGrp="1" noChangeAspect="1"/>
          </p:cNvPicPr>
          <p:nvPr>
            <p:ph sz="quarter" idx="1"/>
          </p:nvPr>
        </p:nvPicPr>
        <p:blipFill>
          <a:blip r:embed="rId3" cstate="print"/>
          <a:stretch>
            <a:fillRect/>
          </a:stretch>
        </p:blipFill>
        <p:spPr>
          <a:xfrm>
            <a:off x="6172200" y="1905000"/>
            <a:ext cx="1915085" cy="260451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Text Placeholder 2"/>
          <p:cNvSpPr txBox="1">
            <a:spLocks/>
          </p:cNvSpPr>
          <p:nvPr/>
        </p:nvSpPr>
        <p:spPr>
          <a:xfrm>
            <a:off x="457200" y="381000"/>
            <a:ext cx="4953000" cy="61722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pPr marL="514350" lvl="0" indent="-514350">
              <a:buFont typeface="Arial" pitchFamily="34" charset="0"/>
              <a:buChar char="•"/>
            </a:pPr>
            <a:r>
              <a:rPr lang="en-US" sz="2400" dirty="0" smtClean="0"/>
              <a:t>Prior to the seminar fourteen participants indicated they were either “sad” or “scared” when considering their own mortality. That number decreased to five after completion of the seminar, a decrease of 64 percent.</a:t>
            </a:r>
          </a:p>
          <a:p>
            <a:pPr marL="514350" lvl="0" indent="-514350"/>
            <a:r>
              <a:rPr lang="en-US" sz="2400" dirty="0" smtClean="0"/>
              <a:t> </a:t>
            </a:r>
          </a:p>
          <a:p>
            <a:pPr marL="514350" lvl="0" indent="-514350">
              <a:buFont typeface="Arial" pitchFamily="34" charset="0"/>
              <a:buChar char="•"/>
            </a:pPr>
            <a:r>
              <a:rPr lang="en-US" sz="2400" dirty="0" smtClean="0"/>
              <a:t>A decrease of difficulty in communicating feelings by 50 percent (from ten to five). </a:t>
            </a:r>
          </a:p>
          <a:p>
            <a:pPr marL="514350" lvl="0" indent="-514350"/>
            <a:endParaRPr lang="en-US" sz="2400" dirty="0" smtClean="0"/>
          </a:p>
          <a:p>
            <a:pPr marL="514350" lvl="0" indent="-514350">
              <a:buFont typeface="Arial" pitchFamily="34" charset="0"/>
              <a:buChar char="•"/>
            </a:pPr>
            <a:r>
              <a:rPr lang="en-US" sz="2400" dirty="0" smtClean="0"/>
              <a:t> An increase in ambivalent feelings about life choices, which more than doubled (from four to nine).</a:t>
            </a: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10" name="Title 1"/>
          <p:cNvSpPr>
            <a:spLocks noGrp="1"/>
          </p:cNvSpPr>
          <p:nvPr>
            <p:ph type="title"/>
          </p:nvPr>
        </p:nvSpPr>
        <p:spPr>
          <a:xfrm>
            <a:off x="5105400" y="6096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Outcomes of the Workshop</a:t>
            </a:r>
            <a:endParaRPr lang="en-US" sz="3600" spc="0" dirty="0">
              <a:ln w="50800"/>
              <a:solidFill>
                <a:schemeClr val="tx1"/>
              </a:solidFill>
            </a:endParaRPr>
          </a:p>
        </p:txBody>
      </p:sp>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Vitruvian Man.jpg"/>
          <p:cNvPicPr>
            <a:picLocks noGrp="1" noChangeAspect="1"/>
          </p:cNvPicPr>
          <p:nvPr>
            <p:ph sz="quarter" idx="1"/>
          </p:nvPr>
        </p:nvPicPr>
        <p:blipFill>
          <a:blip r:embed="rId3" cstate="print"/>
          <a:stretch>
            <a:fillRect/>
          </a:stretch>
        </p:blipFill>
        <p:spPr>
          <a:xfrm>
            <a:off x="6172200" y="1905000"/>
            <a:ext cx="1915085" cy="260451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Text Placeholder 2"/>
          <p:cNvSpPr txBox="1">
            <a:spLocks/>
          </p:cNvSpPr>
          <p:nvPr/>
        </p:nvSpPr>
        <p:spPr>
          <a:xfrm>
            <a:off x="457200" y="2133600"/>
            <a:ext cx="4953000" cy="23622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pPr marL="514350" lvl="0" indent="-514350"/>
            <a:r>
              <a:rPr lang="en-US" sz="2400" dirty="0" smtClean="0"/>
              <a:t> </a:t>
            </a:r>
          </a:p>
          <a:p>
            <a:pPr marL="514350" indent="-514350">
              <a:buFont typeface="Arial" pitchFamily="34" charset="0"/>
              <a:buChar char="•"/>
            </a:pPr>
            <a:r>
              <a:rPr lang="en-US" sz="2400" dirty="0" smtClean="0"/>
              <a:t>The most surprising aspect of this project was the deep bonding that took place among participants in the three groups. </a:t>
            </a:r>
          </a:p>
          <a:p>
            <a:pPr marL="514350" lvl="0" indent="-514350">
              <a:buFont typeface="Arial" pitchFamily="34" charset="0"/>
              <a:buChar char="•"/>
            </a:pPr>
            <a:endParaRPr lang="en-US" sz="2400" dirty="0" smtClean="0"/>
          </a:p>
          <a:p>
            <a:pPr marL="514350" lvl="0" indent="-514350"/>
            <a:endParaRPr lang="en-US" sz="2400" dirty="0" smtClean="0"/>
          </a:p>
        </p:txBody>
      </p:sp>
      <p:sp>
        <p:nvSpPr>
          <p:cNvPr id="10" name="Title 1"/>
          <p:cNvSpPr>
            <a:spLocks noGrp="1"/>
          </p:cNvSpPr>
          <p:nvPr>
            <p:ph type="title"/>
          </p:nvPr>
        </p:nvSpPr>
        <p:spPr>
          <a:xfrm>
            <a:off x="5105400" y="6096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Outcomes of the Workshop</a:t>
            </a:r>
            <a:endParaRPr lang="en-US" sz="3600" spc="0" dirty="0">
              <a:ln w="50800"/>
              <a:solidFill>
                <a:schemeClr val="tx1"/>
              </a:solidFill>
            </a:endParaRPr>
          </a:p>
        </p:txBody>
      </p:sp>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24400" y="457200"/>
            <a:ext cx="3733800" cy="1066800"/>
          </a:xfrm>
        </p:spPr>
        <p:txBody>
          <a:bodyPr>
            <a:noAutofit/>
          </a:bodyPr>
          <a:lstStyle/>
          <a:p>
            <a:pPr algn="r"/>
            <a:r>
              <a:rPr lang="en-US" sz="3600" spc="0" dirty="0" smtClean="0">
                <a:ln w="50800"/>
                <a:solidFill>
                  <a:schemeClr val="tx1"/>
                </a:solidFill>
              </a:rPr>
              <a:t>Possible Explanations</a:t>
            </a:r>
            <a:endParaRPr lang="en-US" sz="3600" dirty="0">
              <a:solidFill>
                <a:schemeClr val="tx1"/>
              </a:solidFill>
            </a:endParaRPr>
          </a:p>
        </p:txBody>
      </p:sp>
      <p:sp>
        <p:nvSpPr>
          <p:cNvPr id="5" name="Text Placeholder 2"/>
          <p:cNvSpPr txBox="1">
            <a:spLocks/>
          </p:cNvSpPr>
          <p:nvPr/>
        </p:nvSpPr>
        <p:spPr>
          <a:xfrm>
            <a:off x="762000" y="1676400"/>
            <a:ext cx="7696200" cy="39624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numCol="1" anchor="t" anchorCtr="0">
            <a:noAutofit/>
          </a:bodyPr>
          <a:lstStyle/>
          <a:p>
            <a:r>
              <a:rPr lang="en-US" sz="2800" dirty="0" smtClean="0"/>
              <a:t>1. The groups naturally achieved the necessary conditions for a growth-promoting atmosphere in human development: there was a transparent genuineness exhibited by the participants in the groups, a non-judgmental, “unconditional positive regard” gifted each participant with the feeling of being accepted, and the groups afforded an empathetic understanding to the members.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pPr marL="548640" marR="0" lvl="0" indent="-411480" algn="l" defTabSz="914400" rtl="0" eaLnBrk="1" fontAlgn="auto" latinLnBrk="0" hangingPunct="1">
              <a:lnSpc>
                <a:spcPct val="125000"/>
              </a:lnSpc>
              <a:spcBef>
                <a:spcPts val="600"/>
              </a:spcBef>
              <a:spcAft>
                <a:spcPts val="1000"/>
              </a:spcAft>
              <a:buClr>
                <a:schemeClr val="accent2"/>
              </a:buClr>
              <a:buSzPct val="85000"/>
              <a:buFont typeface="Wingdings 2"/>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
            </a:r>
            <a:br>
              <a:rPr kumimoji="0" lang="en-US" sz="18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6" name="TextBox 5"/>
          <p:cNvSpPr txBox="1"/>
          <p:nvPr/>
        </p:nvSpPr>
        <p:spPr>
          <a:xfrm>
            <a:off x="6096000" y="5862935"/>
            <a:ext cx="1179490" cy="46166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defRPr/>
            </a:pPr>
            <a:r>
              <a:rPr lang="en-US" sz="1200" b="1" dirty="0" smtClean="0">
                <a:cs typeface="Times" charset="0"/>
              </a:rPr>
              <a:t>Carl Rogers</a:t>
            </a:r>
          </a:p>
          <a:p>
            <a:pPr algn="ctr">
              <a:defRPr/>
            </a:pPr>
            <a:r>
              <a:rPr lang="en-US" sz="1200" i="1" dirty="0" smtClean="0">
                <a:cs typeface="Times" charset="0"/>
              </a:rPr>
              <a:t>A Way of Being</a:t>
            </a:r>
            <a:endParaRPr lang="en-US" sz="1200" dirty="0">
              <a:solidFill>
                <a:schemeClr val="bg1"/>
              </a:solidFill>
            </a:endParaRPr>
          </a:p>
        </p:txBody>
      </p:sp>
      <p:sp>
        <p:nvSpPr>
          <p:cNvPr id="7" name="TextBox 6"/>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24400" y="457200"/>
            <a:ext cx="3733800" cy="1066800"/>
          </a:xfrm>
        </p:spPr>
        <p:txBody>
          <a:bodyPr>
            <a:noAutofit/>
          </a:bodyPr>
          <a:lstStyle/>
          <a:p>
            <a:pPr algn="r"/>
            <a:r>
              <a:rPr lang="en-US" sz="3600" spc="0" dirty="0" smtClean="0">
                <a:ln w="50800"/>
                <a:solidFill>
                  <a:schemeClr val="tx1"/>
                </a:solidFill>
              </a:rPr>
              <a:t>Possible Explanations</a:t>
            </a:r>
            <a:endParaRPr lang="en-US" sz="3600" dirty="0">
              <a:solidFill>
                <a:schemeClr val="tx1"/>
              </a:solidFill>
            </a:endParaRPr>
          </a:p>
        </p:txBody>
      </p:sp>
      <p:sp>
        <p:nvSpPr>
          <p:cNvPr id="5" name="Text Placeholder 2"/>
          <p:cNvSpPr txBox="1">
            <a:spLocks/>
          </p:cNvSpPr>
          <p:nvPr/>
        </p:nvSpPr>
        <p:spPr>
          <a:xfrm>
            <a:off x="762000" y="1676400"/>
            <a:ext cx="7696200" cy="24384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numCol="1" anchor="t" anchorCtr="0">
            <a:noAutofit/>
          </a:bodyPr>
          <a:lstStyle/>
          <a:p>
            <a:endParaRPr lang="en-US" sz="2800" dirty="0" smtClean="0"/>
          </a:p>
          <a:p>
            <a:r>
              <a:rPr lang="en-US" sz="2800" dirty="0" smtClean="0"/>
              <a:t>2. The power of story sharing</a:t>
            </a:r>
          </a:p>
          <a:p>
            <a:endParaRPr lang="en-US" sz="2800" dirty="0" smtClean="0"/>
          </a:p>
          <a:p>
            <a:r>
              <a:rPr lang="en-US" sz="2800" dirty="0" smtClean="0"/>
              <a:t>3. The comfort of the facilitator with his own</a:t>
            </a:r>
          </a:p>
          <a:p>
            <a:r>
              <a:rPr lang="en-US" sz="2800" dirty="0" smtClean="0"/>
              <a:t>    death.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pPr marL="548640" marR="0" lvl="0" indent="-411480" algn="l" defTabSz="914400" rtl="0" eaLnBrk="1" fontAlgn="auto" latinLnBrk="0" hangingPunct="1">
              <a:lnSpc>
                <a:spcPct val="125000"/>
              </a:lnSpc>
              <a:spcBef>
                <a:spcPts val="600"/>
              </a:spcBef>
              <a:spcAft>
                <a:spcPts val="1000"/>
              </a:spcAft>
              <a:buClr>
                <a:schemeClr val="accent2"/>
              </a:buClr>
              <a:buSzPct val="85000"/>
              <a:buFont typeface="Wingdings 2"/>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
            </a:r>
            <a:br>
              <a:rPr kumimoji="0" lang="en-US" sz="18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p:cNvSpPr txBox="1">
            <a:spLocks/>
          </p:cNvSpPr>
          <p:nvPr/>
        </p:nvSpPr>
        <p:spPr>
          <a:xfrm>
            <a:off x="762000" y="2438400"/>
            <a:ext cx="4953000" cy="31242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pPr marL="468630" indent="-514350">
              <a:spcBef>
                <a:spcPts val="600"/>
              </a:spcBef>
              <a:buFont typeface="+mj-lt"/>
              <a:buAutoNum type="arabicPeriod"/>
            </a:pPr>
            <a:r>
              <a:rPr lang="en-US" sz="2800" b="1" dirty="0" smtClean="0">
                <a:solidFill>
                  <a:schemeClr val="bg1"/>
                </a:solidFill>
              </a:rPr>
              <a:t>Program for Clinics</a:t>
            </a:r>
          </a:p>
          <a:p>
            <a:pPr marL="468630" indent="-514350">
              <a:spcBef>
                <a:spcPts val="600"/>
              </a:spcBef>
              <a:buFont typeface="+mj-lt"/>
              <a:buAutoNum type="arabicPeriod"/>
            </a:pPr>
            <a:r>
              <a:rPr lang="en-US" sz="2800" b="1" dirty="0" smtClean="0">
                <a:solidFill>
                  <a:schemeClr val="bg1"/>
                </a:solidFill>
              </a:rPr>
              <a:t>Program for Long Term Care Facilities</a:t>
            </a:r>
          </a:p>
          <a:p>
            <a:pPr marL="468630" indent="-514350">
              <a:spcBef>
                <a:spcPts val="600"/>
              </a:spcBef>
              <a:buFont typeface="+mj-lt"/>
              <a:buAutoNum type="arabicPeriod"/>
            </a:pPr>
            <a:r>
              <a:rPr lang="en-US" sz="2800" b="1" dirty="0" smtClean="0">
                <a:solidFill>
                  <a:schemeClr val="bg1"/>
                </a:solidFill>
              </a:rPr>
              <a:t>Project for the bed bound dying patient</a:t>
            </a:r>
          </a:p>
          <a:p>
            <a:pPr marL="468630" indent="-514350">
              <a:spcBef>
                <a:spcPts val="600"/>
              </a:spcBef>
            </a:pPr>
            <a:r>
              <a:rPr lang="en-US" sz="2800" b="1" dirty="0" smtClean="0">
                <a:solidFill>
                  <a:schemeClr val="bg1"/>
                </a:solidFill>
              </a:rPr>
              <a:t> </a:t>
            </a:r>
          </a:p>
          <a:p>
            <a:pPr>
              <a:defRPr/>
            </a:pP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pic>
        <p:nvPicPr>
          <p:cNvPr id="9" name="Picture 8" descr="healing.jpg"/>
          <p:cNvPicPr>
            <a:picLocks noChangeAspect="1"/>
          </p:cNvPicPr>
          <p:nvPr/>
        </p:nvPicPr>
        <p:blipFill>
          <a:blip r:embed="rId3" cstate="print"/>
          <a:stretch>
            <a:fillRect/>
          </a:stretch>
        </p:blipFill>
        <p:spPr>
          <a:xfrm>
            <a:off x="6477000" y="2438399"/>
            <a:ext cx="2133600" cy="321788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3" name="Title 1"/>
          <p:cNvSpPr>
            <a:spLocks noGrp="1"/>
          </p:cNvSpPr>
          <p:nvPr>
            <p:ph type="title"/>
          </p:nvPr>
        </p:nvSpPr>
        <p:spPr>
          <a:xfrm>
            <a:off x="5257800" y="9144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Implications for Chaplains</a:t>
            </a:r>
            <a:endParaRPr lang="en-US" sz="3600" spc="0" dirty="0">
              <a:ln w="50800"/>
              <a:solidFill>
                <a:schemeClr val="tx1"/>
              </a:solidFill>
            </a:endParaRPr>
          </a:p>
        </p:txBody>
      </p:sp>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312855"/>
            <a:ext cx="8001000" cy="2554545"/>
          </a:xfrm>
          <a:prstGeom prst="rect">
            <a:avLst/>
          </a:prstGeom>
        </p:spPr>
        <p:txBody>
          <a:bodyPr wrap="square">
            <a:spAutoFit/>
          </a:bodyPr>
          <a:lstStyle/>
          <a:p>
            <a:r>
              <a:rPr lang="en-US" sz="3600" dirty="0" smtClean="0"/>
              <a:t>I have always known </a:t>
            </a:r>
            <a:br>
              <a:rPr lang="en-US" sz="3600" dirty="0" smtClean="0"/>
            </a:br>
            <a:r>
              <a:rPr lang="en-US" sz="3600" dirty="0" smtClean="0"/>
              <a:t>That at last I would </a:t>
            </a:r>
            <a:br>
              <a:rPr lang="en-US" sz="3600" dirty="0" smtClean="0"/>
            </a:br>
            <a:r>
              <a:rPr lang="en-US" sz="3600" dirty="0" smtClean="0"/>
              <a:t>Take this road, but yesterday </a:t>
            </a:r>
            <a:br>
              <a:rPr lang="en-US" sz="3600" dirty="0" smtClean="0"/>
            </a:br>
            <a:r>
              <a:rPr lang="en-US" sz="3600" dirty="0" smtClean="0"/>
              <a:t>I did not know that it would be today. </a:t>
            </a:r>
          </a:p>
          <a:p>
            <a:r>
              <a:rPr lang="en-US" sz="1600" dirty="0" smtClean="0"/>
              <a:t>- </a:t>
            </a:r>
            <a:r>
              <a:rPr lang="en-US" sz="1600" dirty="0" err="1" smtClean="0"/>
              <a:t>Narihira</a:t>
            </a:r>
            <a:r>
              <a:rPr lang="en-US" sz="1600" dirty="0" smtClean="0"/>
              <a:t> (9th century) </a:t>
            </a:r>
            <a:endParaRPr lang="en-US" sz="1600" dirty="0"/>
          </a:p>
        </p:txBody>
      </p:sp>
      <p:pic>
        <p:nvPicPr>
          <p:cNvPr id="4" name="Picture 3" descr="Enso.jpg"/>
          <p:cNvPicPr>
            <a:picLocks noChangeAspect="1"/>
          </p:cNvPicPr>
          <p:nvPr/>
        </p:nvPicPr>
        <p:blipFill>
          <a:blip r:embed="rId3" cstate="print"/>
          <a:stretch>
            <a:fillRect/>
          </a:stretch>
        </p:blipFill>
        <p:spPr>
          <a:xfrm>
            <a:off x="5943600" y="1143000"/>
            <a:ext cx="2162810" cy="2971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b="1" dirty="0" smtClean="0"/>
              <a:t>Bibliography</a:t>
            </a:r>
            <a:endParaRPr lang="en-US" b="1" dirty="0"/>
          </a:p>
        </p:txBody>
      </p:sp>
      <p:sp>
        <p:nvSpPr>
          <p:cNvPr id="3" name="TextBox 2"/>
          <p:cNvSpPr txBox="1"/>
          <p:nvPr/>
        </p:nvSpPr>
        <p:spPr>
          <a:xfrm>
            <a:off x="457200" y="1295400"/>
            <a:ext cx="8229600" cy="5078313"/>
          </a:xfrm>
          <a:prstGeom prst="rect">
            <a:avLst/>
          </a:prstGeom>
          <a:noFill/>
        </p:spPr>
        <p:txBody>
          <a:bodyPr wrap="square" rtlCol="0">
            <a:spAutoFit/>
          </a:bodyPr>
          <a:lstStyle/>
          <a:p>
            <a:r>
              <a:rPr lang="en-US" dirty="0" smtClean="0">
                <a:solidFill>
                  <a:schemeClr val="bg1"/>
                </a:solidFill>
              </a:rPr>
              <a:t>Erikson, E. H., &amp; Erikson, J. M. (1997). </a:t>
            </a:r>
            <a:r>
              <a:rPr lang="en-US" i="1" dirty="0" smtClean="0">
                <a:solidFill>
                  <a:schemeClr val="bg1"/>
                </a:solidFill>
              </a:rPr>
              <a:t>The life cycle completed</a:t>
            </a:r>
            <a:r>
              <a:rPr lang="en-US" dirty="0" smtClean="0">
                <a:solidFill>
                  <a:schemeClr val="bg1"/>
                </a:solidFill>
              </a:rPr>
              <a:t> (Extended / ed.). New York: W.W. Norton.</a:t>
            </a:r>
          </a:p>
          <a:p>
            <a:r>
              <a:rPr lang="en-US" dirty="0" err="1" smtClean="0">
                <a:solidFill>
                  <a:schemeClr val="bg1"/>
                </a:solidFill>
              </a:rPr>
              <a:t>Hauerwas</a:t>
            </a:r>
            <a:r>
              <a:rPr lang="en-US" dirty="0" smtClean="0">
                <a:solidFill>
                  <a:schemeClr val="bg1"/>
                </a:solidFill>
              </a:rPr>
              <a:t>, S. (1990). </a:t>
            </a:r>
            <a:r>
              <a:rPr lang="en-US" i="1" dirty="0" smtClean="0">
                <a:solidFill>
                  <a:schemeClr val="bg1"/>
                </a:solidFill>
              </a:rPr>
              <a:t>God, medicine, and suffering</a:t>
            </a:r>
            <a:r>
              <a:rPr lang="en-US" dirty="0" smtClean="0">
                <a:solidFill>
                  <a:schemeClr val="bg1"/>
                </a:solidFill>
              </a:rPr>
              <a:t>. Grand Rapids, Mich.: Wm. B. </a:t>
            </a:r>
            <a:r>
              <a:rPr lang="en-US" dirty="0" err="1" smtClean="0">
                <a:solidFill>
                  <a:schemeClr val="bg1"/>
                </a:solidFill>
              </a:rPr>
              <a:t>Eerdmans</a:t>
            </a:r>
            <a:r>
              <a:rPr lang="en-US" dirty="0" smtClean="0">
                <a:solidFill>
                  <a:schemeClr val="bg1"/>
                </a:solidFill>
              </a:rPr>
              <a:t>.</a:t>
            </a:r>
          </a:p>
          <a:p>
            <a:r>
              <a:rPr lang="en-US" dirty="0" err="1" smtClean="0">
                <a:solidFill>
                  <a:schemeClr val="bg1"/>
                </a:solidFill>
              </a:rPr>
              <a:t>Kleinman</a:t>
            </a:r>
            <a:r>
              <a:rPr lang="en-US" dirty="0" smtClean="0">
                <a:solidFill>
                  <a:schemeClr val="bg1"/>
                </a:solidFill>
              </a:rPr>
              <a:t>, A. (1980). </a:t>
            </a:r>
            <a:r>
              <a:rPr lang="en-US" i="1" dirty="0" smtClean="0">
                <a:solidFill>
                  <a:schemeClr val="bg1"/>
                </a:solidFill>
              </a:rPr>
              <a:t>Patients and healers in the context of culture : an exploration of the borderland between anthropology, medicine, and psychiatry</a:t>
            </a:r>
            <a:r>
              <a:rPr lang="en-US" dirty="0" smtClean="0">
                <a:solidFill>
                  <a:schemeClr val="bg1"/>
                </a:solidFill>
              </a:rPr>
              <a:t>. Berkeley: University of California Press.</a:t>
            </a:r>
          </a:p>
          <a:p>
            <a:r>
              <a:rPr lang="en-US" dirty="0" smtClean="0">
                <a:solidFill>
                  <a:schemeClr val="bg1"/>
                </a:solidFill>
              </a:rPr>
              <a:t>Moore, T. (1992). </a:t>
            </a:r>
            <a:r>
              <a:rPr lang="en-US" i="1" dirty="0" smtClean="0">
                <a:solidFill>
                  <a:schemeClr val="bg1"/>
                </a:solidFill>
              </a:rPr>
              <a:t>Care of the soul : a guide for cultivating depth and sacredness in everyday life</a:t>
            </a:r>
            <a:r>
              <a:rPr lang="en-US" dirty="0" smtClean="0">
                <a:solidFill>
                  <a:schemeClr val="bg1"/>
                </a:solidFill>
              </a:rPr>
              <a:t> (1st ed.). New York, NY: HarperCollins.</a:t>
            </a:r>
          </a:p>
          <a:p>
            <a:r>
              <a:rPr lang="en-US" dirty="0" err="1" smtClean="0">
                <a:solidFill>
                  <a:schemeClr val="bg1"/>
                </a:solidFill>
              </a:rPr>
              <a:t>Pilch</a:t>
            </a:r>
            <a:r>
              <a:rPr lang="en-US" dirty="0" smtClean="0">
                <a:solidFill>
                  <a:schemeClr val="bg1"/>
                </a:solidFill>
              </a:rPr>
              <a:t>, J. J. (2000). </a:t>
            </a:r>
            <a:r>
              <a:rPr lang="en-US" i="1" dirty="0" smtClean="0">
                <a:solidFill>
                  <a:schemeClr val="bg1"/>
                </a:solidFill>
              </a:rPr>
              <a:t>Healing in the New Testament : insights from medical and Mediterranean anthropology</a:t>
            </a:r>
            <a:r>
              <a:rPr lang="en-US" dirty="0" smtClean="0">
                <a:solidFill>
                  <a:schemeClr val="bg1"/>
                </a:solidFill>
              </a:rPr>
              <a:t>. Minneapolis: Fortress Press.</a:t>
            </a:r>
          </a:p>
          <a:p>
            <a:r>
              <a:rPr lang="en-US" dirty="0" err="1" smtClean="0">
                <a:solidFill>
                  <a:schemeClr val="bg1"/>
                </a:solidFill>
              </a:rPr>
              <a:t>Puchalski</a:t>
            </a:r>
            <a:r>
              <a:rPr lang="en-US" dirty="0" smtClean="0">
                <a:solidFill>
                  <a:schemeClr val="bg1"/>
                </a:solidFill>
              </a:rPr>
              <a:t>, C. M., &amp; Ferrell, B. (2010). </a:t>
            </a:r>
            <a:r>
              <a:rPr lang="en-US" i="1" dirty="0" smtClean="0">
                <a:solidFill>
                  <a:schemeClr val="bg1"/>
                </a:solidFill>
              </a:rPr>
              <a:t>Making health care whole : integrating spirituality into patient care</a:t>
            </a:r>
            <a:r>
              <a:rPr lang="en-US" dirty="0" smtClean="0">
                <a:solidFill>
                  <a:schemeClr val="bg1"/>
                </a:solidFill>
              </a:rPr>
              <a:t>. West Conshohocken, PA: Templeton Press.</a:t>
            </a:r>
          </a:p>
          <a:p>
            <a:r>
              <a:rPr lang="en-US" dirty="0" smtClean="0">
                <a:solidFill>
                  <a:schemeClr val="bg1"/>
                </a:solidFill>
              </a:rPr>
              <a:t>Rogers, C. R. (1995). </a:t>
            </a:r>
            <a:r>
              <a:rPr lang="en-US" i="1" dirty="0" smtClean="0">
                <a:solidFill>
                  <a:schemeClr val="bg1"/>
                </a:solidFill>
              </a:rPr>
              <a:t>A way of being</a:t>
            </a:r>
            <a:r>
              <a:rPr lang="en-US" dirty="0" smtClean="0">
                <a:solidFill>
                  <a:schemeClr val="bg1"/>
                </a:solidFill>
              </a:rPr>
              <a:t>. Boston: Houghton Mifflin Co.</a:t>
            </a:r>
          </a:p>
          <a:p>
            <a:r>
              <a:rPr lang="en-US" dirty="0" smtClean="0">
                <a:solidFill>
                  <a:schemeClr val="bg1"/>
                </a:solidFill>
              </a:rPr>
              <a:t>Smalley, G., Trent, J., &amp; Smalley, G. (1998). </a:t>
            </a:r>
            <a:r>
              <a:rPr lang="en-US" i="1" dirty="0" smtClean="0">
                <a:solidFill>
                  <a:schemeClr val="bg1"/>
                </a:solidFill>
              </a:rPr>
              <a:t>The gift of the blessing / the gift of honor</a:t>
            </a:r>
            <a:r>
              <a:rPr lang="en-US" dirty="0" smtClean="0">
                <a:solidFill>
                  <a:schemeClr val="bg1"/>
                </a:solidFill>
              </a:rPr>
              <a:t> (Updated and expanded ed.). New York: Inspirational Press.</a:t>
            </a:r>
          </a:p>
          <a:p>
            <a:r>
              <a:rPr lang="en-US" dirty="0" err="1" smtClean="0">
                <a:solidFill>
                  <a:schemeClr val="bg1"/>
                </a:solidFill>
              </a:rPr>
              <a:t>Yalom</a:t>
            </a:r>
            <a:r>
              <a:rPr lang="en-US" dirty="0" smtClean="0">
                <a:solidFill>
                  <a:schemeClr val="bg1"/>
                </a:solidFill>
              </a:rPr>
              <a:t>, I. D. (1980). </a:t>
            </a:r>
            <a:r>
              <a:rPr lang="en-US" i="1" dirty="0" smtClean="0">
                <a:solidFill>
                  <a:schemeClr val="bg1"/>
                </a:solidFill>
              </a:rPr>
              <a:t>Existential psychotherapy</a:t>
            </a:r>
            <a:r>
              <a:rPr lang="en-US" dirty="0" smtClean="0">
                <a:solidFill>
                  <a:schemeClr val="bg1"/>
                </a:solidFill>
              </a:rPr>
              <a:t>. New York: Basic Books.</a:t>
            </a:r>
          </a:p>
          <a:p>
            <a:endParaRPr lang="en-US" dirty="0"/>
          </a:p>
        </p:txBody>
      </p:sp>
      <p:sp>
        <p:nvSpPr>
          <p:cNvPr id="4" name="TextBox 3"/>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533400"/>
            <a:ext cx="5105400" cy="2868168"/>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en-US" cap="none" dirty="0" smtClean="0">
                <a:ln w="11430"/>
                <a:solidFill>
                  <a:schemeClr val="bg1"/>
                </a:solidFill>
                <a:effectLst>
                  <a:outerShdw blurRad="50800" dist="39000" dir="5460000" algn="tl">
                    <a:srgbClr val="000000">
                      <a:alpha val="38000"/>
                    </a:srgbClr>
                  </a:outerShdw>
                </a:effectLst>
              </a:rPr>
              <a:t>Contact</a:t>
            </a:r>
            <a:endParaRPr lang="en-US" cap="none" dirty="0">
              <a:ln w="11430"/>
              <a:solidFill>
                <a:schemeClr val="bg1"/>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1371600" y="3962400"/>
            <a:ext cx="6400800" cy="17526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smtClean="0">
                <a:ln w="11430"/>
                <a:solidFill>
                  <a:schemeClr val="bg1"/>
                </a:solidFill>
                <a:effectLst>
                  <a:outerShdw blurRad="50800" dist="39000" dir="5460000" algn="tl">
                    <a:srgbClr val="000000">
                      <a:alpha val="38000"/>
                    </a:srgbClr>
                  </a:outerShdw>
                </a:effectLst>
              </a:rPr>
              <a:t>fred@fredgrewe.com</a:t>
            </a:r>
          </a:p>
          <a:p>
            <a:r>
              <a:rPr lang="en-US" sz="3600" b="1" dirty="0" smtClean="0">
                <a:ln w="11430"/>
                <a:solidFill>
                  <a:schemeClr val="bg1"/>
                </a:solidFill>
                <a:effectLst>
                  <a:outerShdw blurRad="50800" dist="39000" dir="5460000" algn="tl">
                    <a:srgbClr val="000000">
                      <a:alpha val="38000"/>
                    </a:srgbClr>
                  </a:outerShdw>
                </a:effectLst>
              </a:rPr>
              <a:t>www.fredgrewe.com</a:t>
            </a:r>
          </a:p>
          <a:p>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xtBox 4"/>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09600" y="762000"/>
            <a:ext cx="5257800" cy="769441"/>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r>
              <a:rPr lang="en-US" sz="4400" b="1" dirty="0" smtClean="0">
                <a:ln w="50800"/>
              </a:rPr>
              <a:t>What is a Person?</a:t>
            </a:r>
            <a:endParaRPr lang="en-US" sz="4400" b="1" dirty="0">
              <a:ln w="50800"/>
            </a:endParaRPr>
          </a:p>
        </p:txBody>
      </p:sp>
      <p:sp>
        <p:nvSpPr>
          <p:cNvPr id="6" name="TextBox 5"/>
          <p:cNvSpPr txBox="1"/>
          <p:nvPr/>
        </p:nvSpPr>
        <p:spPr>
          <a:xfrm>
            <a:off x="381000" y="5906869"/>
            <a:ext cx="28956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defRPr/>
            </a:pPr>
            <a:r>
              <a:rPr lang="en-US" sz="1400" b="1" dirty="0" smtClean="0">
                <a:cs typeface="Times" charset="0"/>
              </a:rPr>
              <a:t>Erik Erikson</a:t>
            </a:r>
          </a:p>
          <a:p>
            <a:pPr algn="ctr">
              <a:defRPr/>
            </a:pPr>
            <a:r>
              <a:rPr lang="en-US" sz="1400" i="1" dirty="0" smtClean="0">
                <a:cs typeface="Times" charset="0"/>
              </a:rPr>
              <a:t>The Life Cycle Completed</a:t>
            </a:r>
            <a:r>
              <a:rPr lang="en-US" sz="1400" dirty="0" smtClean="0">
                <a:cs typeface="Times" charset="0"/>
              </a:rPr>
              <a:t>, 1997</a:t>
            </a:r>
            <a:endParaRPr lang="en-US" sz="1400" dirty="0">
              <a:solidFill>
                <a:schemeClr val="bg1"/>
              </a:solidFill>
            </a:endParaRPr>
          </a:p>
        </p:txBody>
      </p:sp>
      <p:sp>
        <p:nvSpPr>
          <p:cNvPr id="7" name="TextBox 6"/>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648200" y="16002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bg1">
                    <a:shade val="50000"/>
                  </a:schemeClr>
                </a:solidFill>
              </a:rPr>
              <a:t>4 Sources of Existential</a:t>
            </a:r>
            <a:br>
              <a:rPr lang="en-US" sz="3600" spc="0" dirty="0" smtClean="0">
                <a:ln w="50800"/>
                <a:solidFill>
                  <a:schemeClr val="bg1">
                    <a:shade val="50000"/>
                  </a:schemeClr>
                </a:solidFill>
              </a:rPr>
            </a:br>
            <a:r>
              <a:rPr lang="en-US" sz="3600" spc="0" dirty="0" smtClean="0">
                <a:ln w="50800"/>
                <a:solidFill>
                  <a:schemeClr val="bg1">
                    <a:shade val="50000"/>
                  </a:schemeClr>
                </a:solidFill>
              </a:rPr>
              <a:t>Distress</a:t>
            </a:r>
            <a:endParaRPr lang="en-US" sz="3600" spc="0" dirty="0">
              <a:ln w="50800"/>
              <a:solidFill>
                <a:schemeClr val="bg1">
                  <a:shade val="50000"/>
                </a:schemeClr>
              </a:solidFill>
            </a:endParaRPr>
          </a:p>
        </p:txBody>
      </p:sp>
      <p:sp>
        <p:nvSpPr>
          <p:cNvPr id="9" name="TextBox 8"/>
          <p:cNvSpPr txBox="1"/>
          <p:nvPr/>
        </p:nvSpPr>
        <p:spPr>
          <a:xfrm>
            <a:off x="5440569" y="4953000"/>
            <a:ext cx="2248693" cy="46166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defRPr/>
            </a:pPr>
            <a:r>
              <a:rPr lang="en-US" sz="1200" b="1" dirty="0" smtClean="0">
                <a:cs typeface="Times" charset="0"/>
              </a:rPr>
              <a:t>Irvin </a:t>
            </a:r>
            <a:r>
              <a:rPr lang="en-US" sz="1200" b="1" dirty="0" err="1" smtClean="0">
                <a:cs typeface="Times" charset="0"/>
              </a:rPr>
              <a:t>Yalom</a:t>
            </a:r>
            <a:endParaRPr lang="en-US" sz="1200" b="1" dirty="0" smtClean="0">
              <a:cs typeface="Times" charset="0"/>
            </a:endParaRPr>
          </a:p>
          <a:p>
            <a:pPr algn="ctr">
              <a:defRPr/>
            </a:pPr>
            <a:r>
              <a:rPr lang="en-US" sz="1200" i="1" dirty="0" smtClean="0">
                <a:cs typeface="Times" charset="0"/>
              </a:rPr>
              <a:t>Existential Psychotherapy</a:t>
            </a:r>
            <a:r>
              <a:rPr lang="en-US" sz="1200" dirty="0" smtClean="0">
                <a:cs typeface="Times" charset="0"/>
              </a:rPr>
              <a:t>, 1980</a:t>
            </a:r>
            <a:endParaRPr lang="en-US" sz="1200" dirty="0">
              <a:solidFill>
                <a:schemeClr val="bg1"/>
              </a:solidFill>
            </a:endParaRPr>
          </a:p>
        </p:txBody>
      </p:sp>
      <p:graphicFrame>
        <p:nvGraphicFramePr>
          <p:cNvPr id="12" name="Diagram 11"/>
          <p:cNvGraphicFramePr/>
          <p:nvPr/>
        </p:nvGraphicFramePr>
        <p:xfrm>
          <a:off x="-152400" y="787400"/>
          <a:ext cx="7315200" cy="538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txBox="1">
            <a:spLocks/>
          </p:cNvSpPr>
          <p:nvPr/>
        </p:nvSpPr>
        <p:spPr>
          <a:xfrm>
            <a:off x="838200" y="2590800"/>
            <a:ext cx="7696200" cy="20574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numCol="1" anchor="t" anchorCtr="0">
            <a:noAutofit/>
          </a:bodyPr>
          <a:lstStyle/>
          <a:p>
            <a:pPr marL="411480" indent="-457200">
              <a:spcBef>
                <a:spcPts val="600"/>
              </a:spcBef>
            </a:pPr>
            <a:r>
              <a:rPr lang="en-US" sz="3600" dirty="0" smtClean="0"/>
              <a:t>“Although the physicality of death destroys man, the idea of death saves him.” </a:t>
            </a:r>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pPr marL="548640" marR="0" lvl="0" indent="-411480" algn="l" defTabSz="914400" rtl="0" eaLnBrk="1" fontAlgn="auto" latinLnBrk="0" hangingPunct="1">
              <a:lnSpc>
                <a:spcPct val="125000"/>
              </a:lnSpc>
              <a:spcBef>
                <a:spcPts val="600"/>
              </a:spcBef>
              <a:spcAft>
                <a:spcPts val="1000"/>
              </a:spcAft>
              <a:buClr>
                <a:schemeClr val="accent2"/>
              </a:buClr>
              <a:buSzPct val="85000"/>
              <a:buFont typeface="Wingdings 2"/>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
            </a:r>
            <a:br>
              <a:rPr kumimoji="0" lang="en-US" sz="18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TextBox 6"/>
          <p:cNvSpPr txBox="1"/>
          <p:nvPr/>
        </p:nvSpPr>
        <p:spPr>
          <a:xfrm>
            <a:off x="5440569" y="4953000"/>
            <a:ext cx="2248693" cy="46166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defRPr/>
            </a:pPr>
            <a:r>
              <a:rPr lang="en-US" sz="1200" b="1" dirty="0" smtClean="0">
                <a:cs typeface="Times" charset="0"/>
              </a:rPr>
              <a:t>Irvin </a:t>
            </a:r>
            <a:r>
              <a:rPr lang="en-US" sz="1200" b="1" dirty="0" err="1" smtClean="0">
                <a:cs typeface="Times" charset="0"/>
              </a:rPr>
              <a:t>Yalom</a:t>
            </a:r>
            <a:endParaRPr lang="en-US" sz="1200" b="1" dirty="0" smtClean="0">
              <a:cs typeface="Times" charset="0"/>
            </a:endParaRPr>
          </a:p>
          <a:p>
            <a:pPr algn="ctr">
              <a:defRPr/>
            </a:pPr>
            <a:r>
              <a:rPr lang="en-US" sz="1200" i="1" dirty="0" smtClean="0">
                <a:cs typeface="Times" charset="0"/>
              </a:rPr>
              <a:t>Existential Psychotherapy</a:t>
            </a:r>
            <a:r>
              <a:rPr lang="en-US" sz="1200" dirty="0" smtClean="0">
                <a:cs typeface="Times" charset="0"/>
              </a:rPr>
              <a:t>, 1980</a:t>
            </a:r>
            <a:endParaRPr lang="en-US" sz="1200" dirty="0">
              <a:solidFill>
                <a:schemeClr val="bg1"/>
              </a:solidFill>
            </a:endParaRPr>
          </a:p>
        </p:txBody>
      </p:sp>
      <p:sp>
        <p:nvSpPr>
          <p:cNvPr id="5" name="TextBox 4"/>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p:cNvSpPr txBox="1">
            <a:spLocks/>
          </p:cNvSpPr>
          <p:nvPr/>
        </p:nvSpPr>
        <p:spPr>
          <a:xfrm>
            <a:off x="609600" y="609600"/>
            <a:ext cx="5638800" cy="54864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pPr marL="457200" indent="-457200">
              <a:spcAft>
                <a:spcPts val="1000"/>
              </a:spcAft>
              <a:buFont typeface="Arial" pitchFamily="34" charset="0"/>
              <a:buChar char="•"/>
              <a:defRPr/>
            </a:pPr>
            <a:r>
              <a:rPr lang="en-US" sz="2800" b="1" dirty="0" smtClean="0">
                <a:cs typeface="Times" charset="0"/>
              </a:rPr>
              <a:t>To be healed means to regain wholeness in the physical, emotional, intellectual, social, and spiritual aspect of human experience </a:t>
            </a:r>
            <a:r>
              <a:rPr lang="en-US" b="1" dirty="0" smtClean="0">
                <a:cs typeface="Times" charset="0"/>
              </a:rPr>
              <a:t>(WHO)</a:t>
            </a:r>
          </a:p>
          <a:p>
            <a:pPr marL="457200" indent="-457200">
              <a:spcAft>
                <a:spcPts val="1000"/>
              </a:spcAft>
              <a:buFont typeface="Arial" pitchFamily="34" charset="0"/>
              <a:buChar char="•"/>
              <a:defRPr/>
            </a:pPr>
            <a:r>
              <a:rPr lang="en-US" sz="2800" b="1" dirty="0" smtClean="0">
                <a:cs typeface="Times" charset="0"/>
              </a:rPr>
              <a:t>Healing is independent of illness, impairment, cure of disease, or death </a:t>
            </a:r>
            <a:r>
              <a:rPr lang="en-US" sz="2000" b="1" dirty="0" smtClean="0">
                <a:cs typeface="Times" charset="0"/>
              </a:rPr>
              <a:t>(</a:t>
            </a:r>
            <a:r>
              <a:rPr lang="en-US" sz="2000" b="1" dirty="0" err="1" smtClean="0">
                <a:cs typeface="Times" charset="0"/>
              </a:rPr>
              <a:t>Kleinman</a:t>
            </a:r>
            <a:r>
              <a:rPr lang="en-US" sz="2000" b="1" dirty="0" smtClean="0">
                <a:cs typeface="Times" charset="0"/>
              </a:rPr>
              <a:t> / </a:t>
            </a:r>
            <a:r>
              <a:rPr lang="en-US" sz="2000" b="1" dirty="0" err="1" smtClean="0">
                <a:cs typeface="Times" charset="0"/>
              </a:rPr>
              <a:t>Pilch</a:t>
            </a:r>
            <a:r>
              <a:rPr lang="en-US" sz="2000" b="1" dirty="0" smtClean="0">
                <a:cs typeface="Times" charset="0"/>
              </a:rPr>
              <a:t>)</a:t>
            </a:r>
            <a:endParaRPr lang="en-US" sz="2800" b="1" dirty="0" smtClean="0">
              <a:cs typeface="Times" charset="0"/>
            </a:endParaRPr>
          </a:p>
          <a:p>
            <a:pPr marL="457200" indent="-457200">
              <a:spcAft>
                <a:spcPts val="1000"/>
              </a:spcAft>
              <a:buFont typeface="Arial" pitchFamily="34" charset="0"/>
              <a:buChar char="•"/>
              <a:defRPr/>
            </a:pPr>
            <a:r>
              <a:rPr lang="en-US" sz="2800" b="1" dirty="0" smtClean="0">
                <a:cs typeface="Times" charset="0"/>
              </a:rPr>
              <a:t>Healing is the personal experience of transcendence of suffering </a:t>
            </a:r>
            <a:r>
              <a:rPr lang="en-US" sz="2000" b="1" dirty="0" smtClean="0">
                <a:cs typeface="Times" charset="0"/>
              </a:rPr>
              <a:t>(</a:t>
            </a:r>
            <a:r>
              <a:rPr lang="en-US" sz="2000" b="1" dirty="0" err="1" smtClean="0">
                <a:cs typeface="Times" charset="0"/>
              </a:rPr>
              <a:t>Hauerwas</a:t>
            </a:r>
            <a:r>
              <a:rPr lang="en-US" sz="2000" b="1" dirty="0" smtClean="0">
                <a:cs typeface="Times" charset="0"/>
              </a:rPr>
              <a:t>)</a:t>
            </a:r>
            <a:endParaRPr lang="en-US" sz="2800" b="1" dirty="0" smtClean="0">
              <a:cs typeface="Times" charset="0"/>
            </a:endParaRPr>
          </a:p>
          <a:p>
            <a:pPr>
              <a:defRPr/>
            </a:pP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10" name="Title 1"/>
          <p:cNvSpPr>
            <a:spLocks noGrp="1"/>
          </p:cNvSpPr>
          <p:nvPr>
            <p:ph type="title"/>
          </p:nvPr>
        </p:nvSpPr>
        <p:spPr>
          <a:xfrm>
            <a:off x="5257800" y="9144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Healing vs. Cure</a:t>
            </a:r>
            <a:endParaRPr lang="en-US" sz="3600" spc="0" dirty="0">
              <a:ln w="50800"/>
              <a:solidFill>
                <a:schemeClr val="tx1"/>
              </a:solidFill>
            </a:endParaRPr>
          </a:p>
        </p:txBody>
      </p:sp>
      <p:pic>
        <p:nvPicPr>
          <p:cNvPr id="12" name="Picture 11" descr="healing.jpg"/>
          <p:cNvPicPr>
            <a:picLocks noChangeAspect="1"/>
          </p:cNvPicPr>
          <p:nvPr/>
        </p:nvPicPr>
        <p:blipFill>
          <a:blip r:embed="rId3" cstate="print"/>
          <a:stretch>
            <a:fillRect/>
          </a:stretch>
        </p:blipFill>
        <p:spPr>
          <a:xfrm>
            <a:off x="6477000" y="2438399"/>
            <a:ext cx="2133600" cy="321788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 name="TextBox 8"/>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762000" y="1828800"/>
            <a:ext cx="7696200" cy="32766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numCol="1" anchor="t" anchorCtr="0">
            <a:noAutofit/>
          </a:bodyPr>
          <a:lstStyle/>
          <a:p>
            <a:pPr marL="411480" indent="-457200">
              <a:spcBef>
                <a:spcPts val="600"/>
              </a:spcBef>
            </a:pPr>
            <a:r>
              <a:rPr lang="en-US" sz="3200" dirty="0" smtClean="0"/>
              <a:t>Spirituality is the aspect of humanity that refers to the way individuals seek and express meaning and purpose, and the way they experience their connectedness to the moment, to self, to others, to nature and to the significant or sacred.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pPr marL="548640" marR="0" lvl="0" indent="-411480" algn="l" defTabSz="914400" rtl="0" eaLnBrk="1" fontAlgn="auto" latinLnBrk="0" hangingPunct="1">
              <a:lnSpc>
                <a:spcPct val="125000"/>
              </a:lnSpc>
              <a:spcBef>
                <a:spcPts val="600"/>
              </a:spcBef>
              <a:spcAft>
                <a:spcPts val="1000"/>
              </a:spcAft>
              <a:buClr>
                <a:schemeClr val="accent2"/>
              </a:buClr>
              <a:buSzPct val="85000"/>
              <a:buFont typeface="Wingdings 2"/>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
            </a:r>
            <a:br>
              <a:rPr kumimoji="0" lang="en-US" sz="18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10" name="TextBox 9"/>
          <p:cNvSpPr txBox="1"/>
          <p:nvPr/>
        </p:nvSpPr>
        <p:spPr>
          <a:xfrm>
            <a:off x="533400" y="5678269"/>
            <a:ext cx="27432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1400" b="1" dirty="0" err="1" smtClean="0"/>
              <a:t>Pulchalski</a:t>
            </a:r>
            <a:r>
              <a:rPr lang="en-US" sz="1400" b="1" dirty="0" smtClean="0"/>
              <a:t> &amp; Ferrell </a:t>
            </a:r>
          </a:p>
          <a:p>
            <a:pPr algn="ctr"/>
            <a:r>
              <a:rPr lang="en-US" sz="1400" i="1" dirty="0" smtClean="0"/>
              <a:t>Making Healthcare Whole</a:t>
            </a:r>
            <a:r>
              <a:rPr lang="en-US" sz="1400" dirty="0" smtClean="0"/>
              <a:t>, 2010</a:t>
            </a:r>
            <a:endParaRPr lang="en-US" sz="1400" i="1" dirty="0" smtClean="0"/>
          </a:p>
        </p:txBody>
      </p:sp>
      <p:sp>
        <p:nvSpPr>
          <p:cNvPr id="7" name="TextBox 6"/>
          <p:cNvSpPr txBox="1"/>
          <p:nvPr/>
        </p:nvSpPr>
        <p:spPr>
          <a:xfrm>
            <a:off x="609600" y="762000"/>
            <a:ext cx="6248400" cy="769441"/>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r>
              <a:rPr lang="en-US" sz="4400" b="1" dirty="0" smtClean="0">
                <a:ln w="50800"/>
              </a:rPr>
              <a:t>What is Spirituality?</a:t>
            </a:r>
            <a:endParaRPr lang="en-US" sz="4400" b="1" dirty="0">
              <a:ln w="50800"/>
            </a:endParaRPr>
          </a:p>
        </p:txBody>
      </p:sp>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24400" y="838200"/>
            <a:ext cx="3733800" cy="1066800"/>
          </a:xfrm>
        </p:spPr>
        <p:txBody>
          <a:bodyPr>
            <a:noAutofit/>
          </a:bodyPr>
          <a:lstStyle/>
          <a:p>
            <a:pPr algn="r"/>
            <a:r>
              <a:rPr lang="en-US" sz="3600" spc="0" dirty="0" smtClean="0">
                <a:ln w="50800"/>
                <a:solidFill>
                  <a:schemeClr val="tx1"/>
                </a:solidFill>
              </a:rPr>
              <a:t>My</a:t>
            </a:r>
            <a:br>
              <a:rPr lang="en-US" sz="3600" spc="0" dirty="0" smtClean="0">
                <a:ln w="50800"/>
                <a:solidFill>
                  <a:schemeClr val="tx1"/>
                </a:solidFill>
              </a:rPr>
            </a:br>
            <a:r>
              <a:rPr lang="en-US" sz="3600" spc="0" dirty="0" smtClean="0">
                <a:ln w="50800"/>
                <a:solidFill>
                  <a:schemeClr val="tx1"/>
                </a:solidFill>
              </a:rPr>
              <a:t>Approach</a:t>
            </a:r>
            <a:endParaRPr lang="en-US" sz="3600" dirty="0">
              <a:solidFill>
                <a:schemeClr val="tx1"/>
              </a:solidFill>
            </a:endParaRPr>
          </a:p>
        </p:txBody>
      </p:sp>
      <p:sp>
        <p:nvSpPr>
          <p:cNvPr id="5" name="Text Placeholder 2"/>
          <p:cNvSpPr txBox="1">
            <a:spLocks/>
          </p:cNvSpPr>
          <p:nvPr/>
        </p:nvSpPr>
        <p:spPr>
          <a:xfrm>
            <a:off x="762000" y="2667000"/>
            <a:ext cx="7696200" cy="32766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numCol="1" anchor="t" anchorCtr="0">
            <a:noAutofit/>
          </a:bodyPr>
          <a:lstStyle/>
          <a:p>
            <a:r>
              <a:rPr lang="en-US" sz="2800" dirty="0" smtClean="0"/>
              <a:t>1. Connecting with Your Soul</a:t>
            </a:r>
          </a:p>
          <a:p>
            <a:r>
              <a:rPr lang="en-US" sz="2800" dirty="0" smtClean="0"/>
              <a:t>2</a:t>
            </a:r>
            <a:r>
              <a:rPr lang="en-US" sz="2800" i="1" dirty="0" smtClean="0"/>
              <a:t>. </a:t>
            </a:r>
            <a:r>
              <a:rPr lang="en-US" sz="2800" dirty="0" smtClean="0"/>
              <a:t>Connecting with Your Story</a:t>
            </a:r>
          </a:p>
          <a:p>
            <a:r>
              <a:rPr lang="en-US" sz="2800" dirty="0" smtClean="0"/>
              <a:t>3. Connecting with Your Role</a:t>
            </a:r>
          </a:p>
          <a:p>
            <a:r>
              <a:rPr lang="en-US" sz="2800" dirty="0" smtClean="0"/>
              <a:t>4. Connecting with the Divine</a:t>
            </a:r>
          </a:p>
          <a:p>
            <a:r>
              <a:rPr lang="en-US" sz="2800" dirty="0" smtClean="0"/>
              <a:t>5. Connecting with Others</a:t>
            </a:r>
          </a:p>
          <a:p>
            <a:r>
              <a:rPr lang="en-US" sz="2800" dirty="0" smtClean="0"/>
              <a:t>6</a:t>
            </a:r>
            <a:r>
              <a:rPr lang="en-US" sz="2800" i="1" dirty="0" smtClean="0"/>
              <a:t>. </a:t>
            </a:r>
            <a:r>
              <a:rPr lang="en-US" sz="2800" dirty="0" smtClean="0"/>
              <a:t>Exploring Areas of Forgiveness</a:t>
            </a:r>
          </a:p>
          <a:p>
            <a:r>
              <a:rPr lang="en-US" sz="2800" dirty="0" smtClean="0"/>
              <a:t>7. Connecting with Your Mortality</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r>
              <a:rPr lang="en-US" sz="2800" dirty="0" smtClean="0"/>
              <a:t> </a:t>
            </a:r>
          </a:p>
          <a:p>
            <a:pPr marL="548640" marR="0" lvl="0" indent="-411480" algn="l" defTabSz="914400" rtl="0" eaLnBrk="1" fontAlgn="auto" latinLnBrk="0" hangingPunct="1">
              <a:lnSpc>
                <a:spcPct val="125000"/>
              </a:lnSpc>
              <a:spcBef>
                <a:spcPts val="600"/>
              </a:spcBef>
              <a:spcAft>
                <a:spcPts val="1000"/>
              </a:spcAft>
              <a:buClr>
                <a:schemeClr val="accent2"/>
              </a:buClr>
              <a:buSzPct val="85000"/>
              <a:buFont typeface="Wingdings 2"/>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
            </a:r>
            <a:br>
              <a:rPr kumimoji="0" lang="en-US" sz="18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800" b="0" i="0" u="none" strike="noStrike" kern="1200" cap="none" spc="0" normalizeH="0" baseline="0" noProof="0" dirty="0">
              <a:ln>
                <a:noFill/>
              </a:ln>
              <a:solidFill>
                <a:schemeClr val="bg1"/>
              </a:solidFill>
              <a:effectLst/>
              <a:uLnTx/>
              <a:uFillTx/>
              <a:latin typeface="+mn-lt"/>
              <a:ea typeface="+mn-ea"/>
              <a:cs typeface="+mn-cs"/>
            </a:endParaRPr>
          </a:p>
        </p:txBody>
      </p:sp>
      <p:sp>
        <p:nvSpPr>
          <p:cNvPr id="10" name="TextBox 9"/>
          <p:cNvSpPr txBox="1"/>
          <p:nvPr/>
        </p:nvSpPr>
        <p:spPr>
          <a:xfrm>
            <a:off x="914400" y="1143000"/>
            <a:ext cx="4648200"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The Soul’s Legacy</a:t>
            </a:r>
          </a:p>
          <a:p>
            <a:r>
              <a:rPr lang="en-US" dirty="0" smtClean="0"/>
              <a:t>Discerning Your Life’s Meaning and Passing It on to Your Loved Ones</a:t>
            </a:r>
          </a:p>
        </p:txBody>
      </p:sp>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p:cNvSpPr txBox="1">
            <a:spLocks/>
          </p:cNvSpPr>
          <p:nvPr/>
        </p:nvSpPr>
        <p:spPr>
          <a:xfrm>
            <a:off x="457200" y="990600"/>
            <a:ext cx="4953000" cy="52578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pPr marL="411480" indent="-457200">
              <a:spcBef>
                <a:spcPts val="600"/>
              </a:spcBef>
            </a:pPr>
            <a:r>
              <a:rPr lang="en-US" sz="2400" dirty="0" smtClean="0"/>
              <a:t>I am using the term soul to mean all of one’s values, morals, dreams, hopes, doubts, insecurities, experiences, wounds, fears, successes, loves, wisdom, ego, id, suffering, pain, persona, authentic Self – the totality of one’s being. It is the composite of a person’s genetics, life experiences, and distinctive qualities. “Soul is the font of who we are.” </a:t>
            </a:r>
            <a:r>
              <a:rPr lang="en-US" sz="1600" dirty="0" smtClean="0"/>
              <a:t>(Thomas Moore) </a:t>
            </a:r>
            <a:r>
              <a:rPr lang="en-US" sz="2400" dirty="0" smtClean="0"/>
              <a:t>It is what makes me </a:t>
            </a:r>
            <a:r>
              <a:rPr lang="en-US" sz="2400" dirty="0" err="1" smtClean="0"/>
              <a:t>Me</a:t>
            </a:r>
            <a:r>
              <a:rPr lang="en-US" sz="2400" dirty="0" smtClean="0"/>
              <a:t> and you </a:t>
            </a:r>
            <a:r>
              <a:rPr lang="en-US" sz="2400" dirty="0" err="1" smtClean="0"/>
              <a:t>You</a:t>
            </a:r>
            <a:r>
              <a:rPr lang="en-US" sz="2400" dirty="0" smtClean="0"/>
              <a:t>.</a:t>
            </a:r>
          </a:p>
        </p:txBody>
      </p:sp>
      <p:sp>
        <p:nvSpPr>
          <p:cNvPr id="10" name="Title 1"/>
          <p:cNvSpPr>
            <a:spLocks noGrp="1"/>
          </p:cNvSpPr>
          <p:nvPr>
            <p:ph type="title"/>
          </p:nvPr>
        </p:nvSpPr>
        <p:spPr>
          <a:xfrm>
            <a:off x="5105400" y="6096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What is the Soul?</a:t>
            </a:r>
            <a:endParaRPr lang="en-US" sz="3600" spc="0" dirty="0">
              <a:ln w="50800"/>
              <a:solidFill>
                <a:schemeClr val="tx1"/>
              </a:solidFill>
            </a:endParaRPr>
          </a:p>
        </p:txBody>
      </p:sp>
      <p:pic>
        <p:nvPicPr>
          <p:cNvPr id="7" name="Picture 6" descr="soul.jpg"/>
          <p:cNvPicPr>
            <a:picLocks noChangeAspect="1"/>
          </p:cNvPicPr>
          <p:nvPr/>
        </p:nvPicPr>
        <p:blipFill>
          <a:blip r:embed="rId3" cstate="print"/>
          <a:stretch>
            <a:fillRect/>
          </a:stretch>
        </p:blipFill>
        <p:spPr>
          <a:xfrm>
            <a:off x="5943600" y="2133600"/>
            <a:ext cx="2525568" cy="254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p:cNvSpPr txBox="1">
            <a:spLocks/>
          </p:cNvSpPr>
          <p:nvPr/>
        </p:nvSpPr>
        <p:spPr>
          <a:xfrm>
            <a:off x="609600" y="1219200"/>
            <a:ext cx="4953000" cy="4800600"/>
          </a:xfrm>
          <a:prstGeom prst="rect">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tIns="45720" bIns="45720" anchor="t" anchorCtr="0">
            <a:noAutofit/>
          </a:bodyPr>
          <a:lstStyle/>
          <a:p>
            <a:pPr marL="411480" lvl="6" indent="-457200">
              <a:spcBef>
                <a:spcPts val="600"/>
              </a:spcBef>
            </a:pPr>
            <a:r>
              <a:rPr lang="en-US" sz="2800" b="1" dirty="0" smtClean="0"/>
              <a:t>We weave our self narrative out of the threads of our: </a:t>
            </a:r>
          </a:p>
          <a:p>
            <a:pPr marL="0" lvl="6">
              <a:buFont typeface="Arial" pitchFamily="34" charset="0"/>
              <a:buChar char="•"/>
            </a:pPr>
            <a:endParaRPr lang="en-US" sz="2800" b="1" dirty="0" smtClean="0"/>
          </a:p>
          <a:p>
            <a:pPr marL="0" lvl="6">
              <a:buFont typeface="Arial" pitchFamily="34" charset="0"/>
              <a:buChar char="•"/>
            </a:pPr>
            <a:r>
              <a:rPr lang="en-US" sz="2800" b="1" dirty="0" smtClean="0"/>
              <a:t> Life Experiences</a:t>
            </a:r>
          </a:p>
          <a:p>
            <a:pPr marL="0" lvl="6">
              <a:buFont typeface="Arial" pitchFamily="34" charset="0"/>
              <a:buChar char="•"/>
            </a:pPr>
            <a:endParaRPr lang="en-US" sz="2800" b="1" dirty="0" smtClean="0"/>
          </a:p>
          <a:p>
            <a:pPr lvl="0">
              <a:buFont typeface="Arial" pitchFamily="34" charset="0"/>
              <a:buChar char="•"/>
            </a:pPr>
            <a:r>
              <a:rPr lang="en-US" sz="2800" b="1" dirty="0" smtClean="0"/>
              <a:t> Family Role(s)</a:t>
            </a:r>
          </a:p>
          <a:p>
            <a:pPr lvl="0">
              <a:buFont typeface="Arial" pitchFamily="34" charset="0"/>
              <a:buChar char="•"/>
            </a:pPr>
            <a:endParaRPr lang="en-US" sz="2800" b="1" dirty="0" smtClean="0"/>
          </a:p>
          <a:p>
            <a:pPr lvl="0">
              <a:buFont typeface="Arial" pitchFamily="34" charset="0"/>
              <a:buChar char="•"/>
            </a:pPr>
            <a:r>
              <a:rPr lang="en-US" sz="2800" b="1" dirty="0" smtClean="0"/>
              <a:t> Social </a:t>
            </a:r>
            <a:r>
              <a:rPr lang="en-US" sz="2800" b="1" i="1" dirty="0" err="1" smtClean="0"/>
              <a:t>Habitus</a:t>
            </a:r>
            <a:endParaRPr lang="en-US" sz="2800" b="1" i="1" dirty="0" smtClean="0"/>
          </a:p>
          <a:p>
            <a:pPr lvl="0">
              <a:buFont typeface="Arial" pitchFamily="34" charset="0"/>
              <a:buChar char="•"/>
            </a:pPr>
            <a:endParaRPr lang="en-US" sz="2800" b="1" dirty="0" smtClean="0"/>
          </a:p>
          <a:p>
            <a:pPr lvl="0">
              <a:buFont typeface="Arial" pitchFamily="34" charset="0"/>
              <a:buChar char="•"/>
            </a:pPr>
            <a:r>
              <a:rPr lang="en-US" sz="2800" b="1" dirty="0" smtClean="0"/>
              <a:t> Concept of the Divine</a:t>
            </a:r>
            <a:endParaRPr lang="en-US" sz="2800" b="1" dirty="0"/>
          </a:p>
        </p:txBody>
      </p:sp>
      <p:sp>
        <p:nvSpPr>
          <p:cNvPr id="10" name="Title 1"/>
          <p:cNvSpPr>
            <a:spLocks noGrp="1"/>
          </p:cNvSpPr>
          <p:nvPr>
            <p:ph type="title"/>
          </p:nvPr>
        </p:nvSpPr>
        <p:spPr>
          <a:xfrm>
            <a:off x="5105400" y="609600"/>
            <a:ext cx="3657600" cy="10668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a:r>
              <a:rPr lang="en-US" sz="3600" spc="0" dirty="0" smtClean="0">
                <a:ln w="50800"/>
                <a:solidFill>
                  <a:schemeClr val="tx1"/>
                </a:solidFill>
              </a:rPr>
              <a:t>What makes</a:t>
            </a:r>
            <a:br>
              <a:rPr lang="en-US" sz="3600" spc="0" dirty="0" smtClean="0">
                <a:ln w="50800"/>
                <a:solidFill>
                  <a:schemeClr val="tx1"/>
                </a:solidFill>
              </a:rPr>
            </a:br>
            <a:r>
              <a:rPr lang="en-US" sz="3600" spc="0" dirty="0" smtClean="0">
                <a:ln w="50800"/>
                <a:solidFill>
                  <a:schemeClr val="tx1"/>
                </a:solidFill>
              </a:rPr>
              <a:t> up our Story?</a:t>
            </a:r>
            <a:endParaRPr lang="en-US" sz="3600" spc="0" dirty="0">
              <a:ln w="50800"/>
              <a:solidFill>
                <a:schemeClr val="tx1"/>
              </a:solidFill>
            </a:endParaRPr>
          </a:p>
        </p:txBody>
      </p:sp>
      <p:pic>
        <p:nvPicPr>
          <p:cNvPr id="7" name="Picture 6" descr="soul.jpg"/>
          <p:cNvPicPr>
            <a:picLocks noChangeAspect="1"/>
          </p:cNvPicPr>
          <p:nvPr/>
        </p:nvPicPr>
        <p:blipFill>
          <a:blip r:embed="rId3" cstate="print"/>
          <a:stretch>
            <a:fillRect/>
          </a:stretch>
        </p:blipFill>
        <p:spPr>
          <a:xfrm>
            <a:off x="5943600" y="2133600"/>
            <a:ext cx="2525568" cy="254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TextBox 5"/>
          <p:cNvSpPr txBox="1"/>
          <p:nvPr/>
        </p:nvSpPr>
        <p:spPr>
          <a:xfrm>
            <a:off x="7737731" y="6535579"/>
            <a:ext cx="1263487" cy="246221"/>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n-US" sz="1000" dirty="0" smtClean="0">
                <a:solidFill>
                  <a:schemeClr val="tx1"/>
                </a:solidFill>
                <a:latin typeface="Constantia" pitchFamily="18" charset="0"/>
              </a:rPr>
              <a:t>© Fred Grewe, 2016</a:t>
            </a:r>
            <a:endParaRPr lang="en-US" sz="1000" dirty="0">
              <a:solidFill>
                <a:schemeClr val="tx1"/>
              </a:solidFill>
              <a:latin typeface="Constantia" pitchFamily="18" charset="0"/>
            </a:endParaRPr>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361</TotalTime>
  <Words>1407</Words>
  <Application>Microsoft Office PowerPoint</Application>
  <PresentationFormat>On-screen Show (4:3)</PresentationFormat>
  <Paragraphs>252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The Soul’s Legacy </vt:lpstr>
      <vt:lpstr>Slide 2</vt:lpstr>
      <vt:lpstr>4 Sources of Existential Distress</vt:lpstr>
      <vt:lpstr>Slide 4</vt:lpstr>
      <vt:lpstr>Healing vs. Cure</vt:lpstr>
      <vt:lpstr>Slide 6</vt:lpstr>
      <vt:lpstr>My Approach</vt:lpstr>
      <vt:lpstr>What is the Soul?</vt:lpstr>
      <vt:lpstr>What makes  up our Story?</vt:lpstr>
      <vt:lpstr>What is a Blessing?</vt:lpstr>
      <vt:lpstr>Outcomes of the Workshop</vt:lpstr>
      <vt:lpstr>Outcomes of the Workshop</vt:lpstr>
      <vt:lpstr>Possible Explanations</vt:lpstr>
      <vt:lpstr>Possible Explanations</vt:lpstr>
      <vt:lpstr>Implications for Chaplains</vt:lpstr>
      <vt:lpstr>Slide 16</vt:lpstr>
      <vt:lpstr>Bibliography</vt:lpstr>
      <vt:lpstr>Contact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 I My Brother's Keeper?</dc:title>
  <dc:creator>Fred Grewe</dc:creator>
  <cp:lastModifiedBy>Fred Grewe</cp:lastModifiedBy>
  <cp:revision>75</cp:revision>
  <dcterms:created xsi:type="dcterms:W3CDTF">2014-12-07T02:41:36Z</dcterms:created>
  <dcterms:modified xsi:type="dcterms:W3CDTF">2016-03-03T00:40:10Z</dcterms:modified>
</cp:coreProperties>
</file>