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9" r:id="rId3"/>
    <p:sldId id="300" r:id="rId4"/>
    <p:sldId id="302" r:id="rId5"/>
    <p:sldId id="308" r:id="rId6"/>
    <p:sldId id="309" r:id="rId7"/>
    <p:sldId id="303" r:id="rId8"/>
    <p:sldId id="311" r:id="rId9"/>
    <p:sldId id="307" r:id="rId10"/>
    <p:sldId id="313" r:id="rId11"/>
    <p:sldId id="315" r:id="rId12"/>
    <p:sldId id="316" r:id="rId13"/>
    <p:sldId id="293" r:id="rId14"/>
    <p:sldId id="288" r:id="rId15"/>
    <p:sldId id="318" r:id="rId16"/>
    <p:sldId id="304" r:id="rId17"/>
    <p:sldId id="284" r:id="rId18"/>
    <p:sldId id="319" r:id="rId19"/>
    <p:sldId id="317" r:id="rId20"/>
    <p:sldId id="305" r:id="rId21"/>
    <p:sldId id="306" r:id="rId22"/>
    <p:sldId id="257" r:id="rId23"/>
    <p:sldId id="259" r:id="rId24"/>
    <p:sldId id="260" r:id="rId25"/>
    <p:sldId id="264" r:id="rId26"/>
    <p:sldId id="274" r:id="rId27"/>
    <p:sldId id="289" r:id="rId28"/>
    <p:sldId id="279" r:id="rId29"/>
    <p:sldId id="301" r:id="rId30"/>
    <p:sldId id="322" r:id="rId31"/>
    <p:sldId id="324" r:id="rId32"/>
    <p:sldId id="323" r:id="rId33"/>
    <p:sldId id="325" r:id="rId34"/>
    <p:sldId id="281" r:id="rId35"/>
    <p:sldId id="280" r:id="rId36"/>
    <p:sldId id="321" r:id="rId37"/>
    <p:sldId id="326" r:id="rId38"/>
    <p:sldId id="267" r:id="rId39"/>
    <p:sldId id="294" r:id="rId40"/>
    <p:sldId id="295" r:id="rId41"/>
    <p:sldId id="296" r:id="rId42"/>
    <p:sldId id="32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4DDA2"/>
    <a:srgbClr val="B2B2B2"/>
    <a:srgbClr val="333399"/>
    <a:srgbClr val="DDE4EF"/>
    <a:srgbClr val="C3D0E3"/>
    <a:srgbClr val="3A567E"/>
    <a:srgbClr val="243A66"/>
    <a:srgbClr val="6666FF"/>
    <a:srgbClr val="00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4624" autoAdjust="0"/>
  </p:normalViewPr>
  <p:slideViewPr>
    <p:cSldViewPr>
      <p:cViewPr>
        <p:scale>
          <a:sx n="70" d="100"/>
          <a:sy n="70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AF58-D6F5-472A-BBB9-92BAD2237335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3BEDB-5618-4D77-8678-5ED1B1FDE76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3BEDB-5618-4D77-8678-5ED1B1FDE768}" type="slidenum">
              <a:rPr lang="en-AU" smtClean="0"/>
              <a:pPr/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3BEDB-5618-4D77-8678-5ED1B1FDE768}" type="slidenum">
              <a:rPr lang="en-AU" smtClean="0"/>
              <a:pPr/>
              <a:t>34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A96C-2F33-485F-9F74-FFEFB2CBC25A}" type="datetimeFigureOut">
              <a:rPr lang="en-US" smtClean="0"/>
              <a:pPr/>
              <a:t>3/3/2016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B0671-A750-4F5F-A0D7-2D3991BEC816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lliativecare.org.a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4429132"/>
            <a:ext cx="7000924" cy="1714512"/>
          </a:xfrm>
        </p:spPr>
        <p:txBody>
          <a:bodyPr>
            <a:normAutofit fontScale="90000"/>
          </a:bodyPr>
          <a:lstStyle/>
          <a:p>
            <a:r>
              <a:rPr lang="en-AU" sz="7300" b="1" dirty="0" smtClean="0"/>
              <a:t>Spiritual Triage  </a:t>
            </a:r>
            <a:r>
              <a:rPr lang="en-AU" sz="3200" dirty="0" smtClean="0"/>
              <a:t/>
            </a:r>
            <a:br>
              <a:rPr lang="en-AU" sz="3200" dirty="0" smtClean="0"/>
            </a:br>
            <a:endParaRPr lang="en-AU" sz="8900" b="1" dirty="0">
              <a:latin typeface="AR BONNIE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108" y="6286520"/>
            <a:ext cx="5429288" cy="571480"/>
          </a:xfrm>
        </p:spPr>
        <p:txBody>
          <a:bodyPr/>
          <a:lstStyle/>
          <a:p>
            <a:r>
              <a:rPr lang="en-AU" sz="2800" dirty="0" smtClean="0">
                <a:solidFill>
                  <a:schemeClr val="tx1"/>
                </a:solidFill>
              </a:rPr>
              <a:t>Julie Fletcher  </a:t>
            </a:r>
            <a:r>
              <a:rPr lang="en-AU" sz="2400" dirty="0" smtClean="0">
                <a:solidFill>
                  <a:schemeClr val="tx1"/>
                </a:solidFill>
              </a:rPr>
              <a:t>PhD</a:t>
            </a:r>
            <a:endParaRPr lang="en-A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84" y="5572140"/>
            <a:ext cx="2300246" cy="1143000"/>
          </a:xfrm>
        </p:spPr>
        <p:txBody>
          <a:bodyPr/>
          <a:lstStyle/>
          <a:p>
            <a:pPr algn="r"/>
            <a:r>
              <a:rPr lang="en-AU" b="1" dirty="0" smtClean="0"/>
              <a:t>My Story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14290"/>
            <a:ext cx="2500330" cy="18158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Religious</a:t>
            </a:r>
          </a:p>
          <a:p>
            <a:r>
              <a:rPr lang="en-AU" sz="2800" dirty="0" smtClean="0"/>
              <a:t>Recalcitrant</a:t>
            </a:r>
          </a:p>
          <a:p>
            <a:r>
              <a:rPr lang="en-AU" sz="2800" dirty="0" smtClean="0"/>
              <a:t>Emotional</a:t>
            </a:r>
          </a:p>
          <a:p>
            <a:r>
              <a:rPr lang="en-AU" sz="2800" dirty="0" smtClean="0"/>
              <a:t>Do your magic?</a:t>
            </a:r>
            <a:endParaRPr lang="en-A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3711926" cy="114300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This Research³ </a:t>
            </a:r>
            <a:r>
              <a:rPr lang="en-AU" sz="1300" dirty="0" smtClean="0">
                <a:solidFill>
                  <a:schemeClr val="bg1"/>
                </a:solidFill>
              </a:rPr>
              <a:t/>
            </a:r>
            <a:br>
              <a:rPr lang="en-AU" sz="1300" dirty="0" smtClean="0">
                <a:solidFill>
                  <a:schemeClr val="bg1"/>
                </a:solidFill>
              </a:rPr>
            </a:br>
            <a:endParaRPr lang="en-AU" sz="13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4" y="1142984"/>
            <a:ext cx="6715172" cy="550070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Qualitative</a:t>
            </a:r>
          </a:p>
          <a:p>
            <a:pPr>
              <a:buNone/>
            </a:pPr>
            <a:endParaRPr lang="en-A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What are the understandings and perceptions of spirituality</a:t>
            </a: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held by professionals involved in community-based </a:t>
            </a: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palliative care?</a:t>
            </a:r>
          </a:p>
          <a:p>
            <a:pPr>
              <a:buNone/>
            </a:pPr>
            <a:endParaRPr lang="en-A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Constructivism</a:t>
            </a:r>
          </a:p>
          <a:p>
            <a:pPr>
              <a:buNone/>
            </a:pPr>
            <a:endParaRPr lang="en-AU" sz="2200" dirty="0" smtClean="0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  <a:buNone/>
            </a:pPr>
            <a:r>
              <a:rPr lang="en-AU" sz="2200" dirty="0" err="1" smtClean="0">
                <a:solidFill>
                  <a:schemeClr val="bg1"/>
                </a:solidFill>
              </a:rPr>
              <a:t>Interpretivism</a:t>
            </a:r>
            <a:r>
              <a:rPr lang="en-AU" sz="2200" dirty="0" smtClean="0">
                <a:solidFill>
                  <a:schemeClr val="bg1"/>
                </a:solidFill>
              </a:rPr>
              <a:t>  - Hermeneutic Phenomenology</a:t>
            </a:r>
          </a:p>
          <a:p>
            <a:pPr>
              <a:lnSpc>
                <a:spcPct val="160000"/>
              </a:lnSpc>
              <a:buNone/>
            </a:pPr>
            <a:endParaRPr lang="en-AU" sz="2200" dirty="0" smtClean="0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Case Study</a:t>
            </a:r>
          </a:p>
          <a:p>
            <a:pPr>
              <a:buNone/>
            </a:pPr>
            <a:endParaRPr lang="en-A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Focus Group </a:t>
            </a: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Semi-structured Interview</a:t>
            </a:r>
          </a:p>
          <a:p>
            <a:pPr>
              <a:buNone/>
            </a:pPr>
            <a:r>
              <a:rPr lang="en-AU" sz="2200" dirty="0" err="1" smtClean="0">
                <a:solidFill>
                  <a:schemeClr val="bg1"/>
                </a:solidFill>
              </a:rPr>
              <a:t>Lifeworld</a:t>
            </a:r>
            <a:r>
              <a:rPr lang="en-AU" sz="2200" dirty="0" smtClean="0">
                <a:solidFill>
                  <a:schemeClr val="bg1"/>
                </a:solidFill>
              </a:rPr>
              <a:t> </a:t>
            </a:r>
            <a:r>
              <a:rPr lang="en-AU" sz="2200" dirty="0" err="1" smtClean="0">
                <a:solidFill>
                  <a:schemeClr val="bg1"/>
                </a:solidFill>
              </a:rPr>
              <a:t>Existentials</a:t>
            </a:r>
            <a:r>
              <a:rPr lang="en-AU" sz="2200" dirty="0" smtClean="0">
                <a:solidFill>
                  <a:schemeClr val="bg1"/>
                </a:solidFill>
              </a:rPr>
              <a:t>: lived space, lived time, lived other, </a:t>
            </a:r>
          </a:p>
          <a:p>
            <a:pPr>
              <a:buNone/>
            </a:pPr>
            <a:r>
              <a:rPr lang="en-AU" sz="2200" dirty="0" smtClean="0">
                <a:solidFill>
                  <a:schemeClr val="bg1"/>
                </a:solidFill>
              </a:rPr>
              <a:t>                                         lived body.</a:t>
            </a:r>
          </a:p>
          <a:p>
            <a:pPr>
              <a:buNone/>
            </a:pP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2984"/>
            <a:ext cx="228598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PARADIGM: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RESEARCH   QUESTION: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EPISTEMOLOGY: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THEORETICAL PERSPECTIVE: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endParaRPr lang="en-AU" sz="1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METHODOLOGY: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METHOD:</a:t>
            </a:r>
          </a:p>
          <a:p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88640"/>
            <a:ext cx="1495068" cy="142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6" y="214290"/>
            <a:ext cx="4214842" cy="2000264"/>
          </a:xfrm>
        </p:spPr>
        <p:txBody>
          <a:bodyPr>
            <a:normAutofit/>
          </a:bodyPr>
          <a:lstStyle/>
          <a:p>
            <a:pPr algn="l"/>
            <a:r>
              <a:rPr lang="en-AU" dirty="0" smtClean="0"/>
              <a:t>Literature: </a:t>
            </a:r>
            <a:br>
              <a:rPr lang="en-AU" dirty="0" smtClean="0"/>
            </a:br>
            <a:r>
              <a:rPr lang="en-AU" dirty="0" smtClean="0"/>
              <a:t>      “spirituality”⁴</a:t>
            </a:r>
            <a:endParaRPr lang="en-AU" dirty="0"/>
          </a:p>
        </p:txBody>
      </p:sp>
      <p:pic>
        <p:nvPicPr>
          <p:cNvPr id="4" name="Content Placeholder 3" descr="IMG_1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166018" y="1166017"/>
            <a:ext cx="68580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57752" y="2357430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The spirituality </a:t>
            </a:r>
          </a:p>
          <a:p>
            <a:r>
              <a:rPr lang="en-AU" sz="2800" dirty="0" smtClean="0"/>
              <a:t>of each person </a:t>
            </a:r>
          </a:p>
          <a:p>
            <a:r>
              <a:rPr lang="en-AU" sz="2800" dirty="0" smtClean="0"/>
              <a:t>is both distinctive </a:t>
            </a:r>
          </a:p>
          <a:p>
            <a:r>
              <a:rPr lang="en-AU" sz="2800" dirty="0" smtClean="0"/>
              <a:t>and dynamic. </a:t>
            </a:r>
          </a:p>
        </p:txBody>
      </p:sp>
      <p:pic>
        <p:nvPicPr>
          <p:cNvPr id="7" name="Content Placeholder 3" descr="IMG_1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66019" y="1166017"/>
            <a:ext cx="6858000" cy="4525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503783"/>
            <a:ext cx="9144000" cy="135421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                                                  </a:t>
            </a:r>
          </a:p>
          <a:p>
            <a:r>
              <a:rPr lang="en-AU" sz="2400" dirty="0" smtClean="0"/>
              <a:t>                                                    A continuum:</a:t>
            </a:r>
          </a:p>
          <a:p>
            <a:r>
              <a:rPr lang="en-AU" sz="2400" dirty="0" smtClean="0"/>
              <a:t>Secular Spirituality--------------------------------------------Religious Spirituality</a:t>
            </a:r>
          </a:p>
          <a:p>
            <a:endParaRPr lang="en-AU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57422" y="3286124"/>
            <a:ext cx="5072098" cy="26432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AU" sz="2400" dirty="0" smtClean="0">
                <a:solidFill>
                  <a:schemeClr val="accent3">
                    <a:lumMod val="50000"/>
                  </a:schemeClr>
                </a:solidFill>
              </a:rPr>
              <a:t>Self with </a:t>
            </a:r>
          </a:p>
          <a:p>
            <a:r>
              <a:rPr lang="en-AU" sz="2400" dirty="0" smtClean="0">
                <a:solidFill>
                  <a:schemeClr val="accent3">
                    <a:lumMod val="50000"/>
                  </a:schemeClr>
                </a:solidFill>
              </a:rPr>
              <a:t>      The Self</a:t>
            </a:r>
          </a:p>
          <a:p>
            <a:r>
              <a:rPr lang="en-AU" sz="2400" dirty="0" smtClean="0">
                <a:solidFill>
                  <a:schemeClr val="accent3">
                    <a:lumMod val="50000"/>
                  </a:schemeClr>
                </a:solidFill>
              </a:rPr>
              <a:t>      Other</a:t>
            </a:r>
          </a:p>
          <a:p>
            <a:r>
              <a:rPr lang="en-AU" sz="2400" dirty="0" smtClean="0">
                <a:solidFill>
                  <a:schemeClr val="accent3">
                    <a:lumMod val="50000"/>
                  </a:schemeClr>
                </a:solidFill>
              </a:rPr>
              <a:t>      Nature and creativity</a:t>
            </a:r>
          </a:p>
          <a:p>
            <a:r>
              <a:rPr lang="en-AU" sz="2400" dirty="0" smtClean="0">
                <a:solidFill>
                  <a:schemeClr val="accent3">
                    <a:lumMod val="50000"/>
                  </a:schemeClr>
                </a:solidFill>
              </a:rPr>
              <a:t>      Mystery  or something bigger</a:t>
            </a:r>
            <a:endParaRPr lang="en-A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57422" y="1071546"/>
            <a:ext cx="5000660" cy="10715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>
                <a:solidFill>
                  <a:schemeClr val="accent3">
                    <a:lumMod val="50000"/>
                  </a:schemeClr>
                </a:solidFill>
              </a:rPr>
              <a:t>Spirituality defined as Connectedness⁵</a:t>
            </a:r>
            <a:endParaRPr lang="en-A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71934" y="285728"/>
            <a:ext cx="4929222" cy="29289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b="1" dirty="0" smtClean="0">
                <a:solidFill>
                  <a:schemeClr val="accent4">
                    <a:lumMod val="50000"/>
                  </a:schemeClr>
                </a:solidFill>
              </a:rPr>
              <a:t>Spiritual Pain = Disconnectedness⁸</a:t>
            </a:r>
          </a:p>
          <a:p>
            <a:endParaRPr lang="en-A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AU" sz="2400" dirty="0" smtClean="0">
                <a:solidFill>
                  <a:schemeClr val="accent4">
                    <a:lumMod val="50000"/>
                  </a:schemeClr>
                </a:solidFill>
              </a:rPr>
              <a:t>	The Self</a:t>
            </a:r>
          </a:p>
          <a:p>
            <a:pPr lvl="1"/>
            <a:r>
              <a:rPr lang="en-AU" sz="2400" dirty="0" smtClean="0">
                <a:solidFill>
                  <a:schemeClr val="accent4">
                    <a:lumMod val="50000"/>
                  </a:schemeClr>
                </a:solidFill>
              </a:rPr>
              <a:t>	Other</a:t>
            </a:r>
          </a:p>
          <a:p>
            <a:r>
              <a:rPr lang="en-AU" sz="2400" dirty="0" smtClean="0">
                <a:solidFill>
                  <a:schemeClr val="accent4">
                    <a:lumMod val="50000"/>
                  </a:schemeClr>
                </a:solidFill>
              </a:rPr>
              <a:t>      	Nature and Creativity</a:t>
            </a:r>
          </a:p>
          <a:p>
            <a:r>
              <a:rPr lang="en-AU" sz="2400" dirty="0" smtClean="0">
                <a:solidFill>
                  <a:schemeClr val="accent4">
                    <a:lumMod val="50000"/>
                  </a:schemeClr>
                </a:solidFill>
              </a:rPr>
              <a:t>      	Something Bigger</a:t>
            </a:r>
          </a:p>
          <a:p>
            <a:pPr algn="ctr"/>
            <a:endParaRPr lang="en-A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/>
              <a:t>Literature of Spiritual Care</a:t>
            </a:r>
            <a:endParaRPr lang="en-US" b="1" dirty="0"/>
          </a:p>
        </p:txBody>
      </p:sp>
      <p:pic>
        <p:nvPicPr>
          <p:cNvPr id="4" name="Content Placeholder 3" descr="IMG_1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65345" y="1979348"/>
            <a:ext cx="6858001" cy="2899308"/>
          </a:xfrm>
        </p:spPr>
      </p:pic>
      <p:sp>
        <p:nvSpPr>
          <p:cNvPr id="5" name="TextBox 4"/>
          <p:cNvSpPr txBox="1"/>
          <p:nvPr/>
        </p:nvSpPr>
        <p:spPr>
          <a:xfrm>
            <a:off x="285720" y="2071678"/>
            <a:ext cx="5929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Religious Care¹¹: </a:t>
            </a:r>
          </a:p>
          <a:p>
            <a:r>
              <a:rPr lang="en-AU" sz="2400" dirty="0" smtClean="0"/>
              <a:t>	Ritual</a:t>
            </a:r>
          </a:p>
          <a:p>
            <a:r>
              <a:rPr lang="en-AU" sz="2400" dirty="0" smtClean="0"/>
              <a:t>	Sacred texts</a:t>
            </a:r>
          </a:p>
          <a:p>
            <a:r>
              <a:rPr lang="en-AU" sz="2400" dirty="0" smtClean="0"/>
              <a:t>	Religious conversation</a:t>
            </a:r>
          </a:p>
          <a:p>
            <a:r>
              <a:rPr lang="en-AU" sz="2400" dirty="0" smtClean="0"/>
              <a:t>	Customs </a:t>
            </a:r>
          </a:p>
          <a:p>
            <a:endParaRPr lang="en-AU" sz="2400" dirty="0" smtClean="0"/>
          </a:p>
          <a:p>
            <a:r>
              <a:rPr lang="en-AU" sz="2400" b="1" dirty="0" smtClean="0"/>
              <a:t>Spiritual Care¹²:</a:t>
            </a:r>
          </a:p>
          <a:p>
            <a:r>
              <a:rPr lang="en-AU" sz="2400" dirty="0" smtClean="0"/>
              <a:t>	Enhance connectedness</a:t>
            </a:r>
          </a:p>
          <a:p>
            <a:r>
              <a:rPr lang="en-AU" sz="2400" dirty="0" smtClean="0"/>
              <a:t>	Presence in disconnectedness</a:t>
            </a:r>
          </a:p>
          <a:p>
            <a:r>
              <a:rPr lang="en-AU" sz="2400" dirty="0" smtClean="0"/>
              <a:t>	Co-creation of sacred space</a:t>
            </a:r>
          </a:p>
          <a:p>
            <a:r>
              <a:rPr lang="en-AU" sz="2400" dirty="0" smtClean="0"/>
              <a:t>	Active Listening</a:t>
            </a:r>
          </a:p>
          <a:p>
            <a:r>
              <a:rPr lang="en-AU" sz="2400" dirty="0" smtClean="0"/>
              <a:t>	Explore big questions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</a:rPr>
              <a:t>Spiritual Care </a:t>
            </a:r>
            <a:br>
              <a:rPr lang="en-AU" sz="3200" b="1" dirty="0" smtClean="0">
                <a:solidFill>
                  <a:schemeClr val="bg1"/>
                </a:solidFill>
              </a:rPr>
            </a:br>
            <a:r>
              <a:rPr lang="en-AU" sz="3200" b="1" dirty="0" smtClean="0">
                <a:solidFill>
                  <a:schemeClr val="bg1"/>
                </a:solidFill>
              </a:rPr>
              <a:t>in a Multidisciplinary Environment¹³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AU" sz="1600" b="1" dirty="0" smtClean="0">
                <a:solidFill>
                  <a:schemeClr val="bg1"/>
                </a:solidFill>
              </a:rPr>
              <a:t>Level One	</a:t>
            </a:r>
            <a:r>
              <a:rPr lang="en-AU" sz="2400" b="1" dirty="0" smtClean="0">
                <a:solidFill>
                  <a:schemeClr val="bg1"/>
                </a:solidFill>
              </a:rPr>
              <a:t>	Needed by all – Provided by all </a:t>
            </a:r>
          </a:p>
          <a:p>
            <a:pPr>
              <a:buNone/>
            </a:pPr>
            <a:r>
              <a:rPr lang="en-AU" sz="2400" b="1" dirty="0" smtClean="0">
                <a:solidFill>
                  <a:schemeClr val="bg1"/>
                </a:solidFill>
              </a:rPr>
              <a:t>				Person centred care</a:t>
            </a:r>
          </a:p>
          <a:p>
            <a:pPr>
              <a:buNone/>
            </a:pPr>
            <a:endParaRPr lang="en-A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1600" b="1" dirty="0" smtClean="0">
                <a:solidFill>
                  <a:schemeClr val="bg1"/>
                </a:solidFill>
              </a:rPr>
              <a:t>Level Two</a:t>
            </a:r>
            <a:r>
              <a:rPr lang="en-AU" sz="2400" b="1" dirty="0" smtClean="0">
                <a:solidFill>
                  <a:schemeClr val="bg1"/>
                </a:solidFill>
              </a:rPr>
              <a:t>		Needed by many – Provided by many</a:t>
            </a:r>
          </a:p>
          <a:p>
            <a:pPr>
              <a:buNone/>
            </a:pPr>
            <a:r>
              <a:rPr lang="en-AU" sz="2400" b="1" dirty="0" smtClean="0">
                <a:solidFill>
                  <a:schemeClr val="bg1"/>
                </a:solidFill>
              </a:rPr>
              <a:t>				Sensitive to spiritual domain</a:t>
            </a:r>
          </a:p>
          <a:p>
            <a:pPr>
              <a:buNone/>
            </a:pPr>
            <a:endParaRPr lang="en-A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1600" b="1" dirty="0" smtClean="0">
                <a:solidFill>
                  <a:schemeClr val="bg1"/>
                </a:solidFill>
              </a:rPr>
              <a:t>Level Three</a:t>
            </a:r>
            <a:r>
              <a:rPr lang="en-AU" sz="2400" b="1" dirty="0" smtClean="0">
                <a:solidFill>
                  <a:schemeClr val="bg1"/>
                </a:solidFill>
              </a:rPr>
              <a:t>	Needed by some – Provided by some </a:t>
            </a:r>
          </a:p>
          <a:p>
            <a:pPr>
              <a:buNone/>
            </a:pPr>
            <a:r>
              <a:rPr lang="en-AU" sz="2400" b="1" dirty="0" smtClean="0">
                <a:solidFill>
                  <a:schemeClr val="bg1"/>
                </a:solidFill>
              </a:rPr>
              <a:t>				Care for spiritual/religious issues</a:t>
            </a:r>
          </a:p>
          <a:p>
            <a:pPr>
              <a:buNone/>
            </a:pPr>
            <a:endParaRPr lang="en-A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1600" b="1" dirty="0" smtClean="0">
                <a:solidFill>
                  <a:schemeClr val="bg1"/>
                </a:solidFill>
              </a:rPr>
              <a:t>Level Four</a:t>
            </a:r>
            <a:r>
              <a:rPr lang="en-AU" sz="2400" b="1" dirty="0" smtClean="0">
                <a:solidFill>
                  <a:schemeClr val="bg1"/>
                </a:solidFill>
              </a:rPr>
              <a:t>		Needed by a few – Provided by a few  </a:t>
            </a:r>
          </a:p>
          <a:p>
            <a:pPr>
              <a:buNone/>
            </a:pPr>
            <a:r>
              <a:rPr lang="en-AU" sz="2400" b="1" dirty="0" smtClean="0">
                <a:solidFill>
                  <a:schemeClr val="bg1"/>
                </a:solidFill>
              </a:rPr>
              <a:t>				Complex spiritual/religious needs</a:t>
            </a:r>
            <a:endParaRPr lang="en-A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1000" dirty="0" smtClean="0">
                <a:solidFill>
                  <a:schemeClr val="bg1"/>
                </a:solidFill>
              </a:rPr>
              <a:t>                                                                                                   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9512" y="214290"/>
            <a:ext cx="5392620" cy="6455070"/>
          </a:xfrm>
          <a:prstGeom prst="roundRect">
            <a:avLst/>
          </a:prstGeom>
          <a:solidFill>
            <a:srgbClr val="F4DDA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124745"/>
            <a:ext cx="4857784" cy="5304651"/>
          </a:xfrm>
          <a:prstGeom prst="rect">
            <a:avLst/>
          </a:prstGeom>
          <a:solidFill>
            <a:srgbClr val="F4DDA2"/>
          </a:solidFill>
        </p:spPr>
        <p:txBody>
          <a:bodyPr wrap="square" rtlCol="0">
            <a:spAutoFit/>
          </a:bodyPr>
          <a:lstStyle/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Patient is expert.⁴⁴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Existing theory.⁵⁴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Transcends specific beliefs.⁵⁵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Interpretive traditions spirituality.⁵⁶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Language in current use.⁵⁷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Individual explores and rates for themself.⁵⁸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Screen for spiritual distress, strength </a:t>
            </a: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and current state.⁵⁹</a:t>
            </a:r>
          </a:p>
          <a:p>
            <a:endParaRPr lang="en-A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2">
                    <a:lumMod val="50000"/>
                  </a:schemeClr>
                </a:solidFill>
              </a:rPr>
              <a:t>Embed within routine practice.⁶⁰</a:t>
            </a:r>
            <a:endParaRPr lang="en-A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Content Placeholder 3" descr="IMG_1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681028" y="1395030"/>
            <a:ext cx="6858000" cy="4067943"/>
          </a:xfrm>
        </p:spPr>
      </p:pic>
      <p:sp>
        <p:nvSpPr>
          <p:cNvPr id="9" name="Rounded Rectangle 8"/>
          <p:cNvSpPr/>
          <p:nvPr/>
        </p:nvSpPr>
        <p:spPr>
          <a:xfrm>
            <a:off x="214282" y="214290"/>
            <a:ext cx="6357982" cy="928694"/>
          </a:xfrm>
          <a:prstGeom prst="roundRect">
            <a:avLst/>
          </a:prstGeom>
          <a:solidFill>
            <a:srgbClr val="F4D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158" y="357166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/>
              <a:t>Literature  “Spiritual Assessment”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5072066" cy="1143000"/>
          </a:xfrm>
        </p:spPr>
        <p:txBody>
          <a:bodyPr>
            <a:noAutofit/>
          </a:bodyPr>
          <a:lstStyle/>
          <a:p>
            <a:r>
              <a:rPr lang="en-AU" sz="3600" dirty="0" smtClean="0"/>
              <a:t>More Literature</a:t>
            </a:r>
            <a:br>
              <a:rPr lang="en-AU" sz="3600" dirty="0" smtClean="0"/>
            </a:br>
            <a:r>
              <a:rPr lang="en-AU" sz="3600" dirty="0" smtClean="0"/>
              <a:t> “Spiritual Assessment”</a:t>
            </a:r>
            <a:endParaRPr lang="en-US" sz="3600" dirty="0"/>
          </a:p>
        </p:txBody>
      </p:sp>
      <p:pic>
        <p:nvPicPr>
          <p:cNvPr id="4" name="Content Placeholder 3" descr="IMG_1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00192" y="1500189"/>
            <a:ext cx="6858003" cy="3857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372" y="2285992"/>
            <a:ext cx="4714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 smtClean="0"/>
              <a:t>Underlying Assumptions?¹⁴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	Biomedical model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	</a:t>
            </a:r>
            <a:r>
              <a:rPr lang="en-AU" sz="2400" dirty="0" err="1" smtClean="0"/>
              <a:t>Biopsychosocial</a:t>
            </a:r>
            <a:r>
              <a:rPr lang="en-AU" sz="2400" dirty="0" smtClean="0"/>
              <a:t> model</a:t>
            </a:r>
          </a:p>
          <a:p>
            <a:pPr>
              <a:lnSpc>
                <a:spcPct val="150000"/>
              </a:lnSpc>
            </a:pPr>
            <a:r>
              <a:rPr lang="en-AU" sz="2400" dirty="0" smtClean="0"/>
              <a:t>	Social  model</a:t>
            </a:r>
            <a:endParaRPr lang="en-AU" sz="1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pPr algn="r"/>
            <a:r>
              <a:rPr lang="en-AU" dirty="0" smtClean="0">
                <a:solidFill>
                  <a:schemeClr val="bg1"/>
                </a:solidFill>
              </a:rPr>
              <a:t> Why reinvent the wheel?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ages cart whe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2412268" cy="1800200"/>
          </a:xfrm>
        </p:spPr>
      </p:pic>
      <p:sp>
        <p:nvSpPr>
          <p:cNvPr id="5" name="TextBox 4"/>
          <p:cNvSpPr txBox="1"/>
          <p:nvPr/>
        </p:nvSpPr>
        <p:spPr>
          <a:xfrm>
            <a:off x="428596" y="2928934"/>
            <a:ext cx="87154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AU" sz="2400" dirty="0" smtClean="0">
                <a:solidFill>
                  <a:schemeClr val="bg1"/>
                </a:solidFill>
              </a:rPr>
              <a:t>lengthy and need concentration¹⁵ </a:t>
            </a:r>
          </a:p>
          <a:p>
            <a:pPr>
              <a:lnSpc>
                <a:spcPct val="150000"/>
              </a:lnSpc>
            </a:pPr>
            <a:r>
              <a:rPr lang="en-AU" sz="2400" dirty="0" smtClean="0">
                <a:solidFill>
                  <a:schemeClr val="bg1"/>
                </a:solidFill>
              </a:rPr>
              <a:t>don’t address issues of spiritual distress and disconnectedness¹⁶             </a:t>
            </a:r>
            <a:endParaRPr lang="en-AU" sz="1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AU" sz="2400" dirty="0" smtClean="0">
                <a:solidFill>
                  <a:schemeClr val="bg1"/>
                </a:solidFill>
              </a:rPr>
              <a:t>don’t present connectedness and disconnectedness on a </a:t>
            </a:r>
          </a:p>
          <a:p>
            <a:pPr>
              <a:lnSpc>
                <a:spcPct val="150000"/>
              </a:lnSpc>
            </a:pPr>
            <a:r>
              <a:rPr lang="en-AU" sz="2400" dirty="0" smtClean="0">
                <a:solidFill>
                  <a:schemeClr val="bg1"/>
                </a:solidFill>
              </a:rPr>
              <a:t>        spiritual  continuum¹⁷</a:t>
            </a:r>
            <a:endParaRPr lang="en-AU" sz="1000" dirty="0" smtClean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 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lo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56610"/>
            <a:ext cx="8529324" cy="6401390"/>
          </a:xfrm>
        </p:spPr>
      </p:pic>
      <p:sp>
        <p:nvSpPr>
          <p:cNvPr id="12" name="TextBox 11"/>
          <p:cNvSpPr txBox="1"/>
          <p:nvPr/>
        </p:nvSpPr>
        <p:spPr>
          <a:xfrm>
            <a:off x="5929322" y="2000240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Orange</a:t>
            </a:r>
            <a:endParaRPr lang="en-AU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286248" y="2285992"/>
            <a:ext cx="1643074" cy="15001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00232" y="428625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Ballarat</a:t>
            </a:r>
            <a:endParaRPr lang="en-AU" sz="2400" dirty="0"/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>
          <a:xfrm flipV="1">
            <a:off x="3214678" y="4000504"/>
            <a:ext cx="857256" cy="5165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3929066"/>
            <a:ext cx="2571768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3600" b="1" dirty="0" smtClean="0"/>
              <a:t>    </a:t>
            </a:r>
            <a:endParaRPr lang="en-AU" sz="1100" b="1" dirty="0" smtClean="0"/>
          </a:p>
          <a:p>
            <a:r>
              <a:rPr lang="en-AU" sz="1100" b="1" dirty="0" smtClean="0"/>
              <a:t>           </a:t>
            </a:r>
            <a:r>
              <a:rPr lang="en-AU" sz="3600" b="1" dirty="0" smtClean="0"/>
              <a:t>Spiritual </a:t>
            </a:r>
          </a:p>
          <a:p>
            <a:r>
              <a:rPr lang="en-AU" sz="3600" b="1" dirty="0" smtClean="0"/>
              <a:t>      Triage</a:t>
            </a:r>
          </a:p>
          <a:p>
            <a:endParaRPr lang="en-A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71768" cy="185738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AU" sz="2800" b="1" dirty="0" smtClean="0">
                <a:solidFill>
                  <a:schemeClr val="accent3">
                    <a:lumMod val="50000"/>
                  </a:schemeClr>
                </a:solidFill>
              </a:rPr>
              <a:t>Keep </a:t>
            </a:r>
            <a:br>
              <a:rPr lang="en-A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AU" sz="2800" b="1" dirty="0" smtClean="0">
                <a:solidFill>
                  <a:schemeClr val="accent3">
                    <a:lumMod val="50000"/>
                  </a:schemeClr>
                </a:solidFill>
              </a:rPr>
              <a:t>It </a:t>
            </a:r>
            <a:br>
              <a:rPr lang="en-A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AU" sz="2800" b="1" dirty="0" smtClean="0">
                <a:solidFill>
                  <a:schemeClr val="accent3">
                    <a:lumMod val="50000"/>
                  </a:schemeClr>
                </a:solidFill>
              </a:rPr>
              <a:t>Simple &amp; Straightforward</a:t>
            </a:r>
            <a:endParaRPr lang="en-A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>
            <a:normAutofit/>
          </a:bodyPr>
          <a:lstStyle/>
          <a:p>
            <a:pPr algn="l"/>
            <a:r>
              <a:rPr lang="en-AU" sz="6000" b="1" dirty="0" smtClean="0"/>
              <a:t>What </a:t>
            </a:r>
            <a:br>
              <a:rPr lang="en-AU" sz="6000" b="1" dirty="0" smtClean="0"/>
            </a:br>
            <a:r>
              <a:rPr lang="en-AU" sz="6000" b="1" dirty="0" smtClean="0"/>
              <a:t>is </a:t>
            </a:r>
            <a:br>
              <a:rPr lang="en-AU" sz="6000" b="1" dirty="0" smtClean="0"/>
            </a:br>
            <a:r>
              <a:rPr lang="en-AU" sz="6000" b="1" dirty="0" smtClean="0"/>
              <a:t>really </a:t>
            </a:r>
            <a:br>
              <a:rPr lang="en-AU" sz="6000" b="1" dirty="0" smtClean="0"/>
            </a:br>
            <a:r>
              <a:rPr lang="en-AU" sz="6000" b="1" dirty="0" smtClean="0"/>
              <a:t>important </a:t>
            </a:r>
            <a:br>
              <a:rPr lang="en-AU" sz="6000" b="1" dirty="0" smtClean="0"/>
            </a:br>
            <a:r>
              <a:rPr lang="en-AU" sz="6000" b="1" dirty="0" smtClean="0"/>
              <a:t>to </a:t>
            </a:r>
            <a:br>
              <a:rPr lang="en-AU" sz="6000" b="1" dirty="0" smtClean="0"/>
            </a:br>
            <a:r>
              <a:rPr lang="en-AU" sz="6000" b="1" dirty="0" smtClean="0"/>
              <a:t>me?⁶¹</a:t>
            </a:r>
            <a:endParaRPr lang="en-A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3468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b="1" dirty="0" smtClean="0">
                <a:solidFill>
                  <a:srgbClr val="C00000"/>
                </a:solidFill>
              </a:rPr>
              <a:t>CONNECTEDNESS</a:t>
            </a:r>
            <a:r>
              <a:rPr lang="en-AU" sz="4000" dirty="0" smtClean="0"/>
              <a:t/>
            </a:r>
            <a:br>
              <a:rPr lang="en-AU" sz="4000" dirty="0" smtClean="0"/>
            </a:br>
            <a:endParaRPr lang="en-AU" sz="4000" dirty="0" smtClean="0"/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7885113" y="1773238"/>
            <a:ext cx="790575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3200" b="1" dirty="0">
                <a:solidFill>
                  <a:srgbClr val="C00000"/>
                </a:solidFill>
                <a:latin typeface="+mj-lt"/>
              </a:rPr>
              <a:t>S</a:t>
            </a:r>
          </a:p>
          <a:p>
            <a:pPr>
              <a:spcBef>
                <a:spcPct val="50000"/>
              </a:spcBef>
              <a:defRPr/>
            </a:pPr>
            <a:r>
              <a:rPr lang="en-AU" sz="3200" b="1" dirty="0">
                <a:solidFill>
                  <a:srgbClr val="C00000"/>
                </a:solidFill>
                <a:latin typeface="+mj-lt"/>
              </a:rPr>
              <a:t>E</a:t>
            </a:r>
          </a:p>
          <a:p>
            <a:pPr>
              <a:spcBef>
                <a:spcPct val="50000"/>
              </a:spcBef>
              <a:defRPr/>
            </a:pPr>
            <a:r>
              <a:rPr lang="en-AU" sz="3200" b="1" dirty="0">
                <a:solidFill>
                  <a:srgbClr val="C00000"/>
                </a:solidFill>
                <a:latin typeface="+mj-lt"/>
              </a:rPr>
              <a:t>L</a:t>
            </a:r>
          </a:p>
          <a:p>
            <a:pPr>
              <a:spcBef>
                <a:spcPct val="50000"/>
              </a:spcBef>
              <a:defRPr/>
            </a:pPr>
            <a:r>
              <a:rPr lang="en-AU" sz="3200" b="1" dirty="0" smtClean="0">
                <a:solidFill>
                  <a:srgbClr val="C00000"/>
                </a:solidFill>
                <a:latin typeface="+mj-lt"/>
              </a:rPr>
              <a:t>F⁶²</a:t>
            </a:r>
            <a:endParaRPr lang="en-AU" sz="3200" b="1" dirty="0">
              <a:solidFill>
                <a:srgbClr val="C00000"/>
              </a:solidFill>
              <a:latin typeface="+mj-lt"/>
            </a:endParaRPr>
          </a:p>
          <a:p>
            <a:pPr>
              <a:spcBef>
                <a:spcPct val="50000"/>
              </a:spcBef>
              <a:defRPr/>
            </a:pPr>
            <a:endParaRPr lang="en-AU" dirty="0"/>
          </a:p>
        </p:txBody>
      </p:sp>
      <p:pic>
        <p:nvPicPr>
          <p:cNvPr id="6" name="Picture 21" descr="http://media.salon.com/2012/07/Screen-shot-2012-07-06-at-2.41.5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7315303" cy="48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0034" y="114298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contentment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171448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self forgiveness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221455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inner harmony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ANd9GcRduaxTCkYniDOyLKTXVHEVPWtNRmkdeQvMOAhh4KuLWXFxH-LcO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357298"/>
            <a:ext cx="7845320" cy="4948255"/>
          </a:xfrm>
          <a:noFill/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sz="4000" b="1" dirty="0" smtClean="0">
                <a:solidFill>
                  <a:srgbClr val="C00000"/>
                </a:solidFill>
              </a:rPr>
              <a:t>CONNECTEDNESS</a:t>
            </a:r>
            <a:r>
              <a:rPr lang="en-AU" sz="4000" dirty="0" smtClean="0">
                <a:solidFill>
                  <a:srgbClr val="C00000"/>
                </a:solidFill>
              </a:rPr>
              <a:t/>
            </a:r>
            <a:br>
              <a:rPr lang="en-AU" sz="4000" dirty="0" smtClean="0">
                <a:solidFill>
                  <a:srgbClr val="C00000"/>
                </a:solidFill>
              </a:rPr>
            </a:br>
            <a:endParaRPr lang="en-AU" sz="4000" dirty="0" smtClean="0">
              <a:solidFill>
                <a:srgbClr val="C00000"/>
              </a:solidFill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85720" y="3000372"/>
            <a:ext cx="7921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200" b="1" dirty="0">
                <a:solidFill>
                  <a:srgbClr val="C00000"/>
                </a:solidFill>
              </a:rPr>
              <a:t>O</a:t>
            </a:r>
          </a:p>
          <a:p>
            <a:r>
              <a:rPr lang="en-AU" sz="3200" b="1" dirty="0">
                <a:solidFill>
                  <a:srgbClr val="C00000"/>
                </a:solidFill>
              </a:rPr>
              <a:t>T</a:t>
            </a:r>
          </a:p>
          <a:p>
            <a:r>
              <a:rPr lang="en-AU" sz="3200" b="1" dirty="0">
                <a:solidFill>
                  <a:srgbClr val="C00000"/>
                </a:solidFill>
              </a:rPr>
              <a:t>H</a:t>
            </a:r>
          </a:p>
          <a:p>
            <a:r>
              <a:rPr lang="en-AU" sz="3200" b="1" dirty="0">
                <a:solidFill>
                  <a:srgbClr val="C00000"/>
                </a:solidFill>
              </a:rPr>
              <a:t>E</a:t>
            </a:r>
          </a:p>
          <a:p>
            <a:r>
              <a:rPr lang="en-AU" sz="3200" b="1" dirty="0">
                <a:solidFill>
                  <a:srgbClr val="C00000"/>
                </a:solidFill>
              </a:rPr>
              <a:t>R</a:t>
            </a:r>
          </a:p>
          <a:p>
            <a:r>
              <a:rPr lang="en-AU" sz="3200" b="1" dirty="0" smtClean="0">
                <a:solidFill>
                  <a:srgbClr val="C00000"/>
                </a:solidFill>
              </a:rPr>
              <a:t>S⁶³</a:t>
            </a:r>
            <a:endParaRPr lang="en-A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157161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compassion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88" y="164305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helping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3702" y="528638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reconciliation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Users\Jewlie\Pictures\Kay Foto 70913\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1275"/>
            <a:ext cx="5821373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29058" y="357166"/>
            <a:ext cx="3929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4000" dirty="0" smtClean="0">
                <a:solidFill>
                  <a:schemeClr val="bg1"/>
                </a:solidFill>
              </a:rPr>
              <a:t>CONNECT</a:t>
            </a:r>
            <a:r>
              <a:rPr lang="en-AU" sz="4000" dirty="0" smtClean="0">
                <a:solidFill>
                  <a:schemeClr val="tx2">
                    <a:lumMod val="50000"/>
                  </a:schemeClr>
                </a:solidFill>
              </a:rPr>
              <a:t>EDNESS</a:t>
            </a:r>
            <a:endParaRPr lang="en-A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15008" y="3643314"/>
            <a:ext cx="3300378" cy="286861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A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Nature⁶⁴</a:t>
            </a:r>
            <a:br>
              <a:rPr lang="en-A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    &amp;      </a:t>
            </a:r>
            <a:br>
              <a:rPr lang="en-A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AU" dirty="0" smtClean="0">
                <a:solidFill>
                  <a:schemeClr val="tx2">
                    <a:lumMod val="50000"/>
                  </a:schemeClr>
                </a:solidFill>
              </a:rPr>
              <a:t>Creativity⁶⁵</a:t>
            </a:r>
            <a:endParaRPr lang="en-A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8572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appreciating beauty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7154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natural environment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178592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wonder</a:t>
            </a:r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Connectedness</a:t>
            </a:r>
            <a:endParaRPr lang="en-AU" dirty="0"/>
          </a:p>
        </p:txBody>
      </p:sp>
      <p:pic>
        <p:nvPicPr>
          <p:cNvPr id="4" name="Content Placeholder 3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5929354" cy="444701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596" y="5572140"/>
            <a:ext cx="8229600" cy="1071570"/>
          </a:xfrm>
        </p:spPr>
        <p:txBody>
          <a:bodyPr/>
          <a:lstStyle/>
          <a:p>
            <a:pPr algn="ctr">
              <a:buNone/>
            </a:pPr>
            <a:r>
              <a:rPr lang="en-AU" sz="4400" b="1" dirty="0" smtClean="0">
                <a:solidFill>
                  <a:srgbClr val="C00000"/>
                </a:solidFill>
              </a:rPr>
              <a:t>Mystery...Something Bigger⁶⁶</a:t>
            </a:r>
            <a:endParaRPr lang="en-AU" sz="4400" dirty="0"/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357166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C00000"/>
                </a:solidFill>
              </a:rPr>
              <a:t>awe</a:t>
            </a:r>
            <a:endParaRPr lang="en-A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900" y="428604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rgbClr val="C00000"/>
                </a:solidFill>
              </a:rPr>
              <a:t>hope</a:t>
            </a:r>
            <a:endParaRPr lang="en-A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628652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C00000"/>
                </a:solidFill>
              </a:rPr>
              <a:t>divine</a:t>
            </a:r>
            <a:endParaRPr lang="en-A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24" y="6286520"/>
            <a:ext cx="928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C00000"/>
                </a:solidFill>
              </a:rPr>
              <a:t>ritual</a:t>
            </a:r>
            <a:endParaRPr lang="en-A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286808" cy="785818"/>
          </a:xfrm>
        </p:spPr>
        <p:txBody>
          <a:bodyPr>
            <a:normAutofit/>
          </a:bodyPr>
          <a:lstStyle/>
          <a:p>
            <a:pPr algn="l"/>
            <a:r>
              <a:rPr lang="en-AU" sz="3600" dirty="0" smtClean="0">
                <a:solidFill>
                  <a:schemeClr val="bg1"/>
                </a:solidFill>
              </a:rPr>
              <a:t>Some Attributes of Disconnectedness⁹</a:t>
            </a:r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P1020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857364"/>
            <a:ext cx="4429156" cy="3321867"/>
          </a:xfrm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63579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Self                                  frustration  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 guilt  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 Why am I here?</a:t>
            </a:r>
          </a:p>
          <a:p>
            <a:r>
              <a:rPr lang="en-AU" dirty="0" smtClean="0"/>
              <a:t> 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2428868"/>
            <a:ext cx="38576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Other                              conflict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 regret</a:t>
            </a:r>
          </a:p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3429000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Nature &amp; Creativity      boredom  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 lack of place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643446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Something Bigger        meaninglessness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doubt     </a:t>
            </a:r>
          </a:p>
          <a:p>
            <a:r>
              <a:rPr lang="en-AU" sz="2000" dirty="0" smtClean="0">
                <a:solidFill>
                  <a:schemeClr val="bg1"/>
                </a:solidFill>
              </a:rPr>
              <a:t>                                        Why did God allow this?</a:t>
            </a:r>
          </a:p>
          <a:p>
            <a:endParaRPr lang="en-A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0"/>
            <a:ext cx="34290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AU" b="1" dirty="0" smtClean="0">
                <a:solidFill>
                  <a:schemeClr val="bg1"/>
                </a:solidFill>
              </a:rPr>
              <a:t> </a:t>
            </a:r>
            <a:r>
              <a:rPr lang="en-AU" sz="6600" b="1" dirty="0" smtClean="0">
                <a:solidFill>
                  <a:schemeClr val="bg1"/>
                </a:solidFill>
                <a:latin typeface="AR BONNIE" pitchFamily="2" charset="0"/>
              </a:rPr>
              <a:t>“</a:t>
            </a:r>
            <a:r>
              <a:rPr lang="en-AU" sz="6600" b="1" dirty="0" err="1" smtClean="0">
                <a:solidFill>
                  <a:schemeClr val="bg1"/>
                </a:solidFill>
                <a:latin typeface="AR BONNIE" pitchFamily="2" charset="0"/>
              </a:rPr>
              <a:t>ConnecTo</a:t>
            </a:r>
            <a:r>
              <a:rPr lang="en-AU" sz="6600" b="1" dirty="0" smtClean="0">
                <a:solidFill>
                  <a:schemeClr val="bg1"/>
                </a:solidFill>
                <a:latin typeface="AR BONNIE" pitchFamily="2" charset="0"/>
              </a:rPr>
              <a:t>”</a:t>
            </a:r>
            <a:endParaRPr lang="en-AU" sz="6600" b="1" dirty="0">
              <a:solidFill>
                <a:schemeClr val="bg1"/>
              </a:solidFill>
              <a:latin typeface="AR BONNI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670" y="4071942"/>
            <a:ext cx="6858016" cy="1285860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en-AU" b="1" dirty="0" smtClean="0">
                <a:solidFill>
                  <a:schemeClr val="bg1"/>
                </a:solidFill>
              </a:rPr>
              <a:t>     </a:t>
            </a:r>
            <a:r>
              <a:rPr lang="en-AU" sz="4200" b="1" dirty="0" smtClean="0">
                <a:solidFill>
                  <a:schemeClr val="bg1"/>
                </a:solidFill>
              </a:rPr>
              <a:t>Arrival &amp; Response</a:t>
            </a:r>
            <a:r>
              <a:rPr lang="en-AU" b="1" dirty="0" smtClean="0">
                <a:solidFill>
                  <a:schemeClr val="bg1"/>
                </a:solidFill>
              </a:rPr>
              <a:t>                          </a:t>
            </a:r>
          </a:p>
          <a:p>
            <a:pPr algn="r">
              <a:buNone/>
            </a:pPr>
            <a:r>
              <a:rPr lang="en-AU" b="1" dirty="0" smtClean="0">
                <a:solidFill>
                  <a:schemeClr val="bg1"/>
                </a:solidFill>
              </a:rPr>
              <a:t>                             </a:t>
            </a:r>
          </a:p>
          <a:p>
            <a:pPr algn="r">
              <a:buNone/>
            </a:pPr>
            <a:r>
              <a:rPr lang="en-AU" b="1" dirty="0" smtClean="0">
                <a:solidFill>
                  <a:schemeClr val="bg1"/>
                </a:solidFill>
              </a:rPr>
              <a:t>              </a:t>
            </a:r>
            <a:endParaRPr lang="en-AU" b="1" dirty="0">
              <a:solidFill>
                <a:schemeClr val="bg1"/>
              </a:solidFill>
            </a:endParaRPr>
          </a:p>
          <a:p>
            <a:endParaRPr lang="en-A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1024"/>
            <a:ext cx="6929454" cy="926976"/>
          </a:xfrm>
        </p:spPr>
        <p:txBody>
          <a:bodyPr>
            <a:normAutofit/>
          </a:bodyPr>
          <a:lstStyle/>
          <a:p>
            <a:pPr algn="l"/>
            <a:r>
              <a:rPr lang="en-AU" sz="3600" b="1" dirty="0" err="1" smtClean="0">
                <a:solidFill>
                  <a:schemeClr val="bg1"/>
                </a:solidFill>
              </a:rPr>
              <a:t>ConnecTo</a:t>
            </a:r>
            <a:r>
              <a:rPr lang="en-AU" sz="3600" b="1" dirty="0" smtClean="0">
                <a:solidFill>
                  <a:schemeClr val="bg1"/>
                </a:solidFill>
              </a:rPr>
              <a:t> and the Literature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3636" y="214290"/>
            <a:ext cx="2786050" cy="5940088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Patient is expert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Existing theory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Transcends specific beliefs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Interpretive traditions 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Current Language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Exploration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Spiritual distress, strength , current state</a:t>
            </a:r>
          </a:p>
          <a:p>
            <a:endParaRPr lang="en-AU" sz="2000" dirty="0" smtClean="0">
              <a:solidFill>
                <a:schemeClr val="bg1"/>
              </a:solidFill>
            </a:endParaRPr>
          </a:p>
          <a:p>
            <a:r>
              <a:rPr lang="en-AU" sz="2000" dirty="0" smtClean="0">
                <a:solidFill>
                  <a:schemeClr val="bg1"/>
                </a:solidFill>
              </a:rPr>
              <a:t>Embed within routine practice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IMG_1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7122" y="0"/>
            <a:ext cx="919112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653129"/>
            <a:ext cx="4572000" cy="35517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lang="en-AU" sz="2000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AU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Spiritual triage for the MDT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Language for spiritual care and spiritual referral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A spiritual screening/monitoring tool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A visual format to crystallise our hunches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Foundation for effective spiritual care plans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Staff self-care reflection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AU" dirty="0" smtClean="0">
                <a:solidFill>
                  <a:schemeClr val="bg1"/>
                </a:solidFill>
              </a:rPr>
              <a:t> Statistics for evidence based practice: </a:t>
            </a:r>
            <a:r>
              <a:rPr lang="en-AU" sz="1400" dirty="0" smtClean="0">
                <a:solidFill>
                  <a:schemeClr val="bg1"/>
                </a:solidFill>
              </a:rPr>
              <a:t>individual and collective</a:t>
            </a:r>
            <a:endParaRPr lang="en-AU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Fred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fis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7412" y="1785926"/>
            <a:ext cx="5620670" cy="4118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/>
              <a:t>ConnecTo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3600" dirty="0" smtClean="0"/>
              <a:t>     What is really important to Fred?  </a:t>
            </a:r>
          </a:p>
          <a:p>
            <a:pPr>
              <a:buNone/>
            </a:pPr>
            <a:endParaRPr lang="en-AU" sz="3600" dirty="0" smtClean="0"/>
          </a:p>
          <a:p>
            <a:pPr>
              <a:buNone/>
            </a:pPr>
            <a:r>
              <a:rPr lang="en-AU" sz="3600" dirty="0" smtClean="0"/>
              <a:t>    Self			</a:t>
            </a:r>
            <a:r>
              <a:rPr lang="en-AU" sz="3600" dirty="0" err="1" smtClean="0"/>
              <a:t>Self</a:t>
            </a:r>
            <a:endParaRPr lang="en-AU" sz="3600" dirty="0" smtClean="0"/>
          </a:p>
          <a:p>
            <a:pPr lvl="8">
              <a:buNone/>
            </a:pPr>
            <a:r>
              <a:rPr lang="en-AU" sz="3600" dirty="0" smtClean="0"/>
              <a:t>Other</a:t>
            </a:r>
          </a:p>
          <a:p>
            <a:pPr lvl="8">
              <a:buNone/>
            </a:pPr>
            <a:r>
              <a:rPr lang="en-AU" sz="3600" dirty="0" smtClean="0"/>
              <a:t>Nature/creativity</a:t>
            </a:r>
          </a:p>
          <a:p>
            <a:pPr lvl="8">
              <a:buNone/>
            </a:pPr>
            <a:r>
              <a:rPr lang="en-AU" sz="3600" dirty="0" smtClean="0"/>
              <a:t>Something bigger (Religion)</a:t>
            </a:r>
          </a:p>
          <a:p>
            <a:pPr lvl="8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Martha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 descr="grand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816088"/>
            <a:ext cx="7500990" cy="4214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ConnecTo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1857364"/>
            <a:ext cx="90011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    What is really important to Martha?  </a:t>
            </a:r>
          </a:p>
          <a:p>
            <a:pPr>
              <a:buNone/>
            </a:pPr>
            <a:endParaRPr lang="en-AU" sz="3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    Self			</a:t>
            </a:r>
            <a:r>
              <a:rPr lang="en-AU" sz="3600" dirty="0" err="1" smtClean="0">
                <a:solidFill>
                  <a:schemeClr val="bg1"/>
                </a:solidFill>
              </a:rPr>
              <a:t>Self</a:t>
            </a:r>
            <a:endParaRPr lang="en-AU" sz="3600" dirty="0" smtClean="0">
              <a:solidFill>
                <a:schemeClr val="bg1"/>
              </a:solidFill>
            </a:endParaRPr>
          </a:p>
          <a:p>
            <a:pPr lvl="8"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Other</a:t>
            </a:r>
          </a:p>
          <a:p>
            <a:pPr lvl="8"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Nature/creativity</a:t>
            </a:r>
          </a:p>
          <a:p>
            <a:pPr lvl="8"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Something bigger (Religion)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857884" y="214290"/>
            <a:ext cx="3143272" cy="3429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>
                <a:solidFill>
                  <a:schemeClr val="accent2">
                    <a:lumMod val="50000"/>
                  </a:schemeClr>
                </a:solidFill>
              </a:rPr>
              <a:t>Spiritual Referral with </a:t>
            </a:r>
          </a:p>
          <a:p>
            <a:pPr algn="ctr"/>
            <a:r>
              <a:rPr lang="en-AU" sz="3200" b="1" dirty="0" err="1" smtClean="0">
                <a:solidFill>
                  <a:schemeClr val="accent2">
                    <a:lumMod val="50000"/>
                  </a:schemeClr>
                </a:solidFill>
              </a:rPr>
              <a:t>ConnecTo</a:t>
            </a:r>
            <a:endParaRPr lang="en-A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85852" y="214290"/>
            <a:ext cx="7286676" cy="12144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3600" b="1" dirty="0" smtClean="0">
              <a:solidFill>
                <a:srgbClr val="C00000"/>
              </a:solidFill>
              <a:latin typeface="+mj-lt"/>
            </a:endParaRPr>
          </a:p>
          <a:p>
            <a:r>
              <a:rPr lang="en-AU" sz="3600" b="1" dirty="0" err="1" smtClean="0">
                <a:solidFill>
                  <a:srgbClr val="C00000"/>
                </a:solidFill>
                <a:latin typeface="+mj-lt"/>
              </a:rPr>
              <a:t>ConnecTo</a:t>
            </a:r>
            <a:r>
              <a:rPr lang="en-AU" sz="3600" dirty="0" smtClean="0">
                <a:solidFill>
                  <a:srgbClr val="C00000"/>
                </a:solidFill>
                <a:latin typeface="+mj-lt"/>
              </a:rPr>
              <a:t> </a:t>
            </a:r>
          </a:p>
          <a:p>
            <a:r>
              <a:rPr lang="en-AU" sz="3200" dirty="0" smtClean="0">
                <a:solidFill>
                  <a:srgbClr val="C00000"/>
                </a:solidFill>
                <a:latin typeface="+mj-lt"/>
              </a:rPr>
              <a:t>for Self Care and Practitioner Well-being⁶⁷</a:t>
            </a:r>
          </a:p>
          <a:p>
            <a:pPr algn="ctr"/>
            <a:endParaRPr lang="en-A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2844" y="1500174"/>
            <a:ext cx="8786874" cy="51435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Spiritual triage for the MDT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Language for spiritual care and spiritual referral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spiritual screening/monitoring tool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visual format to crystallise our hunches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Foundation for effective spiritual care plans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self-care reflection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Statistics for evidence based practice: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 and collective</a:t>
            </a: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4282" y="357166"/>
            <a:ext cx="765809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ConnecTo</a:t>
            </a: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spiritual multi-tool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leather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791341" y="-4762"/>
            <a:ext cx="2133600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1785926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Not time specific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760" y="5877272"/>
            <a:ext cx="4989240" cy="980728"/>
          </a:xfrm>
        </p:spPr>
        <p:txBody>
          <a:bodyPr>
            <a:normAutofit/>
          </a:bodyPr>
          <a:lstStyle/>
          <a:p>
            <a:r>
              <a:rPr lang="en-AU" sz="2800" b="1" dirty="0" smtClean="0">
                <a:solidFill>
                  <a:schemeClr val="bg1"/>
                </a:solidFill>
              </a:rPr>
              <a:t>www.pascop.org.au/connecto/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ewellee f\Documents\Documents\PASCOP\PASCOP_Connecto_Cover_A4_C_V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7472"/>
            <a:ext cx="4176464" cy="590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2864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AU" sz="1400" b="1" dirty="0" smtClean="0"/>
              <a:t>1.</a:t>
            </a:r>
          </a:p>
          <a:p>
            <a:pPr>
              <a:buNone/>
            </a:pPr>
            <a:r>
              <a:rPr lang="en-AU" sz="1400" dirty="0" err="1" smtClean="0"/>
              <a:t>Swinton</a:t>
            </a:r>
            <a:r>
              <a:rPr lang="en-AU" sz="1400" dirty="0" smtClean="0"/>
              <a:t>, J. (2012). Healthcare spirituality: a question of knowledge. In </a:t>
            </a:r>
            <a:r>
              <a:rPr lang="en-AU" sz="1400" dirty="0" err="1" smtClean="0"/>
              <a:t>M.Cobb</a:t>
            </a:r>
            <a:r>
              <a:rPr lang="en-AU" sz="1400" dirty="0" smtClean="0"/>
              <a:t>, C. </a:t>
            </a:r>
            <a:r>
              <a:rPr lang="en-AU" sz="1400" dirty="0" err="1" smtClean="0"/>
              <a:t>Puchalski</a:t>
            </a:r>
            <a:r>
              <a:rPr lang="en-AU" sz="1400" dirty="0" smtClean="0"/>
              <a:t> &amp; B. </a:t>
            </a:r>
            <a:r>
              <a:rPr lang="en-AU" sz="1400" dirty="0" err="1" smtClean="0"/>
              <a:t>Rumbold</a:t>
            </a:r>
            <a:r>
              <a:rPr lang="en-AU" sz="1400" dirty="0" smtClean="0"/>
              <a:t> (Eds.), </a:t>
            </a:r>
            <a:r>
              <a:rPr lang="en-AU" sz="1400" i="1" dirty="0" smtClean="0"/>
              <a:t>Oxford textbook of spirituality in healthcare</a:t>
            </a:r>
            <a:r>
              <a:rPr lang="en-AU" sz="1400" dirty="0" smtClean="0"/>
              <a:t> (pp.99-104). Oxford, UK: Oxford University Press.</a:t>
            </a:r>
          </a:p>
          <a:p>
            <a:pPr>
              <a:buNone/>
            </a:pPr>
            <a:r>
              <a:rPr lang="en-AU" sz="1400" b="1" dirty="0" smtClean="0"/>
              <a:t>2. </a:t>
            </a:r>
          </a:p>
          <a:p>
            <a:pPr>
              <a:buNone/>
            </a:pPr>
            <a:r>
              <a:rPr lang="en-AU" sz="1400" dirty="0" smtClean="0"/>
              <a:t>Young, </a:t>
            </a:r>
            <a:r>
              <a:rPr lang="en-AU" sz="1400" dirty="0" err="1" smtClean="0"/>
              <a:t>Wm.P</a:t>
            </a:r>
            <a:r>
              <a:rPr lang="en-AU" sz="1400" dirty="0" smtClean="0"/>
              <a:t>. (2012). </a:t>
            </a:r>
            <a:r>
              <a:rPr lang="en-AU" sz="1400" i="1" dirty="0" smtClean="0"/>
              <a:t>Crossroads.</a:t>
            </a:r>
            <a:r>
              <a:rPr lang="en-AU" sz="1400" dirty="0" smtClean="0"/>
              <a:t> New York, NY: </a:t>
            </a:r>
            <a:r>
              <a:rPr lang="en-AU" sz="1400" dirty="0" err="1" smtClean="0"/>
              <a:t>Faithworks</a:t>
            </a:r>
            <a:r>
              <a:rPr lang="en-AU" sz="1400" dirty="0" smtClean="0"/>
              <a:t>.</a:t>
            </a:r>
          </a:p>
          <a:p>
            <a:pPr>
              <a:buNone/>
            </a:pPr>
            <a:r>
              <a:rPr lang="en-AU" sz="1400" b="1" dirty="0" smtClean="0"/>
              <a:t>3.</a:t>
            </a:r>
          </a:p>
          <a:p>
            <a:pPr>
              <a:buNone/>
            </a:pPr>
            <a:r>
              <a:rPr lang="en-AU" sz="1400" dirty="0" smtClean="0"/>
              <a:t>Crotty, M. (1998). </a:t>
            </a:r>
            <a:r>
              <a:rPr lang="en-AU" sz="1400" i="1" dirty="0" smtClean="0"/>
              <a:t>The foundations of social research: meaning and perspectives in the research process. </a:t>
            </a:r>
            <a:r>
              <a:rPr lang="en-AU" sz="1400" dirty="0" smtClean="0"/>
              <a:t>St Leonards, NSW: Allen &amp; </a:t>
            </a:r>
            <a:r>
              <a:rPr lang="en-AU" sz="1400" dirty="0" err="1" smtClean="0"/>
              <a:t>Unwin</a:t>
            </a:r>
            <a:r>
              <a:rPr lang="en-AU" sz="1400" dirty="0" smtClean="0"/>
              <a:t>.</a:t>
            </a:r>
          </a:p>
          <a:p>
            <a:pPr>
              <a:buNone/>
            </a:pPr>
            <a:r>
              <a:rPr lang="en-AU" sz="1400" dirty="0" smtClean="0"/>
              <a:t>Van </a:t>
            </a:r>
            <a:r>
              <a:rPr lang="en-AU" sz="1400" dirty="0" err="1" smtClean="0"/>
              <a:t>Manen</a:t>
            </a:r>
            <a:r>
              <a:rPr lang="en-AU" sz="1400" dirty="0" smtClean="0"/>
              <a:t>, M. (2002) </a:t>
            </a:r>
            <a:r>
              <a:rPr lang="en-AU" sz="1400" i="1" dirty="0" smtClean="0"/>
              <a:t>Writing in the dark: Phenomenological studies in interpretive inquiry.</a:t>
            </a:r>
            <a:r>
              <a:rPr lang="en-AU" sz="1400" dirty="0" smtClean="0"/>
              <a:t> London, Canada: The </a:t>
            </a:r>
            <a:r>
              <a:rPr lang="en-AU" sz="1400" dirty="0" err="1" smtClean="0"/>
              <a:t>Althouse</a:t>
            </a:r>
            <a:r>
              <a:rPr lang="en-AU" sz="1400" dirty="0" smtClean="0"/>
              <a:t> Press.</a:t>
            </a:r>
          </a:p>
          <a:p>
            <a:pPr>
              <a:buNone/>
            </a:pPr>
            <a:r>
              <a:rPr lang="en-AU" sz="1400" b="1" dirty="0" smtClean="0"/>
              <a:t>4. </a:t>
            </a:r>
          </a:p>
          <a:p>
            <a:pPr>
              <a:buNone/>
            </a:pPr>
            <a:r>
              <a:rPr lang="en-AU" sz="1400" dirty="0" smtClean="0"/>
              <a:t>Murray, S.A., Kendall, M., Boyd, K., Worth, A., &amp; Benton, T.F. (2004). Exploring the spiritual needs of people dying of lung cancer or heart failure: a prospective qualitative interview study of patients and their carers. </a:t>
            </a:r>
            <a:r>
              <a:rPr lang="en-AU" sz="1400" i="1" dirty="0" smtClean="0"/>
              <a:t>Palliative Medicine, 18,</a:t>
            </a:r>
            <a:r>
              <a:rPr lang="en-AU" sz="1400" dirty="0" smtClean="0"/>
              <a:t> 39-45.</a:t>
            </a:r>
          </a:p>
          <a:p>
            <a:pPr>
              <a:buNone/>
            </a:pPr>
            <a:r>
              <a:rPr lang="en-AU" sz="1400" dirty="0" err="1" smtClean="0"/>
              <a:t>Rolheiser</a:t>
            </a:r>
            <a:r>
              <a:rPr lang="en-AU" sz="1400" dirty="0" smtClean="0"/>
              <a:t>, R. (1998). </a:t>
            </a:r>
            <a:r>
              <a:rPr lang="en-AU" sz="1400" i="1" dirty="0" smtClean="0"/>
              <a:t>Seeking spirituality: guidelines for a Christian spirituality for the 21</a:t>
            </a:r>
            <a:r>
              <a:rPr lang="en-AU" sz="1400" i="1" baseline="30000" dirty="0" smtClean="0"/>
              <a:t>st</a:t>
            </a:r>
            <a:r>
              <a:rPr lang="en-AU" sz="1400" i="1" dirty="0" smtClean="0"/>
              <a:t> century. </a:t>
            </a:r>
            <a:r>
              <a:rPr lang="en-AU" sz="1400" dirty="0" smtClean="0"/>
              <a:t>London, UK: </a:t>
            </a:r>
            <a:r>
              <a:rPr lang="en-AU" sz="1400" dirty="0" err="1" smtClean="0"/>
              <a:t>Hodder</a:t>
            </a:r>
            <a:r>
              <a:rPr lang="en-AU" sz="1400" dirty="0" smtClean="0"/>
              <a:t> &amp; Stoughton.</a:t>
            </a:r>
          </a:p>
          <a:p>
            <a:pPr>
              <a:buNone/>
            </a:pPr>
            <a:r>
              <a:rPr lang="en-AU" sz="1400" dirty="0" smtClean="0"/>
              <a:t>Speck, P. (2005). The evidence base for spiritual care. </a:t>
            </a:r>
            <a:r>
              <a:rPr lang="en-AU" sz="1400" i="1" dirty="0" smtClean="0"/>
              <a:t>Nursing Management, 12</a:t>
            </a:r>
            <a:r>
              <a:rPr lang="en-AU" sz="1400" dirty="0" smtClean="0"/>
              <a:t>(6), 28-31.</a:t>
            </a:r>
          </a:p>
          <a:p>
            <a:pPr>
              <a:buNone/>
            </a:pPr>
            <a:r>
              <a:rPr lang="en-AU" sz="1400" b="1" dirty="0" smtClean="0"/>
              <a:t>5. </a:t>
            </a:r>
          </a:p>
          <a:p>
            <a:pPr>
              <a:buNone/>
            </a:pPr>
            <a:r>
              <a:rPr lang="en-US" sz="1400" dirty="0" smtClean="0"/>
              <a:t>de Souza, M. (2012). Connectedness and connectedness: the dark side of spirituality-implications for education. </a:t>
            </a:r>
            <a:r>
              <a:rPr lang="en-US" sz="1400" i="1" dirty="0" smtClean="0"/>
              <a:t>International Journal Of Children's Spirituality, 17</a:t>
            </a:r>
            <a:r>
              <a:rPr lang="en-US" sz="1400" dirty="0" smtClean="0"/>
              <a:t>(4), 291.</a:t>
            </a:r>
            <a:endParaRPr lang="en-AU" sz="1400" dirty="0" smtClean="0"/>
          </a:p>
          <a:p>
            <a:pPr>
              <a:buNone/>
            </a:pPr>
            <a:r>
              <a:rPr lang="en-US" sz="1400" dirty="0" smtClean="0"/>
              <a:t>Ellis, J., &amp; Lloyd-Williams, M. (2012). Palliative care. In M. Cobb, C. </a:t>
            </a:r>
            <a:r>
              <a:rPr lang="en-US" sz="1400" dirty="0" err="1" smtClean="0"/>
              <a:t>Puchalski</a:t>
            </a:r>
            <a:r>
              <a:rPr lang="en-US" sz="1400" dirty="0" smtClean="0"/>
              <a:t> &amp; B. </a:t>
            </a:r>
            <a:r>
              <a:rPr lang="en-US" sz="1400" dirty="0" err="1" smtClean="0"/>
              <a:t>Rumbold</a:t>
            </a:r>
            <a:r>
              <a:rPr lang="en-US" sz="1400" dirty="0" smtClean="0"/>
              <a:t> (Eds.), </a:t>
            </a:r>
            <a:r>
              <a:rPr lang="en-US" sz="1400" i="1" dirty="0" smtClean="0"/>
              <a:t>Oxford textbook of spirituality in healthcare</a:t>
            </a:r>
            <a:r>
              <a:rPr lang="en-US" sz="1400" dirty="0" smtClean="0"/>
              <a:t> (pp. 257-263). Oxford, UK: Oxford University Press.</a:t>
            </a: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Fisher, J. W. (2011). The four domains model: Connecting spirituality, health and well-being. </a:t>
            </a:r>
            <a:r>
              <a:rPr lang="en-AU" sz="1400" i="1" dirty="0" smtClean="0"/>
              <a:t>Religions, 2</a:t>
            </a:r>
            <a:r>
              <a:rPr lang="en-AU" sz="1400" dirty="0" smtClean="0"/>
              <a:t>, 17.</a:t>
            </a:r>
          </a:p>
          <a:p>
            <a:pPr>
              <a:buNone/>
            </a:pPr>
            <a:r>
              <a:rPr lang="en-AU" sz="1400" dirty="0" smtClean="0"/>
              <a:t>Kelly, E. (2012a). The development of healthcare chaplaincy. </a:t>
            </a:r>
            <a:r>
              <a:rPr lang="en-AU" sz="1400" i="1" dirty="0" smtClean="0"/>
              <a:t>The Expository  Times, 123</a:t>
            </a:r>
            <a:r>
              <a:rPr lang="en-AU" sz="1400" dirty="0" smtClean="0"/>
              <a:t>(10), 469.</a:t>
            </a:r>
          </a:p>
          <a:p>
            <a:pPr>
              <a:buNone/>
            </a:pPr>
            <a:r>
              <a:rPr lang="en-US" sz="1400" dirty="0" smtClean="0"/>
              <a:t>Liu, C. H., &amp; Robertson, P. J. (2011). Spirituality in the workplace: theory and measurement </a:t>
            </a:r>
            <a:r>
              <a:rPr lang="en-US" sz="1400" i="1" dirty="0" smtClean="0"/>
              <a:t>Journal of Management Inquiry, 20</a:t>
            </a:r>
            <a:r>
              <a:rPr lang="en-US" sz="1400" dirty="0" smtClean="0"/>
              <a:t>(35). </a:t>
            </a:r>
            <a:endParaRPr lang="en-AU" sz="1400" dirty="0" smtClean="0"/>
          </a:p>
          <a:p>
            <a:pPr>
              <a:buNone/>
            </a:pPr>
            <a:r>
              <a:rPr lang="en-US" sz="1400" dirty="0" smtClean="0"/>
              <a:t>Nolan, S., </a:t>
            </a:r>
            <a:r>
              <a:rPr lang="en-US" sz="1400" dirty="0" err="1" smtClean="0"/>
              <a:t>Saltmarsh</a:t>
            </a:r>
            <a:r>
              <a:rPr lang="en-US" sz="1400" dirty="0" smtClean="0"/>
              <a:t>, P., &amp; </a:t>
            </a:r>
            <a:r>
              <a:rPr lang="en-US" sz="1400" dirty="0" err="1" smtClean="0"/>
              <a:t>Leget</a:t>
            </a:r>
            <a:r>
              <a:rPr lang="en-US" sz="1400" dirty="0" smtClean="0"/>
              <a:t>, C. (2011). Spiritual care in palliative care: working towards an EAPC task force. </a:t>
            </a:r>
            <a:r>
              <a:rPr lang="en-US" sz="1400" i="1" dirty="0" smtClean="0"/>
              <a:t>European Journal of Palliative Care, 18</a:t>
            </a:r>
            <a:r>
              <a:rPr lang="en-US" sz="1400" dirty="0" smtClean="0"/>
              <a:t>(2), 86. </a:t>
            </a:r>
            <a:endParaRPr lang="en-AU" sz="1400" dirty="0" smtClean="0"/>
          </a:p>
          <a:p>
            <a:pPr>
              <a:buNone/>
            </a:pPr>
            <a:r>
              <a:rPr lang="en-US" sz="1400" dirty="0" err="1" smtClean="0"/>
              <a:t>Puchalski</a:t>
            </a:r>
            <a:r>
              <a:rPr lang="en-US" sz="1400" dirty="0" smtClean="0"/>
              <a:t>, C., Ferrell, B., </a:t>
            </a:r>
            <a:r>
              <a:rPr lang="en-US" sz="1400" dirty="0" err="1" smtClean="0"/>
              <a:t>Virani</a:t>
            </a:r>
            <a:r>
              <a:rPr lang="en-US" sz="1400" dirty="0" smtClean="0"/>
              <a:t>, R., Otis-Green, S., Baird, P., Bull, J., . . . </a:t>
            </a:r>
            <a:r>
              <a:rPr lang="en-US" sz="1400" dirty="0" err="1" smtClean="0"/>
              <a:t>Sulmasy</a:t>
            </a:r>
            <a:r>
              <a:rPr lang="en-US" sz="1400" dirty="0" smtClean="0"/>
              <a:t>, D. (2009). Improving the quality of spiritual care as a dimension of palliative care: the report of the consensus conference. </a:t>
            </a:r>
            <a:r>
              <a:rPr lang="en-US" sz="1400" i="1" dirty="0" smtClean="0"/>
              <a:t>Journal of Palliative Medicine 12(10)</a:t>
            </a:r>
            <a:r>
              <a:rPr lang="en-US" sz="1400" dirty="0" smtClean="0"/>
              <a:t>, 885. </a:t>
            </a:r>
            <a:endParaRPr lang="en-AU" sz="1400" dirty="0" smtClean="0"/>
          </a:p>
          <a:p>
            <a:pPr>
              <a:buNone/>
            </a:pPr>
            <a:r>
              <a:rPr lang="en-AU" sz="1400" dirty="0" err="1" smtClean="0"/>
              <a:t>Swinton</a:t>
            </a:r>
            <a:r>
              <a:rPr lang="en-AU" sz="1400" dirty="0" smtClean="0"/>
              <a:t>, J., Bain, V., Ingram, S., &amp; </a:t>
            </a:r>
            <a:r>
              <a:rPr lang="en-AU" sz="1400" dirty="0" err="1" smtClean="0"/>
              <a:t>Heys</a:t>
            </a:r>
            <a:r>
              <a:rPr lang="en-AU" sz="1400" dirty="0" smtClean="0"/>
              <a:t>, S. D. (2011). Moving inwards, moving outwards, moving upwards: the role of spirituality during the early stages of breast cancer. </a:t>
            </a:r>
            <a:r>
              <a:rPr lang="en-AU" sz="1400" i="1" dirty="0" smtClean="0"/>
              <a:t>European Journal of Cancer Care, 20</a:t>
            </a:r>
            <a:r>
              <a:rPr lang="en-AU" sz="1400" dirty="0" smtClean="0"/>
              <a:t>,  640.</a:t>
            </a:r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AU" sz="1400" b="1" dirty="0" smtClean="0"/>
              <a:t>8.</a:t>
            </a:r>
          </a:p>
          <a:p>
            <a:pPr>
              <a:buNone/>
            </a:pPr>
            <a:r>
              <a:rPr lang="en-AU" sz="1400" dirty="0" smtClean="0"/>
              <a:t>de Souza, M. (2012).</a:t>
            </a:r>
          </a:p>
          <a:p>
            <a:pPr>
              <a:buNone/>
            </a:pPr>
            <a:r>
              <a:rPr lang="en-AU" sz="1400" dirty="0" err="1" smtClean="0"/>
              <a:t>Emblen</a:t>
            </a:r>
            <a:r>
              <a:rPr lang="en-AU" sz="1400" dirty="0" smtClean="0"/>
              <a:t>, J., &amp; </a:t>
            </a:r>
            <a:r>
              <a:rPr lang="en-AU" sz="1400" dirty="0" err="1" smtClean="0"/>
              <a:t>Pesut</a:t>
            </a:r>
            <a:r>
              <a:rPr lang="en-AU" sz="1400" dirty="0" smtClean="0"/>
              <a:t>, B. (2001). Strengthening transcendent meaning: a model for the spiritual nursing care of </a:t>
            </a:r>
          </a:p>
          <a:p>
            <a:pPr>
              <a:buNone/>
            </a:pPr>
            <a:r>
              <a:rPr lang="en-AU" sz="1400" dirty="0" smtClean="0"/>
              <a:t>	patients experiencing suffering. </a:t>
            </a:r>
            <a:r>
              <a:rPr lang="en-AU" sz="1400" i="1" dirty="0" smtClean="0"/>
              <a:t>Journal of Holistic Nursing, 19</a:t>
            </a:r>
            <a:r>
              <a:rPr lang="en-AU" sz="1400" dirty="0" smtClean="0"/>
              <a:t>, 42.</a:t>
            </a:r>
          </a:p>
          <a:p>
            <a:pPr>
              <a:buNone/>
            </a:pPr>
            <a:r>
              <a:rPr lang="en-AU" sz="1400" dirty="0" err="1" smtClean="0"/>
              <a:t>Fillion</a:t>
            </a:r>
            <a:r>
              <a:rPr lang="en-AU" sz="1400" dirty="0" smtClean="0"/>
              <a:t>, L., Dupuis, R., Tremblay, I., de Grace, G., &amp; </a:t>
            </a:r>
            <a:r>
              <a:rPr lang="en-AU" sz="1400" dirty="0" err="1" smtClean="0"/>
              <a:t>Breitbart</a:t>
            </a:r>
            <a:r>
              <a:rPr lang="en-AU" sz="1400" dirty="0" smtClean="0"/>
              <a:t>, W. (2006). Enhancing meaning in palliative care </a:t>
            </a:r>
          </a:p>
          <a:p>
            <a:pPr>
              <a:buNone/>
            </a:pPr>
            <a:r>
              <a:rPr lang="en-AU" sz="1400" dirty="0" smtClean="0"/>
              <a:t>	practice: a meaning-centred intervention to promote job satisfaction. </a:t>
            </a:r>
            <a:r>
              <a:rPr lang="en-AU" sz="1400" i="1" dirty="0" smtClean="0"/>
              <a:t>Palliative and Supportive Care, 4</a:t>
            </a:r>
            <a:r>
              <a:rPr lang="en-AU" sz="1400" dirty="0" smtClean="0"/>
              <a:t>, </a:t>
            </a:r>
          </a:p>
          <a:p>
            <a:pPr>
              <a:buNone/>
            </a:pPr>
            <a:r>
              <a:rPr lang="en-AU" sz="1400" dirty="0" smtClean="0"/>
              <a:t>	333.</a:t>
            </a:r>
          </a:p>
          <a:p>
            <a:pPr>
              <a:buNone/>
            </a:pPr>
            <a:r>
              <a:rPr lang="en-AU" sz="1400" dirty="0" err="1" smtClean="0"/>
              <a:t>Dde</a:t>
            </a:r>
            <a:r>
              <a:rPr lang="en-AU" sz="1400" dirty="0" smtClean="0"/>
              <a:t> Souza, 2012.</a:t>
            </a:r>
          </a:p>
          <a:p>
            <a:pPr>
              <a:buNone/>
            </a:pPr>
            <a:r>
              <a:rPr lang="en-AU" sz="1400" b="1" dirty="0" smtClean="0"/>
              <a:t>11.</a:t>
            </a:r>
          </a:p>
          <a:p>
            <a:pPr>
              <a:buNone/>
            </a:pPr>
            <a:r>
              <a:rPr lang="en-AU" sz="1400" dirty="0" err="1" smtClean="0"/>
              <a:t>Kellehear</a:t>
            </a:r>
            <a:r>
              <a:rPr lang="en-AU" sz="1400" dirty="0" smtClean="0"/>
              <a:t>, A. (2000). Spirituality and palliative care: a model of needs. </a:t>
            </a:r>
            <a:r>
              <a:rPr lang="en-AU" sz="1400" i="1" dirty="0" smtClean="0"/>
              <a:t>Palliative Medicine, 14, </a:t>
            </a:r>
            <a:r>
              <a:rPr lang="en-AU" sz="1400" dirty="0" smtClean="0"/>
              <a:t>149-155.</a:t>
            </a:r>
          </a:p>
          <a:p>
            <a:pPr>
              <a:buNone/>
            </a:pPr>
            <a:r>
              <a:rPr lang="en-AU" sz="1400" dirty="0" err="1" smtClean="0"/>
              <a:t>Puchalski</a:t>
            </a:r>
            <a:r>
              <a:rPr lang="en-AU" sz="1400" dirty="0" smtClean="0"/>
              <a:t>, C. &amp; O’Donnell, E. (2005). Religious and spiritual beliefs in end of life care: how major religions view death and dying. </a:t>
            </a:r>
            <a:r>
              <a:rPr lang="en-AU" sz="1400" i="1" dirty="0" smtClean="0"/>
              <a:t>Techniques in Regional </a:t>
            </a:r>
            <a:r>
              <a:rPr lang="en-AU" sz="1400" i="1" dirty="0" err="1" smtClean="0"/>
              <a:t>Anesthesia</a:t>
            </a:r>
            <a:r>
              <a:rPr lang="en-AU" sz="1400" i="1" dirty="0" smtClean="0"/>
              <a:t> and Pain Management, 9</a:t>
            </a:r>
            <a:r>
              <a:rPr lang="en-AU" sz="1400" dirty="0" smtClean="0"/>
              <a:t>, 114-121.</a:t>
            </a:r>
          </a:p>
          <a:p>
            <a:pPr>
              <a:buNone/>
            </a:pPr>
            <a:r>
              <a:rPr lang="en-AU" sz="1400" b="1" dirty="0" smtClean="0"/>
              <a:t>12.</a:t>
            </a:r>
          </a:p>
          <a:p>
            <a:pPr>
              <a:buNone/>
            </a:pPr>
            <a:r>
              <a:rPr lang="en-US" sz="1400" dirty="0" smtClean="0"/>
              <a:t>de </a:t>
            </a:r>
            <a:r>
              <a:rPr lang="en-US" sz="1400" dirty="0" err="1" smtClean="0"/>
              <a:t>Jager</a:t>
            </a:r>
            <a:r>
              <a:rPr lang="en-US" sz="1400" dirty="0" smtClean="0"/>
              <a:t> </a:t>
            </a:r>
            <a:r>
              <a:rPr lang="en-US" sz="1400" dirty="0" err="1" smtClean="0"/>
              <a:t>Meezenbroek</a:t>
            </a:r>
            <a:r>
              <a:rPr lang="en-US" sz="1400" dirty="0" smtClean="0"/>
              <a:t>, E., </a:t>
            </a:r>
            <a:r>
              <a:rPr lang="en-US" sz="1400" dirty="0" err="1" smtClean="0"/>
              <a:t>Garssen</a:t>
            </a:r>
            <a:r>
              <a:rPr lang="en-US" sz="1400" dirty="0" smtClean="0"/>
              <a:t>, B., van den Berg, M., van </a:t>
            </a:r>
            <a:r>
              <a:rPr lang="en-US" sz="1400" dirty="0" err="1" smtClean="0"/>
              <a:t>Dierendonck</a:t>
            </a:r>
            <a:r>
              <a:rPr lang="en-US" sz="1400" dirty="0" smtClean="0"/>
              <a:t>, D., </a:t>
            </a:r>
            <a:r>
              <a:rPr lang="en-US" sz="1400" dirty="0" err="1" smtClean="0"/>
              <a:t>Visser</a:t>
            </a:r>
            <a:r>
              <a:rPr lang="en-US" sz="1400" dirty="0" smtClean="0"/>
              <a:t>, A., &amp; </a:t>
            </a:r>
            <a:r>
              <a:rPr lang="en-US" sz="1400" dirty="0" err="1" smtClean="0"/>
              <a:t>Schaufeli</a:t>
            </a:r>
            <a:r>
              <a:rPr lang="en-US" sz="1400" dirty="0" smtClean="0"/>
              <a:t>, W. B. (2010). Measuring spirituality as a universal human experience: a review of spirituality questionnaires. </a:t>
            </a:r>
            <a:r>
              <a:rPr lang="en-US" sz="1400" i="1" dirty="0" smtClean="0"/>
              <a:t>Journal of  Religious Health</a:t>
            </a:r>
            <a:r>
              <a:rPr lang="en-US" sz="1400" dirty="0" smtClean="0"/>
              <a:t>.</a:t>
            </a:r>
          </a:p>
          <a:p>
            <a:pPr>
              <a:buNone/>
            </a:pPr>
            <a:r>
              <a:rPr lang="en-US" sz="1400" dirty="0" smtClean="0"/>
              <a:t>Ellis, J., &amp; Lloyd-Williams, M. (2012). Palliative care. In M. Cobb, C. </a:t>
            </a:r>
            <a:r>
              <a:rPr lang="en-US" sz="1400" dirty="0" err="1" smtClean="0"/>
              <a:t>Puchalski</a:t>
            </a:r>
            <a:r>
              <a:rPr lang="en-US" sz="1400" dirty="0" smtClean="0"/>
              <a:t> &amp; B. </a:t>
            </a:r>
            <a:r>
              <a:rPr lang="en-US" sz="1400" dirty="0" err="1" smtClean="0"/>
              <a:t>Rumbold</a:t>
            </a:r>
            <a:r>
              <a:rPr lang="en-US" sz="1400" dirty="0" smtClean="0"/>
              <a:t> (Eds.), </a:t>
            </a:r>
            <a:r>
              <a:rPr lang="en-US" sz="1400" i="1" dirty="0" smtClean="0"/>
              <a:t>Oxford textbook of spirituality in healthcare</a:t>
            </a:r>
            <a:r>
              <a:rPr lang="en-US" sz="1400" dirty="0" smtClean="0"/>
              <a:t> (pp. 257-263). Oxford, UK: Oxford University Press.</a:t>
            </a: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Kelly, E. (2012b). </a:t>
            </a:r>
            <a:r>
              <a:rPr lang="en-AU" sz="1400" i="1" dirty="0" smtClean="0"/>
              <a:t>Personhood and Presence: Self as a Resource for Spiritual and Pastoral Care</a:t>
            </a:r>
            <a:r>
              <a:rPr lang="en-AU" sz="1400" dirty="0" smtClean="0"/>
              <a:t>. London, UK: T&amp;T Clark.</a:t>
            </a:r>
          </a:p>
          <a:p>
            <a:pPr>
              <a:buNone/>
            </a:pPr>
            <a:r>
              <a:rPr lang="en-AU" sz="1400" dirty="0" err="1" smtClean="0"/>
              <a:t>Puchalski</a:t>
            </a:r>
            <a:r>
              <a:rPr lang="en-AU" sz="1400" dirty="0" smtClean="0"/>
              <a:t>, C., Ferrell, B., </a:t>
            </a:r>
            <a:r>
              <a:rPr lang="en-AU" sz="1400" dirty="0" err="1" smtClean="0"/>
              <a:t>Virani</a:t>
            </a:r>
            <a:r>
              <a:rPr lang="en-AU" sz="1400" dirty="0" smtClean="0"/>
              <a:t>, R., Otis-Green, S., Baird, P., Bull, J....</a:t>
            </a:r>
            <a:r>
              <a:rPr lang="en-AU" sz="1400" dirty="0" err="1" smtClean="0"/>
              <a:t>Sulmasy</a:t>
            </a:r>
            <a:r>
              <a:rPr lang="en-AU" sz="1400" dirty="0" smtClean="0"/>
              <a:t>, D. (2009). </a:t>
            </a:r>
            <a:r>
              <a:rPr lang="en-AU" sz="1400" dirty="0" err="1" smtClean="0"/>
              <a:t>Improvoing</a:t>
            </a:r>
            <a:r>
              <a:rPr lang="en-AU" sz="1400" dirty="0" smtClean="0"/>
              <a:t> the quality of spiritual care as a dimension of palliative care: the report of the consensus conference. </a:t>
            </a:r>
            <a:r>
              <a:rPr lang="en-AU" sz="1400" i="1" dirty="0" smtClean="0"/>
              <a:t>Journal of Palliative Medicine, 12</a:t>
            </a:r>
            <a:r>
              <a:rPr lang="en-AU" sz="1400" dirty="0" smtClean="0"/>
              <a:t>(10), 885-905.</a:t>
            </a:r>
          </a:p>
          <a:p>
            <a:pPr>
              <a:buNone/>
            </a:pPr>
            <a:r>
              <a:rPr lang="en-AU" sz="1400" b="1" dirty="0" smtClean="0"/>
              <a:t>13. </a:t>
            </a:r>
          </a:p>
          <a:p>
            <a:pPr>
              <a:buNone/>
            </a:pPr>
            <a:r>
              <a:rPr lang="en-AU" sz="1400" dirty="0" err="1" smtClean="0"/>
              <a:t>Rumbold</a:t>
            </a:r>
            <a:r>
              <a:rPr lang="en-AU" sz="1400" dirty="0" smtClean="0"/>
              <a:t>, B. &amp; Holmes, C. (2011).  </a:t>
            </a:r>
            <a:r>
              <a:rPr lang="en-AU" sz="1400" i="1" dirty="0" smtClean="0"/>
              <a:t>Service Practice in the Level of Need/Competency Framework.</a:t>
            </a:r>
            <a:r>
              <a:rPr lang="en-AU" sz="1400" dirty="0" smtClean="0"/>
              <a:t> Paper presented at the psychosocial-spiritual special interest group, PCV, Latrobe University: Victoria.</a:t>
            </a:r>
            <a:r>
              <a:rPr lang="en-AU" sz="1400" b="1" dirty="0" smtClean="0"/>
              <a:t> 14. </a:t>
            </a:r>
          </a:p>
          <a:p>
            <a:pPr>
              <a:buNone/>
            </a:pPr>
            <a:r>
              <a:rPr lang="en-AU" sz="1400" dirty="0" err="1" smtClean="0"/>
              <a:t>Rumbold</a:t>
            </a:r>
            <a:r>
              <a:rPr lang="en-AU" sz="1400" dirty="0" smtClean="0"/>
              <a:t>, B. (2007). A review of spiritual assessment in health care practice. </a:t>
            </a:r>
            <a:r>
              <a:rPr lang="en-AU" sz="1400" i="1" dirty="0" smtClean="0"/>
              <a:t>Medical Journal of Australia</a:t>
            </a:r>
            <a:r>
              <a:rPr lang="en-AU" sz="1400" dirty="0" smtClean="0"/>
              <a:t>. 186(10 </a:t>
            </a:r>
            <a:r>
              <a:rPr lang="en-AU" sz="1400" dirty="0" err="1" smtClean="0"/>
              <a:t>Suppl</a:t>
            </a:r>
            <a:r>
              <a:rPr lang="en-AU" sz="1400" dirty="0" smtClean="0"/>
              <a:t>), 60-62.</a:t>
            </a:r>
          </a:p>
          <a:p>
            <a:pPr>
              <a:buNone/>
            </a:pPr>
            <a:r>
              <a:rPr lang="en-AU" sz="1400" b="1" dirty="0" smtClean="0"/>
              <a:t>15.</a:t>
            </a:r>
          </a:p>
          <a:p>
            <a:pPr>
              <a:buNone/>
            </a:pPr>
            <a:r>
              <a:rPr lang="en-AU" sz="1400" dirty="0" smtClean="0"/>
              <a:t>Fletcher, J. (2016). What are the understandings and perceptions of spirituality held by professionals involved in community-based palliative care?  (Doctoral thesis, Australian Catholic University, Ballarat, Australia). </a:t>
            </a:r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5572140"/>
            <a:ext cx="3686172" cy="1143000"/>
          </a:xfrm>
        </p:spPr>
        <p:txBody>
          <a:bodyPr/>
          <a:lstStyle/>
          <a:p>
            <a:pPr algn="l"/>
            <a:r>
              <a:rPr lang="en-AU" dirty="0" smtClean="0"/>
              <a:t>Take a breath...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1510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AU" sz="1400" b="1" dirty="0" smtClean="0"/>
              <a:t>16.</a:t>
            </a:r>
          </a:p>
          <a:p>
            <a:pPr>
              <a:buNone/>
            </a:pPr>
            <a:r>
              <a:rPr lang="en-AU" sz="1400" dirty="0" smtClean="0"/>
              <a:t>Monod, S., Brennan, M., </a:t>
            </a:r>
            <a:r>
              <a:rPr lang="en-AU" sz="1400" dirty="0" err="1" smtClean="0"/>
              <a:t>Rochat</a:t>
            </a:r>
            <a:r>
              <a:rPr lang="en-AU" sz="1400" dirty="0" smtClean="0"/>
              <a:t>, E., Martin, E., </a:t>
            </a:r>
            <a:r>
              <a:rPr lang="en-AU" sz="1400" dirty="0" err="1" smtClean="0"/>
              <a:t>Rochat</a:t>
            </a:r>
            <a:r>
              <a:rPr lang="en-AU" sz="1400" dirty="0" smtClean="0"/>
              <a:t>, S., &amp; </a:t>
            </a:r>
            <a:r>
              <a:rPr lang="en-AU" sz="1400" dirty="0" err="1" smtClean="0"/>
              <a:t>Bula</a:t>
            </a:r>
            <a:r>
              <a:rPr lang="en-AU" sz="1400" dirty="0" smtClean="0"/>
              <a:t>, C.J. (2011). Instruments measuring spirituality in clinical research: a systematic review. </a:t>
            </a:r>
            <a:r>
              <a:rPr lang="en-AU" sz="1400" i="1" dirty="0" smtClean="0"/>
              <a:t>Journal of General Internal Medicine.</a:t>
            </a: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17.</a:t>
            </a:r>
          </a:p>
          <a:p>
            <a:pPr>
              <a:buNone/>
            </a:pPr>
            <a:r>
              <a:rPr lang="en-AU" sz="1400" dirty="0" smtClean="0"/>
              <a:t>Murray, et al., (2012).</a:t>
            </a:r>
            <a:endParaRPr lang="en-US" sz="1400" dirty="0" smtClean="0"/>
          </a:p>
          <a:p>
            <a:pPr>
              <a:buNone/>
            </a:pPr>
            <a:r>
              <a:rPr lang="en-AU" sz="1400" b="1" dirty="0" smtClean="0"/>
              <a:t>44.	</a:t>
            </a:r>
            <a:endParaRPr lang="en-US" sz="1400" dirty="0" smtClean="0"/>
          </a:p>
          <a:p>
            <a:pPr>
              <a:buNone/>
            </a:pPr>
            <a:r>
              <a:rPr lang="en-AU" sz="1400" dirty="0" smtClean="0"/>
              <a:t>McGrath, 2002.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Macleod, R. (2013). </a:t>
            </a:r>
            <a:r>
              <a:rPr lang="en-US" sz="1400" i="1" dirty="0" smtClean="0"/>
              <a:t>Who Cares? The role of communities near end of life</a:t>
            </a:r>
            <a:r>
              <a:rPr lang="en-US" sz="1400" dirty="0" smtClean="0"/>
              <a:t>. Paper presented at the Bradley Forum, The Bob Hawke Ministerial Centre, Adelaide. w3.unisa.edu.au/</a:t>
            </a:r>
            <a:r>
              <a:rPr lang="en-US" sz="1400" dirty="0" err="1" smtClean="0"/>
              <a:t>hawkecentre</a:t>
            </a:r>
            <a:r>
              <a:rPr lang="en-US" sz="1400" dirty="0" smtClean="0"/>
              <a:t>/.../2013events/</a:t>
            </a:r>
            <a:r>
              <a:rPr lang="en-US" sz="1400" dirty="0" err="1" smtClean="0"/>
              <a:t>PallCare_RoderickMacLeod</a:t>
            </a:r>
            <a:r>
              <a:rPr lang="en-US" sz="1400" dirty="0" smtClean="0"/>
              <a:t> </a:t>
            </a:r>
          </a:p>
          <a:p>
            <a:pPr>
              <a:buNone/>
            </a:pPr>
            <a:r>
              <a:rPr lang="en-AU" sz="1400" dirty="0" err="1" smtClean="0"/>
              <a:t>Pesut</a:t>
            </a:r>
            <a:r>
              <a:rPr lang="en-AU" sz="1400" dirty="0" smtClean="0"/>
              <a:t>, B. (2003). Worldviews, </a:t>
            </a:r>
            <a:r>
              <a:rPr lang="en-AU" sz="1400" dirty="0" err="1" smtClean="0"/>
              <a:t>intraconnectedness</a:t>
            </a:r>
            <a:r>
              <a:rPr lang="en-AU" sz="1400" dirty="0" smtClean="0"/>
              <a:t> and interconnectedness. </a:t>
            </a:r>
            <a:r>
              <a:rPr lang="en-AU" sz="1400" i="1" dirty="0" smtClean="0"/>
              <a:t>Nursing Education Perspectives 24</a:t>
            </a:r>
            <a:r>
              <a:rPr lang="en-AU" sz="1400" dirty="0" smtClean="0"/>
              <a:t>(5). 290.</a:t>
            </a:r>
            <a:endParaRPr lang="en-AU" sz="1400" b="1" dirty="0" smtClean="0"/>
          </a:p>
          <a:p>
            <a:pPr>
              <a:buNone/>
            </a:pPr>
            <a:r>
              <a:rPr lang="en-AU" sz="1400" b="1" dirty="0" smtClean="0"/>
              <a:t>54.</a:t>
            </a:r>
          </a:p>
          <a:p>
            <a:pPr>
              <a:buNone/>
            </a:pPr>
            <a:r>
              <a:rPr lang="en-AU" sz="1400" dirty="0" err="1" smtClean="0"/>
              <a:t>Kapuscinski</a:t>
            </a:r>
            <a:r>
              <a:rPr lang="en-AU" sz="1400" dirty="0" smtClean="0"/>
              <a:t>, A. N., &amp; Masters, K. S. (2010). The current status of measures of spirituality: a critical review of </a:t>
            </a:r>
          </a:p>
          <a:p>
            <a:pPr>
              <a:buNone/>
            </a:pPr>
            <a:r>
              <a:rPr lang="en-AU" sz="1400" dirty="0" smtClean="0"/>
              <a:t>	scale development. </a:t>
            </a:r>
            <a:r>
              <a:rPr lang="en-AU" sz="1400" i="1" dirty="0" smtClean="0"/>
              <a:t>Psychology of religion and spirituality, 2</a:t>
            </a:r>
            <a:r>
              <a:rPr lang="en-AU" sz="1400" dirty="0" smtClean="0"/>
              <a:t>(4), 191.</a:t>
            </a:r>
          </a:p>
          <a:p>
            <a:pPr>
              <a:buNone/>
            </a:pPr>
            <a:r>
              <a:rPr lang="en-AU" sz="1400" b="1" dirty="0" smtClean="0"/>
              <a:t>55.</a:t>
            </a:r>
          </a:p>
          <a:p>
            <a:pPr>
              <a:buNone/>
            </a:pPr>
            <a:r>
              <a:rPr lang="en-AU" sz="1400" dirty="0" smtClean="0"/>
              <a:t>de </a:t>
            </a:r>
            <a:r>
              <a:rPr lang="en-AU" sz="1400" dirty="0" err="1" smtClean="0"/>
              <a:t>Jager</a:t>
            </a:r>
            <a:r>
              <a:rPr lang="en-AU" sz="1400" dirty="0" smtClean="0"/>
              <a:t> </a:t>
            </a:r>
            <a:r>
              <a:rPr lang="en-AU" sz="1400" dirty="0" err="1" smtClean="0"/>
              <a:t>Meezenbroek</a:t>
            </a:r>
            <a:r>
              <a:rPr lang="en-AU" sz="1400" dirty="0" smtClean="0"/>
              <a:t>, 2010.</a:t>
            </a:r>
          </a:p>
          <a:p>
            <a:pPr>
              <a:buNone/>
            </a:pPr>
            <a:r>
              <a:rPr lang="en-AU" sz="1400" dirty="0" err="1" smtClean="0"/>
              <a:t>Sessanna</a:t>
            </a:r>
            <a:r>
              <a:rPr lang="en-AU" sz="1400" dirty="0" smtClean="0"/>
              <a:t>, 2011.</a:t>
            </a:r>
          </a:p>
          <a:p>
            <a:pPr>
              <a:buNone/>
            </a:pPr>
            <a:r>
              <a:rPr lang="en-AU" sz="1400" b="1" dirty="0" smtClean="0"/>
              <a:t>56.</a:t>
            </a:r>
          </a:p>
          <a:p>
            <a:pPr>
              <a:buNone/>
            </a:pPr>
            <a:r>
              <a:rPr lang="en-AU" sz="1400" dirty="0" smtClean="0"/>
              <a:t>Cobb et al., 2012.</a:t>
            </a:r>
          </a:p>
          <a:p>
            <a:pPr>
              <a:buNone/>
            </a:pPr>
            <a:r>
              <a:rPr lang="en-AU" sz="1400" b="1" dirty="0" smtClean="0"/>
              <a:t>57.</a:t>
            </a:r>
          </a:p>
          <a:p>
            <a:pPr>
              <a:buNone/>
            </a:pPr>
            <a:r>
              <a:rPr lang="en-AU" sz="1400" dirty="0" err="1" smtClean="0"/>
              <a:t>Kapuscinski</a:t>
            </a:r>
            <a:r>
              <a:rPr lang="en-AU" sz="1400" dirty="0" smtClean="0"/>
              <a:t> &amp; Masters 2010.</a:t>
            </a:r>
          </a:p>
          <a:p>
            <a:pPr>
              <a:buNone/>
            </a:pPr>
            <a:r>
              <a:rPr lang="en-AU" sz="1400" dirty="0" smtClean="0"/>
              <a:t>Holloway et al., 2011.</a:t>
            </a:r>
          </a:p>
          <a:p>
            <a:pPr>
              <a:buNone/>
            </a:pPr>
            <a:r>
              <a:rPr lang="en-AU" sz="1400" b="1" dirty="0" smtClean="0"/>
              <a:t>58.</a:t>
            </a:r>
          </a:p>
          <a:p>
            <a:pPr>
              <a:buNone/>
            </a:pPr>
            <a:r>
              <a:rPr lang="en-US" sz="1400" dirty="0" smtClean="0"/>
              <a:t>Bishop, J. P. (2013). Of idolatries and ersatz liturgies: the false gods of spiritual assessment. </a:t>
            </a:r>
            <a:r>
              <a:rPr lang="en-US" sz="1400" i="1" dirty="0" smtClean="0"/>
              <a:t>Christian Bioethics, 19</a:t>
            </a:r>
            <a:r>
              <a:rPr lang="en-US" sz="1400" dirty="0" smtClean="0"/>
              <a:t>(3), 332.</a:t>
            </a:r>
            <a:endParaRPr lang="en-AU" sz="1400" dirty="0" smtClean="0"/>
          </a:p>
          <a:p>
            <a:pPr>
              <a:buNone/>
            </a:pPr>
            <a:r>
              <a:rPr lang="en-US" sz="1400" dirty="0" smtClean="0"/>
              <a:t>Hodge, D. R. (2005). Spiritual </a:t>
            </a:r>
            <a:r>
              <a:rPr lang="en-US" sz="1400" dirty="0" err="1" smtClean="0"/>
              <a:t>lifemaps</a:t>
            </a:r>
            <a:r>
              <a:rPr lang="en-US" sz="1400" dirty="0" smtClean="0"/>
              <a:t>: a client-</a:t>
            </a:r>
            <a:r>
              <a:rPr lang="en-US" sz="1400" dirty="0" err="1" smtClean="0"/>
              <a:t>centred</a:t>
            </a:r>
            <a:r>
              <a:rPr lang="en-US" sz="1400" dirty="0" smtClean="0"/>
              <a:t> pictorial instrument for spiritual assessment, planning, and intervention. </a:t>
            </a:r>
            <a:r>
              <a:rPr lang="en-US" sz="1400" i="1" dirty="0" smtClean="0"/>
              <a:t>Social Work, 50</a:t>
            </a:r>
            <a:r>
              <a:rPr lang="en-US" sz="1400" dirty="0" smtClean="0"/>
              <a:t>(1). </a:t>
            </a:r>
            <a:endParaRPr lang="en-AU" sz="1400" dirty="0" smtClean="0"/>
          </a:p>
          <a:p>
            <a:pPr>
              <a:buNone/>
            </a:pPr>
            <a:r>
              <a:rPr lang="en-AU" sz="1400" dirty="0" smtClean="0"/>
              <a:t>Kelly, 2012b</a:t>
            </a:r>
          </a:p>
          <a:p>
            <a:pPr>
              <a:buNone/>
            </a:pPr>
            <a:r>
              <a:rPr lang="en-US" sz="1400" dirty="0" smtClean="0"/>
              <a:t>Palliative Care Australia. (2012). </a:t>
            </a:r>
            <a:r>
              <a:rPr lang="en-US" sz="1400" i="1" dirty="0" smtClean="0"/>
              <a:t>About PCA.</a:t>
            </a:r>
            <a:r>
              <a:rPr lang="en-US" sz="1400" dirty="0" smtClean="0"/>
              <a:t> Retrieved from </a:t>
            </a:r>
            <a:r>
              <a:rPr lang="en-US" sz="1400" dirty="0" smtClean="0">
                <a:hlinkClick r:id="rId2"/>
              </a:rPr>
              <a:t>http://www.palliativecare.org.au/</a:t>
            </a:r>
            <a:r>
              <a:rPr lang="en-US" sz="1400" dirty="0" smtClean="0"/>
              <a:t>. </a:t>
            </a:r>
            <a:endParaRPr lang="en-AU" sz="1400" dirty="0" smtClean="0"/>
          </a:p>
          <a:p>
            <a:pPr>
              <a:buNone/>
            </a:pPr>
            <a:r>
              <a:rPr lang="en-AU" sz="1400" dirty="0" err="1" smtClean="0"/>
              <a:t>Sessanna</a:t>
            </a:r>
            <a:r>
              <a:rPr lang="en-AU" sz="1400" dirty="0" smtClean="0"/>
              <a:t> et al, 2011.</a:t>
            </a:r>
          </a:p>
          <a:p>
            <a:pPr>
              <a:buNone/>
            </a:pPr>
            <a:r>
              <a:rPr lang="en-AU" sz="1400" b="1" dirty="0" smtClean="0"/>
              <a:t>59.</a:t>
            </a:r>
          </a:p>
          <a:p>
            <a:pPr>
              <a:buNone/>
            </a:pPr>
            <a:r>
              <a:rPr lang="en-AU" sz="1400" dirty="0" smtClean="0"/>
              <a:t>Hodge, 2005.</a:t>
            </a:r>
          </a:p>
          <a:p>
            <a:pPr>
              <a:buNone/>
            </a:pPr>
            <a:r>
              <a:rPr lang="en-US" sz="1400" dirty="0" smtClean="0"/>
              <a:t>Koenig, H. G. (2007). </a:t>
            </a:r>
            <a:r>
              <a:rPr lang="en-US" sz="1400" i="1" dirty="0" smtClean="0"/>
              <a:t>Spirituality in patient care</a:t>
            </a:r>
            <a:r>
              <a:rPr lang="en-US" sz="1400" dirty="0" smtClean="0"/>
              <a:t>. West Conshohocken, PA: Templeton Foundation Press.</a:t>
            </a:r>
            <a:endParaRPr lang="en-AU" sz="1400" dirty="0" smtClean="0"/>
          </a:p>
          <a:p>
            <a:pPr>
              <a:buNone/>
            </a:pPr>
            <a:r>
              <a:rPr lang="en-US" sz="1400" dirty="0" smtClean="0"/>
              <a:t>Monod, S., et al., (2011). Instruments measuring spirituality in clinical research: a systematic review. </a:t>
            </a:r>
            <a:r>
              <a:rPr lang="en-US" sz="1400" i="1" dirty="0" smtClean="0"/>
              <a:t>Journal of General Internal Medicine</a:t>
            </a:r>
            <a:r>
              <a:rPr lang="en-US" sz="1400" dirty="0" smtClean="0"/>
              <a:t>. </a:t>
            </a:r>
            <a:endParaRPr lang="en-AU" sz="1400" dirty="0" smtClean="0"/>
          </a:p>
          <a:p>
            <a:pPr>
              <a:buNone/>
            </a:pPr>
            <a:endParaRPr lang="en-AU" sz="1400" b="1" dirty="0" smtClean="0"/>
          </a:p>
          <a:p>
            <a:pPr>
              <a:buNone/>
            </a:pPr>
            <a:endParaRPr lang="en-AU" sz="1400" b="1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5000">
              <a:schemeClr val="accent3">
                <a:lumMod val="60000"/>
                <a:lumOff val="40000"/>
                <a:alpha val="84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500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1400" b="1" dirty="0" smtClean="0"/>
              <a:t>60.</a:t>
            </a:r>
          </a:p>
          <a:p>
            <a:pPr>
              <a:buNone/>
            </a:pPr>
            <a:r>
              <a:rPr lang="en-US" sz="1400" dirty="0" smtClean="0"/>
              <a:t>Jenkins, M., </a:t>
            </a:r>
            <a:r>
              <a:rPr lang="en-US" sz="1400" dirty="0" err="1" smtClean="0"/>
              <a:t>Wikoff</a:t>
            </a:r>
            <a:r>
              <a:rPr lang="en-US" sz="1400" dirty="0" smtClean="0"/>
              <a:t>, K., </a:t>
            </a:r>
            <a:r>
              <a:rPr lang="en-US" sz="1400" dirty="0" err="1" smtClean="0"/>
              <a:t>Amankwaa</a:t>
            </a:r>
            <a:r>
              <a:rPr lang="en-US" sz="1400" dirty="0" smtClean="0"/>
              <a:t>, L., &amp; Trent, B. (2009). Nursing the spirit. </a:t>
            </a:r>
            <a:r>
              <a:rPr lang="en-US" sz="1400" i="1" dirty="0" smtClean="0"/>
              <a:t>Nursing Management, 40</a:t>
            </a:r>
            <a:r>
              <a:rPr lang="en-US" sz="1400" dirty="0" smtClean="0"/>
              <a:t>(8), 29. </a:t>
            </a:r>
          </a:p>
          <a:p>
            <a:pPr>
              <a:buNone/>
            </a:pPr>
            <a:r>
              <a:rPr lang="en-AU" sz="1400" b="1" dirty="0" smtClean="0"/>
              <a:t>61.</a:t>
            </a:r>
          </a:p>
          <a:p>
            <a:pPr>
              <a:buNone/>
            </a:pPr>
            <a:r>
              <a:rPr lang="en-AU" sz="1400" dirty="0" smtClean="0"/>
              <a:t>Mount Vernon Cancer Network. (2007). </a:t>
            </a:r>
            <a:r>
              <a:rPr lang="en-AU" sz="1400" i="1" dirty="0" smtClean="0"/>
              <a:t>Pepsi Cola aide memoir</a:t>
            </a:r>
            <a:r>
              <a:rPr lang="en-AU" sz="1400" dirty="0" smtClean="0"/>
              <a:t>. http://pro.mountvernoncancernetwork.nhs.uk  /assets/Uploads/documents /PEPSI-COLA-Aide-Memoir-FINAL-DRAFT.pdf.</a:t>
            </a:r>
          </a:p>
          <a:p>
            <a:pPr>
              <a:buNone/>
            </a:pPr>
            <a:r>
              <a:rPr lang="en-AU" sz="1400" b="1" dirty="0" smtClean="0"/>
              <a:t>62.</a:t>
            </a:r>
          </a:p>
          <a:p>
            <a:pPr>
              <a:buNone/>
            </a:pPr>
            <a:r>
              <a:rPr lang="en-AU" sz="1400" dirty="0" smtClean="0"/>
              <a:t>Champagne, E. (2014). Power, empowerment and surrender in the context of paediatric spiritual care. </a:t>
            </a:r>
            <a:r>
              <a:rPr lang="en-AU" sz="1400" i="1" dirty="0" smtClean="0"/>
              <a:t>International Journal of Children’s Spirituality, 19</a:t>
            </a:r>
            <a:r>
              <a:rPr lang="en-AU" sz="1400" dirty="0" smtClean="0"/>
              <a:t>(3-4) 150-163.</a:t>
            </a:r>
          </a:p>
          <a:p>
            <a:pPr>
              <a:buNone/>
            </a:pPr>
            <a:r>
              <a:rPr lang="en-AU" sz="1400" dirty="0" err="1" smtClean="0"/>
              <a:t>Narayanasamy</a:t>
            </a:r>
            <a:r>
              <a:rPr lang="en-AU" sz="1400" dirty="0" smtClean="0"/>
              <a:t>, A. (2007). Palliative care and spirituality. </a:t>
            </a:r>
            <a:r>
              <a:rPr lang="en-AU" sz="1400" i="1" dirty="0" smtClean="0"/>
              <a:t>Indian Journal of Palliative Care, 13</a:t>
            </a:r>
            <a:r>
              <a:rPr lang="en-AU" sz="1400" dirty="0" smtClean="0"/>
              <a:t>(2), 32-41.</a:t>
            </a:r>
          </a:p>
          <a:p>
            <a:pPr>
              <a:buNone/>
            </a:pPr>
            <a:r>
              <a:rPr lang="en-AU" sz="1400" dirty="0" err="1" smtClean="0"/>
              <a:t>Pichon</a:t>
            </a:r>
            <a:r>
              <a:rPr lang="en-AU" sz="1400" dirty="0" smtClean="0"/>
              <a:t>, L. (2007). </a:t>
            </a:r>
            <a:r>
              <a:rPr lang="en-AU" sz="1400" dirty="0" err="1" smtClean="0"/>
              <a:t>Nonconscious</a:t>
            </a:r>
            <a:r>
              <a:rPr lang="en-AU" sz="1400" dirty="0" smtClean="0"/>
              <a:t> influences of religion on </a:t>
            </a:r>
            <a:r>
              <a:rPr lang="en-AU" sz="1400" dirty="0" err="1" smtClean="0"/>
              <a:t>prosociality</a:t>
            </a:r>
            <a:r>
              <a:rPr lang="en-AU" sz="1400" dirty="0" smtClean="0"/>
              <a:t>: a priming study. </a:t>
            </a:r>
            <a:r>
              <a:rPr lang="en-AU" sz="1400" i="1" dirty="0" smtClean="0"/>
              <a:t>European Journal of Social Psychology, 37</a:t>
            </a:r>
            <a:r>
              <a:rPr lang="en-AU" sz="1400" dirty="0" smtClean="0"/>
              <a:t>(5), 1032-1045.</a:t>
            </a:r>
          </a:p>
          <a:p>
            <a:pPr>
              <a:buNone/>
            </a:pPr>
            <a:r>
              <a:rPr lang="en-AU" sz="1400" dirty="0" err="1" smtClean="0"/>
              <a:t>Tamira</a:t>
            </a:r>
            <a:r>
              <a:rPr lang="en-AU" sz="1400" dirty="0" smtClean="0"/>
              <a:t>, M., Ford, B.Q., &amp; Ryan, E., (2013). </a:t>
            </a:r>
            <a:r>
              <a:rPr lang="en-AU" sz="1400" dirty="0" err="1" smtClean="0"/>
              <a:t>Nonconscious</a:t>
            </a:r>
            <a:r>
              <a:rPr lang="en-AU" sz="1400" dirty="0" smtClean="0"/>
              <a:t> goals can shape what people want to feel. </a:t>
            </a:r>
            <a:r>
              <a:rPr lang="en-AU" sz="1400" i="1" dirty="0" smtClean="0"/>
              <a:t>Journal of Experimental Social Psychology, 49</a:t>
            </a:r>
            <a:r>
              <a:rPr lang="en-AU" sz="1400" dirty="0" smtClean="0"/>
              <a:t>(2), 292-297.</a:t>
            </a:r>
          </a:p>
          <a:p>
            <a:pPr>
              <a:buNone/>
            </a:pPr>
            <a:r>
              <a:rPr lang="en-AU" sz="1400" b="1" dirty="0" smtClean="0"/>
              <a:t>63.</a:t>
            </a:r>
          </a:p>
          <a:p>
            <a:pPr>
              <a:buNone/>
            </a:pPr>
            <a:r>
              <a:rPr lang="en-AU" sz="1400" dirty="0" smtClean="0"/>
              <a:t>Kelly, 2012b.</a:t>
            </a:r>
          </a:p>
          <a:p>
            <a:pPr>
              <a:buNone/>
            </a:pPr>
            <a:r>
              <a:rPr lang="en-AU" sz="1400" dirty="0" smtClean="0"/>
              <a:t>Laszlo, E. (2008). </a:t>
            </a:r>
            <a:r>
              <a:rPr lang="en-AU" sz="1400" i="1" dirty="0" smtClean="0"/>
              <a:t>Quantum Shift in the Global Brain: How the new Scientific Reality can Change us and our World. </a:t>
            </a:r>
            <a:r>
              <a:rPr lang="en-AU" sz="1400" dirty="0" smtClean="0"/>
              <a:t>Rochester, VT: Inner Traditions.</a:t>
            </a:r>
          </a:p>
          <a:p>
            <a:pPr>
              <a:buNone/>
            </a:pPr>
            <a:r>
              <a:rPr lang="en-AU" sz="1400" dirty="0" err="1" smtClean="0"/>
              <a:t>Pesut</a:t>
            </a:r>
            <a:r>
              <a:rPr lang="en-AU" sz="1400" dirty="0" smtClean="0"/>
              <a:t>, 2003.</a:t>
            </a:r>
          </a:p>
          <a:p>
            <a:pPr>
              <a:buNone/>
            </a:pPr>
            <a:r>
              <a:rPr lang="en-AU" sz="1400" b="1" dirty="0" smtClean="0"/>
              <a:t>64.</a:t>
            </a:r>
          </a:p>
          <a:p>
            <a:pPr>
              <a:buNone/>
            </a:pPr>
            <a:r>
              <a:rPr lang="en-US" sz="1400" dirty="0" smtClean="0"/>
              <a:t>Chao, C., Chen, C., &amp; Yen, M. (2002). The essence of spirituality of terminally ill patients. </a:t>
            </a:r>
            <a:r>
              <a:rPr lang="en-US" sz="1400" i="1" dirty="0" smtClean="0"/>
              <a:t>Journal of Nursing Research, 10</a:t>
            </a:r>
            <a:r>
              <a:rPr lang="en-US" sz="1400" dirty="0" smtClean="0"/>
              <a:t>(4), 637. </a:t>
            </a:r>
          </a:p>
          <a:p>
            <a:pPr>
              <a:buNone/>
            </a:pPr>
            <a:r>
              <a:rPr lang="en-AU" sz="1400" dirty="0" err="1" smtClean="0"/>
              <a:t>deSouza</a:t>
            </a:r>
            <a:r>
              <a:rPr lang="en-AU" sz="1400" dirty="0" smtClean="0"/>
              <a:t>, 2012,</a:t>
            </a:r>
          </a:p>
          <a:p>
            <a:pPr>
              <a:buNone/>
            </a:pPr>
            <a:r>
              <a:rPr lang="en-AU" sz="1400" dirty="0" smtClean="0"/>
              <a:t>Ellis, &amp; Lloyd-Williams, 2012.</a:t>
            </a:r>
          </a:p>
          <a:p>
            <a:pPr>
              <a:buNone/>
            </a:pPr>
            <a:r>
              <a:rPr lang="en-US" sz="1400" dirty="0" err="1" smtClean="0"/>
              <a:t>Sessanna</a:t>
            </a:r>
            <a:r>
              <a:rPr lang="en-US" sz="1400" dirty="0" smtClean="0"/>
              <a:t>, L., </a:t>
            </a:r>
            <a:r>
              <a:rPr lang="en-US" sz="1400" dirty="0" err="1" smtClean="0"/>
              <a:t>Finnell</a:t>
            </a:r>
            <a:r>
              <a:rPr lang="en-US" sz="1400" dirty="0" smtClean="0"/>
              <a:t>, D.S., Underhill, M., Chang Y.-P. &amp; </a:t>
            </a:r>
            <a:r>
              <a:rPr lang="en-US" sz="1400" dirty="0" err="1" smtClean="0"/>
              <a:t>Peng</a:t>
            </a:r>
            <a:r>
              <a:rPr lang="en-US" sz="1400" dirty="0" smtClean="0"/>
              <a:t> H.-L. (2011). Measures assessing spirituality as more than religiosity. </a:t>
            </a:r>
            <a:r>
              <a:rPr lang="en-US" sz="1400" i="1" dirty="0" smtClean="0"/>
              <a:t>Journal of Advanced Nursing, 67</a:t>
            </a:r>
            <a:r>
              <a:rPr lang="en-US" sz="1400" dirty="0" smtClean="0"/>
              <a:t>(8), 1677. </a:t>
            </a:r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  <a:p>
            <a:pPr>
              <a:buNone/>
            </a:pPr>
            <a:endParaRPr lang="en-A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AU" sz="1200" b="1" dirty="0" smtClean="0"/>
              <a:t>65.</a:t>
            </a:r>
          </a:p>
          <a:p>
            <a:pPr>
              <a:buNone/>
            </a:pPr>
            <a:r>
              <a:rPr lang="en-AU" sz="1200" dirty="0" err="1" smtClean="0"/>
              <a:t>Baggini</a:t>
            </a:r>
            <a:r>
              <a:rPr lang="en-AU" sz="1200" dirty="0" smtClean="0"/>
              <a:t>, J. (2008). The lost rewards of the spiritual life. </a:t>
            </a:r>
            <a:r>
              <a:rPr lang="en-AU" sz="1200" i="1" dirty="0" smtClean="0"/>
              <a:t>Free Enquiry, 28</a:t>
            </a:r>
            <a:r>
              <a:rPr lang="en-AU" sz="1200" dirty="0" smtClean="0"/>
              <a:t>(4), 41-43.</a:t>
            </a:r>
          </a:p>
          <a:p>
            <a:pPr>
              <a:buNone/>
            </a:pPr>
            <a:r>
              <a:rPr lang="en-AU" sz="1200" dirty="0" err="1" smtClean="0"/>
              <a:t>Haugan</a:t>
            </a:r>
            <a:r>
              <a:rPr lang="en-AU" sz="1200" dirty="0" smtClean="0"/>
              <a:t>, G., </a:t>
            </a:r>
            <a:r>
              <a:rPr lang="en-AU" sz="1200" dirty="0" err="1" smtClean="0"/>
              <a:t>Rannestad</a:t>
            </a:r>
            <a:r>
              <a:rPr lang="en-AU" sz="1200" dirty="0" smtClean="0"/>
              <a:t>, T., </a:t>
            </a:r>
            <a:r>
              <a:rPr lang="en-AU" sz="1200" dirty="0" err="1" smtClean="0"/>
              <a:t>Garasen</a:t>
            </a:r>
            <a:r>
              <a:rPr lang="en-AU" sz="1200" dirty="0" smtClean="0"/>
              <a:t>, H., </a:t>
            </a:r>
            <a:r>
              <a:rPr lang="en-AU" sz="1200" dirty="0" err="1" smtClean="0"/>
              <a:t>Hammervold</a:t>
            </a:r>
            <a:r>
              <a:rPr lang="en-AU" sz="1200" dirty="0" smtClean="0"/>
              <a:t>, R., &amp; </a:t>
            </a:r>
            <a:r>
              <a:rPr lang="en-AU" sz="1200" dirty="0" err="1" smtClean="0"/>
              <a:t>Arild</a:t>
            </a:r>
            <a:r>
              <a:rPr lang="en-AU" sz="1200" dirty="0" smtClean="0"/>
              <a:t> </a:t>
            </a:r>
            <a:r>
              <a:rPr lang="en-AU" sz="1200" dirty="0" err="1" smtClean="0"/>
              <a:t>Espnes</a:t>
            </a:r>
            <a:r>
              <a:rPr lang="en-AU" sz="1200" dirty="0" smtClean="0"/>
              <a:t>, G. (2012). The self-transcendence scale: An investigation of the factor structure among nursing home patients. </a:t>
            </a:r>
            <a:r>
              <a:rPr lang="en-AU" sz="1200" i="1" dirty="0" smtClean="0"/>
              <a:t>Journal of Holistic Nursing 30</a:t>
            </a:r>
            <a:r>
              <a:rPr lang="en-AU" sz="1200" dirty="0" smtClean="0"/>
              <a:t>(3), 147-159.</a:t>
            </a:r>
          </a:p>
          <a:p>
            <a:pPr>
              <a:buNone/>
            </a:pPr>
            <a:r>
              <a:rPr lang="en-AU" sz="1200" b="1" dirty="0" smtClean="0"/>
              <a:t>66.</a:t>
            </a:r>
          </a:p>
          <a:p>
            <a:pPr>
              <a:buNone/>
            </a:pPr>
            <a:r>
              <a:rPr lang="en-AU" sz="1200" dirty="0" err="1" smtClean="0"/>
              <a:t>Baggini</a:t>
            </a:r>
            <a:r>
              <a:rPr lang="en-AU" sz="1200" dirty="0" smtClean="0"/>
              <a:t>, 2008.</a:t>
            </a:r>
          </a:p>
          <a:p>
            <a:pPr>
              <a:buNone/>
            </a:pPr>
            <a:r>
              <a:rPr lang="en-AU" sz="1200" dirty="0" smtClean="0"/>
              <a:t>Nolan, et al., 2011.</a:t>
            </a:r>
          </a:p>
          <a:p>
            <a:pPr>
              <a:buNone/>
            </a:pPr>
            <a:r>
              <a:rPr lang="en-AU" sz="1200" dirty="0" smtClean="0"/>
              <a:t>Kelly, 2012b.</a:t>
            </a:r>
          </a:p>
          <a:p>
            <a:pPr>
              <a:buNone/>
            </a:pPr>
            <a:r>
              <a:rPr lang="en-AU" sz="1200" dirty="0" err="1" smtClean="0"/>
              <a:t>Nygren</a:t>
            </a:r>
            <a:r>
              <a:rPr lang="en-AU" sz="1200" dirty="0" smtClean="0"/>
              <a:t>, B., Alex, L., </a:t>
            </a:r>
            <a:r>
              <a:rPr lang="en-AU" sz="1200" dirty="0" err="1" smtClean="0"/>
              <a:t>Jonsen</a:t>
            </a:r>
            <a:r>
              <a:rPr lang="en-AU" sz="1200" dirty="0" smtClean="0"/>
              <a:t>, E., Gustafson, Y., </a:t>
            </a:r>
            <a:r>
              <a:rPr lang="en-AU" sz="1200" dirty="0" err="1" smtClean="0"/>
              <a:t>Norberg</a:t>
            </a:r>
            <a:r>
              <a:rPr lang="en-AU" sz="1200" dirty="0" smtClean="0"/>
              <a:t>, A., &amp; </a:t>
            </a:r>
            <a:r>
              <a:rPr lang="en-AU" sz="1200" dirty="0" err="1" smtClean="0"/>
              <a:t>Lundman</a:t>
            </a:r>
            <a:r>
              <a:rPr lang="en-AU" sz="1200" dirty="0" smtClean="0"/>
              <a:t>, B. (2005). Resilience, sense of coherence, purpose in life and self-transcendence in relation to perceived physical and mental health among the oldest old. </a:t>
            </a:r>
            <a:r>
              <a:rPr lang="en-AU" sz="1200" i="1" dirty="0" smtClean="0"/>
              <a:t>Aging &amp; Mental Health, 9</a:t>
            </a:r>
            <a:r>
              <a:rPr lang="en-AU" sz="1200" dirty="0" smtClean="0"/>
              <a:t>(4), 354-362.</a:t>
            </a:r>
          </a:p>
          <a:p>
            <a:pPr>
              <a:buNone/>
            </a:pPr>
            <a:r>
              <a:rPr lang="en-AU" sz="1200" dirty="0" smtClean="0"/>
              <a:t>Schultz, M. </a:t>
            </a:r>
            <a:r>
              <a:rPr lang="en-AU" sz="1200" dirty="0" err="1" smtClean="0"/>
              <a:t>Baddami</a:t>
            </a:r>
            <a:r>
              <a:rPr lang="en-AU" sz="1200" dirty="0" smtClean="0"/>
              <a:t>, K. &amp; Bar-</a:t>
            </a:r>
            <a:r>
              <a:rPr lang="en-AU" sz="1200" dirty="0" err="1" smtClean="0"/>
              <a:t>Sela</a:t>
            </a:r>
            <a:r>
              <a:rPr lang="en-AU" sz="1200" dirty="0" smtClean="0"/>
              <a:t>, G. (2011). Reflections on palliative care from the Jewish and Islamic tradition. </a:t>
            </a:r>
          </a:p>
          <a:p>
            <a:pPr>
              <a:buNone/>
            </a:pPr>
            <a:r>
              <a:rPr lang="en-AU" sz="1200" b="1" dirty="0" smtClean="0"/>
              <a:t>67.</a:t>
            </a:r>
          </a:p>
          <a:p>
            <a:pPr>
              <a:buNone/>
            </a:pPr>
            <a:r>
              <a:rPr lang="en-AU" sz="1200" dirty="0" smtClean="0"/>
              <a:t>Glass, N. &amp; Rose, J. (2006). Nurses and palliation in the community: the current discourse. </a:t>
            </a:r>
            <a:r>
              <a:rPr lang="en-AU" sz="1200" i="1" dirty="0" smtClean="0"/>
              <a:t>International Journal of Palliative Nursing, 12</a:t>
            </a:r>
            <a:r>
              <a:rPr lang="en-AU" sz="1200" dirty="0" smtClean="0"/>
              <a:t>(12), 588-594.</a:t>
            </a:r>
          </a:p>
          <a:p>
            <a:pPr>
              <a:buNone/>
            </a:pPr>
            <a:r>
              <a:rPr lang="en-AU" sz="1200" dirty="0" smtClean="0"/>
              <a:t>Brown, D. (2001). A leap of faith? Enabling hospice staff to meet the spiritual needs of patients. </a:t>
            </a:r>
            <a:r>
              <a:rPr lang="en-AU" sz="1200" i="1" dirty="0" smtClean="0"/>
              <a:t>Scottish Journal of Healthcare Chaplaincy, 4</a:t>
            </a:r>
            <a:r>
              <a:rPr lang="en-AU" sz="1200" dirty="0" smtClean="0"/>
              <a:t>(1), 21-25.</a:t>
            </a:r>
          </a:p>
          <a:p>
            <a:pPr>
              <a:buNone/>
            </a:pPr>
            <a:r>
              <a:rPr lang="en-AU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27984" y="2130425"/>
            <a:ext cx="4716016" cy="3170783"/>
          </a:xfrm>
        </p:spPr>
        <p:txBody>
          <a:bodyPr>
            <a:norm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                      Julie Fletcher PhD</a:t>
            </a:r>
            <a:br>
              <a:rPr lang="en-AU" sz="2800" dirty="0" smtClean="0">
                <a:solidFill>
                  <a:schemeClr val="bg1"/>
                </a:solidFill>
              </a:rPr>
            </a:br>
            <a:r>
              <a:rPr lang="en-AU" sz="2400" dirty="0" smtClean="0"/>
              <a:t/>
            </a:r>
            <a:br>
              <a:rPr lang="en-AU" sz="2400" dirty="0" smtClean="0"/>
            </a:br>
            <a:r>
              <a:rPr lang="en-AU" sz="2800" b="1" dirty="0" smtClean="0">
                <a:solidFill>
                  <a:schemeClr val="bg1"/>
                </a:solidFill>
              </a:rPr>
              <a:t>www.pascop.org.au/connecto</a:t>
            </a:r>
            <a:endParaRPr lang="en-US" sz="2800" dirty="0"/>
          </a:p>
        </p:txBody>
      </p:sp>
      <p:pic>
        <p:nvPicPr>
          <p:cNvPr id="5" name="Picture 2" descr="C:\Users\jewellee f\Documents\Documents\PASCOP\PASCOP_Connecto_Cover_A4_C_V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76464" cy="590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4290"/>
            <a:ext cx="1643042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John Swinton¹ </a:t>
            </a:r>
          </a:p>
          <a:p>
            <a:pPr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quotes </a:t>
            </a:r>
          </a:p>
          <a:p>
            <a:pPr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Mark Cobb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6215082"/>
            <a:ext cx="8229600" cy="428620"/>
          </a:xfrm>
        </p:spPr>
        <p:txBody>
          <a:bodyPr>
            <a:normAutofit/>
          </a:bodyPr>
          <a:lstStyle/>
          <a:p>
            <a:pPr algn="l"/>
            <a:endParaRPr lang="en-AU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en-AU" sz="1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    “</a:t>
            </a:r>
            <a:r>
              <a:rPr lang="en-AU" sz="3600" b="1" dirty="0" smtClean="0">
                <a:solidFill>
                  <a:schemeClr val="bg1"/>
                </a:solidFill>
              </a:rPr>
              <a:t>You are asking me something where the </a:t>
            </a:r>
          </a:p>
          <a:p>
            <a:pPr>
              <a:buNone/>
            </a:pPr>
            <a:r>
              <a:rPr lang="en-AU" sz="3600" b="1" dirty="0" smtClean="0">
                <a:solidFill>
                  <a:schemeClr val="bg1"/>
                </a:solidFill>
              </a:rPr>
              <a:t>                knowing is in the experiencing. </a:t>
            </a:r>
          </a:p>
          <a:p>
            <a:pPr>
              <a:buNone/>
            </a:pPr>
            <a:endParaRPr lang="en-AU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AU" dirty="0" smtClean="0">
                <a:solidFill>
                  <a:schemeClr val="bg1"/>
                </a:solidFill>
              </a:rPr>
              <a:t>    What words exist that truly communicate the sensations of a first love...unexpected sunset... jasmine, gardenia, or oriental lilac...a mother holds her baby...surprised by joy...music that is transcendent...mountain you have conquered...honey from the comb...”</a:t>
            </a:r>
            <a:r>
              <a:rPr lang="en-AU" dirty="0" smtClean="0"/>
              <a:t> </a:t>
            </a:r>
            <a:r>
              <a:rPr lang="en-AU" dirty="0" smtClean="0">
                <a:solidFill>
                  <a:schemeClr val="bg1"/>
                </a:solidFill>
              </a:rPr>
              <a:t>²</a:t>
            </a:r>
          </a:p>
          <a:p>
            <a:pPr>
              <a:buNone/>
            </a:pPr>
            <a:r>
              <a:rPr lang="en-AU" sz="1200" dirty="0" smtClean="0"/>
              <a:t>           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AU" sz="3600" dirty="0" smtClean="0">
                <a:solidFill>
                  <a:schemeClr val="bg1"/>
                </a:solidFill>
              </a:rPr>
              <a:t>Storytelling is less a work of reporting and more a process of discovery. </a:t>
            </a:r>
            <a:r>
              <a:rPr lang="en-AU" sz="1000" dirty="0" smtClean="0">
                <a:solidFill>
                  <a:schemeClr val="bg1"/>
                </a:solidFill>
              </a:rPr>
              <a:t> Frank, The Wounded Storyteller, 2014.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4500570"/>
            <a:ext cx="4714908" cy="1000124"/>
          </a:xfrm>
          <a:solidFill>
            <a:srgbClr val="F4DDA2"/>
          </a:solidFill>
        </p:spPr>
        <p:txBody>
          <a:bodyPr>
            <a:normAutofit fontScale="90000"/>
          </a:bodyPr>
          <a:lstStyle/>
          <a:p>
            <a:pPr algn="l"/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How do you define spirituality </a:t>
            </a:r>
            <a:b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           and spiritual care?</a:t>
            </a: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68" y="285728"/>
            <a:ext cx="2000232" cy="2143140"/>
          </a:xfrm>
          <a:solidFill>
            <a:srgbClr val="DDE4EF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</a:rPr>
              <a:t>What </a:t>
            </a:r>
          </a:p>
          <a:p>
            <a:pPr>
              <a:buNone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</a:rPr>
              <a:t>do you do </a:t>
            </a:r>
          </a:p>
          <a:p>
            <a:pPr>
              <a:buNone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</a:rPr>
              <a:t>and why do </a:t>
            </a:r>
          </a:p>
          <a:p>
            <a:pPr>
              <a:buNone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</a:rPr>
              <a:t>you do it?</a:t>
            </a:r>
            <a:endParaRPr lang="en-A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42984"/>
            <a:ext cx="400052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14342</TotalTime>
  <Words>1810</Words>
  <Application>Microsoft Office PowerPoint</Application>
  <PresentationFormat>On-screen Show (4:3)</PresentationFormat>
  <Paragraphs>353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Spiritual Triage   </vt:lpstr>
      <vt:lpstr>Slide 2</vt:lpstr>
      <vt:lpstr>Slide 3</vt:lpstr>
      <vt:lpstr>Take a breath...</vt:lpstr>
      <vt:lpstr>Slide 5</vt:lpstr>
      <vt:lpstr>Slide 6</vt:lpstr>
      <vt:lpstr>Storytelling is less a work of reporting and more a process of discovery.  Frank, The Wounded Storyteller, 2014.</vt:lpstr>
      <vt:lpstr>How do you define spirituality             and spiritual care?</vt:lpstr>
      <vt:lpstr>Slide 9</vt:lpstr>
      <vt:lpstr>My Story</vt:lpstr>
      <vt:lpstr>This Research³  </vt:lpstr>
      <vt:lpstr>Literature:        “spirituality”⁴</vt:lpstr>
      <vt:lpstr>Slide 13</vt:lpstr>
      <vt:lpstr>Slide 14</vt:lpstr>
      <vt:lpstr>Literature of Spiritual Care</vt:lpstr>
      <vt:lpstr>Spiritual Care  in a Multidisciplinary Environment¹³</vt:lpstr>
      <vt:lpstr>Slide 17</vt:lpstr>
      <vt:lpstr>More Literature  “Spiritual Assessment”</vt:lpstr>
      <vt:lpstr> Why reinvent the wheel?</vt:lpstr>
      <vt:lpstr>Slide 20</vt:lpstr>
      <vt:lpstr>Keep  It  Simple &amp; Straightforward</vt:lpstr>
      <vt:lpstr>What  is  really  important  to  me?⁶¹</vt:lpstr>
      <vt:lpstr>CONNECTEDNESS </vt:lpstr>
      <vt:lpstr>CONNECTEDNESS </vt:lpstr>
      <vt:lpstr> Nature⁶⁴     &amp;       Creativity⁶⁵</vt:lpstr>
      <vt:lpstr>Connectedness</vt:lpstr>
      <vt:lpstr>Some Attributes of Disconnectedness⁹</vt:lpstr>
      <vt:lpstr> “ConnecTo”</vt:lpstr>
      <vt:lpstr>ConnecTo and the Literature</vt:lpstr>
      <vt:lpstr>Slide 30</vt:lpstr>
      <vt:lpstr>ConnecTo</vt:lpstr>
      <vt:lpstr>Slide 32</vt:lpstr>
      <vt:lpstr>Slide 33</vt:lpstr>
      <vt:lpstr>Slide 34</vt:lpstr>
      <vt:lpstr>Slide 35</vt:lpstr>
      <vt:lpstr>Slide 36</vt:lpstr>
      <vt:lpstr>www.pascop.org.au/connecto/</vt:lpstr>
      <vt:lpstr>References</vt:lpstr>
      <vt:lpstr>Slide 39</vt:lpstr>
      <vt:lpstr>Slide 40</vt:lpstr>
      <vt:lpstr>Slide 41</vt:lpstr>
      <vt:lpstr>Slide 42</vt:lpstr>
      <vt:lpstr>                      Julie Fletcher PhD  www.pascop.org.au/connecto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Jewellee Fletcher</dc:creator>
  <cp:lastModifiedBy>Jewellee Fletcher</cp:lastModifiedBy>
  <cp:revision>455</cp:revision>
  <dcterms:created xsi:type="dcterms:W3CDTF">2015-03-30T07:22:11Z</dcterms:created>
  <dcterms:modified xsi:type="dcterms:W3CDTF">2016-03-02T18:25:15Z</dcterms:modified>
</cp:coreProperties>
</file>