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  <p:sldMasterId id="2147483749" r:id="rId2"/>
  </p:sldMasterIdLst>
  <p:notesMasterIdLst>
    <p:notesMasterId r:id="rId52"/>
  </p:notesMasterIdLst>
  <p:sldIdLst>
    <p:sldId id="309" r:id="rId3"/>
    <p:sldId id="296" r:id="rId4"/>
    <p:sldId id="297" r:id="rId5"/>
    <p:sldId id="310" r:id="rId6"/>
    <p:sldId id="298" r:id="rId7"/>
    <p:sldId id="299" r:id="rId8"/>
    <p:sldId id="300" r:id="rId9"/>
    <p:sldId id="301" r:id="rId10"/>
    <p:sldId id="303" r:id="rId11"/>
    <p:sldId id="306" r:id="rId12"/>
    <p:sldId id="307" r:id="rId13"/>
    <p:sldId id="308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95" d="100"/>
          <a:sy n="95" d="100"/>
        </p:scale>
        <p:origin x="-1472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C181E-D722-DB47-B687-FBD9C75DAC61}" type="datetimeFigureOut">
              <a:rPr lang="en-US" smtClean="0"/>
              <a:t>2/29/16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4D9DB-59EC-024F-82B3-B437A404A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66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 this talk, I will be comparing some</a:t>
            </a:r>
            <a:r>
              <a:rPr lang="en-US" baseline="0" dirty="0" smtClean="0"/>
              <a:t> benefits  of palliative care to  interventions we commonly use e think (and sometimes or often are beneficial that we use routinely).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C6E36-8CF4-40E5-A0CE-F7FB511F70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70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www.stress.org</a:t>
            </a:r>
            <a:r>
              <a:rPr lang="en-US" dirty="0" smtClean="0"/>
              <a:t>/military/for-</a:t>
            </a:r>
            <a:r>
              <a:rPr lang="en-US" dirty="0" err="1" smtClean="0"/>
              <a:t>practitionersleaders</a:t>
            </a:r>
            <a:r>
              <a:rPr lang="en-US" dirty="0" smtClean="0"/>
              <a:t>/compassion-fatigue/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E8457-72FD-F648-9886-84D59C5F35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52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www.stress.org</a:t>
            </a:r>
            <a:r>
              <a:rPr lang="en-US" dirty="0" smtClean="0"/>
              <a:t>/military/for-</a:t>
            </a:r>
            <a:r>
              <a:rPr lang="en-US" dirty="0" err="1" smtClean="0"/>
              <a:t>practitionersleaders</a:t>
            </a:r>
            <a:r>
              <a:rPr lang="en-US" dirty="0" smtClean="0"/>
              <a:t>/compassion-fatigue/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E8457-72FD-F648-9886-84D59C5F35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52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 of 336 </a:t>
            </a:r>
            <a:r>
              <a:rPr lang="en-US" dirty="0" smtClean="0">
                <a:sym typeface="Wingdings"/>
              </a:rPr>
              <a:t> this</a:t>
            </a:r>
            <a:r>
              <a:rPr lang="en-US" baseline="0" dirty="0" smtClean="0">
                <a:sym typeface="Wingdings"/>
              </a:rPr>
              <a:t> is 64% (high); range was 10-20%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E8457-72FD-F648-9886-84D59C5F354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82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americanbalintsociety.org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E8457-72FD-F648-9886-84D59C5F354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0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Better QOL and mood</a:t>
            </a:r>
          </a:p>
          <a:p>
            <a:r>
              <a:rPr lang="en-US" dirty="0" smtClean="0"/>
              <a:t>Reduced use of life sustaining treatment near death</a:t>
            </a:r>
          </a:p>
          <a:p>
            <a:r>
              <a:rPr lang="en-US" dirty="0" smtClean="0"/>
              <a:t>Earlier hospice referrals</a:t>
            </a:r>
          </a:p>
          <a:p>
            <a:r>
              <a:rPr lang="en-US" dirty="0" smtClean="0"/>
              <a:t>Care more consistent with patient preference</a:t>
            </a:r>
          </a:p>
          <a:p>
            <a:r>
              <a:rPr lang="en-US" dirty="0" smtClean="0"/>
              <a:t>Improved bereavement outcomes for family</a:t>
            </a:r>
          </a:p>
          <a:p>
            <a:r>
              <a:rPr lang="en-US" dirty="0" smtClean="0"/>
              <a:t>Improved survival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Patients want the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truth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about their prognoses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D80CF-3E9B-4431-990F-EA6306B52517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665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specialized medical care for people with serious illnesses,  focused on providing patients with relief from the symptoms, pain, and stress of a serious illness—whatever the diagnosis.  The goal is to </a:t>
            </a:r>
            <a:r>
              <a:rPr lang="en-US" sz="1200" b="1" dirty="0" smtClean="0"/>
              <a:t>improve quality of life </a:t>
            </a:r>
            <a:r>
              <a:rPr lang="en-US" sz="1200" dirty="0" smtClean="0"/>
              <a:t>for both the patient and the family.  Palliative care is provided by a team of doctors, nurses, and other specialists who work together with a patient's other doctors to provide an </a:t>
            </a:r>
            <a:r>
              <a:rPr lang="en-US" sz="1200" b="1" dirty="0" smtClean="0"/>
              <a:t>extra layer of support</a:t>
            </a:r>
            <a:r>
              <a:rPr lang="en-US" sz="1200" dirty="0" smtClean="0"/>
              <a:t>. It is appropriate at any age and at any stage in a serious illness and can be provided </a:t>
            </a:r>
            <a:r>
              <a:rPr lang="en-US" sz="1200" b="1" dirty="0" smtClean="0"/>
              <a:t>along with curative treatment</a:t>
            </a:r>
            <a:r>
              <a:rPr lang="en-US" sz="1200" dirty="0" smtClean="0"/>
              <a:t>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D80CF-3E9B-4431-990F-EA6306B52517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4348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are some key differences between palliative care and hospice. PC include:…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1593C-443F-4760-8C84-02A730C7B0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41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Better QOL and mood</a:t>
            </a:r>
          </a:p>
          <a:p>
            <a:r>
              <a:rPr lang="en-US" dirty="0" smtClean="0"/>
              <a:t>Reduced use of life sustaining treatment near death</a:t>
            </a:r>
          </a:p>
          <a:p>
            <a:r>
              <a:rPr lang="en-US" dirty="0" smtClean="0"/>
              <a:t>Earlier hospice referrals</a:t>
            </a:r>
          </a:p>
          <a:p>
            <a:r>
              <a:rPr lang="en-US" dirty="0" smtClean="0"/>
              <a:t>Care more consistent with patient preference</a:t>
            </a:r>
          </a:p>
          <a:p>
            <a:r>
              <a:rPr lang="en-US" dirty="0" smtClean="0"/>
              <a:t>Improved bereavement outcomes for family</a:t>
            </a:r>
          </a:p>
          <a:p>
            <a:r>
              <a:rPr lang="en-US" dirty="0" smtClean="0"/>
              <a:t>Improved survival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D80CF-3E9B-4431-990F-EA6306B52517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501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Courier New" pitchFamily="49" charset="0"/>
              <a:buChar char="o"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emotional/spiritual support</a:t>
            </a:r>
          </a:p>
          <a:p>
            <a:pPr lvl="1">
              <a:buFont typeface="Courier New" pitchFamily="49" charset="0"/>
              <a:buChar char="o"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information/communication</a:t>
            </a:r>
          </a:p>
          <a:p>
            <a:pPr lvl="1">
              <a:buFont typeface="Courier New" pitchFamily="49" charset="0"/>
              <a:buChar char="o"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care at time of death</a:t>
            </a:r>
          </a:p>
          <a:p>
            <a:pPr lvl="1">
              <a:buFont typeface="Courier New" pitchFamily="49" charset="0"/>
              <a:buChar char="o"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access to services in community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D80CF-3E9B-4431-990F-EA6306B52517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615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Emotional/spiritual support</a:t>
            </a:r>
          </a:p>
          <a:p>
            <a:pPr marL="457200" lvl="1" indent="0">
              <a:buNone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Information/communication</a:t>
            </a:r>
          </a:p>
          <a:p>
            <a:pPr marL="457200" lvl="1" indent="0">
              <a:buNone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Care at time of death</a:t>
            </a:r>
          </a:p>
          <a:p>
            <a:pPr marL="457200" lvl="1" indent="0">
              <a:buNone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Access to services in community</a:t>
            </a:r>
          </a:p>
          <a:p>
            <a:pPr marL="457200" lvl="1" indent="0">
              <a:buNone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Better symptom management</a:t>
            </a:r>
          </a:p>
          <a:p>
            <a:pPr marL="457200" lvl="1" indent="0">
              <a:buNone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Many live longer</a:t>
            </a:r>
          </a:p>
          <a:p>
            <a:pPr marL="457200" lvl="1" indent="0">
              <a:buNone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Cost savings in multiple studies</a:t>
            </a:r>
          </a:p>
          <a:p>
            <a:endParaRPr lang="en-US" dirty="0" smtClean="0"/>
          </a:p>
          <a:p>
            <a:r>
              <a:rPr lang="en-US" dirty="0" smtClean="0"/>
              <a:t>Higginson-  </a:t>
            </a:r>
            <a:r>
              <a:rPr lang="en-US" b="0" dirty="0" smtClean="0"/>
              <a:t>5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" charset="0"/>
                <a:ea typeface="ＭＳ Ｐゴシック" charset="-128"/>
                <a:cs typeface="+mn-cs"/>
              </a:rPr>
              <a:t>3 to breathlessness support service and 52 to usual care- COPD, ILD, cancer, chronic heart failure, and motor neuron disease.  6 weeks- interview- QOL and function.  16% higher QOL and function; less depression, lower SOB at exertion.  Survival for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D80CF-3E9B-4431-990F-EA6306B52517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374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www.medscape.com</a:t>
            </a:r>
            <a:r>
              <a:rPr lang="en-US" dirty="0" smtClean="0"/>
              <a:t>/</a:t>
            </a:r>
            <a:r>
              <a:rPr lang="en-US" dirty="0" err="1" smtClean="0"/>
              <a:t>viewarticle</a:t>
            </a:r>
            <a:r>
              <a:rPr lang="en-US" dirty="0" smtClean="0"/>
              <a:t>/562718_2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E8457-72FD-F648-9886-84D59C5F35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62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www.stress.org</a:t>
            </a:r>
            <a:r>
              <a:rPr lang="en-US" dirty="0" smtClean="0"/>
              <a:t>/military/for-</a:t>
            </a:r>
            <a:r>
              <a:rPr lang="en-US" dirty="0" err="1" smtClean="0"/>
              <a:t>practitionersleaders</a:t>
            </a:r>
            <a:r>
              <a:rPr lang="en-US" dirty="0" smtClean="0"/>
              <a:t>/compassion-fatigue/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E8457-72FD-F648-9886-84D59C5F35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52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6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6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8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6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5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1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8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6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AFD52-C79C-4C81-82BC-614BB8B764C5}" type="datetimeFigureOut">
              <a:rPr lang="en-US" smtClean="0"/>
              <a:t>2/29/16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64E63-E979-4789-B4BB-6DC169DA7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7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2633" y="1498602"/>
            <a:ext cx="7208564" cy="2262781"/>
          </a:xfrm>
        </p:spPr>
        <p:txBody>
          <a:bodyPr>
            <a:normAutofit/>
          </a:bodyPr>
          <a:lstStyle/>
          <a:p>
            <a:r>
              <a:rPr lang="en-US" sz="5300" dirty="0" smtClean="0"/>
              <a:t>A Chaplain Led </a:t>
            </a:r>
            <a:br>
              <a:rPr lang="en-US" sz="5300" dirty="0" smtClean="0"/>
            </a:br>
            <a:r>
              <a:rPr lang="en-US" sz="5300" dirty="0" smtClean="0"/>
              <a:t>Support Group	</a:t>
            </a:r>
            <a:endParaRPr lang="en-US" sz="5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4011" y="3957052"/>
            <a:ext cx="6461760" cy="2152315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The story of Care for the Caregiver Group…</a:t>
            </a:r>
          </a:p>
          <a:p>
            <a:endParaRPr lang="en-US" sz="2800" dirty="0" smtClean="0"/>
          </a:p>
          <a:p>
            <a:r>
              <a:rPr lang="en-US" sz="2800" dirty="0" smtClean="0"/>
              <a:t>Sage Olnick, MDiv, RN</a:t>
            </a:r>
            <a:endParaRPr lang="en-US" sz="2800" dirty="0"/>
          </a:p>
          <a:p>
            <a:r>
              <a:rPr lang="en-US" sz="2800" dirty="0" smtClean="0"/>
              <a:t>Madeline Leong, MD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7600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7772400" cy="1143000"/>
          </a:xfrm>
        </p:spPr>
        <p:txBody>
          <a:bodyPr/>
          <a:lstStyle/>
          <a:p>
            <a:pPr algn="ctr"/>
            <a:r>
              <a:rPr lang="en-US" sz="6000" dirty="0" smtClean="0"/>
              <a:t>BENEFITS</a:t>
            </a:r>
            <a:endParaRPr lang="en-US" sz="60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1" y="1526705"/>
            <a:ext cx="4739191" cy="45077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1DAF1-651B-4CD7-8DA1-35C35AE44002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03101" y="6234668"/>
            <a:ext cx="5163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American Cancer Society Cancer Action Network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66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400" y="381000"/>
            <a:ext cx="7772400" cy="1143000"/>
          </a:xfrm>
        </p:spPr>
        <p:txBody>
          <a:bodyPr/>
          <a:lstStyle/>
          <a:p>
            <a:pPr algn="ctr"/>
            <a:r>
              <a:rPr lang="en-US" sz="6000" dirty="0" smtClean="0"/>
              <a:t>BENEFITS</a:t>
            </a:r>
            <a:endParaRPr lang="en-US" sz="6000" dirty="0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1" b="25461"/>
          <a:stretch>
            <a:fillRect/>
          </a:stretch>
        </p:blipFill>
        <p:spPr>
          <a:xfrm>
            <a:off x="1903503" y="1875590"/>
            <a:ext cx="6195154" cy="3966410"/>
          </a:xfrm>
        </p:spPr>
      </p:pic>
      <p:sp>
        <p:nvSpPr>
          <p:cNvPr id="10" name="TextBox 9"/>
          <p:cNvSpPr txBox="1"/>
          <p:nvPr/>
        </p:nvSpPr>
        <p:spPr>
          <a:xfrm>
            <a:off x="2103101" y="6234668"/>
            <a:ext cx="5163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American Cancer Society Cancer Action Network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BENEFITS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5474" y="1870932"/>
            <a:ext cx="3943683" cy="411480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3600" dirty="0" smtClean="0">
                <a:latin typeface="Arial" pitchFamily="34" charset="0"/>
                <a:cs typeface="Arial" pitchFamily="34" charset="0"/>
              </a:rPr>
              <a:t>Support</a:t>
            </a:r>
          </a:p>
          <a:p>
            <a:pPr marL="457200" lvl="1" indent="0">
              <a:buNone/>
            </a:pP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r>
              <a:rPr lang="en-US" sz="3600" dirty="0" smtClean="0">
                <a:latin typeface="Arial" pitchFamily="34" charset="0"/>
                <a:cs typeface="Arial" pitchFamily="34" charset="0"/>
              </a:rPr>
              <a:t>Information / Communication</a:t>
            </a:r>
            <a:endParaRPr lang="en-US" sz="3600" dirty="0"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Access 		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		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407091" y="1870932"/>
            <a:ext cx="4572001" cy="4453668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sz="3600" dirty="0" smtClean="0">
                <a:latin typeface="Arial" pitchFamily="34" charset="0"/>
                <a:cs typeface="Arial" pitchFamily="34" charset="0"/>
              </a:rPr>
              <a:t> Symptoms </a:t>
            </a:r>
          </a:p>
          <a:p>
            <a:pPr marL="457200" lvl="1" indent="0" algn="ctr">
              <a:buNone/>
            </a:pPr>
            <a:endParaRPr lang="en-US" sz="3600" dirty="0">
              <a:latin typeface="Arial" pitchFamily="34" charset="0"/>
              <a:cs typeface="Arial" pitchFamily="34" charset="0"/>
            </a:endParaRPr>
          </a:p>
          <a:p>
            <a:pPr marL="457200" lvl="1" indent="0" algn="ctr">
              <a:buNone/>
            </a:pPr>
            <a:r>
              <a:rPr lang="en-US" sz="3600" dirty="0" smtClean="0">
                <a:latin typeface="Arial" pitchFamily="34" charset="0"/>
                <a:cs typeface="Arial" pitchFamily="34" charset="0"/>
              </a:rPr>
              <a:t> Survival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	</a:t>
            </a:r>
            <a:endParaRPr lang="en-US" sz="3600" dirty="0" smtClean="0">
              <a:latin typeface="Arial" pitchFamily="34" charset="0"/>
              <a:cs typeface="Arial" pitchFamily="34" charset="0"/>
            </a:endParaRPr>
          </a:p>
          <a:p>
            <a:pPr marL="457200" lvl="1" indent="0" algn="ctr">
              <a:buNone/>
            </a:pPr>
            <a:endParaRPr lang="en-US" sz="3600" dirty="0">
              <a:latin typeface="Arial" pitchFamily="34" charset="0"/>
              <a:cs typeface="Arial" pitchFamily="34" charset="0"/>
            </a:endParaRPr>
          </a:p>
          <a:p>
            <a:pPr marL="457200" lvl="1" indent="0" algn="ctr">
              <a:buNone/>
            </a:pPr>
            <a:r>
              <a:rPr lang="en-US" sz="3600" dirty="0" smtClean="0">
                <a:latin typeface="Arial" pitchFamily="34" charset="0"/>
                <a:cs typeface="Arial" pitchFamily="34" charset="0"/>
              </a:rPr>
              <a:t> Cost</a:t>
            </a:r>
          </a:p>
          <a:p>
            <a:pPr marL="457200" lvl="1" indent="0" algn="ctr">
              <a:buNone/>
            </a:pPr>
            <a:endParaRPr lang="en-US" sz="3600" dirty="0" smtClean="0">
              <a:latin typeface="Arial" pitchFamily="34" charset="0"/>
              <a:cs typeface="Arial" pitchFamily="34" charset="0"/>
            </a:endParaRPr>
          </a:p>
          <a:p>
            <a:pPr marL="457200" lvl="1" indent="0" algn="ctr">
              <a:buNone/>
            </a:pPr>
            <a:r>
              <a:rPr lang="en-US" sz="3600" dirty="0" smtClean="0">
                <a:latin typeface="Arial" pitchFamily="34" charset="0"/>
                <a:cs typeface="Arial" pitchFamily="34" charset="0"/>
              </a:rPr>
              <a:t> Hope</a:t>
            </a:r>
            <a:endParaRPr lang="en-US" sz="3600" dirty="0">
              <a:latin typeface="Arial" pitchFamily="34" charset="0"/>
              <a:cs typeface="Arial" pitchFamily="34" charset="0"/>
            </a:endParaRPr>
          </a:p>
          <a:p>
            <a:pPr marL="457200" lvl="1" indent="0" algn="ctr">
              <a:buNone/>
            </a:pP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2736" y="6433409"/>
            <a:ext cx="81012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>
                <a:solidFill>
                  <a:srgbClr val="254B8E"/>
                </a:solidFill>
                <a:latin typeface="Arial" pitchFamily="34" charset="0"/>
                <a:cs typeface="Arial" pitchFamily="34" charset="0"/>
              </a:rPr>
              <a:t>Casarett</a:t>
            </a:r>
            <a:r>
              <a:rPr lang="en-US" sz="1000" dirty="0" smtClean="0">
                <a:solidFill>
                  <a:srgbClr val="254B8E"/>
                </a:solidFill>
                <a:latin typeface="Arial" pitchFamily="34" charset="0"/>
                <a:cs typeface="Arial" pitchFamily="34" charset="0"/>
              </a:rPr>
              <a:t> et al., J Am </a:t>
            </a:r>
            <a:r>
              <a:rPr lang="en-US" sz="1000" dirty="0" err="1" smtClean="0">
                <a:solidFill>
                  <a:srgbClr val="254B8E"/>
                </a:solidFill>
                <a:latin typeface="Arial" pitchFamily="34" charset="0"/>
                <a:cs typeface="Arial" pitchFamily="34" charset="0"/>
              </a:rPr>
              <a:t>Geriatr</a:t>
            </a:r>
            <a:r>
              <a:rPr lang="en-US" sz="1000" dirty="0" smtClean="0">
                <a:solidFill>
                  <a:srgbClr val="254B8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 smtClean="0">
                <a:solidFill>
                  <a:srgbClr val="254B8E"/>
                </a:solidFill>
                <a:latin typeface="Arial" pitchFamily="34" charset="0"/>
                <a:cs typeface="Arial" pitchFamily="34" charset="0"/>
              </a:rPr>
              <a:t>Soc</a:t>
            </a:r>
            <a:r>
              <a:rPr lang="en-US" sz="1000" dirty="0" smtClean="0">
                <a:solidFill>
                  <a:srgbClr val="254B8E"/>
                </a:solidFill>
                <a:latin typeface="Arial" pitchFamily="34" charset="0"/>
                <a:cs typeface="Arial" pitchFamily="34" charset="0"/>
              </a:rPr>
              <a:t> 2008; 56:593-99.    </a:t>
            </a:r>
            <a:r>
              <a:rPr lang="en-US" sz="1000" dirty="0" err="1" smtClean="0">
                <a:solidFill>
                  <a:srgbClr val="254B8E"/>
                </a:solidFill>
                <a:latin typeface="Arial" pitchFamily="34" charset="0"/>
                <a:cs typeface="Arial" pitchFamily="34" charset="0"/>
              </a:rPr>
              <a:t>Temel</a:t>
            </a:r>
            <a:r>
              <a:rPr lang="en-US" sz="1000" dirty="0" smtClean="0">
                <a:solidFill>
                  <a:srgbClr val="254B8E"/>
                </a:solidFill>
                <a:latin typeface="Arial" pitchFamily="34" charset="0"/>
                <a:cs typeface="Arial" pitchFamily="34" charset="0"/>
              </a:rPr>
              <a:t> et al, NEJM 2010; 363; 8:733-742.   Higginson et al, Lancet 2014; 2:979-987 </a:t>
            </a:r>
            <a:endParaRPr lang="en-US" sz="1000" dirty="0">
              <a:solidFill>
                <a:srgbClr val="254B8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Up Arrow 3"/>
          <p:cNvSpPr/>
          <p:nvPr/>
        </p:nvSpPr>
        <p:spPr bwMode="auto">
          <a:xfrm>
            <a:off x="5577305" y="3061368"/>
            <a:ext cx="381000" cy="643668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Up Arrow 4"/>
          <p:cNvSpPr/>
          <p:nvPr/>
        </p:nvSpPr>
        <p:spPr bwMode="auto">
          <a:xfrm>
            <a:off x="5867400" y="5559878"/>
            <a:ext cx="381000" cy="6096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5350042" y="1900989"/>
            <a:ext cx="381000" cy="72939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Down Arrow 8"/>
          <p:cNvSpPr/>
          <p:nvPr/>
        </p:nvSpPr>
        <p:spPr bwMode="auto">
          <a:xfrm>
            <a:off x="5867400" y="4237491"/>
            <a:ext cx="381000" cy="73277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3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Preventing Burnout: </a:t>
            </a:r>
            <a:br>
              <a:rPr lang="en-US" dirty="0" smtClean="0"/>
            </a:br>
            <a:r>
              <a:rPr lang="en-US" dirty="0" smtClean="0"/>
              <a:t>A Review of the Literature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Madeline Leong, MD</a:t>
            </a:r>
          </a:p>
          <a:p>
            <a:r>
              <a:rPr lang="en-US" sz="2600" dirty="0" smtClean="0"/>
              <a:t>Assistant Professor, Palliative Care</a:t>
            </a:r>
          </a:p>
          <a:p>
            <a:r>
              <a:rPr lang="en-US" sz="2600" dirty="0" smtClean="0"/>
              <a:t>Johns Hopkins School of Medicine</a:t>
            </a:r>
          </a:p>
          <a:p>
            <a:r>
              <a:rPr lang="en-US" sz="2600" dirty="0" smtClean="0"/>
              <a:t>mkunsbe1@jhmi.edu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62316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</a:t>
            </a:r>
          </a:p>
          <a:p>
            <a:pPr marL="914400" lvl="1" indent="-514350"/>
            <a:r>
              <a:rPr lang="en-US" dirty="0" smtClean="0"/>
              <a:t>Definition of terms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Three papers</a:t>
            </a:r>
          </a:p>
          <a:p>
            <a:pPr marL="914400" lvl="1" indent="-514350"/>
            <a:r>
              <a:rPr lang="en-US" dirty="0" smtClean="0"/>
              <a:t>Interdisciplinary moral distress survey</a:t>
            </a:r>
          </a:p>
          <a:p>
            <a:pPr marL="914400" lvl="1" indent="-514350"/>
            <a:r>
              <a:rPr lang="en-US" dirty="0" smtClean="0"/>
              <a:t>A doctors’ support group</a:t>
            </a:r>
          </a:p>
          <a:p>
            <a:pPr marL="914400" lvl="1" indent="-514350"/>
            <a:r>
              <a:rPr lang="en-US" dirty="0" smtClean="0"/>
              <a:t>Balint groups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Conclusion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Disclosures: none</a:t>
            </a:r>
          </a:p>
        </p:txBody>
      </p:sp>
    </p:spTree>
    <p:extLst>
      <p:ext uri="{BB962C8B-B14F-4D97-AF65-F5344CB8AC3E}">
        <p14:creationId xmlns:p14="http://schemas.microsoft.com/office/powerpoint/2010/main" val="158528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Moral distress</a:t>
            </a:r>
          </a:p>
          <a:p>
            <a:r>
              <a:rPr lang="en-US" dirty="0" smtClean="0"/>
              <a:t>Compassion fatigue</a:t>
            </a:r>
          </a:p>
          <a:p>
            <a:r>
              <a:rPr lang="en-US" dirty="0" smtClean="0"/>
              <a:t>Burnout</a:t>
            </a:r>
          </a:p>
          <a:p>
            <a:r>
              <a:rPr lang="en-US" dirty="0" smtClean="0"/>
              <a:t>Primary traumatic stress</a:t>
            </a:r>
            <a:endParaRPr lang="en-US" dirty="0"/>
          </a:p>
        </p:txBody>
      </p:sp>
      <p:pic>
        <p:nvPicPr>
          <p:cNvPr id="4" name="Picture 3" descr="Colonna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2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Moral distress</a:t>
            </a:r>
          </a:p>
          <a:p>
            <a:r>
              <a:rPr lang="en-US" dirty="0" smtClean="0"/>
              <a:t>Compassion fatigue</a:t>
            </a:r>
          </a:p>
          <a:p>
            <a:r>
              <a:rPr lang="en-US" dirty="0" smtClean="0"/>
              <a:t>Burnout</a:t>
            </a:r>
          </a:p>
          <a:p>
            <a:r>
              <a:rPr lang="en-US" dirty="0" smtClean="0"/>
              <a:t>Primary traumatic 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75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Moral Distress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Moral distress: “when one knows the right thing to do, but institutional constraints make it nearly impossible to pursue the right course of action”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204" y="4333411"/>
            <a:ext cx="35179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7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1" y="520700"/>
            <a:ext cx="84328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Compassion Fatigue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 smtClean="0"/>
              <a:t>“</a:t>
            </a:r>
            <a:r>
              <a:rPr lang="en-US" dirty="0" smtClean="0"/>
              <a:t>The </a:t>
            </a:r>
            <a:r>
              <a:rPr lang="en-US" dirty="0"/>
              <a:t>emotional residue or strain of exposure to working with those suffering from the consequences of traumatic events</a:t>
            </a:r>
            <a:r>
              <a:rPr lang="en-US" dirty="0" smtClean="0"/>
              <a:t>.”</a:t>
            </a:r>
          </a:p>
          <a:p>
            <a:pPr lvl="1" fontAlgn="base"/>
            <a:r>
              <a:rPr lang="en-US" dirty="0" smtClean="0"/>
              <a:t>Differs from, but can co-exist with </a:t>
            </a:r>
            <a:r>
              <a:rPr lang="en-US" b="1" dirty="0" smtClean="0"/>
              <a:t>burnout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4422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Financial Disclosures/Unapproved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 We have no financial relationships with a commercial entity that is relevant to the content of this presentation.</a:t>
            </a:r>
          </a:p>
          <a:p>
            <a:endParaRPr lang="en-US" sz="1200" dirty="0" smtClean="0"/>
          </a:p>
          <a:p>
            <a:r>
              <a:rPr lang="en-US" sz="3600" dirty="0" smtClean="0"/>
              <a:t> We will not reference unlabeled or unapproved uses of drugs or other products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521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Burnout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 smtClean="0"/>
              <a:t>“</a:t>
            </a:r>
            <a:r>
              <a:rPr lang="en-US" dirty="0" smtClean="0"/>
              <a:t>Cumulative </a:t>
            </a:r>
            <a:r>
              <a:rPr lang="en-US" dirty="0"/>
              <a:t>process marked by emotional exhaustion and withdrawal associated with increased workload and institutional stress, </a:t>
            </a:r>
            <a:r>
              <a:rPr lang="en-US" u="sng" dirty="0"/>
              <a:t>NOT</a:t>
            </a:r>
            <a:r>
              <a:rPr lang="en-US" dirty="0"/>
              <a:t> trauma-</a:t>
            </a:r>
            <a:r>
              <a:rPr lang="en-US" dirty="0" smtClean="0"/>
              <a:t>related”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027" y="4244140"/>
            <a:ext cx="2979973" cy="225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9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Burnout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“. . . defined as a </a:t>
            </a:r>
            <a:r>
              <a:rPr lang="en-US" dirty="0"/>
              <a:t>‘progressive loss of idealism, energy, and purpose experienced by people in the helping professions as a result of the conditions of their work.</a:t>
            </a:r>
            <a:r>
              <a:rPr lang="en-US" dirty="0" smtClean="0"/>
              <a:t>’  </a:t>
            </a:r>
            <a:r>
              <a:rPr lang="en-US" dirty="0"/>
              <a:t>It is further defined by 3 key characteristics: </a:t>
            </a:r>
            <a:r>
              <a:rPr lang="en-US" dirty="0">
                <a:solidFill>
                  <a:srgbClr val="0000FF"/>
                </a:solidFill>
              </a:rPr>
              <a:t>physical and emotional exhaustion, cynicism, and </a:t>
            </a:r>
            <a:r>
              <a:rPr lang="en-US" dirty="0" smtClean="0">
                <a:solidFill>
                  <a:srgbClr val="0000FF"/>
                </a:solidFill>
              </a:rPr>
              <a:t>inefficacy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“In </a:t>
            </a:r>
            <a:r>
              <a:rPr lang="en-US" dirty="0"/>
              <a:t>clinicians working with seriously ill cancer patients, the rates of all 3 characteristics of burnout are high with up to 69% of oncologists experiencing emotional exhaustion, 10% to 25% of oncologists experiencing depersonalization which is a form of cynicism, and 33% to 50% of oncologists and palliative care physicians reporting inefficacy.”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16726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Sanchez-Reilly S, Morrison LJ, Carey E, Bernacki R, O'Neill L, </a:t>
            </a:r>
            <a:r>
              <a:rPr lang="en-US" sz="1400" dirty="0" err="1" smtClean="0"/>
              <a:t>Kapo</a:t>
            </a:r>
            <a:r>
              <a:rPr lang="en-US" sz="1400" dirty="0" smtClean="0"/>
              <a:t> J, </a:t>
            </a:r>
            <a:r>
              <a:rPr lang="en-US" sz="1400" dirty="0" err="1" smtClean="0"/>
              <a:t>Periyakoil</a:t>
            </a:r>
            <a:r>
              <a:rPr lang="en-US" sz="1400" dirty="0" smtClean="0"/>
              <a:t> VS, Thomas </a:t>
            </a:r>
            <a:r>
              <a:rPr lang="en-US" sz="1400" dirty="0" err="1" smtClean="0"/>
              <a:t>Jde</a:t>
            </a:r>
            <a:r>
              <a:rPr lang="en-US" sz="1400" dirty="0" smtClean="0"/>
              <a:t> L. Caring for oneself to care for others: physicians and their self-care. J Support </a:t>
            </a:r>
            <a:r>
              <a:rPr lang="en-US" sz="1400" dirty="0" err="1" smtClean="0"/>
              <a:t>Oncol</a:t>
            </a:r>
            <a:r>
              <a:rPr lang="en-US" sz="1400" dirty="0" smtClean="0"/>
              <a:t>. 2013 Jun;11(2):75-81. PubMed PMID: 23967495; PubMed Central PMCID: PMC3974630.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8577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Traumatic Stress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 smtClean="0"/>
              <a:t>“</a:t>
            </a:r>
            <a:r>
              <a:rPr lang="en-US" dirty="0" smtClean="0"/>
              <a:t>Primary </a:t>
            </a:r>
            <a:r>
              <a:rPr lang="en-US" dirty="0"/>
              <a:t>stressors are those inherent in the extreme event, such as what was immediately experienced or </a:t>
            </a:r>
            <a:r>
              <a:rPr lang="en-US" dirty="0" smtClean="0"/>
              <a:t>witnessed”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30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nmart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68211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THREE PAPERS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02524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Paper: Moral Distress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Allen </a:t>
            </a:r>
            <a:r>
              <a:rPr lang="en-US" sz="2400" dirty="0"/>
              <a:t>R, </a:t>
            </a:r>
            <a:r>
              <a:rPr lang="en-US" sz="2400" dirty="0" err="1"/>
              <a:t>Judkins</a:t>
            </a:r>
            <a:r>
              <a:rPr lang="en-US" sz="2400" dirty="0"/>
              <a:t>-Cohn T, </a:t>
            </a:r>
            <a:r>
              <a:rPr lang="en-US" sz="2400" dirty="0" err="1"/>
              <a:t>deVelasco</a:t>
            </a:r>
            <a:r>
              <a:rPr lang="en-US" sz="2400" dirty="0"/>
              <a:t> R, Forges E, Lee R, Clark L, </a:t>
            </a:r>
            <a:r>
              <a:rPr lang="en-US" sz="2400" dirty="0" err="1"/>
              <a:t>Procunier</a:t>
            </a:r>
            <a:r>
              <a:rPr lang="en-US" sz="2400" dirty="0"/>
              <a:t> M. Moral distress among healthcare professionals at a health system. JONAS </a:t>
            </a:r>
            <a:r>
              <a:rPr lang="en-US" sz="2400" dirty="0" err="1"/>
              <a:t>Healthc</a:t>
            </a:r>
            <a:r>
              <a:rPr lang="en-US" sz="2400" dirty="0"/>
              <a:t> Law Ethics </a:t>
            </a:r>
            <a:r>
              <a:rPr lang="en-US" sz="2400" dirty="0" err="1"/>
              <a:t>Regul</a:t>
            </a:r>
            <a:r>
              <a:rPr lang="en-US" sz="2400" dirty="0"/>
              <a:t>. 2013 Jul-Sep;15(3):111-8; quiz 119-20.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89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Moral Distress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Moral Distress Scale-Revised</a:t>
            </a:r>
          </a:p>
          <a:p>
            <a:pPr lvl="1"/>
            <a:r>
              <a:rPr lang="en-US" dirty="0" smtClean="0"/>
              <a:t>21 questions</a:t>
            </a:r>
          </a:p>
          <a:p>
            <a:pPr lvl="1"/>
            <a:r>
              <a:rPr lang="en-US" dirty="0" err="1" smtClean="0"/>
              <a:t>Likert</a:t>
            </a:r>
            <a:r>
              <a:rPr lang="en-US" dirty="0" smtClean="0"/>
              <a:t> scale (0 to 4)</a:t>
            </a:r>
          </a:p>
          <a:p>
            <a:pPr lvl="2"/>
            <a:r>
              <a:rPr lang="en-US" dirty="0" smtClean="0"/>
              <a:t>A “composite score” or “actual moral distress” is calculated; range 0-336</a:t>
            </a:r>
          </a:p>
          <a:p>
            <a:pPr lvl="1"/>
            <a:r>
              <a:rPr lang="en-US" dirty="0" smtClean="0"/>
              <a:t> Validated</a:t>
            </a:r>
          </a:p>
          <a:p>
            <a:r>
              <a:rPr lang="en-US" dirty="0" smtClean="0"/>
              <a:t>A cross-sectional, descriptive, comparative survey</a:t>
            </a:r>
          </a:p>
          <a:p>
            <a:pPr lvl="1"/>
            <a:r>
              <a:rPr lang="en-US" dirty="0" smtClean="0"/>
              <a:t>523 adult and pediatric physicians</a:t>
            </a:r>
          </a:p>
          <a:p>
            <a:pPr lvl="1"/>
            <a:r>
              <a:rPr lang="en-US" dirty="0"/>
              <a:t>1794 adult and pediatric nurses, SWs/CMs, and </a:t>
            </a:r>
            <a:r>
              <a:rPr lang="en-US" dirty="0" smtClean="0"/>
              <a:t>RTs</a:t>
            </a:r>
          </a:p>
          <a:p>
            <a:pPr lvl="1"/>
            <a:r>
              <a:rPr lang="en-US" dirty="0" smtClean="0"/>
              <a:t>12-16% response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92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ctual Moral Distress Fi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397000"/>
            <a:ext cx="5715000" cy="40513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396734" y="3159869"/>
            <a:ext cx="588561" cy="4646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9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DR-S 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"/>
            <a:ext cx="9144000" cy="557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8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Other supporting studies …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 descr="CF 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463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9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Compassion Fatigue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“Conclusion</a:t>
            </a:r>
            <a:r>
              <a:rPr lang="en-US" b="1" dirty="0"/>
              <a:t>: </a:t>
            </a:r>
            <a:r>
              <a:rPr lang="en-US" dirty="0"/>
              <a:t>CF scores in EM residents are similar to residents in other surgical and medical specialties. </a:t>
            </a:r>
            <a:r>
              <a:rPr lang="en-US" dirty="0">
                <a:solidFill>
                  <a:srgbClr val="0000FF"/>
                </a:solidFill>
              </a:rPr>
              <a:t>Residents working primarily night shifts and those working more than 80 hours per week appear to be at high risk of developing compassion fatigue. </a:t>
            </a:r>
            <a:r>
              <a:rPr lang="en-US" dirty="0"/>
              <a:t>Residents with children are more likely to experience secondary traumatic stress</a:t>
            </a:r>
            <a:r>
              <a:rPr lang="en-US" dirty="0" smtClean="0"/>
              <a:t>.”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1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dirty="0" smtClean="0"/>
              <a:t>OBJECTIVES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32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474" y="1676400"/>
            <a:ext cx="7499684" cy="448644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3600" dirty="0" smtClean="0"/>
              <a:t>By the conclusion of this talk, you will be able to</a:t>
            </a:r>
            <a:r>
              <a:rPr lang="en-US" sz="3600" dirty="0" smtClean="0"/>
              <a:t>:</a:t>
            </a:r>
            <a:endParaRPr lang="en-US" sz="3600" dirty="0" smtClean="0"/>
          </a:p>
          <a:p>
            <a:pPr>
              <a:spcBef>
                <a:spcPts val="0"/>
              </a:spcBef>
            </a:pPr>
            <a:r>
              <a:rPr lang="en-US" sz="3600" i="1" dirty="0" smtClean="0"/>
              <a:t> Define </a:t>
            </a:r>
            <a:r>
              <a:rPr lang="en-US" sz="3600" i="1" dirty="0" smtClean="0"/>
              <a:t>palliative care and its </a:t>
            </a:r>
            <a:r>
              <a:rPr lang="en-US" sz="3600" i="1" dirty="0" smtClean="0"/>
              <a:t>benefits</a:t>
            </a:r>
          </a:p>
          <a:p>
            <a:pPr>
              <a:spcBef>
                <a:spcPts val="0"/>
              </a:spcBef>
            </a:pPr>
            <a:r>
              <a:rPr lang="en-US" sz="3600" i="1" dirty="0" smtClean="0"/>
              <a:t> Recall </a:t>
            </a:r>
            <a:r>
              <a:rPr lang="en-US" sz="3600" i="1" dirty="0"/>
              <a:t>the literature behind clinician support </a:t>
            </a:r>
            <a:r>
              <a:rPr lang="en-US" sz="3600" i="1" dirty="0" smtClean="0"/>
              <a:t>groups</a:t>
            </a:r>
            <a:endParaRPr lang="en-US" sz="800" i="1" dirty="0" smtClean="0"/>
          </a:p>
          <a:p>
            <a:pPr>
              <a:spcBef>
                <a:spcPts val="0"/>
              </a:spcBef>
            </a:pPr>
            <a:r>
              <a:rPr lang="en-US" sz="3600" i="1" dirty="0" smtClean="0"/>
              <a:t> </a:t>
            </a:r>
            <a:r>
              <a:rPr lang="en-US" sz="3600" i="1" dirty="0" smtClean="0"/>
              <a:t>Understand </a:t>
            </a:r>
            <a:r>
              <a:rPr lang="en-US" sz="3600" i="1" dirty="0" smtClean="0"/>
              <a:t>the history and format of a chaplain-led support </a:t>
            </a:r>
            <a:r>
              <a:rPr lang="en-US" sz="3600" i="1" dirty="0" smtClean="0"/>
              <a:t>group</a:t>
            </a:r>
            <a:r>
              <a:rPr lang="en-US" sz="3600" i="1" dirty="0" smtClean="0"/>
              <a:t>	</a:t>
            </a:r>
            <a:r>
              <a:rPr lang="en-US" sz="3600" dirty="0" smtClean="0"/>
              <a:t>	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7129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universal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“This </a:t>
            </a:r>
            <a:r>
              <a:rPr lang="en-US" dirty="0"/>
              <a:t>recent study by Orton et al found that 46% of UK GPs reported emotional exhaustion, 42% reported </a:t>
            </a:r>
            <a:r>
              <a:rPr lang="en-US" dirty="0" err="1"/>
              <a:t>depersonalisation</a:t>
            </a:r>
            <a:r>
              <a:rPr lang="en-US" dirty="0"/>
              <a:t>, and 34% reported low levels of personal </a:t>
            </a:r>
            <a:r>
              <a:rPr lang="en-US" dirty="0" smtClean="0"/>
              <a:t>accomplishment.”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000" dirty="0" smtClean="0"/>
              <a:t>Dale </a:t>
            </a:r>
            <a:r>
              <a:rPr lang="en-US" sz="2000" dirty="0"/>
              <a:t>S, Olds J. Maintaining professionalism in the face of burnout. Br J Gen </a:t>
            </a:r>
            <a:r>
              <a:rPr lang="en-US" sz="2000" dirty="0" err="1"/>
              <a:t>Pract</a:t>
            </a:r>
            <a:r>
              <a:rPr lang="en-US" sz="2000" dirty="0"/>
              <a:t>. 2012 Nov;62(604):605-7. </a:t>
            </a:r>
            <a:r>
              <a:rPr lang="en-US" sz="2000" dirty="0" err="1"/>
              <a:t>doi</a:t>
            </a:r>
            <a:r>
              <a:rPr lang="en-US" sz="2000" dirty="0"/>
              <a:t>: 10.3399/bjgp12X658449. PubMed PMID: 23211174; PubMed Central PMCID: PMC3481511.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322" y="5744497"/>
            <a:ext cx="1306839" cy="93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and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“Physician </a:t>
            </a:r>
            <a:r>
              <a:rPr lang="en-US" dirty="0"/>
              <a:t>suicide is an important public health problem as </a:t>
            </a:r>
            <a:r>
              <a:rPr lang="en-US" dirty="0">
                <a:solidFill>
                  <a:srgbClr val="0000FF"/>
                </a:solidFill>
              </a:rPr>
              <a:t>the rate of suicide is higher among physicians</a:t>
            </a:r>
            <a:r>
              <a:rPr lang="en-US" dirty="0"/>
              <a:t> than the general population. . . . </a:t>
            </a:r>
            <a:r>
              <a:rPr lang="en-US" dirty="0" smtClean="0"/>
              <a:t>Inadequate </a:t>
            </a:r>
            <a:r>
              <a:rPr lang="en-US" dirty="0"/>
              <a:t>treatment </a:t>
            </a:r>
            <a:r>
              <a:rPr lang="en-US" dirty="0" smtClean="0"/>
              <a:t>[of mental illness] and </a:t>
            </a:r>
            <a:r>
              <a:rPr lang="en-US" dirty="0">
                <a:solidFill>
                  <a:srgbClr val="0000FF"/>
                </a:solidFill>
              </a:rPr>
              <a:t>increased problems related to job stress may be potentially-modifiable risk factors to reduce suicidal death among physicians</a:t>
            </a:r>
            <a:r>
              <a:rPr lang="en-US" dirty="0" smtClean="0"/>
              <a:t>.”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12049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1: Gold KJ, </a:t>
            </a:r>
            <a:r>
              <a:rPr lang="en-US" sz="1200" dirty="0" err="1"/>
              <a:t>Sen</a:t>
            </a:r>
            <a:r>
              <a:rPr lang="en-US" sz="1200" dirty="0"/>
              <a:t> A, </a:t>
            </a:r>
            <a:r>
              <a:rPr lang="en-US" sz="1200" dirty="0" err="1"/>
              <a:t>Schwenk</a:t>
            </a:r>
            <a:r>
              <a:rPr lang="en-US" sz="1200" dirty="0"/>
              <a:t> TL. Details on suicide among US physicians: data from  the National Violent Death Reporting System. Gen </a:t>
            </a:r>
            <a:r>
              <a:rPr lang="en-US" sz="1200" dirty="0" err="1"/>
              <a:t>Hosp</a:t>
            </a:r>
            <a:r>
              <a:rPr lang="en-US" sz="1200" dirty="0"/>
              <a:t> Psychiatry. 2013 Jan-Feb;35(1):45-9. </a:t>
            </a:r>
            <a:r>
              <a:rPr lang="en-US" sz="1200" dirty="0" err="1"/>
              <a:t>doi</a:t>
            </a:r>
            <a:r>
              <a:rPr lang="en-US" sz="1200" dirty="0"/>
              <a:t>: 10.1016/j.genhosppsych.2012.08.005. </a:t>
            </a:r>
            <a:r>
              <a:rPr lang="en-US" sz="1200" dirty="0" err="1"/>
              <a:t>Epub</a:t>
            </a:r>
            <a:r>
              <a:rPr lang="en-US" sz="1200" dirty="0"/>
              <a:t> 2012 Nov 2. PubMed PMID: 23123101; PubMed Central PMCID: PMC3549025.</a:t>
            </a:r>
            <a:r>
              <a:rPr lang="en-US" sz="1200" dirty="0" smtClean="0">
                <a:effectLst/>
              </a:rPr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0763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Paper: Support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Feld </a:t>
            </a:r>
            <a:r>
              <a:rPr lang="en-US" sz="2400" dirty="0"/>
              <a:t>J, Heyse-Moore L. An evaluation of a support group for junior doctors working in palliative medicine. Am J </a:t>
            </a:r>
            <a:r>
              <a:rPr lang="en-US" sz="2400" dirty="0" err="1"/>
              <a:t>Hosp</a:t>
            </a:r>
            <a:r>
              <a:rPr lang="en-US" sz="2400" dirty="0"/>
              <a:t> </a:t>
            </a:r>
            <a:r>
              <a:rPr lang="en-US" sz="2400" dirty="0" err="1"/>
              <a:t>Palliat</a:t>
            </a:r>
            <a:r>
              <a:rPr lang="en-US" sz="2400" dirty="0"/>
              <a:t> Care. 2006 Aug-Sep;23(4):287-96. PubMed PMID: 17060292.</a:t>
            </a:r>
            <a:r>
              <a:rPr lang="en-US" sz="2400" dirty="0" smtClean="0">
                <a:effectLst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684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Feld et al.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Intervention:</a:t>
            </a:r>
            <a:r>
              <a:rPr lang="en-US" dirty="0"/>
              <a:t> </a:t>
            </a:r>
            <a:r>
              <a:rPr lang="en-US" dirty="0" smtClean="0"/>
              <a:t>Support group </a:t>
            </a:r>
          </a:p>
          <a:p>
            <a:pPr lvl="1"/>
            <a:r>
              <a:rPr lang="en-US" dirty="0" smtClean="0"/>
              <a:t>Met for 1 </a:t>
            </a:r>
            <a:r>
              <a:rPr lang="en-US" dirty="0" err="1" smtClean="0"/>
              <a:t>hr</a:t>
            </a:r>
            <a:r>
              <a:rPr lang="en-US" dirty="0" smtClean="0"/>
              <a:t> every 3</a:t>
            </a:r>
            <a:r>
              <a:rPr lang="en-US" baseline="30000" dirty="0" smtClean="0"/>
              <a:t>rd</a:t>
            </a:r>
            <a:r>
              <a:rPr lang="en-US" dirty="0"/>
              <a:t> </a:t>
            </a:r>
            <a:r>
              <a:rPr lang="en-US" dirty="0" smtClean="0"/>
              <a:t>week</a:t>
            </a:r>
          </a:p>
          <a:p>
            <a:pPr lvl="1"/>
            <a:r>
              <a:rPr lang="en-US" dirty="0" smtClean="0"/>
              <a:t>Doctors only (palliative care)</a:t>
            </a:r>
          </a:p>
          <a:p>
            <a:pPr lvl="1"/>
            <a:r>
              <a:rPr lang="en-US" dirty="0" smtClean="0"/>
              <a:t>Facilitator: SW (a “trained counselor”)</a:t>
            </a:r>
          </a:p>
          <a:p>
            <a:pPr lvl="1"/>
            <a:r>
              <a:rPr lang="en-US" dirty="0" smtClean="0"/>
              <a:t>No agenda or structure</a:t>
            </a:r>
          </a:p>
          <a:p>
            <a:r>
              <a:rPr lang="en-US" dirty="0" smtClean="0"/>
              <a:t>Evaluation: Questionnaire </a:t>
            </a:r>
          </a:p>
          <a:p>
            <a:pPr lvl="1"/>
            <a:r>
              <a:rPr lang="en-US" dirty="0" smtClean="0"/>
              <a:t>Sent to 37 “junior doctors” who worked at hospice</a:t>
            </a:r>
          </a:p>
          <a:p>
            <a:pPr lvl="2"/>
            <a:r>
              <a:rPr lang="en-US" dirty="0" smtClean="0"/>
              <a:t>68% response rate</a:t>
            </a:r>
          </a:p>
          <a:p>
            <a:pPr lvl="2"/>
            <a:r>
              <a:rPr lang="en-US" dirty="0" smtClean="0"/>
              <a:t>Not validated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17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lpful 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1" y="0"/>
            <a:ext cx="5370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 Paper: Balint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Ghetti</a:t>
            </a:r>
            <a:r>
              <a:rPr lang="en-US" sz="2400" dirty="0"/>
              <a:t> C, Chang J, </a:t>
            </a:r>
            <a:r>
              <a:rPr lang="en-US" sz="2400" dirty="0" err="1"/>
              <a:t>Gosman</a:t>
            </a:r>
            <a:r>
              <a:rPr lang="en-US" sz="2400" dirty="0"/>
              <a:t> G. Burnout, psychological skills, and empathy: </a:t>
            </a:r>
            <a:r>
              <a:rPr lang="en-US" sz="2400" dirty="0" err="1"/>
              <a:t>balint</a:t>
            </a:r>
            <a:r>
              <a:rPr lang="en-US" sz="2400" dirty="0"/>
              <a:t> training in obstetrics and gynecology residents. J Grad Med Educ. 2009 Dec;1(2):231-5. </a:t>
            </a:r>
            <a:r>
              <a:rPr lang="en-US" sz="2400" dirty="0" err="1"/>
              <a:t>doi</a:t>
            </a:r>
            <a:r>
              <a:rPr lang="en-US" sz="2400" dirty="0"/>
              <a:t>: 10.4300/JGME-D-09-00049.1. PubMed PMID: 21975984; PubMed Central PMCID: PMC2931236.</a:t>
            </a:r>
            <a:r>
              <a:rPr lang="en-US" sz="2400" dirty="0" smtClean="0">
                <a:effectLst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013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“Balint”?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“A</a:t>
            </a:r>
            <a:r>
              <a:rPr lang="en-US" dirty="0"/>
              <a:t> </a:t>
            </a:r>
            <a:r>
              <a:rPr lang="en-US" b="1" dirty="0"/>
              <a:t>Balint</a:t>
            </a:r>
            <a:r>
              <a:rPr lang="en-US" dirty="0"/>
              <a:t> group is a group of physicians or other clinicians who meet regularly and present clinical cases in order to better understand the clinician-patient relationship</a:t>
            </a:r>
            <a:r>
              <a:rPr lang="en-US" dirty="0" smtClean="0"/>
              <a:t>.”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347" y="4414525"/>
            <a:ext cx="2372969" cy="24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6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Balint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Format: Case presentations only</a:t>
            </a:r>
          </a:p>
          <a:p>
            <a:r>
              <a:rPr lang="en-US" dirty="0" smtClean="0"/>
              <a:t>Two leaders (e.g., physician and psychologist)</a:t>
            </a:r>
          </a:p>
          <a:p>
            <a:pPr lvl="1"/>
            <a:r>
              <a:rPr lang="en-US" dirty="0" smtClean="0"/>
              <a:t>Leaders go through credentialing process</a:t>
            </a:r>
          </a:p>
          <a:p>
            <a:r>
              <a:rPr lang="en-US" dirty="0" smtClean="0"/>
              <a:t>No other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9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Ghetti</a:t>
            </a:r>
            <a:r>
              <a:rPr lang="en-US" dirty="0" smtClean="0"/>
              <a:t> et al.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9600" dirty="0" smtClean="0"/>
              <a:t>Prospective educational study</a:t>
            </a:r>
          </a:p>
          <a:p>
            <a:r>
              <a:rPr lang="en-US" sz="9600" dirty="0" smtClean="0"/>
              <a:t>36 OB-GYN residents received “Balint training”</a:t>
            </a:r>
          </a:p>
          <a:p>
            <a:r>
              <a:rPr lang="en-US" sz="9600" dirty="0" smtClean="0"/>
              <a:t>Methods</a:t>
            </a:r>
          </a:p>
          <a:p>
            <a:pPr lvl="1"/>
            <a:r>
              <a:rPr lang="en-US" sz="9200" dirty="0" smtClean="0"/>
              <a:t>“The Psychological </a:t>
            </a:r>
            <a:r>
              <a:rPr lang="en-US" sz="9200" dirty="0"/>
              <a:t>Medicine Inventory, the </a:t>
            </a:r>
            <a:r>
              <a:rPr lang="en-US" sz="9200" dirty="0" err="1"/>
              <a:t>Maslach</a:t>
            </a:r>
            <a:r>
              <a:rPr lang="en-US" sz="9200" dirty="0"/>
              <a:t> </a:t>
            </a:r>
            <a:r>
              <a:rPr lang="en-US" sz="9200" dirty="0" smtClean="0"/>
              <a:t>Burnout Inventory</a:t>
            </a:r>
            <a:r>
              <a:rPr lang="en-US" sz="9200" dirty="0"/>
              <a:t>, and the Jefferson Scale of Physician </a:t>
            </a:r>
            <a:r>
              <a:rPr lang="en-US" sz="9200" dirty="0" smtClean="0"/>
              <a:t>Empathy were </a:t>
            </a:r>
            <a:r>
              <a:rPr lang="en-US" sz="9200" dirty="0"/>
              <a:t>administered prior to initiating training and at </a:t>
            </a:r>
            <a:r>
              <a:rPr lang="en-US" sz="9200" dirty="0" smtClean="0"/>
              <a:t>12 Months”</a:t>
            </a:r>
          </a:p>
        </p:txBody>
      </p:sp>
    </p:spTree>
    <p:extLst>
      <p:ext uri="{BB962C8B-B14F-4D97-AF65-F5344CB8AC3E}">
        <p14:creationId xmlns:p14="http://schemas.microsoft.com/office/powerpoint/2010/main" val="66514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Ghetti</a:t>
            </a:r>
            <a:r>
              <a:rPr lang="en-US" dirty="0" smtClean="0"/>
              <a:t> et al.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5800" dirty="0" smtClean="0"/>
              <a:t>Results</a:t>
            </a:r>
          </a:p>
          <a:p>
            <a:pPr lvl="1"/>
            <a:r>
              <a:rPr lang="en-US" sz="5400" dirty="0" smtClean="0"/>
              <a:t>17 residents</a:t>
            </a:r>
          </a:p>
          <a:p>
            <a:pPr lvl="1"/>
            <a:r>
              <a:rPr lang="en-US" sz="5400" dirty="0" smtClean="0"/>
              <a:t>At baseline, 70% reported high burnout scores</a:t>
            </a:r>
          </a:p>
          <a:p>
            <a:pPr lvl="1"/>
            <a:r>
              <a:rPr lang="en-US" sz="5400" dirty="0" smtClean="0"/>
              <a:t>“Burnout </a:t>
            </a:r>
            <a:r>
              <a:rPr lang="en-US" sz="5400" dirty="0"/>
              <a:t>and empathy </a:t>
            </a:r>
            <a:r>
              <a:rPr lang="en-US" sz="5400" b="1" dirty="0" smtClean="0">
                <a:solidFill>
                  <a:srgbClr val="0000FF"/>
                </a:solidFill>
              </a:rPr>
              <a:t>remained unchanged </a:t>
            </a:r>
            <a:r>
              <a:rPr lang="en-US" sz="5400" dirty="0"/>
              <a:t>at 12 months. Psychological medicine </a:t>
            </a:r>
            <a:r>
              <a:rPr lang="en-US" sz="5400" dirty="0" smtClean="0"/>
              <a:t>skills improved </a:t>
            </a:r>
            <a:r>
              <a:rPr lang="en-US" sz="5400" dirty="0"/>
              <a:t>at 12 months</a:t>
            </a:r>
            <a:r>
              <a:rPr lang="en-US" sz="5400" dirty="0" smtClean="0"/>
              <a:t>.”</a:t>
            </a:r>
            <a:endParaRPr lang="en-US" sz="5400" dirty="0"/>
          </a:p>
          <a:p>
            <a:r>
              <a:rPr lang="en-US" sz="5800" dirty="0" smtClean="0"/>
              <a:t>Conclusion</a:t>
            </a:r>
          </a:p>
          <a:p>
            <a:pPr lvl="1"/>
            <a:r>
              <a:rPr lang="en-US" sz="5800" dirty="0" smtClean="0"/>
              <a:t>“Interest and </a:t>
            </a:r>
            <a:r>
              <a:rPr lang="en-US" sz="5800" dirty="0"/>
              <a:t>confidence in handling psychological aspects </a:t>
            </a:r>
            <a:r>
              <a:rPr lang="en-US" sz="5800" dirty="0" smtClean="0"/>
              <a:t>of patient </a:t>
            </a:r>
            <a:r>
              <a:rPr lang="en-US" sz="5800" dirty="0"/>
              <a:t>care improved at 12 months after the </a:t>
            </a:r>
            <a:r>
              <a:rPr lang="en-US" sz="5800" dirty="0" smtClean="0"/>
              <a:t>introduction of </a:t>
            </a:r>
            <a:r>
              <a:rPr lang="en-US" sz="5800" dirty="0"/>
              <a:t>Balint training</a:t>
            </a:r>
            <a:r>
              <a:rPr lang="en-US" sz="5800" dirty="0" smtClean="0"/>
              <a:t>.”</a:t>
            </a:r>
            <a:endParaRPr lang="en-US" sz="5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91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1: What is Palliative Care?</a:t>
            </a:r>
          </a:p>
          <a:p>
            <a:r>
              <a:rPr lang="en-US" dirty="0" smtClean="0"/>
              <a:t>Part </a:t>
            </a:r>
            <a:r>
              <a:rPr lang="en-US" dirty="0"/>
              <a:t>2</a:t>
            </a:r>
            <a:r>
              <a:rPr lang="en-US" dirty="0" smtClean="0"/>
              <a:t>: </a:t>
            </a:r>
            <a:r>
              <a:rPr lang="en-US" dirty="0" smtClean="0"/>
              <a:t>Preventing Burnout: A Review of the </a:t>
            </a:r>
            <a:r>
              <a:rPr lang="en-US" dirty="0" smtClean="0"/>
              <a:t>Literature</a:t>
            </a:r>
          </a:p>
          <a:p>
            <a:r>
              <a:rPr lang="en-US" dirty="0"/>
              <a:t>Part </a:t>
            </a:r>
            <a:r>
              <a:rPr lang="en-US" dirty="0" smtClean="0"/>
              <a:t>3: </a:t>
            </a:r>
            <a:r>
              <a:rPr lang="en-US" dirty="0"/>
              <a:t>A Chaplain-Led Support Group</a:t>
            </a:r>
          </a:p>
          <a:p>
            <a:pPr marL="8229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42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Ghetti</a:t>
            </a:r>
            <a:r>
              <a:rPr lang="en-US" dirty="0" smtClean="0"/>
              <a:t> et al. (III)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is this a negative study?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Do we need more than just “case presentations”?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6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851" y="2819099"/>
            <a:ext cx="4359711" cy="267199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“It </a:t>
            </a:r>
            <a:r>
              <a:rPr lang="en-US" dirty="0"/>
              <a:t>is possible to change the conversation from burnout </a:t>
            </a:r>
            <a:r>
              <a:rPr lang="en-US" dirty="0" smtClean="0"/>
              <a:t>to wellness</a:t>
            </a:r>
            <a:r>
              <a:rPr lang="en-US" dirty="0"/>
              <a:t>, and the time for that change is now</a:t>
            </a:r>
            <a:r>
              <a:rPr lang="en-US" dirty="0" smtClean="0"/>
              <a:t>.”</a:t>
            </a:r>
            <a:endParaRPr lang="en-US" dirty="0"/>
          </a:p>
        </p:txBody>
      </p:sp>
      <p:pic>
        <p:nvPicPr>
          <p:cNvPr id="4" name="Picture 3" descr="Hu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75"/>
            <a:ext cx="9144000" cy="2068945"/>
          </a:xfrm>
          <a:prstGeom prst="rect">
            <a:avLst/>
          </a:prstGeom>
        </p:spPr>
      </p:pic>
      <p:pic>
        <p:nvPicPr>
          <p:cNvPr id="5" name="Picture 4" descr="Wing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077" y="2989483"/>
            <a:ext cx="3836246" cy="287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9896" y="2514601"/>
            <a:ext cx="7208564" cy="2262781"/>
          </a:xfrm>
        </p:spPr>
        <p:txBody>
          <a:bodyPr>
            <a:normAutofit/>
          </a:bodyPr>
          <a:lstStyle/>
          <a:p>
            <a:r>
              <a:rPr lang="en-US" sz="5300" dirty="0" smtClean="0"/>
              <a:t>A Chaplain Led Support Group	</a:t>
            </a:r>
            <a:endParaRPr lang="en-US" sz="5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story of Care for the Caregiver Group…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973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of the group…..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Two physicians noticed that there was a need to provide emotional support to those in the Palliative Care Fellowship program</a:t>
            </a:r>
          </a:p>
          <a:p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 err="1" smtClean="0"/>
              <a:t>Rab</a:t>
            </a:r>
            <a:r>
              <a:rPr lang="en-US" dirty="0" smtClean="0"/>
              <a:t> approached Chaplain Resident Sage and </a:t>
            </a:r>
            <a:r>
              <a:rPr lang="en-US" dirty="0" err="1" smtClean="0"/>
              <a:t>Dr</a:t>
            </a:r>
            <a:r>
              <a:rPr lang="en-US" dirty="0" smtClean="0"/>
              <a:t> Madeline to start some sort of reflection group</a:t>
            </a:r>
          </a:p>
          <a:p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 err="1" smtClean="0"/>
              <a:t>Rab</a:t>
            </a:r>
            <a:r>
              <a:rPr lang="en-US" dirty="0" smtClean="0"/>
              <a:t>, the four fellows and Sage gathered for an hour – there was venting, some laughter, and a few tears</a:t>
            </a:r>
          </a:p>
          <a:p>
            <a:r>
              <a:rPr lang="en-US" dirty="0" smtClean="0"/>
              <a:t>The outcome of the first session was positive and the group decided to meet on a regular basis</a:t>
            </a:r>
          </a:p>
          <a:p>
            <a:r>
              <a:rPr lang="en-US" dirty="0" smtClean="0"/>
              <a:t>The group GREW!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18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Burnout to Wellness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System-Centered Theory Approach</a:t>
            </a:r>
          </a:p>
          <a:p>
            <a:pPr lvl="1"/>
            <a:r>
              <a:rPr lang="en-US" sz="2400" dirty="0" smtClean="0"/>
              <a:t>Yvonne </a:t>
            </a:r>
            <a:r>
              <a:rPr lang="en-US" sz="2400" dirty="0" err="1" smtClean="0"/>
              <a:t>Agazarian’s</a:t>
            </a:r>
            <a:r>
              <a:rPr lang="en-US" sz="2400" dirty="0" smtClean="0"/>
              <a:t> Hypotheses and Observations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Role </a:t>
            </a:r>
            <a:r>
              <a:rPr lang="en-US" sz="2400" dirty="0"/>
              <a:t>	</a:t>
            </a:r>
            <a:r>
              <a:rPr lang="en-US" sz="2400" dirty="0" smtClean="0"/>
              <a:t>	Goal 		Context</a:t>
            </a:r>
          </a:p>
          <a:p>
            <a:pPr lvl="1"/>
            <a:r>
              <a:rPr lang="en-US" sz="2400" dirty="0" smtClean="0"/>
              <a:t>Process of developing the group’s identity</a:t>
            </a:r>
          </a:p>
          <a:p>
            <a:endParaRPr lang="en-US" sz="2400" dirty="0" smtClean="0"/>
          </a:p>
          <a:p>
            <a:r>
              <a:rPr lang="en-US" sz="2400" dirty="0"/>
              <a:t>Three core </a:t>
            </a:r>
            <a:r>
              <a:rPr lang="en-US" sz="2400" dirty="0" smtClean="0"/>
              <a:t>principles: </a:t>
            </a:r>
            <a:r>
              <a:rPr lang="en-US" sz="2400" dirty="0"/>
              <a:t>(1) trust and confidentiality, (2) an interdisciplinary approach, and (3) a clearly defined structure</a:t>
            </a:r>
            <a:r>
              <a:rPr lang="en-US" sz="2400" dirty="0" smtClean="0"/>
              <a:t>.</a:t>
            </a:r>
            <a:endParaRPr lang="en-US" sz="2400" dirty="0"/>
          </a:p>
          <a:p>
            <a:endParaRPr lang="en-US" sz="2000" dirty="0" smtClean="0"/>
          </a:p>
        </p:txBody>
      </p:sp>
      <p:sp>
        <p:nvSpPr>
          <p:cNvPr id="4" name="Right Arrow 3"/>
          <p:cNvSpPr/>
          <p:nvPr/>
        </p:nvSpPr>
        <p:spPr>
          <a:xfrm>
            <a:off x="3205221" y="3355807"/>
            <a:ext cx="193183" cy="162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5437083" y="3351751"/>
            <a:ext cx="193183" cy="162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2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the Chaplain?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If we define spirituality as the process of finding meaning, purpose and connection to something greater </a:t>
            </a:r>
            <a:r>
              <a:rPr lang="en-US" sz="2000" dirty="0" smtClean="0"/>
              <a:t>then oneself</a:t>
            </a:r>
            <a:r>
              <a:rPr lang="en-US" sz="2000" dirty="0"/>
              <a:t>, then spirituality is present in all people. In order to offer exceptional care to patients and their families, we need to also care for ourselves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 smtClean="0"/>
              <a:t>The chaplain is </a:t>
            </a:r>
            <a:r>
              <a:rPr lang="en-US" sz="2000" dirty="0"/>
              <a:t>positioned to have both a professional and often personal relationship with members of the team.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The chaplain has an </a:t>
            </a:r>
            <a:r>
              <a:rPr lang="en-US" sz="2000" dirty="0"/>
              <a:t>awareness of the experiences of members of the team as </a:t>
            </a:r>
            <a:r>
              <a:rPr lang="en-US" sz="2000" dirty="0" smtClean="0"/>
              <a:t>she is </a:t>
            </a:r>
            <a:r>
              <a:rPr lang="en-US" sz="2000" dirty="0"/>
              <a:t>caring for the same patients. This dual relationship with providers gives </a:t>
            </a:r>
            <a:r>
              <a:rPr lang="en-US" sz="2000" dirty="0" smtClean="0"/>
              <a:t>the chaplain </a:t>
            </a:r>
            <a:r>
              <a:rPr lang="en-US" sz="2000" dirty="0"/>
              <a:t>insight into topics and concepts to explore in group to decrease the risk for moral distress and burnout.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41776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Spiritual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Palliative Care Team as a System</a:t>
            </a:r>
          </a:p>
          <a:p>
            <a:endParaRPr lang="en-US" dirty="0" smtClean="0"/>
          </a:p>
          <a:p>
            <a:r>
              <a:rPr lang="en-US" dirty="0" smtClean="0"/>
              <a:t>Parallel Process: Goal of Palliative Care and Goal of Group</a:t>
            </a:r>
          </a:p>
          <a:p>
            <a:endParaRPr lang="en-US" dirty="0" smtClean="0"/>
          </a:p>
          <a:p>
            <a:r>
              <a:rPr lang="en-US" dirty="0" smtClean="0"/>
              <a:t>Paul </a:t>
            </a:r>
            <a:r>
              <a:rPr lang="en-US" dirty="0" err="1" smtClean="0"/>
              <a:t>Galchutt’s</a:t>
            </a:r>
            <a:r>
              <a:rPr lang="en-US" dirty="0" smtClean="0"/>
              <a:t> Spiritual Assessment Model Applied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21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Spiritual Assessment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918" y="1564105"/>
            <a:ext cx="7237541" cy="474579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Story</a:t>
            </a:r>
          </a:p>
          <a:p>
            <a:pPr lvl="1"/>
            <a:r>
              <a:rPr lang="en-US" sz="2000" dirty="0" smtClean="0"/>
              <a:t>Palliative Care Provider at JHH Experience</a:t>
            </a:r>
          </a:p>
          <a:p>
            <a:pPr lvl="1"/>
            <a:endParaRPr lang="en-US" sz="2000" dirty="0" smtClean="0"/>
          </a:p>
          <a:p>
            <a:r>
              <a:rPr lang="en-US" sz="2000" b="1" dirty="0" smtClean="0"/>
              <a:t>Suffering</a:t>
            </a:r>
          </a:p>
          <a:p>
            <a:pPr lvl="1"/>
            <a:r>
              <a:rPr lang="en-US" sz="2000" dirty="0" smtClean="0"/>
              <a:t>Burdens</a:t>
            </a:r>
          </a:p>
          <a:p>
            <a:pPr lvl="1"/>
            <a:endParaRPr lang="en-US" sz="2000" dirty="0" smtClean="0"/>
          </a:p>
          <a:p>
            <a:r>
              <a:rPr lang="en-US" sz="2000" b="1" dirty="0" smtClean="0"/>
              <a:t>Spirit</a:t>
            </a:r>
          </a:p>
          <a:p>
            <a:pPr lvl="1"/>
            <a:r>
              <a:rPr lang="en-US" sz="2000" dirty="0" smtClean="0"/>
              <a:t>Connection between burdens and providers wellbeing</a:t>
            </a:r>
          </a:p>
          <a:p>
            <a:pPr lvl="1"/>
            <a:endParaRPr lang="en-US" sz="2000" dirty="0" smtClean="0"/>
          </a:p>
          <a:p>
            <a:r>
              <a:rPr lang="en-US" sz="2000" b="1" dirty="0" smtClean="0"/>
              <a:t>Sense-Making</a:t>
            </a:r>
          </a:p>
          <a:p>
            <a:pPr lvl="1"/>
            <a:r>
              <a:rPr lang="en-US" sz="2000" dirty="0" smtClean="0"/>
              <a:t>Process of finding meaning and purpose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057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95322"/>
            <a:ext cx="6683765" cy="12808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Support Group as a Spiritual Intervention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8120" y="2041640"/>
            <a:ext cx="6686550" cy="4321727"/>
          </a:xfrm>
        </p:spPr>
        <p:txBody>
          <a:bodyPr>
            <a:normAutofit/>
          </a:bodyPr>
          <a:lstStyle/>
          <a:p>
            <a:pPr lvl="0"/>
            <a:r>
              <a:rPr lang="en-US" sz="2400" i="1" dirty="0"/>
              <a:t>Attend</a:t>
            </a:r>
            <a:r>
              <a:rPr lang="en-US" sz="2400" dirty="0"/>
              <a:t> to the needs of the group as a whole and individual </a:t>
            </a:r>
            <a:r>
              <a:rPr lang="en-US" sz="2400" dirty="0" smtClean="0"/>
              <a:t>members</a:t>
            </a:r>
            <a:endParaRPr lang="en-US" sz="2400" dirty="0"/>
          </a:p>
          <a:p>
            <a:pPr lvl="0"/>
            <a:r>
              <a:rPr lang="en-US" sz="2400" i="1" dirty="0"/>
              <a:t>Utilize</a:t>
            </a:r>
            <a:r>
              <a:rPr lang="en-US" sz="2400" dirty="0"/>
              <a:t> different group theories to facilitate healthy and effective group dynamics</a:t>
            </a:r>
          </a:p>
          <a:p>
            <a:pPr lvl="0"/>
            <a:r>
              <a:rPr lang="en-US" sz="2400" i="1" dirty="0"/>
              <a:t>Focus</a:t>
            </a:r>
            <a:r>
              <a:rPr lang="en-US" sz="2400" dirty="0"/>
              <a:t> on aspects of self-care that promote healthy boundaries and professionalism</a:t>
            </a:r>
          </a:p>
          <a:p>
            <a:pPr lvl="0"/>
            <a:r>
              <a:rPr lang="en-US" sz="2400" i="1" dirty="0"/>
              <a:t>Re-infuse </a:t>
            </a:r>
            <a:r>
              <a:rPr lang="en-US" sz="2400" dirty="0"/>
              <a:t>the humanity back into the role of being a caregiver</a:t>
            </a:r>
          </a:p>
          <a:p>
            <a:pPr lvl="0"/>
            <a:r>
              <a:rPr lang="en-US" sz="2400" i="1" dirty="0"/>
              <a:t>Create</a:t>
            </a:r>
            <a:r>
              <a:rPr lang="en-US" sz="2400" dirty="0"/>
              <a:t> a safe space that fosters support, sharing and </a:t>
            </a:r>
            <a:r>
              <a:rPr lang="en-US" sz="2400" dirty="0" smtClean="0"/>
              <a:t>meaning-making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042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Words from Joe</a:t>
            </a:r>
          </a:p>
          <a:p>
            <a:r>
              <a:rPr lang="en-US" dirty="0" smtClean="0"/>
              <a:t>Words from </a:t>
            </a:r>
            <a:r>
              <a:rPr lang="en-US" dirty="0" err="1" smtClean="0"/>
              <a:t>Rab</a:t>
            </a:r>
            <a:endParaRPr lang="en-US" dirty="0" smtClean="0"/>
          </a:p>
          <a:p>
            <a:r>
              <a:rPr lang="en-US" dirty="0" smtClean="0"/>
              <a:t>Words from Madeline</a:t>
            </a:r>
          </a:p>
          <a:p>
            <a:r>
              <a:rPr lang="en-US" dirty="0" smtClean="0"/>
              <a:t>Increase in attendance</a:t>
            </a:r>
          </a:p>
          <a:p>
            <a:r>
              <a:rPr lang="en-US" dirty="0" smtClean="0"/>
              <a:t>Incorporation of CFC into the Fellow’s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07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842" y="304800"/>
            <a:ext cx="7847262" cy="1143000"/>
          </a:xfrm>
        </p:spPr>
        <p:txBody>
          <a:bodyPr/>
          <a:lstStyle/>
          <a:p>
            <a:pPr algn="ctr"/>
            <a:r>
              <a:rPr lang="en-US" sz="6000" dirty="0" smtClean="0"/>
              <a:t>What is Palliative Care?</a:t>
            </a:r>
            <a:endParaRPr lang="en-US" sz="6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51" y="1500883"/>
            <a:ext cx="7385218" cy="5243016"/>
          </a:xfrm>
        </p:spPr>
      </p:pic>
    </p:spTree>
    <p:extLst>
      <p:ext uri="{BB962C8B-B14F-4D97-AF65-F5344CB8AC3E}">
        <p14:creationId xmlns:p14="http://schemas.microsoft.com/office/powerpoint/2010/main" val="301975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3368" y="1676400"/>
            <a:ext cx="7289133" cy="4495800"/>
          </a:xfrm>
        </p:spPr>
        <p:txBody>
          <a:bodyPr/>
          <a:lstStyle/>
          <a:p>
            <a:r>
              <a:rPr lang="en-US" sz="4800" dirty="0" smtClean="0"/>
              <a:t> Serious illness</a:t>
            </a:r>
          </a:p>
          <a:p>
            <a:r>
              <a:rPr lang="en-US" sz="4800" dirty="0" smtClean="0"/>
              <a:t> Symptom relief </a:t>
            </a:r>
          </a:p>
          <a:p>
            <a:r>
              <a:rPr lang="en-US" sz="4800" dirty="0" smtClean="0"/>
              <a:t> Improve QOL</a:t>
            </a:r>
          </a:p>
          <a:p>
            <a:r>
              <a:rPr lang="en-US" sz="4800" dirty="0" smtClean="0"/>
              <a:t> Any age/stage</a:t>
            </a:r>
          </a:p>
          <a:p>
            <a:r>
              <a:rPr lang="en-US" sz="4800" dirty="0" smtClean="0"/>
              <a:t> With curative therapies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82842" y="304800"/>
            <a:ext cx="7847262" cy="1143000"/>
          </a:xfrm>
        </p:spPr>
        <p:txBody>
          <a:bodyPr/>
          <a:lstStyle/>
          <a:p>
            <a:pPr algn="ctr"/>
            <a:r>
              <a:rPr lang="en-US" sz="6000" dirty="0" smtClean="0"/>
              <a:t>What is Palliative Care?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2709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304800"/>
            <a:ext cx="7772400" cy="1143000"/>
          </a:xfrm>
        </p:spPr>
        <p:txBody>
          <a:bodyPr/>
          <a:lstStyle/>
          <a:p>
            <a:pPr algn="ctr"/>
            <a:r>
              <a:rPr lang="en-US" sz="6000" dirty="0" smtClean="0"/>
              <a:t>PRIMARY PC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3474" y="1951630"/>
            <a:ext cx="7591927" cy="4343400"/>
          </a:xfrm>
        </p:spPr>
        <p:txBody>
          <a:bodyPr/>
          <a:lstStyle/>
          <a:p>
            <a:r>
              <a:rPr lang="en-US" sz="4800" dirty="0" smtClean="0"/>
              <a:t> Integration - daily practice</a:t>
            </a:r>
          </a:p>
          <a:p>
            <a:endParaRPr lang="en-US" sz="800" dirty="0" smtClean="0"/>
          </a:p>
          <a:p>
            <a:r>
              <a:rPr lang="en-US" sz="4800" dirty="0" smtClean="0"/>
              <a:t> Basic </a:t>
            </a:r>
          </a:p>
          <a:p>
            <a:pPr lvl="1"/>
            <a:r>
              <a:rPr lang="en-US" sz="4400" dirty="0" smtClean="0"/>
              <a:t> Pain, symptom management</a:t>
            </a:r>
          </a:p>
          <a:p>
            <a:pPr lvl="1"/>
            <a:r>
              <a:rPr lang="en-US" sz="4400" dirty="0" smtClean="0"/>
              <a:t> Discussions</a:t>
            </a:r>
          </a:p>
          <a:p>
            <a:pPr lvl="1"/>
            <a:endParaRPr lang="en-US" sz="4800" dirty="0" smtClean="0"/>
          </a:p>
          <a:p>
            <a:pPr lvl="1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33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304800"/>
            <a:ext cx="7772400" cy="1143000"/>
          </a:xfrm>
        </p:spPr>
        <p:txBody>
          <a:bodyPr/>
          <a:lstStyle/>
          <a:p>
            <a:pPr algn="ctr"/>
            <a:r>
              <a:rPr lang="en-US" sz="6000" dirty="0" smtClean="0"/>
              <a:t>SECONDARY PC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0211" y="1981200"/>
            <a:ext cx="7231814" cy="4114800"/>
          </a:xfrm>
        </p:spPr>
        <p:txBody>
          <a:bodyPr/>
          <a:lstStyle/>
          <a:p>
            <a:r>
              <a:rPr lang="en-US" sz="4800" dirty="0" smtClean="0"/>
              <a:t> Refractory symptoms</a:t>
            </a:r>
          </a:p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4800" dirty="0" smtClean="0"/>
              <a:t> Conflict resolution</a:t>
            </a:r>
          </a:p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4800" dirty="0" smtClean="0"/>
              <a:t> Addressing near futility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0286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45" y="63246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PC vs HOSPICE</a:t>
            </a:r>
            <a:endParaRPr lang="en-US" sz="48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5446402"/>
              </p:ext>
            </p:extLst>
          </p:nvPr>
        </p:nvGraphicFramePr>
        <p:xfrm>
          <a:off x="1096210" y="1981201"/>
          <a:ext cx="7833896" cy="419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6948"/>
                <a:gridCol w="3916948"/>
              </a:tblGrid>
              <a:tr h="655320">
                <a:tc>
                  <a:txBody>
                    <a:bodyPr/>
                    <a:lstStyle/>
                    <a:p>
                      <a:r>
                        <a:rPr lang="en-US" dirty="0" smtClean="0"/>
                        <a:t>PALLIATIVE CARE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HOSPICE</a:t>
                      </a:r>
                      <a:endParaRPr lang="en-US" dirty="0"/>
                    </a:p>
                  </a:txBody>
                  <a:tcPr/>
                </a:tc>
              </a:tr>
              <a:tr h="65532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254B8E"/>
                          </a:solidFill>
                        </a:rPr>
                        <a:t>Can</a:t>
                      </a:r>
                      <a:r>
                        <a:rPr lang="en-US" baseline="0" dirty="0" smtClean="0">
                          <a:solidFill>
                            <a:srgbClr val="254B8E"/>
                          </a:solidFill>
                        </a:rPr>
                        <a:t> be seen earlier in disease course with life limiting illness</a:t>
                      </a:r>
                      <a:endParaRPr lang="en-US" dirty="0">
                        <a:solidFill>
                          <a:srgbClr val="254B8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254B8E"/>
                          </a:solidFill>
                        </a:rPr>
                        <a:t>Terminal diagnosis - 6 months or less to live</a:t>
                      </a:r>
                    </a:p>
                    <a:p>
                      <a:endParaRPr lang="en-US" dirty="0">
                        <a:solidFill>
                          <a:srgbClr val="254B8E"/>
                        </a:solidFill>
                      </a:endParaRPr>
                    </a:p>
                  </a:txBody>
                  <a:tcPr/>
                </a:tc>
              </a:tr>
              <a:tr h="655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254B8E"/>
                          </a:solidFill>
                        </a:rPr>
                        <a:t>Improve QOL</a:t>
                      </a:r>
                    </a:p>
                    <a:p>
                      <a:endParaRPr lang="en-US" dirty="0">
                        <a:solidFill>
                          <a:srgbClr val="254B8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254B8E"/>
                          </a:solidFill>
                        </a:rPr>
                        <a:t>Improve QOL;</a:t>
                      </a:r>
                      <a:r>
                        <a:rPr lang="en-US" baseline="0" dirty="0" smtClean="0">
                          <a:solidFill>
                            <a:srgbClr val="254B8E"/>
                          </a:solidFill>
                        </a:rPr>
                        <a:t> reduce suffering</a:t>
                      </a:r>
                      <a:endParaRPr lang="en-US" dirty="0">
                        <a:solidFill>
                          <a:srgbClr val="254B8E"/>
                        </a:solidFill>
                      </a:endParaRPr>
                    </a:p>
                  </a:txBody>
                  <a:tcPr/>
                </a:tc>
              </a:tr>
              <a:tr h="65532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254B8E"/>
                          </a:solidFill>
                        </a:rPr>
                        <a:t>Symptom</a:t>
                      </a:r>
                      <a:r>
                        <a:rPr lang="en-US" baseline="0" dirty="0" smtClean="0">
                          <a:solidFill>
                            <a:srgbClr val="254B8E"/>
                          </a:solidFill>
                        </a:rPr>
                        <a:t> management with curative therapies</a:t>
                      </a:r>
                      <a:endParaRPr lang="en-US" dirty="0">
                        <a:solidFill>
                          <a:srgbClr val="254B8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254B8E"/>
                          </a:solidFill>
                        </a:rPr>
                        <a:t>Comfort measure</a:t>
                      </a:r>
                      <a:r>
                        <a:rPr lang="en-US" baseline="0" dirty="0" smtClean="0">
                          <a:solidFill>
                            <a:srgbClr val="254B8E"/>
                          </a:solidFill>
                        </a:rPr>
                        <a:t> are the focus</a:t>
                      </a:r>
                      <a:endParaRPr lang="en-US" dirty="0">
                        <a:solidFill>
                          <a:srgbClr val="254B8E"/>
                        </a:solidFill>
                      </a:endParaRPr>
                    </a:p>
                  </a:txBody>
                  <a:tcPr/>
                </a:tc>
              </a:tr>
              <a:tr h="65532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254B8E"/>
                          </a:solidFill>
                        </a:rPr>
                        <a:t>Any insurance</a:t>
                      </a:r>
                      <a:endParaRPr lang="en-US" dirty="0">
                        <a:solidFill>
                          <a:srgbClr val="254B8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254B8E"/>
                          </a:solidFill>
                        </a:rPr>
                        <a:t>Medicare</a:t>
                      </a:r>
                      <a:r>
                        <a:rPr lang="en-US" baseline="0" dirty="0" smtClean="0">
                          <a:solidFill>
                            <a:srgbClr val="254B8E"/>
                          </a:solidFill>
                        </a:rPr>
                        <a:t> benefit; any insurance</a:t>
                      </a:r>
                      <a:endParaRPr lang="en-US" dirty="0">
                        <a:solidFill>
                          <a:srgbClr val="254B8E"/>
                        </a:solidFill>
                      </a:endParaRPr>
                    </a:p>
                  </a:txBody>
                  <a:tcPr/>
                </a:tc>
              </a:tr>
              <a:tr h="65532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254B8E"/>
                          </a:solidFill>
                        </a:rPr>
                        <a:t>Inpatient (hospital,</a:t>
                      </a:r>
                      <a:r>
                        <a:rPr lang="en-US" baseline="0" dirty="0" smtClean="0">
                          <a:solidFill>
                            <a:srgbClr val="254B8E"/>
                          </a:solidFill>
                        </a:rPr>
                        <a:t> SNF and outpatient models (home, clinic)</a:t>
                      </a:r>
                      <a:endParaRPr lang="en-US" dirty="0">
                        <a:solidFill>
                          <a:srgbClr val="254B8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254B8E"/>
                          </a:solidFill>
                        </a:rPr>
                        <a:t>Mostly home</a:t>
                      </a:r>
                      <a:r>
                        <a:rPr lang="en-US" baseline="0" dirty="0" smtClean="0">
                          <a:solidFill>
                            <a:srgbClr val="254B8E"/>
                          </a:solidFill>
                        </a:rPr>
                        <a:t> based but can do SNF or inpatient hospice</a:t>
                      </a:r>
                      <a:endParaRPr lang="en-US" dirty="0">
                        <a:solidFill>
                          <a:srgbClr val="254B8E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5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1536</TotalTime>
  <Words>2255</Words>
  <Application>Microsoft Macintosh PowerPoint</Application>
  <PresentationFormat>On-screen Show (4:3)</PresentationFormat>
  <Paragraphs>274</Paragraphs>
  <Slides>49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Solstice</vt:lpstr>
      <vt:lpstr>Office Theme</vt:lpstr>
      <vt:lpstr>A Chaplain Led  Support Group </vt:lpstr>
      <vt:lpstr>Financial Disclosures/Unapproved Use</vt:lpstr>
      <vt:lpstr>OBJECTIVES </vt:lpstr>
      <vt:lpstr>Outline</vt:lpstr>
      <vt:lpstr>What is Palliative Care?</vt:lpstr>
      <vt:lpstr>What is Palliative Care?</vt:lpstr>
      <vt:lpstr>PRIMARY PC</vt:lpstr>
      <vt:lpstr>SECONDARY PC</vt:lpstr>
      <vt:lpstr>PC vs HOSPICE</vt:lpstr>
      <vt:lpstr>BENEFITS</vt:lpstr>
      <vt:lpstr>BENEFITS</vt:lpstr>
      <vt:lpstr>BENEFITS</vt:lpstr>
      <vt:lpstr>Preventing Burnout:  A Review of the Literature</vt:lpstr>
      <vt:lpstr>Outline</vt:lpstr>
      <vt:lpstr>The Problem</vt:lpstr>
      <vt:lpstr>The Problem</vt:lpstr>
      <vt:lpstr>Moral Distress</vt:lpstr>
      <vt:lpstr>PowerPoint Presentation</vt:lpstr>
      <vt:lpstr>Compassion Fatigue</vt:lpstr>
      <vt:lpstr>Burnout</vt:lpstr>
      <vt:lpstr>Burnout (II)</vt:lpstr>
      <vt:lpstr>Primary Traumatic Stress</vt:lpstr>
      <vt:lpstr>PowerPoint Presentation</vt:lpstr>
      <vt:lpstr>First Paper: Moral Distress</vt:lpstr>
      <vt:lpstr>Moral Distress</vt:lpstr>
      <vt:lpstr>PowerPoint Presentation</vt:lpstr>
      <vt:lpstr>PowerPoint Presentation</vt:lpstr>
      <vt:lpstr>Other supporting studies …</vt:lpstr>
      <vt:lpstr>Compassion Fatigue</vt:lpstr>
      <vt:lpstr>It’s universal …</vt:lpstr>
      <vt:lpstr>… and important</vt:lpstr>
      <vt:lpstr>Second Paper: Support Group</vt:lpstr>
      <vt:lpstr>Feld et al.</vt:lpstr>
      <vt:lpstr>PowerPoint Presentation</vt:lpstr>
      <vt:lpstr>Third Paper: Balint Groups</vt:lpstr>
      <vt:lpstr>What is “Balint”?</vt:lpstr>
      <vt:lpstr>Balint Groups</vt:lpstr>
      <vt:lpstr>Ghetti et al. (I)</vt:lpstr>
      <vt:lpstr>Ghetti et al. (II)</vt:lpstr>
      <vt:lpstr>Ghetti et al. (III)</vt:lpstr>
      <vt:lpstr>PowerPoint Presentation</vt:lpstr>
      <vt:lpstr>A Chaplain Led Support Group </vt:lpstr>
      <vt:lpstr>Origin of the group…..</vt:lpstr>
      <vt:lpstr>From Burnout to Wellness</vt:lpstr>
      <vt:lpstr>Why the Chaplain?</vt:lpstr>
      <vt:lpstr>Spiritual Assessment</vt:lpstr>
      <vt:lpstr>Spiritual Assessment </vt:lpstr>
      <vt:lpstr>Support Group as a Spiritual Intervention</vt:lpstr>
      <vt:lpstr>Outcomes…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Chaplain Led Support Group</dc:title>
  <dc:creator>Sage Olnick</dc:creator>
  <cp:lastModifiedBy>Madeline Leong</cp:lastModifiedBy>
  <cp:revision>27</cp:revision>
  <dcterms:created xsi:type="dcterms:W3CDTF">2016-02-23T23:00:47Z</dcterms:created>
  <dcterms:modified xsi:type="dcterms:W3CDTF">2016-02-29T14:45:34Z</dcterms:modified>
</cp:coreProperties>
</file>