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427" r:id="rId2"/>
    <p:sldId id="449" r:id="rId3"/>
    <p:sldId id="429" r:id="rId4"/>
    <p:sldId id="430" r:id="rId5"/>
    <p:sldId id="431" r:id="rId6"/>
    <p:sldId id="432" r:id="rId7"/>
    <p:sldId id="433" r:id="rId8"/>
    <p:sldId id="434" r:id="rId9"/>
    <p:sldId id="435" r:id="rId10"/>
    <p:sldId id="436" r:id="rId11"/>
    <p:sldId id="437" r:id="rId12"/>
    <p:sldId id="438" r:id="rId13"/>
    <p:sldId id="439" r:id="rId14"/>
    <p:sldId id="440" r:id="rId15"/>
    <p:sldId id="441" r:id="rId16"/>
    <p:sldId id="442" r:id="rId17"/>
    <p:sldId id="443" r:id="rId18"/>
    <p:sldId id="444" r:id="rId19"/>
    <p:sldId id="445" r:id="rId20"/>
    <p:sldId id="446" r:id="rId21"/>
    <p:sldId id="447" r:id="rId22"/>
    <p:sldId id="448" r:id="rId23"/>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FF2F1C"/>
    <a:srgbClr val="88BB2F"/>
    <a:srgbClr val="1E74C8"/>
    <a:srgbClr val="16428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4539" autoAdjust="0"/>
    <p:restoredTop sz="86130" autoAdjust="0"/>
  </p:normalViewPr>
  <p:slideViewPr>
    <p:cSldViewPr snapToGrid="0" snapToObjects="1">
      <p:cViewPr>
        <p:scale>
          <a:sx n="85" d="100"/>
          <a:sy n="85" d="100"/>
        </p:scale>
        <p:origin x="-1176" y="-528"/>
      </p:cViewPr>
      <p:guideLst>
        <p:guide orient="horz" pos="2160"/>
        <p:guide pos="2880"/>
      </p:guideLst>
    </p:cSldViewPr>
  </p:slideViewPr>
  <p:outlineViewPr>
    <p:cViewPr>
      <p:scale>
        <a:sx n="33" d="100"/>
        <a:sy n="33" d="100"/>
      </p:scale>
      <p:origin x="0" y="11792"/>
    </p:cViewPr>
  </p:outlineViewPr>
  <p:notesTextViewPr>
    <p:cViewPr>
      <p:scale>
        <a:sx n="100" d="100"/>
        <a:sy n="100" d="100"/>
      </p:scale>
      <p:origin x="0" y="0"/>
    </p:cViewPr>
  </p:notesTextViewPr>
  <p:sorterViewPr>
    <p:cViewPr>
      <p:scale>
        <a:sx n="80" d="100"/>
        <a:sy n="8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2120"/>
          </a:xfrm>
          <a:prstGeom prst="rect">
            <a:avLst/>
          </a:prstGeom>
        </p:spPr>
        <p:txBody>
          <a:bodyPr vert="horz" lIns="91436" tIns="45718" rIns="91436" bIns="45718"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2120"/>
          </a:xfrm>
          <a:prstGeom prst="rect">
            <a:avLst/>
          </a:prstGeom>
        </p:spPr>
        <p:txBody>
          <a:bodyPr vert="horz" lIns="91436" tIns="45718" rIns="91436" bIns="45718" rtlCol="0"/>
          <a:lstStyle>
            <a:lvl1pPr algn="r">
              <a:defRPr sz="1200"/>
            </a:lvl1pPr>
          </a:lstStyle>
          <a:p>
            <a:fld id="{02332632-D653-4E89-971B-18C33EA2CB5C}" type="datetimeFigureOut">
              <a:rPr lang="en-US" smtClean="0"/>
              <a:pPr/>
              <a:t>3/25/2016</a:t>
            </a:fld>
            <a:endParaRPr lang="en-US"/>
          </a:p>
        </p:txBody>
      </p:sp>
      <p:sp>
        <p:nvSpPr>
          <p:cNvPr id="4" name="Footer Placeholder 3"/>
          <p:cNvSpPr>
            <a:spLocks noGrp="1"/>
          </p:cNvSpPr>
          <p:nvPr>
            <p:ph type="ftr" sz="quarter" idx="2"/>
          </p:nvPr>
        </p:nvSpPr>
        <p:spPr>
          <a:xfrm>
            <a:off x="1" y="8772378"/>
            <a:ext cx="3011699" cy="462120"/>
          </a:xfrm>
          <a:prstGeom prst="rect">
            <a:avLst/>
          </a:prstGeom>
        </p:spPr>
        <p:txBody>
          <a:bodyPr vert="horz" lIns="91436" tIns="45718" rIns="91436" bIns="45718"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378"/>
            <a:ext cx="3011699" cy="462120"/>
          </a:xfrm>
          <a:prstGeom prst="rect">
            <a:avLst/>
          </a:prstGeom>
        </p:spPr>
        <p:txBody>
          <a:bodyPr vert="horz" lIns="91436" tIns="45718" rIns="91436" bIns="45718" rtlCol="0" anchor="b"/>
          <a:lstStyle>
            <a:lvl1pPr algn="r">
              <a:defRPr sz="1200"/>
            </a:lvl1pPr>
          </a:lstStyle>
          <a:p>
            <a:fld id="{7A54CC87-A4B6-48BA-8A6B-B794454F792B}" type="slidenum">
              <a:rPr lang="en-US" smtClean="0"/>
              <a:pPr/>
              <a:t>‹#›</a:t>
            </a:fld>
            <a:endParaRPr lang="en-US"/>
          </a:p>
        </p:txBody>
      </p:sp>
    </p:spTree>
    <p:extLst>
      <p:ext uri="{BB962C8B-B14F-4D97-AF65-F5344CB8AC3E}">
        <p14:creationId xmlns:p14="http://schemas.microsoft.com/office/powerpoint/2010/main" xmlns="" val="2449111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11488" cy="461963"/>
          </a:xfrm>
          <a:prstGeom prst="rect">
            <a:avLst/>
          </a:prstGeom>
        </p:spPr>
        <p:txBody>
          <a:bodyPr vert="horz" lIns="91436" tIns="45718" rIns="91436" bIns="45718" rtlCol="0"/>
          <a:lstStyle>
            <a:lvl1pPr algn="l">
              <a:defRPr sz="1200"/>
            </a:lvl1pPr>
          </a:lstStyle>
          <a:p>
            <a:endParaRPr lang="en-US"/>
          </a:p>
        </p:txBody>
      </p:sp>
      <p:sp>
        <p:nvSpPr>
          <p:cNvPr id="3" name="Date Placeholder 2"/>
          <p:cNvSpPr>
            <a:spLocks noGrp="1"/>
          </p:cNvSpPr>
          <p:nvPr>
            <p:ph type="dt" idx="1"/>
          </p:nvPr>
        </p:nvSpPr>
        <p:spPr>
          <a:xfrm>
            <a:off x="3937001" y="1"/>
            <a:ext cx="3011488" cy="461963"/>
          </a:xfrm>
          <a:prstGeom prst="rect">
            <a:avLst/>
          </a:prstGeom>
        </p:spPr>
        <p:txBody>
          <a:bodyPr vert="horz" lIns="91436" tIns="45718" rIns="91436" bIns="45718" rtlCol="0"/>
          <a:lstStyle>
            <a:lvl1pPr algn="r">
              <a:defRPr sz="1200"/>
            </a:lvl1pPr>
          </a:lstStyle>
          <a:p>
            <a:fld id="{E6F673C8-58A2-4BBD-8D90-630829D9D958}" type="datetimeFigureOut">
              <a:rPr lang="en-US" smtClean="0"/>
              <a:pPr/>
              <a:t>3/25/2016</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1436" tIns="45718" rIns="91436" bIns="45718" rtlCol="0" anchor="ctr"/>
          <a:lstStyle/>
          <a:p>
            <a:endParaRPr lang="en-US"/>
          </a:p>
        </p:txBody>
      </p:sp>
      <p:sp>
        <p:nvSpPr>
          <p:cNvPr id="5" name="Notes Placeholder 4"/>
          <p:cNvSpPr>
            <a:spLocks noGrp="1"/>
          </p:cNvSpPr>
          <p:nvPr>
            <p:ph type="body" sz="quarter" idx="3"/>
          </p:nvPr>
        </p:nvSpPr>
        <p:spPr>
          <a:xfrm>
            <a:off x="695327" y="4387852"/>
            <a:ext cx="5559425" cy="4156075"/>
          </a:xfrm>
          <a:prstGeom prst="rect">
            <a:avLst/>
          </a:prstGeom>
        </p:spPr>
        <p:txBody>
          <a:bodyPr vert="horz" lIns="91436" tIns="45718" rIns="91436" bIns="4571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2526"/>
            <a:ext cx="3011488" cy="461963"/>
          </a:xfrm>
          <a:prstGeom prst="rect">
            <a:avLst/>
          </a:prstGeom>
        </p:spPr>
        <p:txBody>
          <a:bodyPr vert="horz" lIns="91436" tIns="45718" rIns="91436" bIns="45718" rtlCol="0" anchor="b"/>
          <a:lstStyle>
            <a:lvl1pPr algn="l">
              <a:defRPr sz="1200"/>
            </a:lvl1pPr>
          </a:lstStyle>
          <a:p>
            <a:endParaRPr lang="en-US"/>
          </a:p>
        </p:txBody>
      </p:sp>
      <p:sp>
        <p:nvSpPr>
          <p:cNvPr id="7" name="Slide Number Placeholder 6"/>
          <p:cNvSpPr>
            <a:spLocks noGrp="1"/>
          </p:cNvSpPr>
          <p:nvPr>
            <p:ph type="sldNum" sz="quarter" idx="5"/>
          </p:nvPr>
        </p:nvSpPr>
        <p:spPr>
          <a:xfrm>
            <a:off x="3937001" y="8772526"/>
            <a:ext cx="3011488" cy="461963"/>
          </a:xfrm>
          <a:prstGeom prst="rect">
            <a:avLst/>
          </a:prstGeom>
        </p:spPr>
        <p:txBody>
          <a:bodyPr vert="horz" lIns="91436" tIns="45718" rIns="91436" bIns="45718" rtlCol="0" anchor="b"/>
          <a:lstStyle>
            <a:lvl1pPr algn="r">
              <a:defRPr sz="1200"/>
            </a:lvl1pPr>
          </a:lstStyle>
          <a:p>
            <a:fld id="{41D682EC-BDC7-4BD0-B9BA-AF86E91107A7}" type="slidenum">
              <a:rPr lang="en-US" smtClean="0"/>
              <a:pPr/>
              <a:t>‹#›</a:t>
            </a:fld>
            <a:endParaRPr lang="en-US"/>
          </a:p>
        </p:txBody>
      </p:sp>
    </p:spTree>
    <p:extLst>
      <p:ext uri="{BB962C8B-B14F-4D97-AF65-F5344CB8AC3E}">
        <p14:creationId xmlns:p14="http://schemas.microsoft.com/office/powerpoint/2010/main" xmlns="" val="139050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D682EC-BDC7-4BD0-B9BA-AF86E91107A7}" type="slidenum">
              <a:rPr lang="en-US" smtClean="0"/>
              <a:pPr/>
              <a:t>9</a:t>
            </a:fld>
            <a:endParaRPr lang="en-US"/>
          </a:p>
        </p:txBody>
      </p:sp>
    </p:spTree>
    <p:extLst>
      <p:ext uri="{BB962C8B-B14F-4D97-AF65-F5344CB8AC3E}">
        <p14:creationId xmlns:p14="http://schemas.microsoft.com/office/powerpoint/2010/main" xmlns="" val="10183642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4" name="Rectangle 13"/>
          <p:cNvSpPr/>
          <p:nvPr userDrawn="1"/>
        </p:nvSpPr>
        <p:spPr>
          <a:xfrm>
            <a:off x="0" y="3581400"/>
            <a:ext cx="9144000" cy="32766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5" name="Rectangle 14"/>
          <p:cNvSpPr/>
          <p:nvPr userDrawn="1"/>
        </p:nvSpPr>
        <p:spPr>
          <a:xfrm>
            <a:off x="0" y="0"/>
            <a:ext cx="9144000" cy="3505200"/>
          </a:xfrm>
          <a:prstGeom prst="rect">
            <a:avLst/>
          </a:prstGeom>
          <a:solidFill>
            <a:srgbClr val="0260AA"/>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7" name="Picture 16" descr="tree_transparant.psd"/>
          <p:cNvPicPr>
            <a:picLocks noChangeAspect="1"/>
          </p:cNvPicPr>
          <p:nvPr userDrawn="1"/>
        </p:nvPicPr>
        <p:blipFill>
          <a:blip r:embed="rId2" cstate="print">
            <a:alphaModFix amt="61000"/>
            <a:extLst>
              <a:ext uri="{28A0092B-C50C-407E-A947-70E740481C1C}">
                <a14:useLocalDpi xmlns:a14="http://schemas.microsoft.com/office/drawing/2010/main" xmlns="" val="0"/>
              </a:ext>
            </a:extLst>
          </a:blip>
          <a:stretch>
            <a:fillRect/>
          </a:stretch>
        </p:blipFill>
        <p:spPr>
          <a:xfrm>
            <a:off x="685800" y="-838201"/>
            <a:ext cx="7625471" cy="7823457"/>
          </a:xfrm>
          <a:prstGeom prst="rect">
            <a:avLst/>
          </a:prstGeom>
        </p:spPr>
      </p:pic>
      <p:pic>
        <p:nvPicPr>
          <p:cNvPr id="18" name="Picture 17" descr="HCC-Network-Logo_RGB.pn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6172200" y="3937000"/>
            <a:ext cx="2616200" cy="2616200"/>
          </a:xfrm>
          <a:prstGeom prst="rect">
            <a:avLst/>
          </a:prstGeom>
        </p:spPr>
      </p:pic>
      <p:sp>
        <p:nvSpPr>
          <p:cNvPr id="20" name="Rectangle 19"/>
          <p:cNvSpPr/>
          <p:nvPr userDrawn="1"/>
        </p:nvSpPr>
        <p:spPr>
          <a:xfrm>
            <a:off x="304800" y="5655862"/>
            <a:ext cx="5715000" cy="58477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1" u="none" strike="noStrike" kern="0" cap="none" spc="0" normalizeH="0" baseline="0" noProof="0" dirty="0" smtClean="0">
                <a:ln>
                  <a:noFill/>
                </a:ln>
                <a:solidFill>
                  <a:sysClr val="window" lastClr="FFFFFF"/>
                </a:solidFill>
                <a:effectLst/>
                <a:uLnTx/>
                <a:uFillTx/>
                <a:latin typeface="Arial"/>
                <a:cs typeface="Arial"/>
              </a:rPr>
              <a:t>Caring for the Human Spirit</a:t>
            </a:r>
            <a:r>
              <a:rPr kumimoji="0" lang="en-US" sz="3200" b="0" i="1" u="none" strike="noStrike" kern="0" cap="none" spc="0" normalizeH="0" baseline="30000" noProof="0" dirty="0" smtClean="0">
                <a:ln>
                  <a:noFill/>
                </a:ln>
                <a:solidFill>
                  <a:sysClr val="window" lastClr="FFFFFF"/>
                </a:solidFill>
                <a:effectLst/>
                <a:uLnTx/>
                <a:uFillTx/>
                <a:latin typeface="Arial"/>
                <a:cs typeface="Arial"/>
              </a:rPr>
              <a:t>™</a:t>
            </a:r>
            <a:endParaRPr kumimoji="0" lang="en-US" sz="3200" b="0" i="1" u="none" strike="noStrike" kern="0" cap="none" spc="0" normalizeH="0" baseline="30000" noProof="0" dirty="0">
              <a:ln>
                <a:noFill/>
              </a:ln>
              <a:solidFill>
                <a:sysClr val="window" lastClr="FFFFFF"/>
              </a:solidFill>
              <a:effectLst/>
              <a:uLnTx/>
              <a:uFillTx/>
              <a:latin typeface="Arial"/>
              <a:cs typeface="Arial"/>
            </a:endParaRPr>
          </a:p>
        </p:txBody>
      </p:sp>
      <p:sp>
        <p:nvSpPr>
          <p:cNvPr id="2" name="Title 1"/>
          <p:cNvSpPr>
            <a:spLocks noGrp="1"/>
          </p:cNvSpPr>
          <p:nvPr>
            <p:ph type="ctrTitle" hasCustomPrompt="1"/>
          </p:nvPr>
        </p:nvSpPr>
        <p:spPr>
          <a:xfrm>
            <a:off x="685800" y="683920"/>
            <a:ext cx="7772400" cy="2397625"/>
          </a:xfrm>
        </p:spPr>
        <p:txBody>
          <a:bodyPr>
            <a:noAutofit/>
          </a:bodyPr>
          <a:lstStyle>
            <a:lvl1pPr>
              <a:lnSpc>
                <a:spcPct val="80000"/>
              </a:lnSpc>
              <a:defRPr sz="5400" b="1">
                <a:solidFill>
                  <a:schemeClr val="bg1"/>
                </a:solidFill>
              </a:defRPr>
            </a:lvl1pPr>
          </a:lstStyle>
          <a:p>
            <a:r>
              <a:rPr lang="en-US" dirty="0" smtClean="0"/>
              <a:t>This is a </a:t>
            </a:r>
            <a:br>
              <a:rPr lang="en-US" dirty="0" smtClean="0"/>
            </a:br>
            <a:r>
              <a:rPr lang="en-US" dirty="0" smtClean="0"/>
              <a:t>Title Page Headline Style</a:t>
            </a:r>
            <a:endParaRPr lang="en-US" dirty="0"/>
          </a:p>
        </p:txBody>
      </p:sp>
      <p:sp>
        <p:nvSpPr>
          <p:cNvPr id="21"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FFFFFF"/>
                </a:solidFill>
              </a:defRPr>
            </a:lvl1pPr>
          </a:lstStyle>
          <a:p>
            <a:fld id="{2FC3495F-27FE-7F4C-B5F6-27ED40EC04EA}" type="datetimeFigureOut">
              <a:rPr lang="en-US" smtClean="0"/>
              <a:pPr/>
              <a:t>3/25/2016</a:t>
            </a:fld>
            <a:endParaRPr lang="en-US" dirty="0"/>
          </a:p>
        </p:txBody>
      </p:sp>
    </p:spTree>
    <p:extLst>
      <p:ext uri="{BB962C8B-B14F-4D97-AF65-F5344CB8AC3E}">
        <p14:creationId xmlns:p14="http://schemas.microsoft.com/office/powerpoint/2010/main" xmlns="" val="3819215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3" name="Rectangle 12"/>
          <p:cNvSpPr/>
          <p:nvPr userDrawn="1"/>
        </p:nvSpPr>
        <p:spPr>
          <a:xfrm>
            <a:off x="0" y="1524000"/>
            <a:ext cx="9144000" cy="4876800"/>
          </a:xfrm>
          <a:prstGeom prst="rect">
            <a:avLst/>
          </a:prstGeom>
          <a:solidFill>
            <a:srgbClr val="0260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p>
            <a:fld id="{F10D270D-290D-9845-9971-969DE126CE7F}" type="slidenum">
              <a:rPr lang="en-US" smtClean="0"/>
              <a:pPr/>
              <a:t>‹#›</a:t>
            </a:fld>
            <a:endParaRPr lang="en-US" dirty="0"/>
          </a:p>
        </p:txBody>
      </p:sp>
      <p:grpSp>
        <p:nvGrpSpPr>
          <p:cNvPr id="7" name="Group 6"/>
          <p:cNvGrpSpPr/>
          <p:nvPr userDrawn="1"/>
        </p:nvGrpSpPr>
        <p:grpSpPr>
          <a:xfrm>
            <a:off x="0" y="1"/>
            <a:ext cx="9144000" cy="1523999"/>
            <a:chOff x="0" y="1"/>
            <a:chExt cx="9144000" cy="1523999"/>
          </a:xfrm>
        </p:grpSpPr>
        <p:sp>
          <p:nvSpPr>
            <p:cNvPr id="8" name="Rectangle 7"/>
            <p:cNvSpPr/>
            <p:nvPr/>
          </p:nvSpPr>
          <p:spPr>
            <a:xfrm>
              <a:off x="0" y="1"/>
              <a:ext cx="9144000" cy="1411966"/>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9" name="Rectangle 8"/>
            <p:cNvSpPr/>
            <p:nvPr/>
          </p:nvSpPr>
          <p:spPr>
            <a:xfrm>
              <a:off x="0" y="1371600"/>
              <a:ext cx="9144000" cy="152400"/>
            </a:xfrm>
            <a:prstGeom prst="rect">
              <a:avLst/>
            </a:prstGeom>
            <a:solidFill>
              <a:srgbClr val="A5C249"/>
            </a:solidFill>
            <a:ln w="9525" cap="flat" cmpd="sng" algn="ctr">
              <a:noFill/>
              <a:prstDash val="solid"/>
            </a:ln>
            <a:effectLst>
              <a:outerShdw blurRad="57150" dist="38100" dir="5400000" algn="ctr" rotWithShape="0">
                <a:srgbClr val="0F6FC6">
                  <a:shade val="9000"/>
                  <a:satMod val="105000"/>
                  <a:alpha val="4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grpSp>
      <p:pic>
        <p:nvPicPr>
          <p:cNvPr id="10" name="Picture 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xmlns="" val="0"/>
              </a:ext>
            </a:extLst>
          </a:blip>
          <a:srcRect r="28522" b="59235"/>
          <a:stretch/>
        </p:blipFill>
        <p:spPr>
          <a:xfrm>
            <a:off x="6248400" y="-304799"/>
            <a:ext cx="2895600" cy="1676399"/>
          </a:xfrm>
          <a:prstGeom prst="rect">
            <a:avLst/>
          </a:prstGeom>
        </p:spPr>
      </p:pic>
      <p:sp>
        <p:nvSpPr>
          <p:cNvPr id="11" name="Title 1"/>
          <p:cNvSpPr>
            <a:spLocks noGrp="1"/>
          </p:cNvSpPr>
          <p:nvPr>
            <p:ph type="title" hasCustomPrompt="1"/>
          </p:nvPr>
        </p:nvSpPr>
        <p:spPr>
          <a:xfrm>
            <a:off x="457200" y="274638"/>
            <a:ext cx="8229600" cy="1143000"/>
          </a:xfrm>
        </p:spPr>
        <p:txBody>
          <a:bodyPr/>
          <a:lstStyle>
            <a:lvl1pPr algn="l">
              <a:defRPr b="1">
                <a:solidFill>
                  <a:schemeClr val="bg1"/>
                </a:solidFill>
              </a:defRPr>
            </a:lvl1pPr>
          </a:lstStyle>
          <a:p>
            <a:r>
              <a:rPr lang="en-US" dirty="0" smtClean="0"/>
              <a:t>The Headline</a:t>
            </a:r>
            <a:endParaRPr lang="en-US" dirty="0"/>
          </a:p>
        </p:txBody>
      </p:sp>
      <p:sp>
        <p:nvSpPr>
          <p:cNvPr id="12" name="Content Placeholder 2"/>
          <p:cNvSpPr>
            <a:spLocks noGrp="1"/>
          </p:cNvSpPr>
          <p:nvPr>
            <p:ph sz="half" idx="1" hasCustomPrompt="1"/>
          </p:nvPr>
        </p:nvSpPr>
        <p:spPr>
          <a:xfrm>
            <a:off x="457199" y="1915555"/>
            <a:ext cx="8443463" cy="4210608"/>
          </a:xfrm>
        </p:spPr>
        <p:txBody>
          <a:bodyPr/>
          <a:lstStyle>
            <a:lvl1pPr marL="342900" indent="-342900">
              <a:buClrTx/>
              <a:buFont typeface="Lucida Grande"/>
              <a:buChar char="•"/>
              <a:defRPr sz="2400" b="1">
                <a:solidFill>
                  <a:srgbClr val="FFFFFF"/>
                </a:solidFill>
              </a:defRPr>
            </a:lvl1pPr>
            <a:lvl2pPr marL="742950" indent="-285750">
              <a:buFont typeface="Arial"/>
              <a:buChar char="–"/>
              <a:defRPr sz="2000">
                <a:solidFill>
                  <a:srgbClr val="FFFFFF"/>
                </a:solidFill>
              </a:defRPr>
            </a:lvl2pPr>
            <a:lvl3pPr>
              <a:defRPr sz="1600">
                <a:solidFill>
                  <a:srgbClr val="FFFFFF"/>
                </a:solidFill>
              </a:defRPr>
            </a:lvl3pPr>
            <a:lvl4pPr>
              <a:defRPr sz="1800"/>
            </a:lvl4pPr>
            <a:lvl5pPr>
              <a:defRPr sz="1800"/>
            </a:lvl5pPr>
            <a:lvl6pPr>
              <a:defRPr sz="1800"/>
            </a:lvl6pPr>
            <a:lvl7pPr>
              <a:defRPr sz="1800"/>
            </a:lvl7pPr>
            <a:lvl8pPr>
              <a:defRPr sz="1800"/>
            </a:lvl8pPr>
            <a:lvl9pPr>
              <a:defRPr sz="1800"/>
            </a:lvl9pPr>
          </a:lstStyle>
          <a:p>
            <a:pPr lvl="0"/>
            <a:r>
              <a:rPr lang="en-US" dirty="0" smtClean="0"/>
              <a:t>Bulleted Copy Style</a:t>
            </a:r>
          </a:p>
          <a:p>
            <a:pPr lvl="1"/>
            <a:r>
              <a:rPr lang="en-US" dirty="0" smtClean="0"/>
              <a:t>More copy here</a:t>
            </a:r>
          </a:p>
          <a:p>
            <a:pPr lvl="2"/>
            <a:r>
              <a:rPr lang="en-US" dirty="0" smtClean="0"/>
              <a:t>More copy here</a:t>
            </a:r>
          </a:p>
        </p:txBody>
      </p:sp>
      <p:sp>
        <p:nvSpPr>
          <p:cNvPr id="14" name="Rectangle 13"/>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5" name="Picture 14" descr="HCC-Network-Logo_RGB.pn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52400" y="6070600"/>
            <a:ext cx="711200" cy="711200"/>
          </a:xfrm>
          <a:prstGeom prst="rect">
            <a:avLst/>
          </a:prstGeom>
        </p:spPr>
      </p:pic>
      <p:sp>
        <p:nvSpPr>
          <p:cNvPr id="16" name="Slide Number Placeholder 6"/>
          <p:cNvSpPr txBox="1">
            <a:spLocks/>
          </p:cNvSpPr>
          <p:nvPr userDrawn="1"/>
        </p:nvSpPr>
        <p:spPr>
          <a:xfrm>
            <a:off x="7010400" y="6499963"/>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10D270D-290D-9845-9971-969DE126CE7F}" type="slidenum">
              <a:rPr lang="en-US" smtClean="0"/>
              <a:pPr/>
              <a:t>‹#›</a:t>
            </a:fld>
            <a:endParaRPr lang="en-US" dirty="0"/>
          </a:p>
        </p:txBody>
      </p:sp>
    </p:spTree>
    <p:extLst>
      <p:ext uri="{BB962C8B-B14F-4D97-AF65-F5344CB8AC3E}">
        <p14:creationId xmlns:p14="http://schemas.microsoft.com/office/powerpoint/2010/main" xmlns="" val="1517622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0" y="1524000"/>
            <a:ext cx="9144000" cy="4876800"/>
          </a:xfrm>
          <a:prstGeom prst="rect">
            <a:avLst/>
          </a:prstGeom>
          <a:solidFill>
            <a:srgbClr val="0260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7" name="Group 16"/>
          <p:cNvGrpSpPr/>
          <p:nvPr userDrawn="1"/>
        </p:nvGrpSpPr>
        <p:grpSpPr>
          <a:xfrm>
            <a:off x="0" y="1"/>
            <a:ext cx="9144000" cy="1523999"/>
            <a:chOff x="0" y="1"/>
            <a:chExt cx="9144000" cy="1523999"/>
          </a:xfrm>
        </p:grpSpPr>
        <p:sp>
          <p:nvSpPr>
            <p:cNvPr id="18" name="Rectangle 17"/>
            <p:cNvSpPr/>
            <p:nvPr/>
          </p:nvSpPr>
          <p:spPr>
            <a:xfrm>
              <a:off x="0" y="1"/>
              <a:ext cx="9144000" cy="1411966"/>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9" name="Rectangle 18"/>
            <p:cNvSpPr/>
            <p:nvPr/>
          </p:nvSpPr>
          <p:spPr>
            <a:xfrm>
              <a:off x="0" y="1371600"/>
              <a:ext cx="9144000" cy="152400"/>
            </a:xfrm>
            <a:prstGeom prst="rect">
              <a:avLst/>
            </a:prstGeom>
            <a:solidFill>
              <a:srgbClr val="A5C249"/>
            </a:solidFill>
            <a:ln w="9525" cap="flat" cmpd="sng" algn="ctr">
              <a:noFill/>
              <a:prstDash val="solid"/>
            </a:ln>
            <a:effectLst>
              <a:outerShdw blurRad="57150" dist="38100" dir="5400000" algn="ctr" rotWithShape="0">
                <a:srgbClr val="0F6FC6">
                  <a:shade val="9000"/>
                  <a:satMod val="105000"/>
                  <a:alpha val="4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grpSp>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xmlns="" val="0"/>
              </a:ext>
            </a:extLst>
          </a:blip>
          <a:srcRect r="28522" b="59235"/>
          <a:stretch/>
        </p:blipFill>
        <p:spPr>
          <a:xfrm>
            <a:off x="6248400" y="-304799"/>
            <a:ext cx="2895600" cy="1676399"/>
          </a:xfrm>
          <a:prstGeom prst="rect">
            <a:avLst/>
          </a:prstGeom>
        </p:spPr>
      </p:pic>
      <p:sp>
        <p:nvSpPr>
          <p:cNvPr id="2" name="Title 1"/>
          <p:cNvSpPr>
            <a:spLocks noGrp="1"/>
          </p:cNvSpPr>
          <p:nvPr>
            <p:ph type="title" hasCustomPrompt="1"/>
          </p:nvPr>
        </p:nvSpPr>
        <p:spPr/>
        <p:txBody>
          <a:bodyPr/>
          <a:lstStyle>
            <a:lvl1pPr algn="l">
              <a:defRPr b="1">
                <a:solidFill>
                  <a:schemeClr val="bg1"/>
                </a:solidFill>
              </a:defRPr>
            </a:lvl1pPr>
          </a:lstStyle>
          <a:p>
            <a:r>
              <a:rPr lang="en-US" dirty="0" smtClean="0"/>
              <a:t>The Headline</a:t>
            </a:r>
            <a:endParaRPr lang="en-US" dirty="0"/>
          </a:p>
        </p:txBody>
      </p:sp>
      <p:sp>
        <p:nvSpPr>
          <p:cNvPr id="3" name="Content Placeholder 2"/>
          <p:cNvSpPr>
            <a:spLocks noGrp="1"/>
          </p:cNvSpPr>
          <p:nvPr>
            <p:ph sz="half" idx="1" hasCustomPrompt="1"/>
          </p:nvPr>
        </p:nvSpPr>
        <p:spPr>
          <a:xfrm>
            <a:off x="457200" y="1915555"/>
            <a:ext cx="4038600" cy="4210608"/>
          </a:xfrm>
        </p:spPr>
        <p:txBody>
          <a:bodyPr/>
          <a:lstStyle>
            <a:lvl1pPr marL="342900" indent="-342900">
              <a:buClr>
                <a:schemeClr val="bg1"/>
              </a:buClr>
              <a:buFont typeface="Lucida Grande"/>
              <a:buChar char="•"/>
              <a:defRPr sz="2400" b="1">
                <a:solidFill>
                  <a:schemeClr val="bg1"/>
                </a:solidFill>
              </a:defRPr>
            </a:lvl1pPr>
            <a:lvl2pPr marL="742950" indent="-285750">
              <a:buFont typeface="Arial"/>
              <a:buChar char="–"/>
              <a:defRPr sz="2000">
                <a:solidFill>
                  <a:schemeClr val="bg1"/>
                </a:solidFill>
              </a:defRPr>
            </a:lvl2pPr>
            <a:lvl3pPr>
              <a:defRPr sz="1600">
                <a:solidFill>
                  <a:schemeClr val="bg1"/>
                </a:solidFill>
              </a:defRPr>
            </a:lvl3pPr>
            <a:lvl4pPr>
              <a:defRPr sz="1800"/>
            </a:lvl4pPr>
            <a:lvl5pPr>
              <a:defRPr sz="1800"/>
            </a:lvl5pPr>
            <a:lvl6pPr>
              <a:defRPr sz="1800"/>
            </a:lvl6pPr>
            <a:lvl7pPr>
              <a:defRPr sz="1800"/>
            </a:lvl7pPr>
            <a:lvl8pPr>
              <a:defRPr sz="1800"/>
            </a:lvl8pPr>
            <a:lvl9pPr>
              <a:defRPr sz="1800"/>
            </a:lvl9pPr>
          </a:lstStyle>
          <a:p>
            <a:pPr lvl="0"/>
            <a:r>
              <a:rPr lang="en-US" dirty="0" smtClean="0"/>
              <a:t>Bulleted Copy Style</a:t>
            </a:r>
          </a:p>
          <a:p>
            <a:pPr lvl="1"/>
            <a:r>
              <a:rPr lang="en-US" dirty="0" smtClean="0"/>
              <a:t>More copy here</a:t>
            </a:r>
          </a:p>
          <a:p>
            <a:pPr lvl="2"/>
            <a:r>
              <a:rPr lang="en-US" dirty="0" smtClean="0"/>
              <a:t>More copy here</a:t>
            </a:r>
          </a:p>
        </p:txBody>
      </p:sp>
      <p:sp>
        <p:nvSpPr>
          <p:cNvPr id="8" name="Content Placeholder 2"/>
          <p:cNvSpPr>
            <a:spLocks noGrp="1"/>
          </p:cNvSpPr>
          <p:nvPr>
            <p:ph sz="half" idx="13" hasCustomPrompt="1"/>
          </p:nvPr>
        </p:nvSpPr>
        <p:spPr>
          <a:xfrm>
            <a:off x="4698873" y="1915555"/>
            <a:ext cx="4038600" cy="4210608"/>
          </a:xfrm>
        </p:spPr>
        <p:txBody>
          <a:bodyPr/>
          <a:lstStyle>
            <a:lvl1pPr marL="342900" indent="-342900">
              <a:buClr>
                <a:schemeClr val="bg1"/>
              </a:buClr>
              <a:buFont typeface="Lucida Grande"/>
              <a:buChar char="•"/>
              <a:defRPr sz="2400" b="1">
                <a:solidFill>
                  <a:srgbClr val="FFFFFF"/>
                </a:solidFill>
              </a:defRPr>
            </a:lvl1pPr>
            <a:lvl2pPr marL="742950" indent="-285750">
              <a:buFont typeface="Arial"/>
              <a:buChar char="–"/>
              <a:defRPr sz="2000">
                <a:solidFill>
                  <a:srgbClr val="FFFFFF"/>
                </a:solidFill>
              </a:defRPr>
            </a:lvl2pPr>
            <a:lvl3pPr>
              <a:defRPr sz="1600">
                <a:solidFill>
                  <a:srgbClr val="FFFFFF"/>
                </a:solidFill>
              </a:defRPr>
            </a:lvl3pPr>
            <a:lvl4pPr>
              <a:defRPr sz="1800"/>
            </a:lvl4pPr>
            <a:lvl5pPr>
              <a:defRPr sz="1800"/>
            </a:lvl5pPr>
            <a:lvl6pPr>
              <a:defRPr sz="1800"/>
            </a:lvl6pPr>
            <a:lvl7pPr>
              <a:defRPr sz="1800"/>
            </a:lvl7pPr>
            <a:lvl8pPr>
              <a:defRPr sz="1800"/>
            </a:lvl8pPr>
            <a:lvl9pPr>
              <a:defRPr sz="1800"/>
            </a:lvl9pPr>
          </a:lstStyle>
          <a:p>
            <a:pPr lvl="0"/>
            <a:r>
              <a:rPr lang="en-US" dirty="0" smtClean="0"/>
              <a:t>Bulleted Copy Style</a:t>
            </a:r>
          </a:p>
          <a:p>
            <a:pPr lvl="1"/>
            <a:r>
              <a:rPr lang="en-US" dirty="0" smtClean="0"/>
              <a:t>More copy here</a:t>
            </a:r>
          </a:p>
          <a:p>
            <a:pPr lvl="2"/>
            <a:r>
              <a:rPr lang="en-US" dirty="0" smtClean="0"/>
              <a:t>More copy here</a:t>
            </a:r>
          </a:p>
        </p:txBody>
      </p:sp>
      <p:sp>
        <p:nvSpPr>
          <p:cNvPr id="11" name="Rectangle 10"/>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2" name="Picture 11" descr="HCC-Network-Logo_RGB.pn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52400" y="6070600"/>
            <a:ext cx="711200" cy="711200"/>
          </a:xfrm>
          <a:prstGeom prst="rect">
            <a:avLst/>
          </a:prstGeom>
        </p:spPr>
      </p:pic>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Tree>
    <p:extLst>
      <p:ext uri="{BB962C8B-B14F-4D97-AF65-F5344CB8AC3E}">
        <p14:creationId xmlns:p14="http://schemas.microsoft.com/office/powerpoint/2010/main" xmlns="" val="2525748753"/>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Photo">
    <p:bg>
      <p:bgRef idx="1001">
        <a:schemeClr val="bg1"/>
      </p:bgRef>
    </p:bg>
    <p:spTree>
      <p:nvGrpSpPr>
        <p:cNvPr id="1" name=""/>
        <p:cNvGrpSpPr/>
        <p:nvPr/>
      </p:nvGrpSpPr>
      <p:grpSpPr>
        <a:xfrm>
          <a:off x="0" y="0"/>
          <a:ext cx="0" cy="0"/>
          <a:chOff x="0" y="0"/>
          <a:chExt cx="0" cy="0"/>
        </a:xfrm>
      </p:grpSpPr>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xmlns="" val="0"/>
              </a:ext>
            </a:extLst>
          </a:blip>
          <a:srcRect r="28522" b="59235"/>
          <a:stretch/>
        </p:blipFill>
        <p:spPr>
          <a:xfrm>
            <a:off x="6248400" y="-304799"/>
            <a:ext cx="2895600" cy="1676399"/>
          </a:xfrm>
          <a:prstGeom prst="rect">
            <a:avLst/>
          </a:prstGeom>
        </p:spPr>
      </p:pic>
      <p:sp>
        <p:nvSpPr>
          <p:cNvPr id="2" name="Title 1"/>
          <p:cNvSpPr>
            <a:spLocks noGrp="1"/>
          </p:cNvSpPr>
          <p:nvPr>
            <p:ph type="title" hasCustomPrompt="1"/>
          </p:nvPr>
        </p:nvSpPr>
        <p:spPr>
          <a:xfrm>
            <a:off x="457200" y="228600"/>
            <a:ext cx="8229600" cy="1143000"/>
          </a:xfrm>
        </p:spPr>
        <p:txBody>
          <a:bodyPr/>
          <a:lstStyle>
            <a:lvl1pPr algn="l">
              <a:defRPr b="1">
                <a:solidFill>
                  <a:srgbClr val="1E74C8"/>
                </a:solidFill>
              </a:defRPr>
            </a:lvl1pPr>
          </a:lstStyle>
          <a:p>
            <a:r>
              <a:rPr lang="en-US" dirty="0" smtClean="0"/>
              <a:t>The Headline</a:t>
            </a:r>
            <a:endParaRPr lang="en-US" dirty="0"/>
          </a:p>
        </p:txBody>
      </p:sp>
      <p:sp>
        <p:nvSpPr>
          <p:cNvPr id="3" name="Content Placeholder 2"/>
          <p:cNvSpPr>
            <a:spLocks noGrp="1"/>
          </p:cNvSpPr>
          <p:nvPr>
            <p:ph sz="half" idx="1" hasCustomPrompt="1"/>
          </p:nvPr>
        </p:nvSpPr>
        <p:spPr>
          <a:xfrm>
            <a:off x="457200" y="1915555"/>
            <a:ext cx="4038600" cy="635048"/>
          </a:xfrm>
        </p:spPr>
        <p:txBody>
          <a:bodyPr/>
          <a:lstStyle>
            <a:lvl1pPr marL="342900" indent="-342900">
              <a:buClr>
                <a:srgbClr val="164282"/>
              </a:buClr>
              <a:buFont typeface="Arial"/>
              <a:buChar char="•"/>
              <a:defRPr sz="2400" b="1">
                <a:solidFill>
                  <a:srgbClr val="1E74C8"/>
                </a:solidFill>
              </a:defRPr>
            </a:lvl1pPr>
            <a:lvl2pPr marL="742950" indent="-285750">
              <a:buFont typeface="Arial"/>
              <a:buChar char="–"/>
              <a:defRPr sz="2000">
                <a:solidFill>
                  <a:schemeClr val="tx1"/>
                </a:solidFill>
              </a:defRPr>
            </a:lvl2pPr>
            <a:lvl3pPr>
              <a:defRPr sz="1600">
                <a:solidFill>
                  <a:schemeClr val="tx1"/>
                </a:solidFill>
              </a:defRPr>
            </a:lvl3pPr>
            <a:lvl4pPr>
              <a:defRPr sz="1800"/>
            </a:lvl4pPr>
            <a:lvl5pPr>
              <a:defRPr sz="1800"/>
            </a:lvl5pPr>
            <a:lvl6pPr>
              <a:defRPr sz="1800"/>
            </a:lvl6pPr>
            <a:lvl7pPr>
              <a:defRPr sz="1800"/>
            </a:lvl7pPr>
            <a:lvl8pPr>
              <a:defRPr sz="1800"/>
            </a:lvl8pPr>
            <a:lvl9pPr>
              <a:defRPr sz="1800"/>
            </a:lvl9pPr>
          </a:lstStyle>
          <a:p>
            <a:pPr lvl="0"/>
            <a:r>
              <a:rPr lang="en-US" dirty="0" smtClean="0"/>
              <a:t>Bulleted Copy Style</a:t>
            </a:r>
          </a:p>
        </p:txBody>
      </p:sp>
      <p:sp>
        <p:nvSpPr>
          <p:cNvPr id="11" name="Rectangle 10"/>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2" name="Picture 11" descr="HCC-Network-Logo_RGB.pn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52400" y="6070600"/>
            <a:ext cx="711200" cy="711200"/>
          </a:xfrm>
          <a:prstGeom prst="rect">
            <a:avLst/>
          </a:prstGeom>
        </p:spPr>
      </p:pic>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
        <p:nvSpPr>
          <p:cNvPr id="14" name="Picture Placeholder 2"/>
          <p:cNvSpPr>
            <a:spLocks noGrp="1"/>
          </p:cNvSpPr>
          <p:nvPr>
            <p:ph type="pic" idx="13"/>
          </p:nvPr>
        </p:nvSpPr>
        <p:spPr>
          <a:xfrm>
            <a:off x="4715790" y="1371600"/>
            <a:ext cx="4428210" cy="5105400"/>
          </a:xfrm>
          <a:solidFill>
            <a:srgbClr val="1E74C8"/>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0" name="Rectangle 9"/>
          <p:cNvSpPr/>
          <p:nvPr userDrawn="1"/>
        </p:nvSpPr>
        <p:spPr>
          <a:xfrm>
            <a:off x="0" y="1219200"/>
            <a:ext cx="9144000" cy="1524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3" name="Content Placeholder 3"/>
          <p:cNvSpPr>
            <a:spLocks noGrp="1"/>
          </p:cNvSpPr>
          <p:nvPr>
            <p:ph sz="half" idx="2" hasCustomPrompt="1"/>
          </p:nvPr>
        </p:nvSpPr>
        <p:spPr>
          <a:xfrm>
            <a:off x="457200" y="2495041"/>
            <a:ext cx="4040188" cy="357555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4100331047"/>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line and photo">
    <p:bg>
      <p:bgRef idx="1001">
        <a:schemeClr val="bg1"/>
      </p:bgRef>
    </p:bg>
    <p:spTree>
      <p:nvGrpSpPr>
        <p:cNvPr id="1" name=""/>
        <p:cNvGrpSpPr/>
        <p:nvPr/>
      </p:nvGrpSpPr>
      <p:grpSpPr>
        <a:xfrm>
          <a:off x="0" y="0"/>
          <a:ext cx="0" cy="0"/>
          <a:chOff x="0" y="0"/>
          <a:chExt cx="0" cy="0"/>
        </a:xfrm>
      </p:grpSpPr>
      <p:sp>
        <p:nvSpPr>
          <p:cNvPr id="14" name="Picture Placeholder 2"/>
          <p:cNvSpPr>
            <a:spLocks noGrp="1"/>
          </p:cNvSpPr>
          <p:nvPr>
            <p:ph type="pic" idx="13"/>
          </p:nvPr>
        </p:nvSpPr>
        <p:spPr>
          <a:xfrm>
            <a:off x="0" y="1371600"/>
            <a:ext cx="9144000" cy="5105400"/>
          </a:xfrm>
          <a:solidFill>
            <a:srgbClr val="1E74C8"/>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xmlns="" val="0"/>
              </a:ext>
            </a:extLst>
          </a:blip>
          <a:srcRect r="28522" b="59235"/>
          <a:stretch/>
        </p:blipFill>
        <p:spPr>
          <a:xfrm>
            <a:off x="6248400" y="-304799"/>
            <a:ext cx="2895600" cy="1676399"/>
          </a:xfrm>
          <a:prstGeom prst="rect">
            <a:avLst/>
          </a:prstGeom>
        </p:spPr>
      </p:pic>
      <p:sp>
        <p:nvSpPr>
          <p:cNvPr id="2" name="Title 1"/>
          <p:cNvSpPr>
            <a:spLocks noGrp="1"/>
          </p:cNvSpPr>
          <p:nvPr>
            <p:ph type="title" hasCustomPrompt="1"/>
          </p:nvPr>
        </p:nvSpPr>
        <p:spPr>
          <a:xfrm>
            <a:off x="457200" y="228600"/>
            <a:ext cx="8229600" cy="1143000"/>
          </a:xfrm>
        </p:spPr>
        <p:txBody>
          <a:bodyPr/>
          <a:lstStyle>
            <a:lvl1pPr algn="l">
              <a:defRPr b="1">
                <a:solidFill>
                  <a:srgbClr val="1E74C8"/>
                </a:solidFill>
              </a:defRPr>
            </a:lvl1pPr>
          </a:lstStyle>
          <a:p>
            <a:r>
              <a:rPr lang="en-US" dirty="0" smtClean="0"/>
              <a:t>The Headline</a:t>
            </a:r>
            <a:endParaRPr lang="en-US" dirty="0"/>
          </a:p>
        </p:txBody>
      </p:sp>
      <p:sp>
        <p:nvSpPr>
          <p:cNvPr id="11" name="Rectangle 10"/>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2" name="Picture 11" descr="HCC-Network-Logo_RGB.pn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52400" y="6070600"/>
            <a:ext cx="711200" cy="711200"/>
          </a:xfrm>
          <a:prstGeom prst="rect">
            <a:avLst/>
          </a:prstGeom>
        </p:spPr>
      </p:pic>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
        <p:nvSpPr>
          <p:cNvPr id="16" name="Rectangle 15"/>
          <p:cNvSpPr/>
          <p:nvPr userDrawn="1"/>
        </p:nvSpPr>
        <p:spPr>
          <a:xfrm>
            <a:off x="0" y="1219200"/>
            <a:ext cx="9144000" cy="1524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Tree>
    <p:extLst>
      <p:ext uri="{BB962C8B-B14F-4D97-AF65-F5344CB8AC3E}">
        <p14:creationId xmlns:p14="http://schemas.microsoft.com/office/powerpoint/2010/main" xmlns="" val="3134233949"/>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or call out">
    <p:bg>
      <p:bgRef idx="1001">
        <a:schemeClr val="bg1"/>
      </p:bgRef>
    </p:bg>
    <p:spTree>
      <p:nvGrpSpPr>
        <p:cNvPr id="1" name=""/>
        <p:cNvGrpSpPr/>
        <p:nvPr/>
      </p:nvGrpSpPr>
      <p:grpSpPr>
        <a:xfrm>
          <a:off x="0" y="0"/>
          <a:ext cx="0" cy="0"/>
          <a:chOff x="0" y="0"/>
          <a:chExt cx="0" cy="0"/>
        </a:xfrm>
      </p:grpSpPr>
      <p:grpSp>
        <p:nvGrpSpPr>
          <p:cNvPr id="17" name="Group 16"/>
          <p:cNvGrpSpPr/>
          <p:nvPr userDrawn="1"/>
        </p:nvGrpSpPr>
        <p:grpSpPr>
          <a:xfrm>
            <a:off x="0" y="1"/>
            <a:ext cx="9144000" cy="1523999"/>
            <a:chOff x="0" y="1"/>
            <a:chExt cx="9144000" cy="1523999"/>
          </a:xfrm>
        </p:grpSpPr>
        <p:sp>
          <p:nvSpPr>
            <p:cNvPr id="18" name="Rectangle 17"/>
            <p:cNvSpPr/>
            <p:nvPr/>
          </p:nvSpPr>
          <p:spPr>
            <a:xfrm>
              <a:off x="0" y="1"/>
              <a:ext cx="9144000" cy="1411966"/>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9" name="Rectangle 18"/>
            <p:cNvSpPr/>
            <p:nvPr/>
          </p:nvSpPr>
          <p:spPr>
            <a:xfrm>
              <a:off x="0" y="1371600"/>
              <a:ext cx="9144000" cy="152400"/>
            </a:xfrm>
            <a:prstGeom prst="rect">
              <a:avLst/>
            </a:prstGeom>
            <a:solidFill>
              <a:srgbClr val="A5C249"/>
            </a:solidFill>
            <a:ln w="9525" cap="flat" cmpd="sng" algn="ctr">
              <a:noFill/>
              <a:prstDash val="solid"/>
            </a:ln>
            <a:effectLst>
              <a:outerShdw blurRad="57150" dist="38100" dir="5400000" algn="ctr" rotWithShape="0">
                <a:srgbClr val="0F6FC6">
                  <a:shade val="9000"/>
                  <a:satMod val="105000"/>
                  <a:alpha val="4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grpSp>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xmlns="" val="0"/>
              </a:ext>
            </a:extLst>
          </a:blip>
          <a:srcRect r="28522" b="59235"/>
          <a:stretch/>
        </p:blipFill>
        <p:spPr>
          <a:xfrm>
            <a:off x="6248400" y="-304799"/>
            <a:ext cx="2895600" cy="1676399"/>
          </a:xfrm>
          <a:prstGeom prst="rect">
            <a:avLst/>
          </a:prstGeom>
        </p:spPr>
      </p:pic>
      <p:sp>
        <p:nvSpPr>
          <p:cNvPr id="2" name="Title 1"/>
          <p:cNvSpPr>
            <a:spLocks noGrp="1"/>
          </p:cNvSpPr>
          <p:nvPr>
            <p:ph type="title" hasCustomPrompt="1"/>
          </p:nvPr>
        </p:nvSpPr>
        <p:spPr/>
        <p:txBody>
          <a:bodyPr/>
          <a:lstStyle>
            <a:lvl1pPr algn="l">
              <a:defRPr b="1">
                <a:solidFill>
                  <a:schemeClr val="bg1"/>
                </a:solidFill>
              </a:defRPr>
            </a:lvl1pPr>
          </a:lstStyle>
          <a:p>
            <a:r>
              <a:rPr lang="en-US" dirty="0" smtClean="0"/>
              <a:t>The Headline</a:t>
            </a:r>
            <a:endParaRPr lang="en-US" dirty="0"/>
          </a:p>
        </p:txBody>
      </p:sp>
      <p:sp>
        <p:nvSpPr>
          <p:cNvPr id="11" name="Rectangle 10"/>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2" name="Picture 11" descr="HCC-Network-Logo_RGB.pn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52400" y="6070600"/>
            <a:ext cx="711200" cy="711200"/>
          </a:xfrm>
          <a:prstGeom prst="rect">
            <a:avLst/>
          </a:prstGeom>
        </p:spPr>
      </p:pic>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
        <p:nvSpPr>
          <p:cNvPr id="15" name="Subtitle 2"/>
          <p:cNvSpPr>
            <a:spLocks noGrp="1"/>
          </p:cNvSpPr>
          <p:nvPr>
            <p:ph type="subTitle" idx="1" hasCustomPrompt="1"/>
          </p:nvPr>
        </p:nvSpPr>
        <p:spPr>
          <a:xfrm>
            <a:off x="1371600" y="2886780"/>
            <a:ext cx="6400800" cy="1752600"/>
          </a:xfrm>
        </p:spPr>
        <p:txBody>
          <a:bodyPr/>
          <a:lstStyle>
            <a:lvl1pPr marL="0" marR="0" indent="0" algn="ctr" defTabSz="457200" rtl="0" eaLnBrk="1" fontAlgn="auto" latinLnBrk="0" hangingPunct="1">
              <a:lnSpc>
                <a:spcPct val="100000"/>
              </a:lnSpc>
              <a:spcBef>
                <a:spcPct val="20000"/>
              </a:spcBef>
              <a:spcAft>
                <a:spcPts val="0"/>
              </a:spcAft>
              <a:buClrTx/>
              <a:buSzTx/>
              <a:buFont typeface="Arial"/>
              <a:buNone/>
              <a:tabLst/>
              <a:defRPr b="1" baseline="0">
                <a:solidFill>
                  <a:srgbClr val="1E74C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indent="0">
              <a:buNone/>
            </a:pPr>
            <a:r>
              <a:rPr lang="en-US" sz="3200" i="1" dirty="0" smtClean="0">
                <a:latin typeface="+mn-lt"/>
                <a:cs typeface="Arial"/>
              </a:rPr>
              <a:t>This is a </a:t>
            </a:r>
            <a:r>
              <a:rPr lang="en-US" sz="3200" b="1" i="1" dirty="0" smtClean="0">
                <a:solidFill>
                  <a:srgbClr val="003EA6"/>
                </a:solidFill>
                <a:latin typeface="+mn-lt"/>
                <a:cs typeface="Arial"/>
              </a:rPr>
              <a:t>“full large quote style” </a:t>
            </a:r>
          </a:p>
        </p:txBody>
      </p:sp>
    </p:spTree>
    <p:extLst>
      <p:ext uri="{BB962C8B-B14F-4D97-AF65-F5344CB8AC3E}">
        <p14:creationId xmlns:p14="http://schemas.microsoft.com/office/powerpoint/2010/main" xmlns="" val="323311941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4" name="Rectangle 13"/>
          <p:cNvSpPr/>
          <p:nvPr userDrawn="1"/>
        </p:nvSpPr>
        <p:spPr>
          <a:xfrm>
            <a:off x="0" y="3581400"/>
            <a:ext cx="9144000" cy="32766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5" name="Rectangle 14"/>
          <p:cNvSpPr/>
          <p:nvPr userDrawn="1"/>
        </p:nvSpPr>
        <p:spPr>
          <a:xfrm>
            <a:off x="0" y="0"/>
            <a:ext cx="9144000" cy="3505200"/>
          </a:xfrm>
          <a:prstGeom prst="rect">
            <a:avLst/>
          </a:prstGeom>
          <a:solidFill>
            <a:srgbClr val="0260AA"/>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7" name="Picture 16" descr="tree_transparant.psd"/>
          <p:cNvPicPr>
            <a:picLocks noChangeAspect="1"/>
          </p:cNvPicPr>
          <p:nvPr userDrawn="1"/>
        </p:nvPicPr>
        <p:blipFill>
          <a:blip r:embed="rId2" cstate="print">
            <a:alphaModFix amt="61000"/>
            <a:extLst>
              <a:ext uri="{28A0092B-C50C-407E-A947-70E740481C1C}">
                <a14:useLocalDpi xmlns:a14="http://schemas.microsoft.com/office/drawing/2010/main" xmlns="" val="0"/>
              </a:ext>
            </a:extLst>
          </a:blip>
          <a:stretch>
            <a:fillRect/>
          </a:stretch>
        </p:blipFill>
        <p:spPr>
          <a:xfrm>
            <a:off x="685800" y="-838201"/>
            <a:ext cx="7625471" cy="7823457"/>
          </a:xfrm>
          <a:prstGeom prst="rect">
            <a:avLst/>
          </a:prstGeom>
        </p:spPr>
      </p:pic>
      <p:pic>
        <p:nvPicPr>
          <p:cNvPr id="18" name="Picture 17" descr="HCC-Network-Logo_RGB.pn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7569200" y="5334000"/>
            <a:ext cx="1219200" cy="1219200"/>
          </a:xfrm>
          <a:prstGeom prst="rect">
            <a:avLst/>
          </a:prstGeom>
        </p:spPr>
      </p:pic>
      <p:sp>
        <p:nvSpPr>
          <p:cNvPr id="2" name="Title 1"/>
          <p:cNvSpPr>
            <a:spLocks noGrp="1"/>
          </p:cNvSpPr>
          <p:nvPr>
            <p:ph type="ctrTitle" hasCustomPrompt="1"/>
          </p:nvPr>
        </p:nvSpPr>
        <p:spPr>
          <a:xfrm>
            <a:off x="685800" y="683920"/>
            <a:ext cx="7772400" cy="2397625"/>
          </a:xfrm>
        </p:spPr>
        <p:txBody>
          <a:bodyPr>
            <a:noAutofit/>
          </a:bodyPr>
          <a:lstStyle>
            <a:lvl1pPr>
              <a:lnSpc>
                <a:spcPct val="80000"/>
              </a:lnSpc>
              <a:defRPr sz="5400" b="1">
                <a:solidFill>
                  <a:schemeClr val="bg1"/>
                </a:solidFill>
              </a:defRPr>
            </a:lvl1pPr>
          </a:lstStyle>
          <a:p>
            <a:r>
              <a:rPr lang="en-US" dirty="0" smtClean="0"/>
              <a:t>This is a </a:t>
            </a:r>
            <a:br>
              <a:rPr lang="en-US" dirty="0" smtClean="0"/>
            </a:br>
            <a:r>
              <a:rPr lang="en-US" dirty="0" smtClean="0"/>
              <a:t>Title Page Headline Style</a:t>
            </a:r>
            <a:endParaRPr lang="en-US" dirty="0"/>
          </a:p>
        </p:txBody>
      </p:sp>
      <p:sp>
        <p:nvSpPr>
          <p:cNvPr id="9" name="Content Placeholder 2"/>
          <p:cNvSpPr>
            <a:spLocks noGrp="1"/>
          </p:cNvSpPr>
          <p:nvPr>
            <p:ph sz="half" idx="1" hasCustomPrompt="1"/>
          </p:nvPr>
        </p:nvSpPr>
        <p:spPr>
          <a:xfrm>
            <a:off x="685800" y="3863454"/>
            <a:ext cx="5042385" cy="871768"/>
          </a:xfrm>
        </p:spPr>
        <p:txBody>
          <a:bodyPr/>
          <a:lstStyle>
            <a:lvl1pPr marL="0" indent="0">
              <a:buClr>
                <a:srgbClr val="164282"/>
              </a:buClr>
              <a:buFontTx/>
              <a:buNone/>
              <a:defRPr sz="2400" b="1" baseline="0"/>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SPEAKER NAME</a:t>
            </a:r>
            <a:br>
              <a:rPr lang="en-US" dirty="0" smtClean="0"/>
            </a:br>
            <a:r>
              <a:rPr lang="en-US" dirty="0" smtClean="0"/>
              <a:t>Title</a:t>
            </a:r>
          </a:p>
        </p:txBody>
      </p:sp>
      <p:sp>
        <p:nvSpPr>
          <p:cNvPr id="11" name="Content Placeholder 2"/>
          <p:cNvSpPr>
            <a:spLocks noGrp="1"/>
          </p:cNvSpPr>
          <p:nvPr>
            <p:ph sz="half" idx="10" hasCustomPrompt="1"/>
          </p:nvPr>
        </p:nvSpPr>
        <p:spPr>
          <a:xfrm>
            <a:off x="685800" y="4584556"/>
            <a:ext cx="5042385" cy="871768"/>
          </a:xfrm>
        </p:spPr>
        <p:txBody>
          <a:bodyPr/>
          <a:lstStyle>
            <a:lvl1pPr marL="0" indent="0">
              <a:buClr>
                <a:srgbClr val="164282"/>
              </a:buClr>
              <a:buFontTx/>
              <a:buNone/>
              <a:defRPr sz="2400" b="0" i="1" baseline="0"/>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Company</a:t>
            </a:r>
          </a:p>
        </p:txBody>
      </p:sp>
    </p:spTree>
    <p:extLst>
      <p:ext uri="{BB962C8B-B14F-4D97-AF65-F5344CB8AC3E}">
        <p14:creationId xmlns:p14="http://schemas.microsoft.com/office/powerpoint/2010/main" xmlns="" val="3080594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0" name="Rectangle 9"/>
          <p:cNvSpPr/>
          <p:nvPr userDrawn="1"/>
        </p:nvSpPr>
        <p:spPr>
          <a:xfrm>
            <a:off x="0" y="3584222"/>
            <a:ext cx="9144000" cy="3273778"/>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5" name="Rectangle 14"/>
          <p:cNvSpPr/>
          <p:nvPr userDrawn="1"/>
        </p:nvSpPr>
        <p:spPr>
          <a:xfrm>
            <a:off x="0" y="0"/>
            <a:ext cx="9144000" cy="3505200"/>
          </a:xfrm>
          <a:prstGeom prst="rect">
            <a:avLst/>
          </a:prstGeom>
          <a:solidFill>
            <a:schemeClr val="accent3"/>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7" name="Picture 16" descr="tree_transparant.psd"/>
          <p:cNvPicPr>
            <a:picLocks noChangeAspect="1"/>
          </p:cNvPicPr>
          <p:nvPr userDrawn="1"/>
        </p:nvPicPr>
        <p:blipFill>
          <a:blip r:embed="rId2" cstate="print">
            <a:alphaModFix amt="61000"/>
            <a:extLst>
              <a:ext uri="{28A0092B-C50C-407E-A947-70E740481C1C}">
                <a14:useLocalDpi xmlns:a14="http://schemas.microsoft.com/office/drawing/2010/main" xmlns="" val="0"/>
              </a:ext>
            </a:extLst>
          </a:blip>
          <a:stretch>
            <a:fillRect/>
          </a:stretch>
        </p:blipFill>
        <p:spPr>
          <a:xfrm>
            <a:off x="685800" y="-838201"/>
            <a:ext cx="7625471" cy="7823457"/>
          </a:xfrm>
          <a:prstGeom prst="rect">
            <a:avLst/>
          </a:prstGeom>
        </p:spPr>
      </p:pic>
      <p:pic>
        <p:nvPicPr>
          <p:cNvPr id="18" name="Picture 17" descr="HCC-Network-Logo_RGB.pn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7569200" y="5334000"/>
            <a:ext cx="1219200" cy="1219200"/>
          </a:xfrm>
          <a:prstGeom prst="rect">
            <a:avLst/>
          </a:prstGeom>
        </p:spPr>
      </p:pic>
      <p:sp>
        <p:nvSpPr>
          <p:cNvPr id="2" name="Title 1"/>
          <p:cNvSpPr>
            <a:spLocks noGrp="1"/>
          </p:cNvSpPr>
          <p:nvPr>
            <p:ph type="ctrTitle" hasCustomPrompt="1"/>
          </p:nvPr>
        </p:nvSpPr>
        <p:spPr>
          <a:xfrm>
            <a:off x="685800" y="683920"/>
            <a:ext cx="7772400" cy="2397625"/>
          </a:xfrm>
        </p:spPr>
        <p:txBody>
          <a:bodyPr>
            <a:noAutofit/>
          </a:bodyPr>
          <a:lstStyle>
            <a:lvl1pPr>
              <a:lnSpc>
                <a:spcPct val="80000"/>
              </a:lnSpc>
              <a:defRPr sz="5400" b="1">
                <a:solidFill>
                  <a:schemeClr val="bg1"/>
                </a:solidFill>
              </a:defRPr>
            </a:lvl1pPr>
          </a:lstStyle>
          <a:p>
            <a:r>
              <a:rPr lang="en-US" dirty="0" smtClean="0"/>
              <a:t>This is a </a:t>
            </a:r>
            <a:br>
              <a:rPr lang="en-US" dirty="0" smtClean="0"/>
            </a:br>
            <a:r>
              <a:rPr lang="en-US" dirty="0" smtClean="0"/>
              <a:t>Title Page Headline Style</a:t>
            </a:r>
            <a:endParaRPr lang="en-US" dirty="0"/>
          </a:p>
        </p:txBody>
      </p:sp>
      <p:sp>
        <p:nvSpPr>
          <p:cNvPr id="9" name="Content Placeholder 2"/>
          <p:cNvSpPr>
            <a:spLocks noGrp="1"/>
          </p:cNvSpPr>
          <p:nvPr>
            <p:ph sz="half" idx="1" hasCustomPrompt="1"/>
          </p:nvPr>
        </p:nvSpPr>
        <p:spPr>
          <a:xfrm>
            <a:off x="685800" y="3863454"/>
            <a:ext cx="5042385" cy="871768"/>
          </a:xfrm>
        </p:spPr>
        <p:txBody>
          <a:bodyPr/>
          <a:lstStyle>
            <a:lvl1pPr marL="0" indent="0">
              <a:buClr>
                <a:srgbClr val="164282"/>
              </a:buClr>
              <a:buFontTx/>
              <a:buNone/>
              <a:defRPr sz="2400" b="1" baseline="0">
                <a:solidFill>
                  <a:srgbClr val="FFFFFF"/>
                </a:solidFill>
              </a:defRPr>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SPEAKER NAME</a:t>
            </a:r>
            <a:br>
              <a:rPr lang="en-US" dirty="0" smtClean="0"/>
            </a:br>
            <a:r>
              <a:rPr lang="en-US" dirty="0" smtClean="0"/>
              <a:t>Title</a:t>
            </a:r>
          </a:p>
        </p:txBody>
      </p:sp>
      <p:sp>
        <p:nvSpPr>
          <p:cNvPr id="11" name="Content Placeholder 2"/>
          <p:cNvSpPr>
            <a:spLocks noGrp="1"/>
          </p:cNvSpPr>
          <p:nvPr>
            <p:ph sz="half" idx="10" hasCustomPrompt="1"/>
          </p:nvPr>
        </p:nvSpPr>
        <p:spPr>
          <a:xfrm>
            <a:off x="685800" y="4584556"/>
            <a:ext cx="5042385" cy="871768"/>
          </a:xfrm>
        </p:spPr>
        <p:txBody>
          <a:bodyPr/>
          <a:lstStyle>
            <a:lvl1pPr marL="0" indent="0">
              <a:buClr>
                <a:srgbClr val="164282"/>
              </a:buClr>
              <a:buFontTx/>
              <a:buNone/>
              <a:defRPr sz="2400" b="0" i="1" baseline="0">
                <a:solidFill>
                  <a:srgbClr val="FFFFFF"/>
                </a:solidFill>
              </a:defRPr>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Company</a:t>
            </a:r>
          </a:p>
        </p:txBody>
      </p:sp>
    </p:spTree>
    <p:extLst>
      <p:ext uri="{BB962C8B-B14F-4D97-AF65-F5344CB8AC3E}">
        <p14:creationId xmlns:p14="http://schemas.microsoft.com/office/powerpoint/2010/main" xmlns="" val="1101111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with photos">
    <p:spTree>
      <p:nvGrpSpPr>
        <p:cNvPr id="1" name=""/>
        <p:cNvGrpSpPr/>
        <p:nvPr/>
      </p:nvGrpSpPr>
      <p:grpSpPr>
        <a:xfrm>
          <a:off x="0" y="0"/>
          <a:ext cx="0" cy="0"/>
          <a:chOff x="0" y="0"/>
          <a:chExt cx="0" cy="0"/>
        </a:xfrm>
      </p:grpSpPr>
      <p:sp>
        <p:nvSpPr>
          <p:cNvPr id="13" name="Rectangle 12"/>
          <p:cNvSpPr/>
          <p:nvPr userDrawn="1"/>
        </p:nvSpPr>
        <p:spPr>
          <a:xfrm>
            <a:off x="4495800" y="3505200"/>
            <a:ext cx="4648200" cy="33528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4" name="Picture 13" descr="tree_transparant.psd"/>
          <p:cNvPicPr>
            <a:picLocks noChangeAspect="1"/>
          </p:cNvPicPr>
          <p:nvPr userDrawn="1"/>
        </p:nvPicPr>
        <p:blipFill>
          <a:blip r:embed="rId2" cstate="print">
            <a:alphaModFix amt="61000"/>
            <a:extLst>
              <a:ext uri="{28A0092B-C50C-407E-A947-70E740481C1C}">
                <a14:useLocalDpi xmlns:a14="http://schemas.microsoft.com/office/drawing/2010/main" xmlns="" val="0"/>
              </a:ext>
            </a:extLst>
          </a:blip>
          <a:stretch>
            <a:fillRect/>
          </a:stretch>
        </p:blipFill>
        <p:spPr>
          <a:xfrm>
            <a:off x="4114800" y="2743200"/>
            <a:ext cx="4926104" cy="5054004"/>
          </a:xfrm>
          <a:prstGeom prst="rect">
            <a:avLst/>
          </a:prstGeom>
        </p:spPr>
      </p:pic>
      <p:sp>
        <p:nvSpPr>
          <p:cNvPr id="15" name="Rectangle 14"/>
          <p:cNvSpPr/>
          <p:nvPr userDrawn="1"/>
        </p:nvSpPr>
        <p:spPr>
          <a:xfrm>
            <a:off x="0" y="0"/>
            <a:ext cx="4495800" cy="3505200"/>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cxnSp>
        <p:nvCxnSpPr>
          <p:cNvPr id="17" name="Straight Connector 16"/>
          <p:cNvCxnSpPr/>
          <p:nvPr userDrawn="1"/>
        </p:nvCxnSpPr>
        <p:spPr>
          <a:xfrm>
            <a:off x="381000" y="6248400"/>
            <a:ext cx="3377784" cy="0"/>
          </a:xfrm>
          <a:prstGeom prst="line">
            <a:avLst/>
          </a:prstGeom>
          <a:noFill/>
          <a:ln w="12700" cap="flat" cmpd="sng" algn="ctr">
            <a:solidFill>
              <a:sysClr val="window" lastClr="FFFFFF"/>
            </a:solidFill>
            <a:prstDash val="solid"/>
          </a:ln>
          <a:effectLst/>
        </p:spPr>
      </p:cxnSp>
      <p:pic>
        <p:nvPicPr>
          <p:cNvPr id="18" name="Picture 17" descr="HCC-Network-Logo_RGB.pn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5410200" y="3657600"/>
            <a:ext cx="2997200" cy="2997200"/>
          </a:xfrm>
          <a:prstGeom prst="rect">
            <a:avLst/>
          </a:prstGeom>
        </p:spPr>
      </p:pic>
      <p:cxnSp>
        <p:nvCxnSpPr>
          <p:cNvPr id="19" name="Straight Connector 18"/>
          <p:cNvCxnSpPr/>
          <p:nvPr userDrawn="1"/>
        </p:nvCxnSpPr>
        <p:spPr>
          <a:xfrm>
            <a:off x="381000" y="6705600"/>
            <a:ext cx="3377784" cy="0"/>
          </a:xfrm>
          <a:prstGeom prst="line">
            <a:avLst/>
          </a:prstGeom>
          <a:noFill/>
          <a:ln w="12700" cap="flat" cmpd="sng" algn="ctr">
            <a:solidFill>
              <a:sysClr val="window" lastClr="FFFFFF"/>
            </a:solidFill>
            <a:prstDash val="solid"/>
          </a:ln>
          <a:effectLst/>
        </p:spPr>
      </p:cxnSp>
      <p:sp>
        <p:nvSpPr>
          <p:cNvPr id="2" name="Title 1"/>
          <p:cNvSpPr>
            <a:spLocks noGrp="1"/>
          </p:cNvSpPr>
          <p:nvPr>
            <p:ph type="title" hasCustomPrompt="1"/>
          </p:nvPr>
        </p:nvSpPr>
        <p:spPr>
          <a:xfrm>
            <a:off x="381000" y="596354"/>
            <a:ext cx="4114800" cy="2422727"/>
          </a:xfrm>
        </p:spPr>
        <p:txBody>
          <a:bodyPr/>
          <a:lstStyle>
            <a:lvl1pPr algn="l">
              <a:lnSpc>
                <a:spcPct val="80000"/>
              </a:lnSpc>
              <a:defRPr b="1" baseline="0">
                <a:solidFill>
                  <a:schemeClr val="bg1"/>
                </a:solidFill>
              </a:defRPr>
            </a:lvl1pPr>
          </a:lstStyle>
          <a:p>
            <a:r>
              <a:rPr lang="en-US" dirty="0" smtClean="0"/>
              <a:t>This is a</a:t>
            </a:r>
            <a:br>
              <a:rPr lang="en-US" dirty="0" smtClean="0"/>
            </a:br>
            <a:r>
              <a:rPr lang="en-US" dirty="0" smtClean="0"/>
              <a:t>Title Page</a:t>
            </a:r>
            <a:br>
              <a:rPr lang="en-US" dirty="0" smtClean="0"/>
            </a:br>
            <a:r>
              <a:rPr lang="en-US" dirty="0" smtClean="0"/>
              <a:t>Headline </a:t>
            </a:r>
            <a:br>
              <a:rPr lang="en-US" dirty="0" smtClean="0"/>
            </a:br>
            <a:r>
              <a:rPr lang="en-US" dirty="0" smtClean="0"/>
              <a:t>Style</a:t>
            </a:r>
            <a:endParaRPr lang="en-US" dirty="0"/>
          </a:p>
        </p:txBody>
      </p:sp>
      <p:sp>
        <p:nvSpPr>
          <p:cNvPr id="20" name="Picture Placeholder 2"/>
          <p:cNvSpPr>
            <a:spLocks noGrp="1"/>
          </p:cNvSpPr>
          <p:nvPr>
            <p:ph type="pic" idx="13"/>
          </p:nvPr>
        </p:nvSpPr>
        <p:spPr>
          <a:xfrm>
            <a:off x="4495800" y="13359"/>
            <a:ext cx="4648200" cy="3491841"/>
          </a:xfrm>
          <a:solidFill>
            <a:srgbClr val="FFFFFF"/>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21" name="Picture Placeholder 2"/>
          <p:cNvSpPr>
            <a:spLocks noGrp="1"/>
          </p:cNvSpPr>
          <p:nvPr>
            <p:ph type="pic" idx="14"/>
          </p:nvPr>
        </p:nvSpPr>
        <p:spPr>
          <a:xfrm>
            <a:off x="0" y="3505201"/>
            <a:ext cx="4495800" cy="3352800"/>
          </a:xfrm>
          <a:solidFill>
            <a:srgbClr val="FFFFFF"/>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xmlns="" val="4211966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0D270D-290D-9845-9971-969DE126CE7F}" type="slidenum">
              <a:rPr lang="en-US" smtClean="0"/>
              <a:pPr/>
              <a:t>‹#›</a:t>
            </a:fld>
            <a:endParaRPr lang="en-US" dirty="0"/>
          </a:p>
        </p:txBody>
      </p:sp>
      <p:grpSp>
        <p:nvGrpSpPr>
          <p:cNvPr id="7" name="Group 6"/>
          <p:cNvGrpSpPr/>
          <p:nvPr userDrawn="1"/>
        </p:nvGrpSpPr>
        <p:grpSpPr>
          <a:xfrm>
            <a:off x="0" y="1"/>
            <a:ext cx="9144000" cy="1523999"/>
            <a:chOff x="0" y="1"/>
            <a:chExt cx="9144000" cy="1523999"/>
          </a:xfrm>
        </p:grpSpPr>
        <p:sp>
          <p:nvSpPr>
            <p:cNvPr id="8" name="Rectangle 7"/>
            <p:cNvSpPr/>
            <p:nvPr/>
          </p:nvSpPr>
          <p:spPr>
            <a:xfrm>
              <a:off x="0" y="1"/>
              <a:ext cx="9144000" cy="1411966"/>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9" name="Rectangle 8"/>
            <p:cNvSpPr/>
            <p:nvPr/>
          </p:nvSpPr>
          <p:spPr>
            <a:xfrm>
              <a:off x="0" y="1371600"/>
              <a:ext cx="9144000" cy="152400"/>
            </a:xfrm>
            <a:prstGeom prst="rect">
              <a:avLst/>
            </a:prstGeom>
            <a:solidFill>
              <a:srgbClr val="A5C249"/>
            </a:solidFill>
            <a:ln w="9525" cap="flat" cmpd="sng" algn="ctr">
              <a:noFill/>
              <a:prstDash val="solid"/>
            </a:ln>
            <a:effectLst>
              <a:outerShdw blurRad="57150" dist="38100" dir="5400000" algn="ctr" rotWithShape="0">
                <a:srgbClr val="0F6FC6">
                  <a:shade val="9000"/>
                  <a:satMod val="105000"/>
                  <a:alpha val="4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grpSp>
      <p:pic>
        <p:nvPicPr>
          <p:cNvPr id="10" name="Picture 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xmlns="" val="0"/>
              </a:ext>
            </a:extLst>
          </a:blip>
          <a:srcRect r="28522" b="59235"/>
          <a:stretch/>
        </p:blipFill>
        <p:spPr>
          <a:xfrm>
            <a:off x="6248400" y="-304799"/>
            <a:ext cx="2895600" cy="1676399"/>
          </a:xfrm>
          <a:prstGeom prst="rect">
            <a:avLst/>
          </a:prstGeom>
        </p:spPr>
      </p:pic>
      <p:sp>
        <p:nvSpPr>
          <p:cNvPr id="11" name="Title 1"/>
          <p:cNvSpPr>
            <a:spLocks noGrp="1"/>
          </p:cNvSpPr>
          <p:nvPr>
            <p:ph type="title" hasCustomPrompt="1"/>
          </p:nvPr>
        </p:nvSpPr>
        <p:spPr>
          <a:xfrm>
            <a:off x="457200" y="274638"/>
            <a:ext cx="8229600" cy="1143000"/>
          </a:xfrm>
        </p:spPr>
        <p:txBody>
          <a:bodyPr/>
          <a:lstStyle>
            <a:lvl1pPr algn="l">
              <a:defRPr b="1">
                <a:solidFill>
                  <a:schemeClr val="bg1"/>
                </a:solidFill>
              </a:defRPr>
            </a:lvl1pPr>
          </a:lstStyle>
          <a:p>
            <a:r>
              <a:rPr lang="en-US" dirty="0" smtClean="0"/>
              <a:t>The Headline</a:t>
            </a:r>
            <a:endParaRPr lang="en-US" dirty="0"/>
          </a:p>
        </p:txBody>
      </p:sp>
      <p:sp>
        <p:nvSpPr>
          <p:cNvPr id="12" name="Content Placeholder 2"/>
          <p:cNvSpPr>
            <a:spLocks noGrp="1"/>
          </p:cNvSpPr>
          <p:nvPr>
            <p:ph sz="half" idx="1" hasCustomPrompt="1"/>
          </p:nvPr>
        </p:nvSpPr>
        <p:spPr>
          <a:xfrm>
            <a:off x="457199" y="1915555"/>
            <a:ext cx="8443463"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Bulleted Copy Style</a:t>
            </a:r>
          </a:p>
          <a:p>
            <a:pPr lvl="1"/>
            <a:r>
              <a:rPr lang="en-US" dirty="0" smtClean="0"/>
              <a:t>More copy here</a:t>
            </a:r>
          </a:p>
          <a:p>
            <a:pPr lvl="2"/>
            <a:r>
              <a:rPr lang="en-US" dirty="0" smtClean="0"/>
              <a:t>More copy here</a:t>
            </a:r>
          </a:p>
        </p:txBody>
      </p:sp>
      <p:sp>
        <p:nvSpPr>
          <p:cNvPr id="14" name="Rectangle 13"/>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5" name="Picture 14" descr="HCC-Network-Logo_RGB.pn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52400" y="6070600"/>
            <a:ext cx="711200" cy="711200"/>
          </a:xfrm>
          <a:prstGeom prst="rect">
            <a:avLst/>
          </a:prstGeom>
        </p:spPr>
      </p:pic>
      <p:sp>
        <p:nvSpPr>
          <p:cNvPr id="16" name="Slide Number Placeholder 6"/>
          <p:cNvSpPr txBox="1">
            <a:spLocks/>
          </p:cNvSpPr>
          <p:nvPr userDrawn="1"/>
        </p:nvSpPr>
        <p:spPr>
          <a:xfrm>
            <a:off x="7010400" y="6499963"/>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10D270D-290D-9845-9971-969DE126CE7F}" type="slidenum">
              <a:rPr lang="en-US" smtClean="0"/>
              <a:pPr/>
              <a:t>‹#›</a:t>
            </a:fld>
            <a:endParaRPr lang="en-US" dirty="0"/>
          </a:p>
        </p:txBody>
      </p:sp>
    </p:spTree>
    <p:extLst>
      <p:ext uri="{BB962C8B-B14F-4D97-AF65-F5344CB8AC3E}">
        <p14:creationId xmlns:p14="http://schemas.microsoft.com/office/powerpoint/2010/main" xmlns="" val="1732760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bg>
      <p:bgRef idx="1001">
        <a:schemeClr val="bg1"/>
      </p:bgRef>
    </p:bg>
    <p:spTree>
      <p:nvGrpSpPr>
        <p:cNvPr id="1" name=""/>
        <p:cNvGrpSpPr/>
        <p:nvPr/>
      </p:nvGrpSpPr>
      <p:grpSpPr>
        <a:xfrm>
          <a:off x="0" y="0"/>
          <a:ext cx="0" cy="0"/>
          <a:chOff x="0" y="0"/>
          <a:chExt cx="0" cy="0"/>
        </a:xfrm>
      </p:grpSpPr>
      <p:grpSp>
        <p:nvGrpSpPr>
          <p:cNvPr id="17" name="Group 16"/>
          <p:cNvGrpSpPr/>
          <p:nvPr userDrawn="1"/>
        </p:nvGrpSpPr>
        <p:grpSpPr>
          <a:xfrm>
            <a:off x="0" y="1"/>
            <a:ext cx="9144000" cy="1523999"/>
            <a:chOff x="0" y="1"/>
            <a:chExt cx="9144000" cy="1523999"/>
          </a:xfrm>
        </p:grpSpPr>
        <p:sp>
          <p:nvSpPr>
            <p:cNvPr id="18" name="Rectangle 17"/>
            <p:cNvSpPr/>
            <p:nvPr/>
          </p:nvSpPr>
          <p:spPr>
            <a:xfrm>
              <a:off x="0" y="1"/>
              <a:ext cx="9144000" cy="1411966"/>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9" name="Rectangle 18"/>
            <p:cNvSpPr/>
            <p:nvPr/>
          </p:nvSpPr>
          <p:spPr>
            <a:xfrm>
              <a:off x="0" y="1371600"/>
              <a:ext cx="9144000" cy="152400"/>
            </a:xfrm>
            <a:prstGeom prst="rect">
              <a:avLst/>
            </a:prstGeom>
            <a:solidFill>
              <a:srgbClr val="A5C249"/>
            </a:solidFill>
            <a:ln w="9525" cap="flat" cmpd="sng" algn="ctr">
              <a:noFill/>
              <a:prstDash val="solid"/>
            </a:ln>
            <a:effectLst>
              <a:outerShdw blurRad="57150" dist="38100" dir="5400000" algn="ctr" rotWithShape="0">
                <a:srgbClr val="0F6FC6">
                  <a:shade val="9000"/>
                  <a:satMod val="105000"/>
                  <a:alpha val="4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grpSp>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xmlns="" val="0"/>
              </a:ext>
            </a:extLst>
          </a:blip>
          <a:srcRect r="28522" b="59235"/>
          <a:stretch/>
        </p:blipFill>
        <p:spPr>
          <a:xfrm>
            <a:off x="6248400" y="-304799"/>
            <a:ext cx="2895600" cy="1676399"/>
          </a:xfrm>
          <a:prstGeom prst="rect">
            <a:avLst/>
          </a:prstGeom>
        </p:spPr>
      </p:pic>
      <p:sp>
        <p:nvSpPr>
          <p:cNvPr id="2" name="Title 1"/>
          <p:cNvSpPr>
            <a:spLocks noGrp="1"/>
          </p:cNvSpPr>
          <p:nvPr>
            <p:ph type="title" hasCustomPrompt="1"/>
          </p:nvPr>
        </p:nvSpPr>
        <p:spPr/>
        <p:txBody>
          <a:bodyPr/>
          <a:lstStyle>
            <a:lvl1pPr algn="l">
              <a:defRPr b="1">
                <a:solidFill>
                  <a:schemeClr val="bg1"/>
                </a:solidFill>
              </a:defRPr>
            </a:lvl1pPr>
          </a:lstStyle>
          <a:p>
            <a:r>
              <a:rPr lang="en-US" dirty="0" smtClean="0"/>
              <a:t>The Headline</a:t>
            </a:r>
            <a:endParaRPr lang="en-US" dirty="0"/>
          </a:p>
        </p:txBody>
      </p:sp>
      <p:sp>
        <p:nvSpPr>
          <p:cNvPr id="3" name="Content Placeholder 2"/>
          <p:cNvSpPr>
            <a:spLocks noGrp="1"/>
          </p:cNvSpPr>
          <p:nvPr>
            <p:ph sz="half" idx="1" hasCustomPrompt="1"/>
          </p:nvPr>
        </p:nvSpPr>
        <p:spPr>
          <a:xfrm>
            <a:off x="457200" y="1915555"/>
            <a:ext cx="4038600"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Bulleted Copy Style</a:t>
            </a:r>
          </a:p>
          <a:p>
            <a:pPr lvl="1"/>
            <a:r>
              <a:rPr lang="en-US" dirty="0" smtClean="0"/>
              <a:t>More copy here</a:t>
            </a:r>
          </a:p>
          <a:p>
            <a:pPr lvl="2"/>
            <a:r>
              <a:rPr lang="en-US" dirty="0" smtClean="0"/>
              <a:t>More copy here</a:t>
            </a:r>
          </a:p>
        </p:txBody>
      </p:sp>
      <p:sp>
        <p:nvSpPr>
          <p:cNvPr id="8" name="Content Placeholder 2"/>
          <p:cNvSpPr>
            <a:spLocks noGrp="1"/>
          </p:cNvSpPr>
          <p:nvPr>
            <p:ph sz="half" idx="13" hasCustomPrompt="1"/>
          </p:nvPr>
        </p:nvSpPr>
        <p:spPr>
          <a:xfrm>
            <a:off x="4698873" y="1915555"/>
            <a:ext cx="4038600"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Bulleted Copy Style</a:t>
            </a:r>
          </a:p>
          <a:p>
            <a:pPr lvl="1"/>
            <a:r>
              <a:rPr lang="en-US" dirty="0" smtClean="0"/>
              <a:t>More copy here</a:t>
            </a:r>
          </a:p>
          <a:p>
            <a:pPr lvl="2"/>
            <a:r>
              <a:rPr lang="en-US" dirty="0" smtClean="0"/>
              <a:t>More copy here</a:t>
            </a:r>
          </a:p>
        </p:txBody>
      </p:sp>
      <p:sp>
        <p:nvSpPr>
          <p:cNvPr id="11" name="Rectangle 10"/>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2" name="Picture 11" descr="HCC-Network-Logo_RGB.pn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52400" y="6070600"/>
            <a:ext cx="711200" cy="711200"/>
          </a:xfrm>
          <a:prstGeom prst="rect">
            <a:avLst/>
          </a:prstGeom>
        </p:spPr>
      </p:pic>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Tree>
    <p:extLst>
      <p:ext uri="{BB962C8B-B14F-4D97-AF65-F5344CB8AC3E}">
        <p14:creationId xmlns:p14="http://schemas.microsoft.com/office/powerpoint/2010/main" xmlns="" val="56551954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lai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0D270D-290D-9845-9971-969DE126CE7F}" type="slidenum">
              <a:rPr lang="en-US" smtClean="0"/>
              <a:pPr/>
              <a:t>‹#›</a:t>
            </a:fld>
            <a:endParaRPr lang="en-US" dirty="0"/>
          </a:p>
        </p:txBody>
      </p:sp>
      <p:sp>
        <p:nvSpPr>
          <p:cNvPr id="12" name="Content Placeholder 2"/>
          <p:cNvSpPr>
            <a:spLocks noGrp="1"/>
          </p:cNvSpPr>
          <p:nvPr>
            <p:ph sz="half" idx="1" hasCustomPrompt="1"/>
          </p:nvPr>
        </p:nvSpPr>
        <p:spPr>
          <a:xfrm>
            <a:off x="457199" y="1915555"/>
            <a:ext cx="8443463"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Bulleted Copy Style</a:t>
            </a:r>
          </a:p>
          <a:p>
            <a:pPr lvl="1"/>
            <a:r>
              <a:rPr lang="en-US" dirty="0" smtClean="0"/>
              <a:t>More copy here</a:t>
            </a:r>
          </a:p>
          <a:p>
            <a:pPr lvl="2"/>
            <a:r>
              <a:rPr lang="en-US" dirty="0" smtClean="0"/>
              <a:t>More copy here</a:t>
            </a:r>
          </a:p>
        </p:txBody>
      </p:sp>
      <p:sp>
        <p:nvSpPr>
          <p:cNvPr id="14" name="Rectangle 13"/>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5" name="Picture 14" descr="HCC-Network-Logo_RGB.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52400" y="6070600"/>
            <a:ext cx="711200" cy="711200"/>
          </a:xfrm>
          <a:prstGeom prst="rect">
            <a:avLst/>
          </a:prstGeom>
        </p:spPr>
      </p:pic>
      <p:sp>
        <p:nvSpPr>
          <p:cNvPr id="16" name="Slide Number Placeholder 6"/>
          <p:cNvSpPr txBox="1">
            <a:spLocks/>
          </p:cNvSpPr>
          <p:nvPr userDrawn="1"/>
        </p:nvSpPr>
        <p:spPr>
          <a:xfrm>
            <a:off x="7010400" y="6499963"/>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10D270D-290D-9845-9971-969DE126CE7F}" type="slidenum">
              <a:rPr lang="en-US" smtClean="0"/>
              <a:pPr/>
              <a:t>‹#›</a:t>
            </a:fld>
            <a:endParaRPr lang="en-US" dirty="0"/>
          </a:p>
        </p:txBody>
      </p:sp>
      <p:sp>
        <p:nvSpPr>
          <p:cNvPr id="17" name="Rectangle 16"/>
          <p:cNvSpPr/>
          <p:nvPr userDrawn="1"/>
        </p:nvSpPr>
        <p:spPr>
          <a:xfrm>
            <a:off x="0" y="1219200"/>
            <a:ext cx="9144000" cy="1524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8" name="Title 1"/>
          <p:cNvSpPr>
            <a:spLocks noGrp="1"/>
          </p:cNvSpPr>
          <p:nvPr>
            <p:ph type="title" hasCustomPrompt="1"/>
          </p:nvPr>
        </p:nvSpPr>
        <p:spPr>
          <a:xfrm>
            <a:off x="457200" y="228600"/>
            <a:ext cx="8229600" cy="1143000"/>
          </a:xfrm>
        </p:spPr>
        <p:txBody>
          <a:bodyPr/>
          <a:lstStyle>
            <a:lvl1pPr algn="l">
              <a:defRPr b="1">
                <a:solidFill>
                  <a:srgbClr val="1E74C8"/>
                </a:solidFill>
              </a:defRPr>
            </a:lvl1pPr>
          </a:lstStyle>
          <a:p>
            <a:r>
              <a:rPr lang="en-US" dirty="0" smtClean="0"/>
              <a:t>The Headline</a:t>
            </a:r>
            <a:endParaRPr lang="en-US" dirty="0"/>
          </a:p>
        </p:txBody>
      </p:sp>
    </p:spTree>
    <p:extLst>
      <p:ext uri="{BB962C8B-B14F-4D97-AF65-F5344CB8AC3E}">
        <p14:creationId xmlns:p14="http://schemas.microsoft.com/office/powerpoint/2010/main" xmlns="" val="1798512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Content Plai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0D270D-290D-9845-9971-969DE126CE7F}" type="slidenum">
              <a:rPr lang="en-US" smtClean="0"/>
              <a:pPr/>
              <a:t>‹#›</a:t>
            </a:fld>
            <a:endParaRPr lang="en-US" dirty="0"/>
          </a:p>
        </p:txBody>
      </p:sp>
      <p:sp>
        <p:nvSpPr>
          <p:cNvPr id="14" name="Rectangle 13"/>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5" name="Picture 14" descr="HCC-Network-Logo_RGB.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52400" y="6070600"/>
            <a:ext cx="711200" cy="711200"/>
          </a:xfrm>
          <a:prstGeom prst="rect">
            <a:avLst/>
          </a:prstGeom>
        </p:spPr>
      </p:pic>
      <p:sp>
        <p:nvSpPr>
          <p:cNvPr id="16" name="Slide Number Placeholder 6"/>
          <p:cNvSpPr txBox="1">
            <a:spLocks/>
          </p:cNvSpPr>
          <p:nvPr userDrawn="1"/>
        </p:nvSpPr>
        <p:spPr>
          <a:xfrm>
            <a:off x="7010400" y="6499963"/>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10D270D-290D-9845-9971-969DE126CE7F}" type="slidenum">
              <a:rPr lang="en-US" smtClean="0"/>
              <a:pPr/>
              <a:t>‹#›</a:t>
            </a:fld>
            <a:endParaRPr lang="en-US" dirty="0"/>
          </a:p>
        </p:txBody>
      </p:sp>
    </p:spTree>
    <p:extLst>
      <p:ext uri="{BB962C8B-B14F-4D97-AF65-F5344CB8AC3E}">
        <p14:creationId xmlns:p14="http://schemas.microsoft.com/office/powerpoint/2010/main" xmlns="" val="34857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2 column Plai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0D270D-290D-9845-9971-969DE126CE7F}" type="slidenum">
              <a:rPr lang="en-US" smtClean="0"/>
              <a:pPr/>
              <a:t>‹#›</a:t>
            </a:fld>
            <a:endParaRPr lang="en-US" dirty="0"/>
          </a:p>
        </p:txBody>
      </p:sp>
      <p:sp>
        <p:nvSpPr>
          <p:cNvPr id="14" name="Rectangle 13"/>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5" name="Picture 14" descr="HCC-Network-Logo_RGB.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52400" y="6070600"/>
            <a:ext cx="711200" cy="711200"/>
          </a:xfrm>
          <a:prstGeom prst="rect">
            <a:avLst/>
          </a:prstGeom>
        </p:spPr>
      </p:pic>
      <p:sp>
        <p:nvSpPr>
          <p:cNvPr id="16" name="Slide Number Placeholder 6"/>
          <p:cNvSpPr txBox="1">
            <a:spLocks/>
          </p:cNvSpPr>
          <p:nvPr userDrawn="1"/>
        </p:nvSpPr>
        <p:spPr>
          <a:xfrm>
            <a:off x="7010400" y="6499963"/>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10D270D-290D-9845-9971-969DE126CE7F}" type="slidenum">
              <a:rPr lang="en-US" smtClean="0"/>
              <a:pPr/>
              <a:t>‹#›</a:t>
            </a:fld>
            <a:endParaRPr lang="en-US" dirty="0"/>
          </a:p>
        </p:txBody>
      </p:sp>
      <p:sp>
        <p:nvSpPr>
          <p:cNvPr id="17" name="Rectangle 16"/>
          <p:cNvSpPr/>
          <p:nvPr userDrawn="1"/>
        </p:nvSpPr>
        <p:spPr>
          <a:xfrm>
            <a:off x="0" y="1219200"/>
            <a:ext cx="9144000" cy="1524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8" name="Title 1"/>
          <p:cNvSpPr>
            <a:spLocks noGrp="1"/>
          </p:cNvSpPr>
          <p:nvPr>
            <p:ph type="title" hasCustomPrompt="1"/>
          </p:nvPr>
        </p:nvSpPr>
        <p:spPr>
          <a:xfrm>
            <a:off x="457200" y="228600"/>
            <a:ext cx="8229600" cy="1143000"/>
          </a:xfrm>
        </p:spPr>
        <p:txBody>
          <a:bodyPr/>
          <a:lstStyle>
            <a:lvl1pPr algn="l">
              <a:defRPr b="1">
                <a:solidFill>
                  <a:srgbClr val="1E74C8"/>
                </a:solidFill>
              </a:defRPr>
            </a:lvl1pPr>
          </a:lstStyle>
          <a:p>
            <a:r>
              <a:rPr lang="en-US" dirty="0" smtClean="0"/>
              <a:t>The Headline</a:t>
            </a:r>
            <a:endParaRPr lang="en-US" dirty="0"/>
          </a:p>
        </p:txBody>
      </p:sp>
      <p:sp>
        <p:nvSpPr>
          <p:cNvPr id="9" name="Content Placeholder 2"/>
          <p:cNvSpPr>
            <a:spLocks noGrp="1"/>
          </p:cNvSpPr>
          <p:nvPr>
            <p:ph sz="half" idx="1" hasCustomPrompt="1"/>
          </p:nvPr>
        </p:nvSpPr>
        <p:spPr>
          <a:xfrm>
            <a:off x="457200" y="1915555"/>
            <a:ext cx="4038600"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Bulleted Copy Style</a:t>
            </a:r>
          </a:p>
          <a:p>
            <a:pPr lvl="1"/>
            <a:r>
              <a:rPr lang="en-US" dirty="0" smtClean="0"/>
              <a:t>More copy here</a:t>
            </a:r>
          </a:p>
          <a:p>
            <a:pPr lvl="2"/>
            <a:r>
              <a:rPr lang="en-US" dirty="0" smtClean="0"/>
              <a:t>More copy here</a:t>
            </a:r>
          </a:p>
        </p:txBody>
      </p:sp>
      <p:sp>
        <p:nvSpPr>
          <p:cNvPr id="10" name="Content Placeholder 2"/>
          <p:cNvSpPr>
            <a:spLocks noGrp="1"/>
          </p:cNvSpPr>
          <p:nvPr>
            <p:ph sz="half" idx="13" hasCustomPrompt="1"/>
          </p:nvPr>
        </p:nvSpPr>
        <p:spPr>
          <a:xfrm>
            <a:off x="4698873" y="1915555"/>
            <a:ext cx="4038600"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Bulleted Copy Style</a:t>
            </a:r>
          </a:p>
          <a:p>
            <a:pPr lvl="1"/>
            <a:r>
              <a:rPr lang="en-US" dirty="0" smtClean="0"/>
              <a:t>More copy here</a:t>
            </a:r>
          </a:p>
          <a:p>
            <a:pPr lvl="2"/>
            <a:r>
              <a:rPr lang="en-US" dirty="0" smtClean="0"/>
              <a:t>More copy here</a:t>
            </a:r>
          </a:p>
        </p:txBody>
      </p:sp>
    </p:spTree>
    <p:extLst>
      <p:ext uri="{BB962C8B-B14F-4D97-AF65-F5344CB8AC3E}">
        <p14:creationId xmlns:p14="http://schemas.microsoft.com/office/powerpoint/2010/main" xmlns="" val="2060738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C3495F-27FE-7F4C-B5F6-27ED40EC04EA}" type="datetimeFigureOut">
              <a:rPr lang="en-US" smtClean="0"/>
              <a:pPr/>
              <a:t>3/25/2016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0D270D-290D-9845-9971-969DE126CE7F}" type="slidenum">
              <a:rPr lang="en-US" smtClean="0"/>
              <a:pPr/>
              <a:t>‹#›</a:t>
            </a:fld>
            <a:endParaRPr lang="en-US" dirty="0"/>
          </a:p>
        </p:txBody>
      </p:sp>
    </p:spTree>
    <p:extLst>
      <p:ext uri="{BB962C8B-B14F-4D97-AF65-F5344CB8AC3E}">
        <p14:creationId xmlns:p14="http://schemas.microsoft.com/office/powerpoint/2010/main" xmlns="" val="453606500"/>
      </p:ext>
    </p:extLst>
  </p:cSld>
  <p:clrMap bg1="lt1" tx1="dk1" bg2="lt2" tx2="dk2" accent1="accent1" accent2="accent2" accent3="accent3" accent4="accent4" accent5="accent5" accent6="accent6" hlink="hlink" folHlink="folHlink"/>
  <p:sldLayoutIdLst>
    <p:sldLayoutId id="2147483649" r:id="rId1"/>
    <p:sldLayoutId id="2147483667" r:id="rId2"/>
    <p:sldLayoutId id="2147483668" r:id="rId3"/>
    <p:sldLayoutId id="2147483654" r:id="rId4"/>
    <p:sldLayoutId id="2147483650" r:id="rId5"/>
    <p:sldLayoutId id="2147483652" r:id="rId6"/>
    <p:sldLayoutId id="2147483665" r:id="rId7"/>
    <p:sldLayoutId id="2147483669" r:id="rId8"/>
    <p:sldLayoutId id="2147483666" r:id="rId9"/>
    <p:sldLayoutId id="2147483662" r:id="rId10"/>
    <p:sldLayoutId id="2147483661" r:id="rId11"/>
    <p:sldLayoutId id="2147483664" r:id="rId12"/>
    <p:sldLayoutId id="2147483663" r:id="rId13"/>
    <p:sldLayoutId id="2147483660" r:id="rId1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Religious, Spiritual and Cultural Needs of Muslim Patients on Palliative Care </a:t>
            </a:r>
            <a:endParaRPr lang="en-US" dirty="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DAILY PRACTICES </a:t>
            </a:r>
            <a:endParaRPr lang="en-US" dirty="0"/>
          </a:p>
        </p:txBody>
      </p:sp>
      <p:sp>
        <p:nvSpPr>
          <p:cNvPr id="4" name="Content Placeholder 3"/>
          <p:cNvSpPr>
            <a:spLocks noGrp="1"/>
          </p:cNvSpPr>
          <p:nvPr>
            <p:ph sz="half" idx="10"/>
          </p:nvPr>
        </p:nvSpPr>
        <p:spPr>
          <a:xfrm>
            <a:off x="0" y="3745466"/>
            <a:ext cx="8037787" cy="1376190"/>
          </a:xfrm>
        </p:spPr>
        <p:txBody>
          <a:bodyPr>
            <a:normAutofit lnSpcReduction="10000"/>
          </a:bodyPr>
          <a:lstStyle/>
          <a:p>
            <a:pPr marL="342900" indent="-342900">
              <a:buFont typeface="Arial"/>
              <a:buChar char="•"/>
            </a:pPr>
            <a:r>
              <a:rPr lang="en-US" sz="2800" dirty="0" smtClean="0"/>
              <a:t>Engage in Prayer Five </a:t>
            </a:r>
            <a:r>
              <a:rPr lang="en-US" sz="2800" dirty="0"/>
              <a:t>T</a:t>
            </a:r>
            <a:r>
              <a:rPr lang="en-US" sz="2800" dirty="0" smtClean="0"/>
              <a:t>imes a Day</a:t>
            </a:r>
          </a:p>
          <a:p>
            <a:pPr marL="342900" indent="-342900">
              <a:buFont typeface="Arial"/>
              <a:buChar char="•"/>
            </a:pPr>
            <a:r>
              <a:rPr lang="en-US" sz="2800" dirty="0" smtClean="0"/>
              <a:t>Before Prayer Ritual Washing called </a:t>
            </a:r>
            <a:r>
              <a:rPr lang="en-US" sz="2800" dirty="0" err="1" smtClean="0"/>
              <a:t>Wudu</a:t>
            </a:r>
            <a:r>
              <a:rPr lang="en-US" sz="2800" dirty="0" smtClean="0"/>
              <a:t> or Cleansing </a:t>
            </a:r>
          </a:p>
          <a:p>
            <a:endParaRPr lang="en-US" dirty="0"/>
          </a:p>
        </p:txBody>
      </p:sp>
    </p:spTree>
    <p:extLst>
      <p:ext uri="{BB962C8B-B14F-4D97-AF65-F5344CB8AC3E}">
        <p14:creationId xmlns:p14="http://schemas.microsoft.com/office/powerpoint/2010/main" xmlns="" val="3525855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HOLY DAYS</a:t>
            </a:r>
            <a:br>
              <a:rPr lang="en-US" dirty="0" smtClean="0"/>
            </a:br>
            <a:r>
              <a:rPr lang="en-US" dirty="0" smtClean="0"/>
              <a:t>&amp; FESTIVALS </a:t>
            </a:r>
            <a:endParaRPr lang="en-US" dirty="0"/>
          </a:p>
        </p:txBody>
      </p:sp>
      <p:sp>
        <p:nvSpPr>
          <p:cNvPr id="4" name="Content Placeholder 3"/>
          <p:cNvSpPr>
            <a:spLocks noGrp="1"/>
          </p:cNvSpPr>
          <p:nvPr>
            <p:ph sz="half" idx="10"/>
          </p:nvPr>
        </p:nvSpPr>
        <p:spPr>
          <a:xfrm>
            <a:off x="157968" y="3734700"/>
            <a:ext cx="7487701" cy="3123300"/>
          </a:xfrm>
        </p:spPr>
        <p:txBody>
          <a:bodyPr>
            <a:normAutofit/>
          </a:bodyPr>
          <a:lstStyle/>
          <a:p>
            <a:pPr marL="342900" indent="-342900">
              <a:buFont typeface="Arial"/>
              <a:buChar char="•"/>
            </a:pPr>
            <a:r>
              <a:rPr lang="en-US" sz="2600" dirty="0" smtClean="0"/>
              <a:t>The Most Holiest Day for the Muslim is </a:t>
            </a:r>
            <a:r>
              <a:rPr lang="en-US" sz="2600" dirty="0" err="1" smtClean="0"/>
              <a:t>Jum’ah</a:t>
            </a:r>
            <a:r>
              <a:rPr lang="en-US" sz="2600" dirty="0" smtClean="0"/>
              <a:t> Prayer (Congressional Prayer); it is held every Friday and takes the place of the noon prayer</a:t>
            </a:r>
          </a:p>
          <a:p>
            <a:pPr marL="342900" indent="-342900">
              <a:buFont typeface="Arial"/>
              <a:buChar char="•"/>
            </a:pPr>
            <a:r>
              <a:rPr lang="en-US" sz="2600" dirty="0" err="1" smtClean="0"/>
              <a:t>Eid-ul-Fitr</a:t>
            </a:r>
            <a:r>
              <a:rPr lang="en-US" sz="2600" dirty="0" smtClean="0"/>
              <a:t> (Feast of the Fast Breaking)</a:t>
            </a:r>
          </a:p>
          <a:p>
            <a:pPr marL="342900" indent="-342900">
              <a:buFont typeface="Arial"/>
              <a:buChar char="•"/>
            </a:pPr>
            <a:r>
              <a:rPr lang="en-US" sz="2600" dirty="0" err="1" smtClean="0"/>
              <a:t>Eid-ul-Adha</a:t>
            </a:r>
            <a:r>
              <a:rPr lang="en-US" sz="2600" dirty="0" smtClean="0"/>
              <a:t> (Feast of the Sacrifice) </a:t>
            </a:r>
          </a:p>
        </p:txBody>
      </p:sp>
    </p:spTree>
    <p:extLst>
      <p:ext uri="{BB962C8B-B14F-4D97-AF65-F5344CB8AC3E}">
        <p14:creationId xmlns:p14="http://schemas.microsoft.com/office/powerpoint/2010/main" xmlns="" val="2161876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FOOD</a:t>
            </a:r>
            <a:endParaRPr lang="en-US" dirty="0"/>
          </a:p>
        </p:txBody>
      </p:sp>
      <p:sp>
        <p:nvSpPr>
          <p:cNvPr id="4" name="Content Placeholder 3"/>
          <p:cNvSpPr>
            <a:spLocks noGrp="1"/>
          </p:cNvSpPr>
          <p:nvPr>
            <p:ph sz="half" idx="10"/>
          </p:nvPr>
        </p:nvSpPr>
        <p:spPr>
          <a:xfrm>
            <a:off x="0" y="3601990"/>
            <a:ext cx="7260227" cy="3412412"/>
          </a:xfrm>
        </p:spPr>
        <p:txBody>
          <a:bodyPr>
            <a:normAutofit lnSpcReduction="10000"/>
          </a:bodyPr>
          <a:lstStyle/>
          <a:p>
            <a:pPr marL="342900" indent="-342900">
              <a:buFont typeface="Arial"/>
              <a:buChar char="•"/>
            </a:pPr>
            <a:r>
              <a:rPr lang="en-US" dirty="0" smtClean="0"/>
              <a:t>Muslims are required to eat Halal meat for health reasons</a:t>
            </a:r>
          </a:p>
          <a:p>
            <a:pPr marL="342900" indent="-342900">
              <a:buFont typeface="Arial"/>
              <a:buChar char="•"/>
            </a:pPr>
            <a:r>
              <a:rPr lang="en-US" dirty="0" err="1" smtClean="0"/>
              <a:t>Tayyib</a:t>
            </a:r>
            <a:r>
              <a:rPr lang="en-US" dirty="0" smtClean="0"/>
              <a:t> Halal: means what is good, pure, clean, wholesome, nourishing and pleasing to taste.</a:t>
            </a:r>
          </a:p>
          <a:p>
            <a:pPr marL="342900" indent="-342900">
              <a:buFont typeface="Arial"/>
              <a:buChar char="•"/>
            </a:pPr>
            <a:r>
              <a:rPr lang="en-US" dirty="0" smtClean="0"/>
              <a:t>Halal is the way the animal is raised, slaughtered and prepared by Muslims under the supervision of an Imam (Religious Leader)</a:t>
            </a:r>
          </a:p>
          <a:p>
            <a:pPr marL="342900" indent="-342900">
              <a:buFont typeface="Arial"/>
              <a:buChar char="•"/>
            </a:pPr>
            <a:r>
              <a:rPr lang="en-US" dirty="0" smtClean="0"/>
              <a:t>Muslims are forbidden to eat pork, unless driven by necessity</a:t>
            </a:r>
          </a:p>
          <a:p>
            <a:pPr marL="342900" indent="-342900">
              <a:buFont typeface="Arial"/>
              <a:buChar char="•"/>
            </a:pPr>
            <a:endParaRPr lang="en-US" dirty="0"/>
          </a:p>
        </p:txBody>
      </p:sp>
    </p:spTree>
    <p:extLst>
      <p:ext uri="{BB962C8B-B14F-4D97-AF65-F5344CB8AC3E}">
        <p14:creationId xmlns:p14="http://schemas.microsoft.com/office/powerpoint/2010/main" xmlns="" val="3644615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HEALTH </a:t>
            </a:r>
            <a:endParaRPr lang="en-US" dirty="0"/>
          </a:p>
        </p:txBody>
      </p:sp>
      <p:sp>
        <p:nvSpPr>
          <p:cNvPr id="4" name="Content Placeholder 3"/>
          <p:cNvSpPr>
            <a:spLocks noGrp="1"/>
          </p:cNvSpPr>
          <p:nvPr>
            <p:ph sz="half" idx="10"/>
          </p:nvPr>
        </p:nvSpPr>
        <p:spPr>
          <a:xfrm>
            <a:off x="0" y="3639906"/>
            <a:ext cx="7544570" cy="3583032"/>
          </a:xfrm>
        </p:spPr>
        <p:txBody>
          <a:bodyPr>
            <a:normAutofit/>
          </a:bodyPr>
          <a:lstStyle/>
          <a:p>
            <a:pPr marL="342900" indent="-342900">
              <a:buFont typeface="Arial"/>
              <a:buChar char="•"/>
            </a:pPr>
            <a:r>
              <a:rPr lang="en-US" sz="2500" dirty="0" smtClean="0"/>
              <a:t>There is no restriction on blood or blood products, medications, amputations, organ transplant or donation and biopsies</a:t>
            </a:r>
          </a:p>
          <a:p>
            <a:pPr marL="342900" indent="-342900">
              <a:buFont typeface="Arial"/>
              <a:buChar char="•"/>
            </a:pPr>
            <a:r>
              <a:rPr lang="en-US" sz="2500" dirty="0" smtClean="0"/>
              <a:t>Most surgical procedures are permitted</a:t>
            </a:r>
          </a:p>
          <a:p>
            <a:pPr marL="342900" indent="-342900">
              <a:buFont typeface="Arial"/>
              <a:buChar char="•"/>
            </a:pPr>
            <a:r>
              <a:rPr lang="en-US" sz="2500" dirty="0" smtClean="0"/>
              <a:t>Life support is an individual choice</a:t>
            </a:r>
          </a:p>
          <a:p>
            <a:pPr marL="342900" indent="-342900">
              <a:buFont typeface="Arial"/>
              <a:buChar char="•"/>
            </a:pPr>
            <a:r>
              <a:rPr lang="en-US" sz="2500" dirty="0" smtClean="0"/>
              <a:t>A fetus is considered a living human being after 25 week gestation </a:t>
            </a:r>
          </a:p>
          <a:p>
            <a:endParaRPr lang="en-US" dirty="0"/>
          </a:p>
        </p:txBody>
      </p:sp>
    </p:spTree>
    <p:extLst>
      <p:ext uri="{BB962C8B-B14F-4D97-AF65-F5344CB8AC3E}">
        <p14:creationId xmlns:p14="http://schemas.microsoft.com/office/powerpoint/2010/main" xmlns="" val="2864979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DYING AND DEATH</a:t>
            </a:r>
            <a:endParaRPr lang="en-US" dirty="0"/>
          </a:p>
        </p:txBody>
      </p:sp>
      <p:sp>
        <p:nvSpPr>
          <p:cNvPr id="4" name="Content Placeholder 3"/>
          <p:cNvSpPr>
            <a:spLocks noGrp="1"/>
          </p:cNvSpPr>
          <p:nvPr>
            <p:ph sz="half" idx="10"/>
          </p:nvPr>
        </p:nvSpPr>
        <p:spPr>
          <a:xfrm>
            <a:off x="0" y="3650986"/>
            <a:ext cx="7442214" cy="3207014"/>
          </a:xfrm>
        </p:spPr>
        <p:txBody>
          <a:bodyPr>
            <a:normAutofit fontScale="92500" lnSpcReduction="20000"/>
          </a:bodyPr>
          <a:lstStyle/>
          <a:p>
            <a:pPr marL="342900" indent="-342900">
              <a:buFont typeface="Arial"/>
              <a:buChar char="•"/>
            </a:pPr>
            <a:r>
              <a:rPr lang="en-US" sz="2600" dirty="0" smtClean="0"/>
              <a:t>Chapter 36 call </a:t>
            </a:r>
            <a:r>
              <a:rPr lang="en-US" sz="2600" dirty="0" err="1" smtClean="0"/>
              <a:t>Ya</a:t>
            </a:r>
            <a:r>
              <a:rPr lang="en-US" sz="2600" dirty="0" smtClean="0"/>
              <a:t>-Sin is usually recited to the sick and dying</a:t>
            </a:r>
          </a:p>
          <a:p>
            <a:pPr marL="342900" indent="-342900">
              <a:buFont typeface="Arial"/>
              <a:buChar char="•"/>
            </a:pPr>
            <a:r>
              <a:rPr lang="en-US" sz="2600" dirty="0"/>
              <a:t>E</a:t>
            </a:r>
            <a:r>
              <a:rPr lang="en-US" sz="2600" dirty="0" smtClean="0"/>
              <a:t>uthanasia or any attempt to shorten life is prohibited</a:t>
            </a:r>
          </a:p>
          <a:p>
            <a:pPr marL="342900" indent="-342900">
              <a:buFont typeface="Arial"/>
              <a:buChar char="•"/>
            </a:pPr>
            <a:r>
              <a:rPr lang="en-US" sz="2600" dirty="0" smtClean="0"/>
              <a:t>The first principle of Islam is recited by the dying </a:t>
            </a:r>
          </a:p>
          <a:p>
            <a:pPr marL="342900" indent="-342900">
              <a:buFont typeface="Arial"/>
              <a:buChar char="•"/>
            </a:pPr>
            <a:r>
              <a:rPr lang="en-US" sz="2600" dirty="0" smtClean="0"/>
              <a:t>Embalming and cremation is prohibited </a:t>
            </a:r>
          </a:p>
          <a:p>
            <a:pPr marL="342900" indent="-342900">
              <a:buFont typeface="Arial"/>
              <a:buChar char="•"/>
            </a:pPr>
            <a:r>
              <a:rPr lang="en-US" sz="2600" dirty="0" smtClean="0"/>
              <a:t> After death</a:t>
            </a:r>
            <a:r>
              <a:rPr lang="en-US" sz="2600" dirty="0"/>
              <a:t> </a:t>
            </a:r>
            <a:r>
              <a:rPr lang="en-US" sz="2600" dirty="0" smtClean="0"/>
              <a:t>Muslims wash and shroud the deceased</a:t>
            </a:r>
          </a:p>
          <a:p>
            <a:pPr marL="342900" indent="-342900">
              <a:buFont typeface="Arial"/>
              <a:buChar char="•"/>
            </a:pPr>
            <a:r>
              <a:rPr lang="en-US" sz="2600" dirty="0" err="1" smtClean="0"/>
              <a:t>Janazah</a:t>
            </a:r>
            <a:r>
              <a:rPr lang="en-US" sz="2600" dirty="0" smtClean="0"/>
              <a:t> Prayer is recited in Arabic prior to burial </a:t>
            </a:r>
          </a:p>
          <a:p>
            <a:pPr marL="342900" indent="-342900">
              <a:buFont typeface="Arial"/>
              <a:buChar char="•"/>
            </a:pPr>
            <a:endParaRPr lang="en-US" dirty="0"/>
          </a:p>
        </p:txBody>
      </p:sp>
    </p:spTree>
    <p:extLst>
      <p:ext uri="{BB962C8B-B14F-4D97-AF65-F5344CB8AC3E}">
        <p14:creationId xmlns:p14="http://schemas.microsoft.com/office/powerpoint/2010/main" xmlns="" val="629874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FACILITATING PRACTICES</a:t>
            </a:r>
            <a:endParaRPr lang="en-US" dirty="0"/>
          </a:p>
        </p:txBody>
      </p:sp>
      <p:sp>
        <p:nvSpPr>
          <p:cNvPr id="4" name="Content Placeholder 3"/>
          <p:cNvSpPr>
            <a:spLocks noGrp="1"/>
          </p:cNvSpPr>
          <p:nvPr>
            <p:ph sz="half" idx="10"/>
          </p:nvPr>
        </p:nvSpPr>
        <p:spPr>
          <a:xfrm>
            <a:off x="0" y="3554048"/>
            <a:ext cx="7640673" cy="3303952"/>
          </a:xfrm>
        </p:spPr>
        <p:txBody>
          <a:bodyPr>
            <a:noAutofit/>
          </a:bodyPr>
          <a:lstStyle/>
          <a:p>
            <a:pPr marL="342900" indent="-342900">
              <a:buFont typeface="Arial"/>
              <a:buChar char="•"/>
            </a:pPr>
            <a:r>
              <a:rPr lang="en-US" sz="2450" dirty="0" smtClean="0"/>
              <a:t>Explore what practice is most important to the Patient/Family </a:t>
            </a:r>
          </a:p>
          <a:p>
            <a:pPr marL="342900" indent="-342900">
              <a:buFont typeface="Arial"/>
              <a:buChar char="•"/>
            </a:pPr>
            <a:r>
              <a:rPr lang="en-US" sz="2450" dirty="0" smtClean="0"/>
              <a:t>Some culture/customs prohibit handshakes or any contact between genders</a:t>
            </a:r>
          </a:p>
          <a:p>
            <a:pPr marL="342900" indent="-342900">
              <a:buFont typeface="Arial"/>
              <a:buChar char="•"/>
            </a:pPr>
            <a:r>
              <a:rPr lang="en-US" sz="2450" dirty="0" smtClean="0"/>
              <a:t>Female patients may want a female physician </a:t>
            </a:r>
          </a:p>
          <a:p>
            <a:pPr marL="342900" indent="-342900">
              <a:buFont typeface="Arial"/>
              <a:buChar char="•"/>
            </a:pPr>
            <a:r>
              <a:rPr lang="en-US" sz="2450" dirty="0" smtClean="0"/>
              <a:t>Some culture/customs may require you to speak to the male first</a:t>
            </a:r>
          </a:p>
          <a:p>
            <a:pPr marL="342900" indent="-342900">
              <a:buFont typeface="Arial"/>
              <a:buChar char="•"/>
            </a:pPr>
            <a:r>
              <a:rPr lang="en-US" sz="2450" dirty="0" smtClean="0"/>
              <a:t>Be aware of language barriers</a:t>
            </a:r>
            <a:endParaRPr lang="en-US" sz="2450" dirty="0"/>
          </a:p>
        </p:txBody>
      </p:sp>
    </p:spTree>
    <p:extLst>
      <p:ext uri="{BB962C8B-B14F-4D97-AF65-F5344CB8AC3E}">
        <p14:creationId xmlns:p14="http://schemas.microsoft.com/office/powerpoint/2010/main" xmlns="" val="2488715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83920"/>
            <a:ext cx="9144000" cy="2397625"/>
          </a:xfrm>
        </p:spPr>
        <p:txBody>
          <a:bodyPr/>
          <a:lstStyle/>
          <a:p>
            <a:r>
              <a:rPr lang="en-US" dirty="0" smtClean="0"/>
              <a:t>SAYINGS OF THE PROPHET (PBUH)</a:t>
            </a:r>
            <a:endParaRPr lang="en-US" dirty="0"/>
          </a:p>
        </p:txBody>
      </p:sp>
      <p:sp>
        <p:nvSpPr>
          <p:cNvPr id="4" name="Content Placeholder 3"/>
          <p:cNvSpPr>
            <a:spLocks noGrp="1"/>
          </p:cNvSpPr>
          <p:nvPr>
            <p:ph sz="half" idx="10"/>
          </p:nvPr>
        </p:nvSpPr>
        <p:spPr>
          <a:xfrm>
            <a:off x="0" y="3650986"/>
            <a:ext cx="7521598" cy="3207014"/>
          </a:xfrm>
        </p:spPr>
        <p:txBody>
          <a:bodyPr>
            <a:normAutofit fontScale="47500" lnSpcReduction="20000"/>
          </a:bodyPr>
          <a:lstStyle/>
          <a:p>
            <a:r>
              <a:rPr lang="en-US" sz="5100" dirty="0" smtClean="0"/>
              <a:t>From the Book Of Patients, The Prophet said:</a:t>
            </a:r>
          </a:p>
          <a:p>
            <a:endParaRPr lang="en-US" sz="2600" dirty="0" smtClean="0"/>
          </a:p>
          <a:p>
            <a:pPr marL="457200" indent="-457200">
              <a:buFont typeface="Arial"/>
              <a:buChar char="•"/>
            </a:pPr>
            <a:r>
              <a:rPr lang="en-US" sz="3600" dirty="0" smtClean="0"/>
              <a:t> “No fatigue, no disease, nor distress befalls a Muslim, even if it were the prick he receives from a thorn, but that G-D expiates some of his sins for that.” (7:547-O.B) </a:t>
            </a:r>
          </a:p>
          <a:p>
            <a:pPr marL="457200" indent="-457200">
              <a:buFont typeface="Arial"/>
              <a:buChar char="•"/>
            </a:pPr>
            <a:endParaRPr lang="en-US" sz="3600" dirty="0" smtClean="0"/>
          </a:p>
          <a:p>
            <a:pPr marL="457200" indent="-457200">
              <a:buFont typeface="Arial"/>
              <a:buChar char="•"/>
            </a:pPr>
            <a:r>
              <a:rPr lang="en-US" sz="3600" dirty="0" smtClean="0"/>
              <a:t>“If G-D wants to do good to somebody, He afflicts them with trials.” (7:549-O.B)</a:t>
            </a:r>
          </a:p>
          <a:p>
            <a:pPr marL="457200" indent="-457200">
              <a:buFont typeface="Arial"/>
              <a:buChar char="•"/>
            </a:pPr>
            <a:endParaRPr lang="en-US" sz="3600" dirty="0" smtClean="0"/>
          </a:p>
          <a:p>
            <a:pPr marL="457200" indent="-457200">
              <a:buFont typeface="Arial"/>
              <a:buChar char="•"/>
            </a:pPr>
            <a:r>
              <a:rPr lang="en-US" sz="3600" dirty="0" smtClean="0"/>
              <a:t>“None of you should wish for death because of a calamity befalling him, but if he has to wish for death, he should say: O G-D! Keep me alive as long as </a:t>
            </a:r>
            <a:r>
              <a:rPr lang="en-US" sz="3600" smtClean="0"/>
              <a:t>life is better </a:t>
            </a:r>
            <a:r>
              <a:rPr lang="en-US" sz="3600" dirty="0" smtClean="0"/>
              <a:t>for me, and let me die if death is better for me.” (7:575-O.B)</a:t>
            </a:r>
          </a:p>
          <a:p>
            <a:endParaRPr lang="en-US" sz="2600" dirty="0"/>
          </a:p>
        </p:txBody>
      </p:sp>
    </p:spTree>
    <p:extLst>
      <p:ext uri="{BB962C8B-B14F-4D97-AF65-F5344CB8AC3E}">
        <p14:creationId xmlns:p14="http://schemas.microsoft.com/office/powerpoint/2010/main" xmlns="" val="4044818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41294"/>
            <a:ext cx="4990353" cy="5916706"/>
          </a:xfrm>
        </p:spPr>
        <p:txBody>
          <a:bodyPr/>
          <a:lstStyle/>
          <a:p>
            <a:pPr algn="l"/>
            <a:r>
              <a:rPr lang="en-US" sz="2000" dirty="0" smtClean="0">
                <a:solidFill>
                  <a:srgbClr val="FFFFFF"/>
                </a:solidFill>
              </a:rPr>
              <a:t>1. </a:t>
            </a:r>
            <a:r>
              <a:rPr lang="en-US" sz="2000" dirty="0" err="1" smtClean="0">
                <a:solidFill>
                  <a:srgbClr val="FFFFFF"/>
                </a:solidFill>
              </a:rPr>
              <a:t>Abee</a:t>
            </a:r>
            <a:r>
              <a:rPr lang="en-US" sz="2000" dirty="0">
                <a:solidFill>
                  <a:srgbClr val="FFFFFF"/>
                </a:solidFill>
              </a:rPr>
              <a:t/>
            </a:r>
            <a:br>
              <a:rPr lang="en-US" sz="2000" dirty="0">
                <a:solidFill>
                  <a:srgbClr val="FFFFFF"/>
                </a:solidFill>
              </a:rPr>
            </a:br>
            <a:r>
              <a:rPr lang="en-US" sz="2000" dirty="0" smtClean="0">
                <a:solidFill>
                  <a:srgbClr val="FFFFFF"/>
                </a:solidFill>
              </a:rPr>
              <a:t>2. </a:t>
            </a:r>
            <a:r>
              <a:rPr lang="en-US" sz="2000" dirty="0" err="1" smtClean="0">
                <a:solidFill>
                  <a:srgbClr val="FFFFFF"/>
                </a:solidFill>
              </a:rPr>
              <a:t>Akika</a:t>
            </a:r>
            <a:r>
              <a:rPr lang="en-US" sz="2000" dirty="0">
                <a:solidFill>
                  <a:srgbClr val="FFFFFF"/>
                </a:solidFill>
              </a:rPr>
              <a:t/>
            </a:r>
            <a:br>
              <a:rPr lang="en-US" sz="2000" dirty="0">
                <a:solidFill>
                  <a:srgbClr val="FFFFFF"/>
                </a:solidFill>
              </a:rPr>
            </a:br>
            <a:r>
              <a:rPr lang="en-US" sz="2000" dirty="0" smtClean="0">
                <a:solidFill>
                  <a:srgbClr val="FFFFFF"/>
                </a:solidFill>
              </a:rPr>
              <a:t>3. Allah </a:t>
            </a:r>
            <a:br>
              <a:rPr lang="en-US" sz="2000" dirty="0" smtClean="0">
                <a:solidFill>
                  <a:srgbClr val="FFFFFF"/>
                </a:solidFill>
              </a:rPr>
            </a:br>
            <a:r>
              <a:rPr lang="en-US" sz="2000" dirty="0" smtClean="0">
                <a:solidFill>
                  <a:srgbClr val="FFFFFF"/>
                </a:solidFill>
              </a:rPr>
              <a:t>4. Al-Islam </a:t>
            </a:r>
            <a:br>
              <a:rPr lang="en-US" sz="2000" dirty="0" smtClean="0">
                <a:solidFill>
                  <a:srgbClr val="FFFFFF"/>
                </a:solidFill>
              </a:rPr>
            </a:br>
            <a:r>
              <a:rPr lang="en-US" sz="2000" dirty="0" smtClean="0">
                <a:solidFill>
                  <a:srgbClr val="FFFFFF"/>
                </a:solidFill>
              </a:rPr>
              <a:t>5. As Salaam mu </a:t>
            </a:r>
            <a:r>
              <a:rPr lang="en-US" sz="2000" dirty="0" err="1" smtClean="0">
                <a:solidFill>
                  <a:srgbClr val="FFFFFF"/>
                </a:solidFill>
              </a:rPr>
              <a:t>Alaikum</a:t>
            </a:r>
            <a:r>
              <a:rPr lang="en-US" sz="2000" dirty="0" smtClean="0">
                <a:solidFill>
                  <a:srgbClr val="FFFFFF"/>
                </a:solidFill>
              </a:rPr>
              <a:t/>
            </a:r>
            <a:br>
              <a:rPr lang="en-US" sz="2000" dirty="0" smtClean="0">
                <a:solidFill>
                  <a:srgbClr val="FFFFFF"/>
                </a:solidFill>
              </a:rPr>
            </a:br>
            <a:r>
              <a:rPr lang="en-US" sz="2000" dirty="0" smtClean="0">
                <a:solidFill>
                  <a:srgbClr val="FFFFFF"/>
                </a:solidFill>
              </a:rPr>
              <a:t>6. </a:t>
            </a:r>
            <a:r>
              <a:rPr lang="en-US" sz="2000" dirty="0" err="1" smtClean="0">
                <a:solidFill>
                  <a:srgbClr val="FFFFFF"/>
                </a:solidFill>
              </a:rPr>
              <a:t>Eid</a:t>
            </a:r>
            <a:r>
              <a:rPr lang="en-US" sz="2000" dirty="0" smtClean="0">
                <a:solidFill>
                  <a:srgbClr val="FFFFFF"/>
                </a:solidFill>
              </a:rPr>
              <a:t> u-</a:t>
            </a:r>
            <a:r>
              <a:rPr lang="en-US" sz="2000" dirty="0" err="1" smtClean="0">
                <a:solidFill>
                  <a:srgbClr val="FFFFFF"/>
                </a:solidFill>
              </a:rPr>
              <a:t>Fitr</a:t>
            </a:r>
            <a:r>
              <a:rPr lang="en-US" sz="2000" dirty="0" smtClean="0">
                <a:solidFill>
                  <a:srgbClr val="FFFFFF"/>
                </a:solidFill>
              </a:rPr>
              <a:t/>
            </a:r>
            <a:br>
              <a:rPr lang="en-US" sz="2000" dirty="0" smtClean="0">
                <a:solidFill>
                  <a:srgbClr val="FFFFFF"/>
                </a:solidFill>
              </a:rPr>
            </a:br>
            <a:r>
              <a:rPr lang="en-US" sz="2000" dirty="0" smtClean="0">
                <a:solidFill>
                  <a:srgbClr val="FFFFFF"/>
                </a:solidFill>
              </a:rPr>
              <a:t>7. </a:t>
            </a:r>
            <a:r>
              <a:rPr lang="en-US" sz="2000" dirty="0" err="1" smtClean="0">
                <a:solidFill>
                  <a:srgbClr val="FFFFFF"/>
                </a:solidFill>
              </a:rPr>
              <a:t>Eid</a:t>
            </a:r>
            <a:r>
              <a:rPr lang="en-US" sz="2000" dirty="0" smtClean="0">
                <a:solidFill>
                  <a:srgbClr val="FFFFFF"/>
                </a:solidFill>
              </a:rPr>
              <a:t> U-</a:t>
            </a:r>
            <a:r>
              <a:rPr lang="en-US" sz="2000" dirty="0" err="1" smtClean="0">
                <a:solidFill>
                  <a:srgbClr val="FFFFFF"/>
                </a:solidFill>
              </a:rPr>
              <a:t>Adha</a:t>
            </a:r>
            <a:r>
              <a:rPr lang="en-US" sz="2000" dirty="0" smtClean="0">
                <a:solidFill>
                  <a:srgbClr val="FFFFFF"/>
                </a:solidFill>
              </a:rPr>
              <a:t/>
            </a:r>
            <a:br>
              <a:rPr lang="en-US" sz="2000" dirty="0" smtClean="0">
                <a:solidFill>
                  <a:srgbClr val="FFFFFF"/>
                </a:solidFill>
              </a:rPr>
            </a:br>
            <a:r>
              <a:rPr lang="en-US" sz="2000" dirty="0" smtClean="0">
                <a:solidFill>
                  <a:srgbClr val="FFFFFF"/>
                </a:solidFill>
              </a:rPr>
              <a:t>8. Hajj</a:t>
            </a:r>
            <a:br>
              <a:rPr lang="en-US" sz="2000" dirty="0" smtClean="0">
                <a:solidFill>
                  <a:srgbClr val="FFFFFF"/>
                </a:solidFill>
              </a:rPr>
            </a:br>
            <a:r>
              <a:rPr lang="en-US" sz="2000" dirty="0" smtClean="0">
                <a:solidFill>
                  <a:srgbClr val="FFFFFF"/>
                </a:solidFill>
              </a:rPr>
              <a:t>9. Holy Quran </a:t>
            </a:r>
            <a:br>
              <a:rPr lang="en-US" sz="2000" dirty="0" smtClean="0">
                <a:solidFill>
                  <a:srgbClr val="FFFFFF"/>
                </a:solidFill>
              </a:rPr>
            </a:br>
            <a:r>
              <a:rPr lang="en-US" sz="2000" dirty="0" smtClean="0">
                <a:solidFill>
                  <a:srgbClr val="FFFFFF"/>
                </a:solidFill>
              </a:rPr>
              <a:t>10. Imam </a:t>
            </a:r>
            <a:br>
              <a:rPr lang="en-US" sz="2000" dirty="0" smtClean="0">
                <a:solidFill>
                  <a:srgbClr val="FFFFFF"/>
                </a:solidFill>
              </a:rPr>
            </a:br>
            <a:r>
              <a:rPr lang="en-US" sz="2000" dirty="0" smtClean="0">
                <a:solidFill>
                  <a:srgbClr val="FFFFFF"/>
                </a:solidFill>
              </a:rPr>
              <a:t/>
            </a:r>
            <a:br>
              <a:rPr lang="en-US" sz="2000" dirty="0" smtClean="0">
                <a:solidFill>
                  <a:srgbClr val="FFFFFF"/>
                </a:solidFill>
              </a:rPr>
            </a:br>
            <a:r>
              <a:rPr lang="en-US" sz="2000" dirty="0" smtClean="0">
                <a:solidFill>
                  <a:srgbClr val="FFFFFF"/>
                </a:solidFill>
              </a:rPr>
              <a:t>11. </a:t>
            </a:r>
            <a:r>
              <a:rPr lang="en-US" sz="2000" dirty="0" err="1" smtClean="0">
                <a:solidFill>
                  <a:srgbClr val="FFFFFF"/>
                </a:solidFill>
              </a:rPr>
              <a:t>Iman</a:t>
            </a:r>
            <a:r>
              <a:rPr lang="en-US" sz="2000" dirty="0" smtClean="0">
                <a:solidFill>
                  <a:srgbClr val="FFFFFF"/>
                </a:solidFill>
              </a:rPr>
              <a:t/>
            </a:r>
            <a:br>
              <a:rPr lang="en-US" sz="2000" dirty="0" smtClean="0">
                <a:solidFill>
                  <a:srgbClr val="FFFFFF"/>
                </a:solidFill>
              </a:rPr>
            </a:br>
            <a:r>
              <a:rPr lang="en-US" sz="2000" dirty="0" smtClean="0">
                <a:solidFill>
                  <a:srgbClr val="FFFFFF"/>
                </a:solidFill>
              </a:rPr>
              <a:t>12. </a:t>
            </a:r>
            <a:r>
              <a:rPr lang="en-US" sz="2000" dirty="0" err="1" smtClean="0">
                <a:solidFill>
                  <a:srgbClr val="FFFFFF"/>
                </a:solidFill>
              </a:rPr>
              <a:t>Jum’ah</a:t>
            </a:r>
            <a:r>
              <a:rPr lang="en-US" sz="2000" dirty="0" smtClean="0">
                <a:solidFill>
                  <a:srgbClr val="FFFFFF"/>
                </a:solidFill>
              </a:rPr>
              <a:t/>
            </a:r>
            <a:br>
              <a:rPr lang="en-US" sz="2000" dirty="0" smtClean="0">
                <a:solidFill>
                  <a:srgbClr val="FFFFFF"/>
                </a:solidFill>
              </a:rPr>
            </a:br>
            <a:r>
              <a:rPr lang="en-US" sz="2000" dirty="0" smtClean="0">
                <a:solidFill>
                  <a:srgbClr val="FFFFFF"/>
                </a:solidFill>
              </a:rPr>
              <a:t>13. </a:t>
            </a:r>
            <a:r>
              <a:rPr lang="en-US" sz="2000" dirty="0" err="1" smtClean="0">
                <a:solidFill>
                  <a:srgbClr val="FFFFFF"/>
                </a:solidFill>
              </a:rPr>
              <a:t>Janaza</a:t>
            </a:r>
            <a:r>
              <a:rPr lang="en-US" sz="2000" dirty="0" smtClean="0">
                <a:solidFill>
                  <a:srgbClr val="FFFFFF"/>
                </a:solidFill>
              </a:rPr>
              <a:t/>
            </a:r>
            <a:br>
              <a:rPr lang="en-US" sz="2000" dirty="0" smtClean="0">
                <a:solidFill>
                  <a:srgbClr val="FFFFFF"/>
                </a:solidFill>
              </a:rPr>
            </a:br>
            <a:r>
              <a:rPr lang="en-US" sz="2000" dirty="0" smtClean="0">
                <a:solidFill>
                  <a:srgbClr val="FFFFFF"/>
                </a:solidFill>
              </a:rPr>
              <a:t>14. Masjid</a:t>
            </a:r>
            <a:br>
              <a:rPr lang="en-US" sz="2000" dirty="0" smtClean="0">
                <a:solidFill>
                  <a:srgbClr val="FFFFFF"/>
                </a:solidFill>
              </a:rPr>
            </a:br>
            <a:r>
              <a:rPr lang="en-US" sz="2000" dirty="0" smtClean="0">
                <a:solidFill>
                  <a:srgbClr val="FFFFFF"/>
                </a:solidFill>
              </a:rPr>
              <a:t>15. Muslim</a:t>
            </a:r>
            <a:br>
              <a:rPr lang="en-US" sz="2000" dirty="0" smtClean="0">
                <a:solidFill>
                  <a:srgbClr val="FFFFFF"/>
                </a:solidFill>
              </a:rPr>
            </a:br>
            <a:r>
              <a:rPr lang="en-US" sz="2000" dirty="0" smtClean="0">
                <a:solidFill>
                  <a:srgbClr val="FFFFFF"/>
                </a:solidFill>
              </a:rPr>
              <a:t>16. </a:t>
            </a:r>
            <a:r>
              <a:rPr lang="en-US" sz="2000" dirty="0" err="1" smtClean="0">
                <a:solidFill>
                  <a:srgbClr val="FFFFFF"/>
                </a:solidFill>
              </a:rPr>
              <a:t>Muslima</a:t>
            </a:r>
            <a:r>
              <a:rPr lang="en-US" sz="2000" dirty="0" smtClean="0">
                <a:solidFill>
                  <a:srgbClr val="FFFFFF"/>
                </a:solidFill>
              </a:rPr>
              <a:t/>
            </a:r>
            <a:br>
              <a:rPr lang="en-US" sz="2000" dirty="0" smtClean="0">
                <a:solidFill>
                  <a:srgbClr val="FFFFFF"/>
                </a:solidFill>
              </a:rPr>
            </a:br>
            <a:r>
              <a:rPr lang="en-US" sz="2000" dirty="0" smtClean="0">
                <a:solidFill>
                  <a:srgbClr val="FFFFFF"/>
                </a:solidFill>
              </a:rPr>
              <a:t>17. </a:t>
            </a:r>
            <a:r>
              <a:rPr lang="en-US" sz="2000" dirty="0" err="1" smtClean="0">
                <a:solidFill>
                  <a:srgbClr val="FFFFFF"/>
                </a:solidFill>
              </a:rPr>
              <a:t>Ummi</a:t>
            </a:r>
            <a:r>
              <a:rPr lang="en-US" sz="2000" dirty="0" smtClean="0">
                <a:solidFill>
                  <a:srgbClr val="FFFFFF"/>
                </a:solidFill>
              </a:rPr>
              <a:t/>
            </a:r>
            <a:br>
              <a:rPr lang="en-US" sz="2000" dirty="0" smtClean="0">
                <a:solidFill>
                  <a:srgbClr val="FFFFFF"/>
                </a:solidFill>
              </a:rPr>
            </a:br>
            <a:r>
              <a:rPr lang="en-US" sz="2000" dirty="0" smtClean="0">
                <a:solidFill>
                  <a:srgbClr val="FFFFFF"/>
                </a:solidFill>
              </a:rPr>
              <a:t>18</a:t>
            </a:r>
            <a:r>
              <a:rPr lang="en-US" sz="1950" dirty="0" smtClean="0">
                <a:solidFill>
                  <a:srgbClr val="FFFFFF"/>
                </a:solidFill>
              </a:rPr>
              <a:t>. Prophet </a:t>
            </a:r>
            <a:r>
              <a:rPr lang="en-US" sz="1950" dirty="0" err="1" smtClean="0">
                <a:solidFill>
                  <a:srgbClr val="FFFFFF"/>
                </a:solidFill>
              </a:rPr>
              <a:t>Muhammed</a:t>
            </a:r>
            <a:r>
              <a:rPr lang="en-US" sz="1950" dirty="0" smtClean="0">
                <a:solidFill>
                  <a:srgbClr val="FFFFFF"/>
                </a:solidFill>
              </a:rPr>
              <a:t> </a:t>
            </a:r>
            <a:r>
              <a:rPr lang="en-US" sz="1950" dirty="0" err="1" smtClean="0">
                <a:solidFill>
                  <a:srgbClr val="FFFFFF"/>
                </a:solidFill>
              </a:rPr>
              <a:t>Ibn</a:t>
            </a:r>
            <a:r>
              <a:rPr lang="en-US" sz="1950" dirty="0" smtClean="0">
                <a:solidFill>
                  <a:srgbClr val="FFFFFF"/>
                </a:solidFill>
              </a:rPr>
              <a:t> </a:t>
            </a:r>
            <a:r>
              <a:rPr lang="en-US" sz="1950" dirty="0" err="1" smtClean="0">
                <a:solidFill>
                  <a:srgbClr val="FFFFFF"/>
                </a:solidFill>
              </a:rPr>
              <a:t>Abullah</a:t>
            </a:r>
            <a:r>
              <a:rPr lang="en-US" sz="1950" dirty="0" smtClean="0">
                <a:solidFill>
                  <a:srgbClr val="FFFFFF"/>
                </a:solidFill>
              </a:rPr>
              <a:t/>
            </a:r>
            <a:br>
              <a:rPr lang="en-US" sz="1950" dirty="0" smtClean="0">
                <a:solidFill>
                  <a:srgbClr val="FFFFFF"/>
                </a:solidFill>
              </a:rPr>
            </a:br>
            <a:r>
              <a:rPr lang="en-US" sz="2000" dirty="0" smtClean="0">
                <a:solidFill>
                  <a:srgbClr val="FFFFFF"/>
                </a:solidFill>
              </a:rPr>
              <a:t>19. </a:t>
            </a:r>
            <a:r>
              <a:rPr lang="en-US" sz="2000" dirty="0" err="1" smtClean="0">
                <a:solidFill>
                  <a:srgbClr val="FFFFFF"/>
                </a:solidFill>
              </a:rPr>
              <a:t>Ramadhan</a:t>
            </a:r>
            <a:r>
              <a:rPr lang="en-US" sz="2000" dirty="0" smtClean="0">
                <a:solidFill>
                  <a:srgbClr val="FFFFFF"/>
                </a:solidFill>
              </a:rPr>
              <a:t> </a:t>
            </a:r>
            <a:br>
              <a:rPr lang="en-US" sz="2000" dirty="0" smtClean="0">
                <a:solidFill>
                  <a:srgbClr val="FFFFFF"/>
                </a:solidFill>
              </a:rPr>
            </a:br>
            <a:r>
              <a:rPr lang="en-US" sz="2000" dirty="0" smtClean="0">
                <a:solidFill>
                  <a:srgbClr val="FFFFFF"/>
                </a:solidFill>
              </a:rPr>
              <a:t>20. </a:t>
            </a:r>
            <a:r>
              <a:rPr lang="en-US" sz="2000" dirty="0" err="1" smtClean="0">
                <a:solidFill>
                  <a:srgbClr val="FFFFFF"/>
                </a:solidFill>
              </a:rPr>
              <a:t>Salat</a:t>
            </a:r>
            <a:r>
              <a:rPr lang="en-US" sz="2000" dirty="0" smtClean="0">
                <a:solidFill>
                  <a:srgbClr val="FFFFFF"/>
                </a:solidFill>
              </a:rPr>
              <a:t/>
            </a:r>
            <a:br>
              <a:rPr lang="en-US" sz="2000" dirty="0" smtClean="0">
                <a:solidFill>
                  <a:srgbClr val="FFFFFF"/>
                </a:solidFill>
              </a:rPr>
            </a:br>
            <a:r>
              <a:rPr lang="en-US" sz="2000" dirty="0" smtClean="0">
                <a:solidFill>
                  <a:srgbClr val="FFFFFF"/>
                </a:solidFill>
              </a:rPr>
              <a:t>21. Sawn</a:t>
            </a:r>
            <a:br>
              <a:rPr lang="en-US" sz="2000" dirty="0" smtClean="0">
                <a:solidFill>
                  <a:srgbClr val="FFFFFF"/>
                </a:solidFill>
              </a:rPr>
            </a:br>
            <a:r>
              <a:rPr lang="en-US" sz="2000" dirty="0" smtClean="0">
                <a:solidFill>
                  <a:srgbClr val="FFFFFF"/>
                </a:solidFill>
              </a:rPr>
              <a:t>22. </a:t>
            </a:r>
            <a:r>
              <a:rPr lang="en-US" sz="2000" dirty="0" err="1" smtClean="0">
                <a:solidFill>
                  <a:srgbClr val="FFFFFF"/>
                </a:solidFill>
              </a:rPr>
              <a:t>Wa</a:t>
            </a:r>
            <a:r>
              <a:rPr lang="en-US" sz="2000" dirty="0" smtClean="0">
                <a:solidFill>
                  <a:srgbClr val="FFFFFF"/>
                </a:solidFill>
              </a:rPr>
              <a:t> </a:t>
            </a:r>
            <a:r>
              <a:rPr lang="en-US" sz="2000" dirty="0" err="1" smtClean="0">
                <a:solidFill>
                  <a:srgbClr val="FFFFFF"/>
                </a:solidFill>
              </a:rPr>
              <a:t>Alaikum</a:t>
            </a:r>
            <a:r>
              <a:rPr lang="en-US" sz="2000" dirty="0" smtClean="0">
                <a:solidFill>
                  <a:srgbClr val="FFFFFF"/>
                </a:solidFill>
              </a:rPr>
              <a:t> As Salaam</a:t>
            </a:r>
            <a:br>
              <a:rPr lang="en-US" sz="2000" dirty="0" smtClean="0">
                <a:solidFill>
                  <a:srgbClr val="FFFFFF"/>
                </a:solidFill>
              </a:rPr>
            </a:br>
            <a:r>
              <a:rPr lang="en-US" sz="2000" dirty="0" smtClean="0">
                <a:solidFill>
                  <a:srgbClr val="FFFFFF"/>
                </a:solidFill>
              </a:rPr>
              <a:t>23. Zakat </a:t>
            </a:r>
            <a:endParaRPr lang="en-US" sz="2000" dirty="0">
              <a:solidFill>
                <a:srgbClr val="FFFFFF"/>
              </a:solidFill>
            </a:endParaRPr>
          </a:p>
        </p:txBody>
      </p:sp>
      <p:sp>
        <p:nvSpPr>
          <p:cNvPr id="7" name="Title 1"/>
          <p:cNvSpPr txBox="1">
            <a:spLocks/>
          </p:cNvSpPr>
          <p:nvPr/>
        </p:nvSpPr>
        <p:spPr>
          <a:xfrm>
            <a:off x="4303059" y="1003128"/>
            <a:ext cx="4990353" cy="5854872"/>
          </a:xfrm>
          <a:prstGeom prst="rect">
            <a:avLst/>
          </a:prstGeom>
        </p:spPr>
        <p:txBody>
          <a:bodyPr vert="horz" lIns="91440" tIns="45720" rIns="91440" bIns="45720" rtlCol="0" anchor="ctr">
            <a:noAutofit/>
          </a:bodyPr>
          <a:lstStyle>
            <a:lvl1pPr algn="ctr" defTabSz="457200" rtl="0" eaLnBrk="1" latinLnBrk="0" hangingPunct="1">
              <a:lnSpc>
                <a:spcPct val="80000"/>
              </a:lnSpc>
              <a:spcBef>
                <a:spcPct val="0"/>
              </a:spcBef>
              <a:buNone/>
              <a:defRPr sz="5400" b="1" kern="1200">
                <a:solidFill>
                  <a:schemeClr val="bg1"/>
                </a:solidFill>
                <a:latin typeface="+mj-lt"/>
                <a:ea typeface="+mj-ea"/>
                <a:cs typeface="+mj-cs"/>
              </a:defRPr>
            </a:lvl1pPr>
          </a:lstStyle>
          <a:p>
            <a:pPr algn="l"/>
            <a:r>
              <a:rPr lang="en-US" sz="2000" dirty="0"/>
              <a:t>1. Father</a:t>
            </a:r>
          </a:p>
          <a:p>
            <a:pPr algn="l"/>
            <a:r>
              <a:rPr lang="en-US" sz="2000" dirty="0"/>
              <a:t>2. Ceremony for the newborn</a:t>
            </a:r>
          </a:p>
          <a:p>
            <a:pPr algn="l"/>
            <a:r>
              <a:rPr lang="en-US" sz="2000" dirty="0"/>
              <a:t>3. God in Arabic</a:t>
            </a:r>
          </a:p>
          <a:p>
            <a:pPr algn="l"/>
            <a:r>
              <a:rPr lang="en-US" sz="2000" dirty="0"/>
              <a:t>4. The Religion of Peace</a:t>
            </a:r>
          </a:p>
          <a:p>
            <a:pPr algn="l"/>
            <a:r>
              <a:rPr lang="en-US" sz="2000" dirty="0"/>
              <a:t>5. Peace be unto you</a:t>
            </a:r>
          </a:p>
          <a:p>
            <a:pPr algn="l"/>
            <a:r>
              <a:rPr lang="en-US" sz="2000" dirty="0"/>
              <a:t>6. Feast of Fast-Breaking</a:t>
            </a:r>
          </a:p>
          <a:p>
            <a:pPr algn="l"/>
            <a:r>
              <a:rPr lang="en-US" sz="2000" dirty="0"/>
              <a:t>7. Feast of Sacrifice</a:t>
            </a:r>
          </a:p>
          <a:p>
            <a:pPr algn="l"/>
            <a:r>
              <a:rPr lang="en-US" sz="2000" dirty="0"/>
              <a:t>8. Pilgrimage to Mecca</a:t>
            </a:r>
          </a:p>
          <a:p>
            <a:pPr algn="l"/>
            <a:r>
              <a:rPr lang="en-US" sz="2000" dirty="0"/>
              <a:t>9. Book that should be read </a:t>
            </a:r>
          </a:p>
          <a:p>
            <a:pPr algn="l"/>
            <a:r>
              <a:rPr lang="en-US" sz="2000" dirty="0"/>
              <a:t>10. Prayer Leader </a:t>
            </a:r>
            <a:endParaRPr lang="en-US" sz="2000" dirty="0" smtClean="0"/>
          </a:p>
          <a:p>
            <a:pPr algn="l"/>
            <a:endParaRPr lang="en-US" sz="2000" dirty="0"/>
          </a:p>
          <a:p>
            <a:pPr algn="l"/>
            <a:r>
              <a:rPr lang="en-US" sz="2000" dirty="0"/>
              <a:t>11. Faith</a:t>
            </a:r>
          </a:p>
          <a:p>
            <a:pPr algn="l"/>
            <a:r>
              <a:rPr lang="en-US" sz="2000" dirty="0"/>
              <a:t>12. Friday Congregation Prayer Service</a:t>
            </a:r>
          </a:p>
          <a:p>
            <a:pPr algn="l"/>
            <a:r>
              <a:rPr lang="en-US" sz="2000" dirty="0"/>
              <a:t>13. Funeral Prayer </a:t>
            </a:r>
            <a:r>
              <a:rPr lang="en-US" sz="2000" dirty="0" smtClean="0"/>
              <a:t>Service</a:t>
            </a:r>
          </a:p>
          <a:p>
            <a:pPr algn="l"/>
            <a:r>
              <a:rPr lang="en-US" sz="2000" dirty="0" smtClean="0"/>
              <a:t>14. House of Worship</a:t>
            </a:r>
          </a:p>
          <a:p>
            <a:pPr algn="l"/>
            <a:r>
              <a:rPr lang="en-US" sz="2000" dirty="0" smtClean="0"/>
              <a:t>15. The Male Believer</a:t>
            </a:r>
          </a:p>
          <a:p>
            <a:pPr algn="l"/>
            <a:r>
              <a:rPr lang="en-US" sz="2000" dirty="0" smtClean="0"/>
              <a:t>16. The Female Believer</a:t>
            </a:r>
          </a:p>
          <a:p>
            <a:pPr algn="l"/>
            <a:r>
              <a:rPr lang="en-US" sz="2000" dirty="0" smtClean="0"/>
              <a:t>17.</a:t>
            </a:r>
            <a:r>
              <a:rPr lang="en-US" sz="2000" dirty="0"/>
              <a:t> </a:t>
            </a:r>
            <a:r>
              <a:rPr lang="en-US" sz="2000" dirty="0" smtClean="0"/>
              <a:t>Mother </a:t>
            </a:r>
          </a:p>
          <a:p>
            <a:pPr algn="l"/>
            <a:r>
              <a:rPr lang="en-US" sz="2000" dirty="0"/>
              <a:t>1</a:t>
            </a:r>
            <a:r>
              <a:rPr lang="en-US" sz="2000" dirty="0" smtClean="0"/>
              <a:t>8. The Last Prophet of Allah</a:t>
            </a:r>
          </a:p>
          <a:p>
            <a:pPr algn="l"/>
            <a:r>
              <a:rPr lang="en-US" sz="2000" dirty="0" smtClean="0"/>
              <a:t>19. Month of Fasting</a:t>
            </a:r>
          </a:p>
          <a:p>
            <a:pPr algn="l"/>
            <a:r>
              <a:rPr lang="en-US" sz="2000" dirty="0" smtClean="0"/>
              <a:t>20. Prayer</a:t>
            </a:r>
          </a:p>
          <a:p>
            <a:pPr algn="l"/>
            <a:r>
              <a:rPr lang="en-US" sz="2000" dirty="0" smtClean="0"/>
              <a:t>21. Fasting</a:t>
            </a:r>
          </a:p>
          <a:p>
            <a:pPr algn="l"/>
            <a:r>
              <a:rPr lang="en-US" sz="2000" dirty="0" smtClean="0"/>
              <a:t>22. And unto you be peace</a:t>
            </a:r>
          </a:p>
          <a:p>
            <a:pPr algn="l"/>
            <a:r>
              <a:rPr lang="en-US" sz="2000" dirty="0" smtClean="0"/>
              <a:t>23. Charity </a:t>
            </a:r>
          </a:p>
        </p:txBody>
      </p:sp>
      <p:sp>
        <p:nvSpPr>
          <p:cNvPr id="9" name="TextBox 8"/>
          <p:cNvSpPr txBox="1"/>
          <p:nvPr/>
        </p:nvSpPr>
        <p:spPr>
          <a:xfrm>
            <a:off x="687294" y="49020"/>
            <a:ext cx="8190338" cy="954107"/>
          </a:xfrm>
          <a:prstGeom prst="rect">
            <a:avLst/>
          </a:prstGeom>
          <a:noFill/>
        </p:spPr>
        <p:txBody>
          <a:bodyPr wrap="none" rtlCol="0">
            <a:spAutoFit/>
          </a:bodyPr>
          <a:lstStyle/>
          <a:p>
            <a:pPr algn="ctr"/>
            <a:r>
              <a:rPr lang="en-US" sz="2800" b="1" dirty="0" smtClean="0">
                <a:solidFill>
                  <a:srgbClr val="FFFFFF"/>
                </a:solidFill>
                <a:latin typeface="+mj-lt"/>
              </a:rPr>
              <a:t>COMMON WORDS TO KNOW WHEN WORKING </a:t>
            </a:r>
          </a:p>
          <a:p>
            <a:pPr algn="ctr"/>
            <a:r>
              <a:rPr lang="en-US" sz="2800" b="1" dirty="0" smtClean="0">
                <a:solidFill>
                  <a:srgbClr val="FFFFFF"/>
                </a:solidFill>
                <a:latin typeface="+mj-lt"/>
              </a:rPr>
              <a:t>WITH MUSLIM PATIENTS &amp; FAMILIES </a:t>
            </a:r>
            <a:endParaRPr lang="en-US" sz="2800" b="1" dirty="0">
              <a:solidFill>
                <a:srgbClr val="FFFFFF"/>
              </a:solidFill>
              <a:latin typeface="+mj-lt"/>
            </a:endParaRPr>
          </a:p>
        </p:txBody>
      </p:sp>
    </p:spTree>
    <p:extLst>
      <p:ext uri="{BB962C8B-B14F-4D97-AF65-F5344CB8AC3E}">
        <p14:creationId xmlns:p14="http://schemas.microsoft.com/office/powerpoint/2010/main" xmlns="" val="2716748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8941" y="654037"/>
            <a:ext cx="9756588" cy="2397625"/>
          </a:xfrm>
        </p:spPr>
        <p:txBody>
          <a:bodyPr/>
          <a:lstStyle/>
          <a:p>
            <a:r>
              <a:rPr lang="en-US" dirty="0" smtClean="0"/>
              <a:t>PROPHET MUHAMMED’S LAST SERMON </a:t>
            </a:r>
            <a:endParaRPr lang="en-US" dirty="0"/>
          </a:p>
        </p:txBody>
      </p:sp>
      <p:sp>
        <p:nvSpPr>
          <p:cNvPr id="4" name="Content Placeholder 3"/>
          <p:cNvSpPr>
            <a:spLocks noGrp="1"/>
          </p:cNvSpPr>
          <p:nvPr>
            <p:ph sz="half" idx="10"/>
          </p:nvPr>
        </p:nvSpPr>
        <p:spPr>
          <a:xfrm>
            <a:off x="0" y="3690472"/>
            <a:ext cx="9144000" cy="1553881"/>
          </a:xfrm>
        </p:spPr>
        <p:txBody>
          <a:bodyPr>
            <a:noAutofit/>
          </a:bodyPr>
          <a:lstStyle/>
          <a:p>
            <a:pPr marL="285750" indent="-285750">
              <a:buFont typeface="Arial"/>
              <a:buChar char="•"/>
            </a:pPr>
            <a:r>
              <a:rPr lang="en-US" sz="1800" dirty="0" smtClean="0"/>
              <a:t>“O People, it is true that you have certain rights with regard to your women, but they also have rights over you. Remember that you have taken them as your wives only under Allah’s trust and with His permission. Do treat your women well and be kind to them for they are your partners and committed helpers. And it is your right that they do not make friends with any one of whom you do not approve, as well as never to be unchaste.” </a:t>
            </a:r>
          </a:p>
        </p:txBody>
      </p:sp>
      <p:sp>
        <p:nvSpPr>
          <p:cNvPr id="8" name="Rectangle 7"/>
          <p:cNvSpPr/>
          <p:nvPr/>
        </p:nvSpPr>
        <p:spPr>
          <a:xfrm>
            <a:off x="0" y="5558117"/>
            <a:ext cx="7515411" cy="923329"/>
          </a:xfrm>
          <a:prstGeom prst="rect">
            <a:avLst/>
          </a:prstGeom>
        </p:spPr>
        <p:txBody>
          <a:bodyPr wrap="square">
            <a:spAutoFit/>
          </a:bodyPr>
          <a:lstStyle/>
          <a:p>
            <a:pPr marL="285750" indent="-285750">
              <a:buFont typeface="Arial"/>
              <a:buChar char="•"/>
            </a:pPr>
            <a:r>
              <a:rPr lang="en-US" dirty="0"/>
              <a:t>“O People, listen to me in earnest, worship Allah, say your five daily prayers (Salah), fast during the month of </a:t>
            </a:r>
            <a:r>
              <a:rPr lang="en-US" dirty="0" err="1"/>
              <a:t>Ramadhan</a:t>
            </a:r>
            <a:r>
              <a:rPr lang="en-US" dirty="0"/>
              <a:t>, and give your wealth in Zakat. Perform Hajj if you can afford it.” </a:t>
            </a:r>
          </a:p>
        </p:txBody>
      </p:sp>
    </p:spTree>
    <p:extLst>
      <p:ext uri="{BB962C8B-B14F-4D97-AF65-F5344CB8AC3E}">
        <p14:creationId xmlns:p14="http://schemas.microsoft.com/office/powerpoint/2010/main" xmlns="" val="650415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48236"/>
            <a:ext cx="9323294" cy="2633310"/>
          </a:xfrm>
        </p:spPr>
        <p:txBody>
          <a:bodyPr/>
          <a:lstStyle/>
          <a:p>
            <a:r>
              <a:rPr lang="en-US" dirty="0"/>
              <a:t>PROPHET MUHAMMED’S LAST SERMON </a:t>
            </a:r>
          </a:p>
        </p:txBody>
      </p:sp>
      <p:sp>
        <p:nvSpPr>
          <p:cNvPr id="8" name="Rectangle 7"/>
          <p:cNvSpPr/>
          <p:nvPr/>
        </p:nvSpPr>
        <p:spPr>
          <a:xfrm>
            <a:off x="118035" y="3604342"/>
            <a:ext cx="8921376" cy="2031325"/>
          </a:xfrm>
          <a:prstGeom prst="rect">
            <a:avLst/>
          </a:prstGeom>
        </p:spPr>
        <p:txBody>
          <a:bodyPr wrap="square">
            <a:spAutoFit/>
          </a:bodyPr>
          <a:lstStyle/>
          <a:p>
            <a:pPr marL="285750" indent="-285750">
              <a:buFont typeface="Arial"/>
              <a:buChar char="•"/>
            </a:pPr>
            <a:r>
              <a:rPr lang="en-US" dirty="0"/>
              <a:t>“All mankind is from Adam and Eve, an Arab has no superiority over a non-Arab nor a non-Arab has any superiority over an Arab; also a white has nor superiority over black nor </a:t>
            </a:r>
            <a:r>
              <a:rPr lang="en-US" dirty="0" smtClean="0"/>
              <a:t>a </a:t>
            </a:r>
            <a:r>
              <a:rPr lang="en-US" dirty="0"/>
              <a:t>black has any superiority over white except by piety and good actions. Learn that every Muslim is a brother to every Muslim and that the Muslims constitute one brotherhood. Nothing shall be legitimate to a Muslim which belongs to a fellow Muslim unless it was giving freely and willingly. Do not therefore, do injustice to yourselves</a:t>
            </a:r>
            <a:r>
              <a:rPr lang="en-US" dirty="0" smtClean="0"/>
              <a:t>.” </a:t>
            </a:r>
            <a:endParaRPr lang="en-US" dirty="0"/>
          </a:p>
        </p:txBody>
      </p:sp>
      <p:sp>
        <p:nvSpPr>
          <p:cNvPr id="9" name="Rectangle 8"/>
          <p:cNvSpPr/>
          <p:nvPr/>
        </p:nvSpPr>
        <p:spPr>
          <a:xfrm>
            <a:off x="118035" y="5591940"/>
            <a:ext cx="7261412" cy="923330"/>
          </a:xfrm>
          <a:prstGeom prst="rect">
            <a:avLst/>
          </a:prstGeom>
        </p:spPr>
        <p:txBody>
          <a:bodyPr wrap="square">
            <a:spAutoFit/>
          </a:bodyPr>
          <a:lstStyle/>
          <a:p>
            <a:pPr marL="285750" indent="-285750">
              <a:buFont typeface="Arial"/>
              <a:buChar char="•"/>
            </a:pPr>
            <a:r>
              <a:rPr lang="en-US" dirty="0"/>
              <a:t>“</a:t>
            </a:r>
            <a:r>
              <a:rPr lang="en-US" dirty="0" smtClean="0"/>
              <a:t>Remember, </a:t>
            </a:r>
            <a:r>
              <a:rPr lang="en-US" dirty="0"/>
              <a:t>one day you will appear before Allah and answer for your deeds. So beware, do not stray from the path of righteousness after I am gone.”</a:t>
            </a:r>
          </a:p>
        </p:txBody>
      </p:sp>
    </p:spTree>
    <p:extLst>
      <p:ext uri="{BB962C8B-B14F-4D97-AF65-F5344CB8AC3E}">
        <p14:creationId xmlns:p14="http://schemas.microsoft.com/office/powerpoint/2010/main" xmlns="" val="2828553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Religious, Spiritual and Cultural Needs of Muslim Patients on Palliative Care </a:t>
            </a:r>
          </a:p>
        </p:txBody>
      </p:sp>
      <p:sp>
        <p:nvSpPr>
          <p:cNvPr id="3" name="Content Placeholder 2"/>
          <p:cNvSpPr>
            <a:spLocks noGrp="1"/>
          </p:cNvSpPr>
          <p:nvPr>
            <p:ph sz="half" idx="1"/>
          </p:nvPr>
        </p:nvSpPr>
        <p:spPr>
          <a:xfrm>
            <a:off x="0" y="4116134"/>
            <a:ext cx="7799294" cy="653757"/>
          </a:xfrm>
        </p:spPr>
        <p:txBody>
          <a:bodyPr>
            <a:normAutofit/>
          </a:bodyPr>
          <a:lstStyle/>
          <a:p>
            <a:r>
              <a:rPr lang="en-US" sz="2800" dirty="0" smtClean="0"/>
              <a:t>Speaker: </a:t>
            </a:r>
            <a:r>
              <a:rPr lang="en-US" sz="2800" i="1" dirty="0" smtClean="0"/>
              <a:t>Al</a:t>
            </a:r>
            <a:r>
              <a:rPr lang="en-US" sz="2800" i="1" dirty="0"/>
              <a:t>-Hajji Imam Yusuf </a:t>
            </a:r>
            <a:r>
              <a:rPr lang="en-US" sz="2800" i="1" dirty="0" smtClean="0"/>
              <a:t>H. </a:t>
            </a:r>
            <a:r>
              <a:rPr lang="en-US" sz="2800" i="1" dirty="0" err="1" smtClean="0"/>
              <a:t>Hasan</a:t>
            </a:r>
            <a:r>
              <a:rPr lang="en-US" sz="2800" i="1" dirty="0"/>
              <a:t>, BCC </a:t>
            </a:r>
          </a:p>
          <a:p>
            <a:endParaRPr lang="en-US" dirty="0"/>
          </a:p>
        </p:txBody>
      </p:sp>
      <p:sp>
        <p:nvSpPr>
          <p:cNvPr id="4" name="Content Placeholder 3"/>
          <p:cNvSpPr>
            <a:spLocks noGrp="1"/>
          </p:cNvSpPr>
          <p:nvPr>
            <p:ph sz="half" idx="10"/>
          </p:nvPr>
        </p:nvSpPr>
        <p:spPr>
          <a:xfrm>
            <a:off x="0" y="4889421"/>
            <a:ext cx="8680824" cy="1001058"/>
          </a:xfrm>
        </p:spPr>
        <p:txBody>
          <a:bodyPr>
            <a:normAutofit/>
          </a:bodyPr>
          <a:lstStyle/>
          <a:p>
            <a:r>
              <a:rPr lang="en-US" sz="2200" b="1" dirty="0" smtClean="0"/>
              <a:t>HealthCare </a:t>
            </a:r>
            <a:r>
              <a:rPr lang="en-US" sz="2200" b="1" dirty="0"/>
              <a:t>Chaplaincy </a:t>
            </a:r>
            <a:r>
              <a:rPr lang="en-US" sz="2200" b="1" dirty="0" smtClean="0"/>
              <a:t>Network</a:t>
            </a:r>
            <a:r>
              <a:rPr lang="en-US" sz="2200" dirty="0" smtClean="0"/>
              <a:t>- Clinical </a:t>
            </a:r>
            <a:r>
              <a:rPr lang="en-US" sz="2200" dirty="0"/>
              <a:t>Staff</a:t>
            </a:r>
          </a:p>
          <a:p>
            <a:r>
              <a:rPr lang="en-US" sz="2200" b="1" dirty="0"/>
              <a:t>Winthrop University </a:t>
            </a:r>
            <a:r>
              <a:rPr lang="en-US" sz="2200" b="1" dirty="0" smtClean="0"/>
              <a:t>Hospita</a:t>
            </a:r>
            <a:r>
              <a:rPr lang="en-US" sz="2200" dirty="0" smtClean="0"/>
              <a:t>l- Chaplain </a:t>
            </a:r>
            <a:r>
              <a:rPr lang="en-US" sz="2200" dirty="0"/>
              <a:t>in Spiritual Care </a:t>
            </a:r>
          </a:p>
          <a:p>
            <a:endParaRPr lang="en-US" dirty="0"/>
          </a:p>
        </p:txBody>
      </p:sp>
    </p:spTree>
    <p:extLst>
      <p:ext uri="{BB962C8B-B14F-4D97-AF65-F5344CB8AC3E}">
        <p14:creationId xmlns:p14="http://schemas.microsoft.com/office/powerpoint/2010/main" xmlns="" val="514612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48236"/>
            <a:ext cx="9323294" cy="2633310"/>
          </a:xfrm>
        </p:spPr>
        <p:txBody>
          <a:bodyPr/>
          <a:lstStyle/>
          <a:p>
            <a:r>
              <a:rPr lang="en-US" dirty="0"/>
              <a:t>PROPHET MUHAMMED’S LAST SERMON </a:t>
            </a:r>
          </a:p>
        </p:txBody>
      </p:sp>
      <p:sp>
        <p:nvSpPr>
          <p:cNvPr id="4" name="Content Placeholder 3"/>
          <p:cNvSpPr>
            <a:spLocks noGrp="1"/>
          </p:cNvSpPr>
          <p:nvPr>
            <p:ph sz="half" idx="10"/>
          </p:nvPr>
        </p:nvSpPr>
        <p:spPr>
          <a:xfrm>
            <a:off x="0" y="4989340"/>
            <a:ext cx="7500471" cy="915089"/>
          </a:xfrm>
        </p:spPr>
        <p:txBody>
          <a:bodyPr>
            <a:noAutofit/>
          </a:bodyPr>
          <a:lstStyle/>
          <a:p>
            <a:pPr marL="285750" indent="-285750">
              <a:buFont typeface="Arial"/>
              <a:buChar char="•"/>
            </a:pPr>
            <a:r>
              <a:rPr lang="en-US" sz="1800" dirty="0" smtClean="0"/>
              <a:t>“All those who listen to me shall pass on my words to others and those to others again: and may the last ones understand my words better than those who listen to me directly. Be my witness O ALLAH, that I have conveyed your message to your people.” </a:t>
            </a:r>
            <a:endParaRPr lang="en-US" sz="1800" dirty="0"/>
          </a:p>
        </p:txBody>
      </p:sp>
      <p:sp>
        <p:nvSpPr>
          <p:cNvPr id="8" name="Rectangle 7"/>
          <p:cNvSpPr/>
          <p:nvPr/>
        </p:nvSpPr>
        <p:spPr>
          <a:xfrm>
            <a:off x="0" y="3863885"/>
            <a:ext cx="8921376" cy="923330"/>
          </a:xfrm>
          <a:prstGeom prst="rect">
            <a:avLst/>
          </a:prstGeom>
        </p:spPr>
        <p:txBody>
          <a:bodyPr wrap="square">
            <a:spAutoFit/>
          </a:bodyPr>
          <a:lstStyle/>
          <a:p>
            <a:pPr marL="285750" indent="-285750">
              <a:buFont typeface="Arial"/>
              <a:buChar char="•"/>
            </a:pPr>
            <a:r>
              <a:rPr lang="en-US" dirty="0"/>
              <a:t>“Beware of Satan, for the safety of your religion. He has lost all hope that he will ever be able to lead you astray in big things, so beware of following him in small things.”</a:t>
            </a:r>
          </a:p>
        </p:txBody>
      </p:sp>
    </p:spTree>
    <p:extLst>
      <p:ext uri="{BB962C8B-B14F-4D97-AF65-F5344CB8AC3E}">
        <p14:creationId xmlns:p14="http://schemas.microsoft.com/office/powerpoint/2010/main" xmlns="" val="3352853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SPIRITUAL CARE</a:t>
            </a:r>
            <a:br>
              <a:rPr lang="en-US" dirty="0" smtClean="0"/>
            </a:br>
            <a:r>
              <a:rPr lang="en-US" dirty="0" smtClean="0"/>
              <a:t>CASE STUDIES </a:t>
            </a:r>
            <a:br>
              <a:rPr lang="en-US" dirty="0" smtClean="0"/>
            </a:br>
            <a:r>
              <a:rPr lang="en-US" dirty="0" smtClean="0"/>
              <a:t>IN PALLIATIVE CARE </a:t>
            </a:r>
            <a:endParaRPr lang="en-US" dirty="0"/>
          </a:p>
        </p:txBody>
      </p:sp>
      <p:sp>
        <p:nvSpPr>
          <p:cNvPr id="4" name="Content Placeholder 3"/>
          <p:cNvSpPr>
            <a:spLocks noGrp="1"/>
          </p:cNvSpPr>
          <p:nvPr>
            <p:ph sz="half" idx="10"/>
          </p:nvPr>
        </p:nvSpPr>
        <p:spPr>
          <a:xfrm>
            <a:off x="179294" y="3720352"/>
            <a:ext cx="8278906" cy="2749177"/>
          </a:xfrm>
        </p:spPr>
        <p:txBody>
          <a:bodyPr>
            <a:normAutofit fontScale="92500"/>
          </a:bodyPr>
          <a:lstStyle/>
          <a:p>
            <a:pPr marL="457200" indent="-457200">
              <a:buAutoNum type="arabicPeriod"/>
            </a:pPr>
            <a:r>
              <a:rPr lang="en-US" sz="2800" dirty="0" smtClean="0"/>
              <a:t>13 Year Old Girl with Bone Cancer- Christian Faith </a:t>
            </a:r>
          </a:p>
          <a:p>
            <a:endParaRPr lang="en-US" sz="2800" dirty="0" smtClean="0"/>
          </a:p>
          <a:p>
            <a:pPr marL="457200" indent="-457200">
              <a:buAutoNum type="arabicPeriod"/>
            </a:pPr>
            <a:r>
              <a:rPr lang="en-US" sz="2800" dirty="0" smtClean="0"/>
              <a:t>80 Year Old Woman with Face Tumor- Catholic Faith</a:t>
            </a:r>
          </a:p>
          <a:p>
            <a:endParaRPr lang="en-US" sz="2800" dirty="0" smtClean="0"/>
          </a:p>
          <a:p>
            <a:pPr marL="457200" indent="-457200">
              <a:buAutoNum type="arabicPeriod"/>
            </a:pPr>
            <a:r>
              <a:rPr lang="en-US" sz="2800" dirty="0" smtClean="0"/>
              <a:t>14 </a:t>
            </a:r>
            <a:r>
              <a:rPr lang="en-US" sz="2800" dirty="0"/>
              <a:t>Year Old </a:t>
            </a:r>
            <a:r>
              <a:rPr lang="en-US" sz="2800" dirty="0" smtClean="0"/>
              <a:t>Boy with Tumor- Muslim Faith </a:t>
            </a:r>
            <a:endParaRPr lang="en-US" sz="2800" dirty="0"/>
          </a:p>
          <a:p>
            <a:endParaRPr lang="en-US" dirty="0"/>
          </a:p>
        </p:txBody>
      </p:sp>
    </p:spTree>
    <p:extLst>
      <p:ext uri="{BB962C8B-B14F-4D97-AF65-F5344CB8AC3E}">
        <p14:creationId xmlns:p14="http://schemas.microsoft.com/office/powerpoint/2010/main" xmlns="" val="17095039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 &amp; ANSWER</a:t>
            </a:r>
            <a:br>
              <a:rPr lang="en-US" dirty="0" smtClean="0"/>
            </a:br>
            <a:r>
              <a:rPr lang="en-US" dirty="0" smtClean="0"/>
              <a:t>Q &amp; A </a:t>
            </a:r>
            <a:endParaRPr lang="en-US" dirty="0"/>
          </a:p>
        </p:txBody>
      </p:sp>
      <p:sp>
        <p:nvSpPr>
          <p:cNvPr id="4" name="Content Placeholder 3"/>
          <p:cNvSpPr>
            <a:spLocks noGrp="1"/>
          </p:cNvSpPr>
          <p:nvPr>
            <p:ph sz="half" idx="10"/>
          </p:nvPr>
        </p:nvSpPr>
        <p:spPr>
          <a:xfrm>
            <a:off x="149412" y="3720353"/>
            <a:ext cx="7679764" cy="3137647"/>
          </a:xfrm>
        </p:spPr>
        <p:txBody>
          <a:bodyPr>
            <a:normAutofit fontScale="92500" lnSpcReduction="10000"/>
          </a:bodyPr>
          <a:lstStyle/>
          <a:p>
            <a:r>
              <a:rPr lang="en-US" dirty="0"/>
              <a:t>“When illness and trauma strikes the whole family is sent </a:t>
            </a:r>
            <a:r>
              <a:rPr lang="en-US" dirty="0">
                <a:solidFill>
                  <a:srgbClr val="000000"/>
                </a:solidFill>
              </a:rPr>
              <a:t>on a journey it never asked to take. As a Chaplain my responsibility is to walk with the person and his or her loved ones, helping all of them make the difficult journey </a:t>
            </a:r>
            <a:r>
              <a:rPr lang="en-US" dirty="0"/>
              <a:t>from despair to hope even if the outcome isn’t </a:t>
            </a:r>
            <a:r>
              <a:rPr lang="en-US" dirty="0" smtClean="0"/>
              <a:t>favorable.   I </a:t>
            </a:r>
            <a:r>
              <a:rPr lang="en-US" dirty="0"/>
              <a:t>am also there to uplift, to gently lead and sometimes follow, so that everyone affected can make the transition from hopeless to </a:t>
            </a:r>
            <a:r>
              <a:rPr lang="en-US" dirty="0" smtClean="0"/>
              <a:t>hopeful.” </a:t>
            </a:r>
          </a:p>
          <a:p>
            <a:r>
              <a:rPr lang="en-US" dirty="0" smtClean="0"/>
              <a:t>~Imam </a:t>
            </a:r>
            <a:r>
              <a:rPr lang="en-US" dirty="0"/>
              <a:t>Yusuf </a:t>
            </a:r>
            <a:r>
              <a:rPr lang="en-US" dirty="0" err="1"/>
              <a:t>Hasan</a:t>
            </a:r>
            <a:r>
              <a:rPr lang="en-US" dirty="0"/>
              <a:t>, </a:t>
            </a:r>
            <a:r>
              <a:rPr lang="en-US" dirty="0" smtClean="0"/>
              <a:t>BCC</a:t>
            </a:r>
            <a:endParaRPr lang="en-US" dirty="0"/>
          </a:p>
        </p:txBody>
      </p:sp>
    </p:spTree>
    <p:extLst>
      <p:ext uri="{BB962C8B-B14F-4D97-AF65-F5344CB8AC3E}">
        <p14:creationId xmlns:p14="http://schemas.microsoft.com/office/powerpoint/2010/main" xmlns="" val="3617400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5474" y="276917"/>
            <a:ext cx="7310315" cy="2397625"/>
          </a:xfrm>
        </p:spPr>
        <p:txBody>
          <a:bodyPr/>
          <a:lstStyle/>
          <a:p>
            <a:r>
              <a:rPr lang="en-US" dirty="0" smtClean="0"/>
              <a:t>The Five Basic Principles of Islam </a:t>
            </a:r>
            <a:endParaRPr lang="en-US" dirty="0"/>
          </a:p>
        </p:txBody>
      </p:sp>
      <p:sp>
        <p:nvSpPr>
          <p:cNvPr id="3" name="Content Placeholder 2"/>
          <p:cNvSpPr>
            <a:spLocks noGrp="1"/>
          </p:cNvSpPr>
          <p:nvPr>
            <p:ph sz="half" idx="1"/>
          </p:nvPr>
        </p:nvSpPr>
        <p:spPr>
          <a:xfrm>
            <a:off x="0" y="3565346"/>
            <a:ext cx="9065436" cy="2690290"/>
          </a:xfrm>
        </p:spPr>
        <p:txBody>
          <a:bodyPr>
            <a:noAutofit/>
          </a:bodyPr>
          <a:lstStyle/>
          <a:p>
            <a:r>
              <a:rPr lang="en-US" sz="2800" dirty="0" smtClean="0"/>
              <a:t>	</a:t>
            </a:r>
            <a:r>
              <a:rPr lang="en-US" sz="2800" b="0" dirty="0" smtClean="0"/>
              <a:t>In Islam, every action performed in the obedience to G-D’s guidance is considered an act of worship. However, it is the specific acts of worship called the “Principles of Islam and the Articles of Faith” that provide the basic framework. </a:t>
            </a:r>
          </a:p>
          <a:p>
            <a:r>
              <a:rPr lang="en-US" sz="1800" dirty="0"/>
              <a:t>	</a:t>
            </a:r>
          </a:p>
        </p:txBody>
      </p:sp>
      <p:sp>
        <p:nvSpPr>
          <p:cNvPr id="4" name="Content Placeholder 3"/>
          <p:cNvSpPr>
            <a:spLocks noGrp="1"/>
          </p:cNvSpPr>
          <p:nvPr>
            <p:ph sz="half" idx="10"/>
          </p:nvPr>
        </p:nvSpPr>
        <p:spPr>
          <a:xfrm>
            <a:off x="551826" y="6200588"/>
            <a:ext cx="6738485" cy="657412"/>
          </a:xfrm>
        </p:spPr>
        <p:txBody>
          <a:bodyPr>
            <a:normAutofit/>
          </a:bodyPr>
          <a:lstStyle/>
          <a:p>
            <a:r>
              <a:rPr lang="en-US" sz="2600" dirty="0" smtClean="0"/>
              <a:t>The Five Basic Principles are as followed</a:t>
            </a:r>
            <a:r>
              <a:rPr lang="is-IS" sz="2600" dirty="0" smtClean="0"/>
              <a:t>…</a:t>
            </a:r>
            <a:endParaRPr lang="en-US" sz="2600" dirty="0"/>
          </a:p>
        </p:txBody>
      </p:sp>
    </p:spTree>
    <p:extLst>
      <p:ext uri="{BB962C8B-B14F-4D97-AF65-F5344CB8AC3E}">
        <p14:creationId xmlns:p14="http://schemas.microsoft.com/office/powerpoint/2010/main" xmlns="" val="9621084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5386" y="683921"/>
            <a:ext cx="8359687" cy="2178714"/>
          </a:xfrm>
        </p:spPr>
        <p:txBody>
          <a:bodyPr/>
          <a:lstStyle/>
          <a:p>
            <a:r>
              <a:rPr lang="en-US" dirty="0" smtClean="0"/>
              <a:t>1. SHAHADAH </a:t>
            </a:r>
            <a:br>
              <a:rPr lang="en-US" dirty="0" smtClean="0"/>
            </a:br>
            <a:r>
              <a:rPr lang="en-US" dirty="0" smtClean="0"/>
              <a:t>Declaration of Faith</a:t>
            </a:r>
            <a:endParaRPr lang="en-US" dirty="0"/>
          </a:p>
        </p:txBody>
      </p:sp>
      <p:sp>
        <p:nvSpPr>
          <p:cNvPr id="3" name="Content Placeholder 2"/>
          <p:cNvSpPr>
            <a:spLocks noGrp="1"/>
          </p:cNvSpPr>
          <p:nvPr>
            <p:ph sz="half" idx="1"/>
          </p:nvPr>
        </p:nvSpPr>
        <p:spPr>
          <a:xfrm>
            <a:off x="265386" y="3711790"/>
            <a:ext cx="7939273" cy="1084543"/>
          </a:xfrm>
        </p:spPr>
        <p:txBody>
          <a:bodyPr>
            <a:normAutofit/>
          </a:bodyPr>
          <a:lstStyle/>
          <a:p>
            <a:pPr marL="342900" indent="-342900">
              <a:buFont typeface="Arial"/>
              <a:buChar char="•"/>
            </a:pPr>
            <a:r>
              <a:rPr lang="en-US" sz="2800" dirty="0" smtClean="0"/>
              <a:t>To testify that there is no G-D but Allah and that Muhammad is the Messenger of Allah</a:t>
            </a:r>
          </a:p>
          <a:p>
            <a:endParaRPr lang="en-US" dirty="0" smtClean="0"/>
          </a:p>
        </p:txBody>
      </p:sp>
      <p:sp>
        <p:nvSpPr>
          <p:cNvPr id="4" name="Content Placeholder 3"/>
          <p:cNvSpPr>
            <a:spLocks noGrp="1"/>
          </p:cNvSpPr>
          <p:nvPr>
            <p:ph sz="half" idx="10"/>
          </p:nvPr>
        </p:nvSpPr>
        <p:spPr>
          <a:xfrm>
            <a:off x="447379" y="5184969"/>
            <a:ext cx="7032753" cy="1673031"/>
          </a:xfrm>
        </p:spPr>
        <p:txBody>
          <a:bodyPr>
            <a:noAutofit/>
          </a:bodyPr>
          <a:lstStyle/>
          <a:p>
            <a:r>
              <a:rPr lang="en-US" sz="2600" dirty="0" smtClean="0"/>
              <a:t>This </a:t>
            </a:r>
            <a:r>
              <a:rPr lang="en-US" sz="2600" dirty="0"/>
              <a:t>is the first principle of Islam that one must declare and believe in as a Muslim. It is this </a:t>
            </a:r>
            <a:r>
              <a:rPr lang="en-US" sz="2600" dirty="0" smtClean="0"/>
              <a:t>statement </a:t>
            </a:r>
            <a:r>
              <a:rPr lang="en-US" sz="2600" dirty="0"/>
              <a:t>that formally brings a person into Islam and is the bedrock of the Islamic Faith. </a:t>
            </a:r>
          </a:p>
        </p:txBody>
      </p:sp>
    </p:spTree>
    <p:extLst>
      <p:ext uri="{BB962C8B-B14F-4D97-AF65-F5344CB8AC3E}">
        <p14:creationId xmlns:p14="http://schemas.microsoft.com/office/powerpoint/2010/main" xmlns="" val="32749379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2257"/>
            <a:ext cx="7772400" cy="2197673"/>
          </a:xfrm>
        </p:spPr>
        <p:txBody>
          <a:bodyPr/>
          <a:lstStyle/>
          <a:p>
            <a:r>
              <a:rPr lang="en-US" dirty="0" smtClean="0"/>
              <a:t>2. SALAT</a:t>
            </a:r>
            <a:br>
              <a:rPr lang="en-US" dirty="0" smtClean="0"/>
            </a:br>
            <a:r>
              <a:rPr lang="en-US" dirty="0" smtClean="0"/>
              <a:t>Prayer/Worship</a:t>
            </a:r>
            <a:endParaRPr lang="en-US" dirty="0"/>
          </a:p>
        </p:txBody>
      </p:sp>
      <p:sp>
        <p:nvSpPr>
          <p:cNvPr id="3" name="Content Placeholder 2"/>
          <p:cNvSpPr>
            <a:spLocks noGrp="1"/>
          </p:cNvSpPr>
          <p:nvPr>
            <p:ph sz="half" idx="1"/>
          </p:nvPr>
        </p:nvSpPr>
        <p:spPr>
          <a:xfrm>
            <a:off x="268762" y="3681580"/>
            <a:ext cx="8545874" cy="1387869"/>
          </a:xfrm>
        </p:spPr>
        <p:txBody>
          <a:bodyPr>
            <a:normAutofit/>
          </a:bodyPr>
          <a:lstStyle/>
          <a:p>
            <a:pPr marL="342900" indent="-342900">
              <a:buFont typeface="Arial"/>
              <a:buChar char="•"/>
            </a:pPr>
            <a:r>
              <a:rPr lang="en-US" sz="2800" dirty="0" smtClean="0"/>
              <a:t>“Establish regular prayer, for at a fixed times have been enjoyed on the believers.” </a:t>
            </a:r>
            <a:endParaRPr lang="en-US" sz="2800" dirty="0"/>
          </a:p>
        </p:txBody>
      </p:sp>
      <p:sp>
        <p:nvSpPr>
          <p:cNvPr id="4" name="Content Placeholder 3"/>
          <p:cNvSpPr>
            <a:spLocks noGrp="1"/>
          </p:cNvSpPr>
          <p:nvPr>
            <p:ph sz="half" idx="10"/>
          </p:nvPr>
        </p:nvSpPr>
        <p:spPr>
          <a:xfrm>
            <a:off x="685800" y="5802657"/>
            <a:ext cx="6900059" cy="906864"/>
          </a:xfrm>
        </p:spPr>
        <p:txBody>
          <a:bodyPr>
            <a:noAutofit/>
          </a:bodyPr>
          <a:lstStyle/>
          <a:p>
            <a:r>
              <a:rPr lang="en-US" sz="2600" dirty="0"/>
              <a:t>Prayer is the second principle of Islam and Muslims must perform five times </a:t>
            </a:r>
            <a:r>
              <a:rPr lang="en-US" sz="2600" dirty="0" smtClean="0"/>
              <a:t>daily</a:t>
            </a:r>
            <a:r>
              <a:rPr lang="en-US" sz="2600" dirty="0"/>
              <a:t>.</a:t>
            </a:r>
          </a:p>
        </p:txBody>
      </p:sp>
    </p:spTree>
    <p:extLst>
      <p:ext uri="{BB962C8B-B14F-4D97-AF65-F5344CB8AC3E}">
        <p14:creationId xmlns:p14="http://schemas.microsoft.com/office/powerpoint/2010/main" xmlns="" val="3023063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3. ZAKAT</a:t>
            </a:r>
            <a:br>
              <a:rPr lang="en-US" dirty="0" smtClean="0"/>
            </a:br>
            <a:r>
              <a:rPr lang="en-US" dirty="0" smtClean="0"/>
              <a:t>Charitable Contributions </a:t>
            </a:r>
            <a:endParaRPr lang="en-US" dirty="0"/>
          </a:p>
        </p:txBody>
      </p:sp>
      <p:sp>
        <p:nvSpPr>
          <p:cNvPr id="3" name="Content Placeholder 2"/>
          <p:cNvSpPr>
            <a:spLocks noGrp="1"/>
          </p:cNvSpPr>
          <p:nvPr>
            <p:ph sz="half" idx="1"/>
          </p:nvPr>
        </p:nvSpPr>
        <p:spPr>
          <a:xfrm>
            <a:off x="0" y="3595094"/>
            <a:ext cx="8681942" cy="1485607"/>
          </a:xfrm>
        </p:spPr>
        <p:txBody>
          <a:bodyPr>
            <a:noAutofit/>
          </a:bodyPr>
          <a:lstStyle/>
          <a:p>
            <a:pPr marL="342900" indent="-342900">
              <a:buFont typeface="Arial"/>
              <a:buChar char="•"/>
            </a:pPr>
            <a:r>
              <a:rPr lang="en-US" sz="2500" dirty="0" smtClean="0"/>
              <a:t>“Those which in charity spend of their goods by night and by day. In secret and in public, have their rewards with their Lord: On them shall be no fear, nor shall they grieve.” </a:t>
            </a:r>
            <a:endParaRPr lang="en-US" sz="2500" dirty="0"/>
          </a:p>
        </p:txBody>
      </p:sp>
      <p:sp>
        <p:nvSpPr>
          <p:cNvPr id="4" name="Content Placeholder 3"/>
          <p:cNvSpPr>
            <a:spLocks noGrp="1"/>
          </p:cNvSpPr>
          <p:nvPr>
            <p:ph sz="half" idx="10"/>
          </p:nvPr>
        </p:nvSpPr>
        <p:spPr>
          <a:xfrm>
            <a:off x="685800" y="5478815"/>
            <a:ext cx="6824234" cy="1625636"/>
          </a:xfrm>
        </p:spPr>
        <p:txBody>
          <a:bodyPr>
            <a:normAutofit/>
          </a:bodyPr>
          <a:lstStyle/>
          <a:p>
            <a:r>
              <a:rPr lang="en-US" sz="2600" dirty="0" smtClean="0"/>
              <a:t>Zakat is the third principal of Islam, which is paid once a year based on personal savings at the rate of two and a half percent.</a:t>
            </a:r>
            <a:endParaRPr lang="en-US" sz="2600" dirty="0"/>
          </a:p>
        </p:txBody>
      </p:sp>
    </p:spTree>
    <p:extLst>
      <p:ext uri="{BB962C8B-B14F-4D97-AF65-F5344CB8AC3E}">
        <p14:creationId xmlns:p14="http://schemas.microsoft.com/office/powerpoint/2010/main" xmlns="" val="3604545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3721"/>
            <a:ext cx="7772400" cy="2397625"/>
          </a:xfrm>
        </p:spPr>
        <p:txBody>
          <a:bodyPr/>
          <a:lstStyle/>
          <a:p>
            <a:r>
              <a:rPr lang="en-US" dirty="0" smtClean="0"/>
              <a:t>4. SAWM</a:t>
            </a:r>
            <a:br>
              <a:rPr lang="en-US" dirty="0" smtClean="0"/>
            </a:br>
            <a:r>
              <a:rPr lang="en-US" dirty="0" smtClean="0"/>
              <a:t>Fasting </a:t>
            </a:r>
            <a:endParaRPr lang="en-US" dirty="0"/>
          </a:p>
        </p:txBody>
      </p:sp>
      <p:sp>
        <p:nvSpPr>
          <p:cNvPr id="3" name="Content Placeholder 2"/>
          <p:cNvSpPr>
            <a:spLocks noGrp="1"/>
          </p:cNvSpPr>
          <p:nvPr>
            <p:ph sz="half" idx="1"/>
          </p:nvPr>
        </p:nvSpPr>
        <p:spPr>
          <a:xfrm>
            <a:off x="0" y="3680996"/>
            <a:ext cx="8322130" cy="1210128"/>
          </a:xfrm>
        </p:spPr>
        <p:txBody>
          <a:bodyPr>
            <a:noAutofit/>
          </a:bodyPr>
          <a:lstStyle/>
          <a:p>
            <a:pPr marL="342900" indent="-342900">
              <a:buFont typeface="Arial"/>
              <a:buChar char="•"/>
            </a:pPr>
            <a:r>
              <a:rPr lang="en-US" sz="2800" dirty="0" smtClean="0"/>
              <a:t>In Islam, Muslims worldwide </a:t>
            </a:r>
            <a:r>
              <a:rPr lang="en-US" sz="2800" dirty="0"/>
              <a:t>participate in the annual month long fast called </a:t>
            </a:r>
            <a:r>
              <a:rPr lang="en-US" sz="2800" dirty="0" err="1"/>
              <a:t>Ramadhan</a:t>
            </a:r>
            <a:r>
              <a:rPr lang="en-US" sz="2800" dirty="0"/>
              <a:t>. </a:t>
            </a:r>
          </a:p>
        </p:txBody>
      </p:sp>
      <p:sp>
        <p:nvSpPr>
          <p:cNvPr id="4" name="Content Placeholder 3"/>
          <p:cNvSpPr>
            <a:spLocks noGrp="1"/>
          </p:cNvSpPr>
          <p:nvPr>
            <p:ph sz="half" idx="10"/>
          </p:nvPr>
        </p:nvSpPr>
        <p:spPr>
          <a:xfrm>
            <a:off x="534150" y="5153047"/>
            <a:ext cx="6669208" cy="1684252"/>
          </a:xfrm>
        </p:spPr>
        <p:txBody>
          <a:bodyPr>
            <a:noAutofit/>
          </a:bodyPr>
          <a:lstStyle/>
          <a:p>
            <a:r>
              <a:rPr lang="en-US" sz="2600" dirty="0"/>
              <a:t>Fasting is the fourth principle of Islam, and it is one of the great institutions in Islam designed to cultivate human excellence within the individual. </a:t>
            </a:r>
          </a:p>
        </p:txBody>
      </p:sp>
    </p:spTree>
    <p:extLst>
      <p:ext uri="{BB962C8B-B14F-4D97-AF65-F5344CB8AC3E}">
        <p14:creationId xmlns:p14="http://schemas.microsoft.com/office/powerpoint/2010/main" xmlns="" val="1122596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4988"/>
            <a:ext cx="7772400" cy="2626557"/>
          </a:xfrm>
        </p:spPr>
        <p:txBody>
          <a:bodyPr/>
          <a:lstStyle/>
          <a:p>
            <a:r>
              <a:rPr lang="en-US" dirty="0" smtClean="0"/>
              <a:t>5. HAJJ</a:t>
            </a:r>
            <a:br>
              <a:rPr lang="en-US" dirty="0" smtClean="0"/>
            </a:br>
            <a:r>
              <a:rPr lang="en-US" dirty="0" smtClean="0"/>
              <a:t>Pilgrimage to Mecca</a:t>
            </a:r>
            <a:endParaRPr lang="en-US" dirty="0"/>
          </a:p>
        </p:txBody>
      </p:sp>
      <p:sp>
        <p:nvSpPr>
          <p:cNvPr id="3" name="Content Placeholder 2"/>
          <p:cNvSpPr>
            <a:spLocks noGrp="1"/>
          </p:cNvSpPr>
          <p:nvPr>
            <p:ph sz="half" idx="1"/>
          </p:nvPr>
        </p:nvSpPr>
        <p:spPr>
          <a:xfrm>
            <a:off x="0" y="3692833"/>
            <a:ext cx="8151524" cy="1365668"/>
          </a:xfrm>
        </p:spPr>
        <p:txBody>
          <a:bodyPr>
            <a:noAutofit/>
          </a:bodyPr>
          <a:lstStyle/>
          <a:p>
            <a:pPr marL="457200" indent="-457200">
              <a:buFont typeface="Arial"/>
              <a:buChar char="•"/>
            </a:pPr>
            <a:r>
              <a:rPr lang="en-US" sz="2800" dirty="0" smtClean="0"/>
              <a:t>Muslims are required to perform Hajj once in a lifetime if they can afford it and in good health. </a:t>
            </a:r>
            <a:endParaRPr lang="en-US" sz="2800" dirty="0"/>
          </a:p>
        </p:txBody>
      </p:sp>
      <p:sp>
        <p:nvSpPr>
          <p:cNvPr id="4" name="Content Placeholder 3"/>
          <p:cNvSpPr>
            <a:spLocks noGrp="1"/>
          </p:cNvSpPr>
          <p:nvPr>
            <p:ph sz="half" idx="10"/>
          </p:nvPr>
        </p:nvSpPr>
        <p:spPr>
          <a:xfrm>
            <a:off x="685800" y="5827792"/>
            <a:ext cx="6536515" cy="1045923"/>
          </a:xfrm>
        </p:spPr>
        <p:txBody>
          <a:bodyPr>
            <a:noAutofit/>
          </a:bodyPr>
          <a:lstStyle/>
          <a:p>
            <a:r>
              <a:rPr lang="en-US" sz="2600" dirty="0" smtClean="0"/>
              <a:t>The fifth and last principle of Islam, which completes the foundation of Islam. </a:t>
            </a:r>
            <a:endParaRPr lang="en-US" sz="2600" dirty="0"/>
          </a:p>
        </p:txBody>
      </p:sp>
    </p:spTree>
    <p:extLst>
      <p:ext uri="{BB962C8B-B14F-4D97-AF65-F5344CB8AC3E}">
        <p14:creationId xmlns:p14="http://schemas.microsoft.com/office/powerpoint/2010/main" xmlns="" val="297720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9561" y="683920"/>
            <a:ext cx="8757767" cy="2397625"/>
          </a:xfrm>
        </p:spPr>
        <p:txBody>
          <a:bodyPr/>
          <a:lstStyle/>
          <a:p>
            <a:r>
              <a:rPr lang="en-US" dirty="0" smtClean="0"/>
              <a:t>THE ARTICLES OF FAITH</a:t>
            </a:r>
            <a:br>
              <a:rPr lang="en-US" dirty="0" smtClean="0"/>
            </a:br>
            <a:r>
              <a:rPr lang="en-US" dirty="0" smtClean="0"/>
              <a:t>(BELIEFS) </a:t>
            </a:r>
            <a:endParaRPr lang="en-US" dirty="0"/>
          </a:p>
        </p:txBody>
      </p:sp>
      <p:sp>
        <p:nvSpPr>
          <p:cNvPr id="4" name="Content Placeholder 3"/>
          <p:cNvSpPr>
            <a:spLocks noGrp="1"/>
          </p:cNvSpPr>
          <p:nvPr>
            <p:ph sz="half" idx="10"/>
          </p:nvPr>
        </p:nvSpPr>
        <p:spPr>
          <a:xfrm>
            <a:off x="189561" y="3712787"/>
            <a:ext cx="7422368" cy="3021191"/>
          </a:xfrm>
        </p:spPr>
        <p:txBody>
          <a:bodyPr>
            <a:normAutofit lnSpcReduction="10000"/>
          </a:bodyPr>
          <a:lstStyle/>
          <a:p>
            <a:pPr marL="457200" indent="-457200">
              <a:buAutoNum type="arabicPeriod"/>
            </a:pPr>
            <a:r>
              <a:rPr lang="en-US" dirty="0" smtClean="0"/>
              <a:t>Belief in Oneness of G-D</a:t>
            </a:r>
          </a:p>
          <a:p>
            <a:pPr marL="457200" indent="-457200">
              <a:buAutoNum type="arabicPeriod"/>
            </a:pPr>
            <a:r>
              <a:rPr lang="en-US" dirty="0" smtClean="0"/>
              <a:t>Belief in the Angels</a:t>
            </a:r>
          </a:p>
          <a:p>
            <a:pPr marL="457200" indent="-457200">
              <a:buAutoNum type="arabicPeriod"/>
            </a:pPr>
            <a:r>
              <a:rPr lang="en-US" dirty="0" smtClean="0"/>
              <a:t>Belief in the Books (All the Revealed Scriptures)</a:t>
            </a:r>
          </a:p>
          <a:p>
            <a:pPr marL="457200" indent="-457200">
              <a:buAutoNum type="arabicPeriod"/>
            </a:pPr>
            <a:r>
              <a:rPr lang="en-US" dirty="0" smtClean="0"/>
              <a:t>Belief in the Prophets (All of Them)</a:t>
            </a:r>
          </a:p>
          <a:p>
            <a:pPr marL="457200" indent="-457200">
              <a:buAutoNum type="arabicPeriod"/>
            </a:pPr>
            <a:r>
              <a:rPr lang="en-US" dirty="0" smtClean="0"/>
              <a:t>Belief in the Hereafter</a:t>
            </a:r>
          </a:p>
          <a:p>
            <a:pPr marL="457200" indent="-457200">
              <a:buAutoNum type="arabicPeriod"/>
            </a:pPr>
            <a:r>
              <a:rPr lang="en-US" dirty="0" smtClean="0"/>
              <a:t>Belief in Judgment </a:t>
            </a:r>
          </a:p>
          <a:p>
            <a:pPr marL="457200" indent="-457200">
              <a:buAutoNum type="arabicPeriod"/>
            </a:pPr>
            <a:r>
              <a:rPr lang="en-US" dirty="0" smtClean="0"/>
              <a:t>Belief in Measurement of Good and Evil </a:t>
            </a:r>
            <a:endParaRPr lang="en-US" dirty="0"/>
          </a:p>
        </p:txBody>
      </p:sp>
    </p:spTree>
    <p:extLst>
      <p:ext uri="{BB962C8B-B14F-4D97-AF65-F5344CB8AC3E}">
        <p14:creationId xmlns:p14="http://schemas.microsoft.com/office/powerpoint/2010/main" xmlns="" val="3977173496"/>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5836</TotalTime>
  <Words>1375</Words>
  <Application>Microsoft Office PowerPoint</Application>
  <PresentationFormat>On-screen Show (4:3)</PresentationFormat>
  <Paragraphs>116</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Religious, Spiritual and Cultural Needs of Muslim Patients on Palliative Care </vt:lpstr>
      <vt:lpstr>Religious, Spiritual and Cultural Needs of Muslim Patients on Palliative Care </vt:lpstr>
      <vt:lpstr>The Five Basic Principles of Islam </vt:lpstr>
      <vt:lpstr>1. SHAHADAH  Declaration of Faith</vt:lpstr>
      <vt:lpstr>2. SALAT Prayer/Worship</vt:lpstr>
      <vt:lpstr>3. ZAKAT Charitable Contributions </vt:lpstr>
      <vt:lpstr>4. SAWM Fasting </vt:lpstr>
      <vt:lpstr>5. HAJJ Pilgrimage to Mecca</vt:lpstr>
      <vt:lpstr>THE ARTICLES OF FAITH (BELIEFS) </vt:lpstr>
      <vt:lpstr>DAILY PRACTICES </vt:lpstr>
      <vt:lpstr>HOLY DAYS &amp; FESTIVALS </vt:lpstr>
      <vt:lpstr>FOOD</vt:lpstr>
      <vt:lpstr>HEALTH </vt:lpstr>
      <vt:lpstr>DYING AND DEATH</vt:lpstr>
      <vt:lpstr>FACILITATING PRACTICES</vt:lpstr>
      <vt:lpstr>SAYINGS OF THE PROPHET (PBUH)</vt:lpstr>
      <vt:lpstr>1. Abee 2. Akika 3. Allah  4. Al-Islam  5. As Salaam mu Alaikum 6. Eid u-Fitr 7. Eid U-Adha 8. Hajj 9. Holy Quran  10. Imam   11. Iman 12. Jum’ah 13. Janaza 14. Masjid 15. Muslim 16. Muslima 17. Ummi 18. Prophet Muhammed Ibn Abullah 19. Ramadhan  20. Salat 21. Sawn 22. Wa Alaikum As Salaam 23. Zakat </vt:lpstr>
      <vt:lpstr>PROPHET MUHAMMED’S LAST SERMON </vt:lpstr>
      <vt:lpstr>PROPHET MUHAMMED’S LAST SERMON </vt:lpstr>
      <vt:lpstr>PROPHET MUHAMMED’S LAST SERMON </vt:lpstr>
      <vt:lpstr>SPIRITUAL CARE CASE STUDIES  IN PALLIATIVE CARE </vt:lpstr>
      <vt:lpstr>QUESTION &amp; ANSWER Q &amp; 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Strano</dc:creator>
  <cp:lastModifiedBy>yhasan</cp:lastModifiedBy>
  <cp:revision>688</cp:revision>
  <dcterms:created xsi:type="dcterms:W3CDTF">2014-02-17T19:57:41Z</dcterms:created>
  <dcterms:modified xsi:type="dcterms:W3CDTF">2016-03-25T14:29:15Z</dcterms:modified>
</cp:coreProperties>
</file>