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9"/>
  </p:notesMasterIdLst>
  <p:handoutMasterIdLst>
    <p:handoutMasterId r:id="rId30"/>
  </p:handoutMasterIdLst>
  <p:sldIdLst>
    <p:sldId id="306" r:id="rId2"/>
    <p:sldId id="256" r:id="rId3"/>
    <p:sldId id="279" r:id="rId4"/>
    <p:sldId id="283" r:id="rId5"/>
    <p:sldId id="284" r:id="rId6"/>
    <p:sldId id="285" r:id="rId7"/>
    <p:sldId id="286" r:id="rId8"/>
    <p:sldId id="277" r:id="rId9"/>
    <p:sldId id="275" r:id="rId10"/>
    <p:sldId id="308" r:id="rId11"/>
    <p:sldId id="295" r:id="rId12"/>
    <p:sldId id="293" r:id="rId13"/>
    <p:sldId id="309" r:id="rId14"/>
    <p:sldId id="278" r:id="rId15"/>
    <p:sldId id="287" r:id="rId16"/>
    <p:sldId id="288" r:id="rId17"/>
    <p:sldId id="297" r:id="rId18"/>
    <p:sldId id="296" r:id="rId19"/>
    <p:sldId id="298" r:id="rId20"/>
    <p:sldId id="292" r:id="rId21"/>
    <p:sldId id="299" r:id="rId22"/>
    <p:sldId id="300" r:id="rId23"/>
    <p:sldId id="301" r:id="rId24"/>
    <p:sldId id="302" r:id="rId25"/>
    <p:sldId id="303" r:id="rId26"/>
    <p:sldId id="310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乩歫椠䱡畳椀㸲㻸ꔿ㌋䬮ꍰ䞮誀圇짗꾬钒붤鏊꣊㥊揤鞁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594" autoAdjust="0"/>
    <p:restoredTop sz="71584" autoAdjust="0"/>
  </p:normalViewPr>
  <p:slideViewPr>
    <p:cSldViewPr snapToGrid="0" snapToObjects="1">
      <p:cViewPr>
        <p:scale>
          <a:sx n="70" d="100"/>
          <a:sy n="70" d="100"/>
        </p:scale>
        <p:origin x="-1160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17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F5FD9-616F-DE49-A009-FDB8107C4C27}" type="datetimeFigureOut">
              <a:rPr lang="en-US" smtClean="0"/>
              <a:t>3/25/16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AE2AB-A525-2F42-B174-94E91499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9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1BA11-8AFC-E847-85F6-0D79A67434D2}" type="datetimeFigureOut">
              <a:rPr lang="en-US" smtClean="0"/>
              <a:t>3/25/16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FA9DF-6905-7A47-B099-19007BBD5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1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56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 smtClean="0"/>
          </a:p>
          <a:p>
            <a:pPr marL="0" indent="0">
              <a:buNone/>
            </a:pPr>
            <a:endParaRPr lang="en-US" b="0" baseline="0" dirty="0" smtClean="0"/>
          </a:p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62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baseline="0" dirty="0" smtClean="0">
              <a:effectLst/>
            </a:endParaRPr>
          </a:p>
          <a:p>
            <a:pPr marL="0" indent="0">
              <a:buNone/>
            </a:pPr>
            <a:endParaRPr lang="en-US" b="0" dirty="0" smtClean="0">
              <a:effectLst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37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68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06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40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6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7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92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7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1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24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39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80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83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87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32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56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5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35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49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70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FA9DF-6905-7A47-B099-19007BBD52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March 25,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March 25,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March 25,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March 25,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March 25,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March 25,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March 25, 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March 25,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March 25,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March 25,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March 25,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March 25,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joanneharpel@icloud.com" TargetMode="External"/><Relationship Id="rId5" Type="http://schemas.openxmlformats.org/officeDocument/2006/relationships/hyperlink" Target="http://www.linkedin.com/in/joannelelewerharpe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suicidepreventionlifeline.or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joanneharpel@icloud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joanneharpel@icloud.com" TargetMode="External"/><Relationship Id="rId5" Type="http://schemas.openxmlformats.org/officeDocument/2006/relationships/hyperlink" Target="http://www.linkedin.com/in/joannelelewerharpe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works.net" TargetMode="External"/><Relationship Id="rId4" Type="http://schemas.openxmlformats.org/officeDocument/2006/relationships/hyperlink" Target="http://www.qprinstitute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06 at 12.29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83" y="413584"/>
            <a:ext cx="6296326" cy="3190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533" y="4464035"/>
            <a:ext cx="8428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/>
                <a:cs typeface="Cambria"/>
              </a:rPr>
              <a:t>COPING AFTER </a:t>
            </a:r>
            <a:r>
              <a:rPr lang="en-US" dirty="0" smtClean="0">
                <a:latin typeface="Cambria"/>
                <a:cs typeface="Cambria"/>
              </a:rPr>
              <a:t>SUICIDE</a:t>
            </a:r>
            <a:r>
              <a:rPr lang="en-US" b="1" dirty="0">
                <a:latin typeface="Lucida Grande"/>
                <a:ea typeface="Lucida Grande"/>
                <a:cs typeface="Lucida Grande"/>
              </a:rPr>
              <a:t>™</a:t>
            </a:r>
            <a:endParaRPr lang="en-US" dirty="0" smtClean="0">
              <a:latin typeface="Cambria"/>
              <a:cs typeface="Cambria"/>
            </a:endParaRPr>
          </a:p>
          <a:p>
            <a:pPr algn="ctr"/>
            <a:r>
              <a:rPr lang="en-US" dirty="0" smtClean="0">
                <a:latin typeface="Cambria"/>
                <a:cs typeface="Cambria"/>
              </a:rPr>
              <a:t>JOANNE </a:t>
            </a:r>
            <a:r>
              <a:rPr lang="en-US" dirty="0">
                <a:latin typeface="Cambria"/>
                <a:cs typeface="Cambria"/>
              </a:rPr>
              <a:t>L. HARPEL, MPHIL, </a:t>
            </a:r>
            <a:r>
              <a:rPr lang="en-US" dirty="0" smtClean="0">
                <a:latin typeface="Cambria"/>
                <a:cs typeface="Cambria"/>
              </a:rPr>
              <a:t>JD, PRESIDENT </a:t>
            </a:r>
          </a:p>
          <a:p>
            <a:pPr algn="ctr"/>
            <a:r>
              <a:rPr lang="en-US" dirty="0" smtClean="0">
                <a:latin typeface="Cambria"/>
                <a:cs typeface="Cambria"/>
                <a:hlinkClick r:id="rId4"/>
              </a:rPr>
              <a:t>joanneharpel</a:t>
            </a:r>
            <a:r>
              <a:rPr lang="en-US" dirty="0">
                <a:latin typeface="Cambria"/>
                <a:cs typeface="Cambria"/>
                <a:hlinkClick r:id="rId4"/>
              </a:rPr>
              <a:t>@icloud.com</a:t>
            </a:r>
            <a:endParaRPr lang="en-US" dirty="0">
              <a:latin typeface="Cambria"/>
              <a:cs typeface="Cambria"/>
            </a:endParaRPr>
          </a:p>
          <a:p>
            <a:pPr algn="ctr"/>
            <a:r>
              <a:rPr lang="nl-NL" dirty="0">
                <a:latin typeface="Cambria"/>
                <a:cs typeface="Cambria"/>
                <a:hlinkClick r:id="rId5"/>
              </a:rPr>
              <a:t>www.linkedin.com/in/joannelelewerharpel</a:t>
            </a:r>
            <a:endParaRPr lang="nl-NL" dirty="0">
              <a:latin typeface="Cambria"/>
              <a:cs typeface="Cambria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9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>
              <a:spcBef>
                <a:spcPts val="0"/>
              </a:spcBef>
              <a:buClrTx/>
              <a:buSzTx/>
              <a:defRPr/>
            </a:pPr>
            <a:r>
              <a:rPr lang="en-US" dirty="0"/>
              <a:t>90% </a:t>
            </a:r>
            <a:endParaRPr lang="en-US" dirty="0" smtClean="0"/>
          </a:p>
          <a:p>
            <a:pPr defTabSz="457200">
              <a:spcBef>
                <a:spcPts val="0"/>
              </a:spcBef>
              <a:buClrTx/>
              <a:buSzTx/>
              <a:defRPr/>
            </a:pPr>
            <a:r>
              <a:rPr lang="en-US" dirty="0" smtClean="0"/>
              <a:t>Depression, bipolar disorder, schizophrenia, substance abuse</a:t>
            </a:r>
          </a:p>
          <a:p>
            <a:pPr defTabSz="457200">
              <a:spcBef>
                <a:spcPts val="0"/>
              </a:spcBef>
              <a:buClrTx/>
              <a:buSzTx/>
              <a:defRPr/>
            </a:pPr>
            <a:r>
              <a:rPr lang="en-US" dirty="0" smtClean="0"/>
              <a:t>Recognized? </a:t>
            </a:r>
          </a:p>
          <a:p>
            <a:pPr lvl="1" defTabSz="457200">
              <a:spcBef>
                <a:spcPts val="0"/>
              </a:spcBef>
              <a:buClrTx/>
              <a:buSzTx/>
              <a:defRPr/>
            </a:pPr>
            <a:r>
              <a:rPr lang="en-US" dirty="0"/>
              <a:t>e</a:t>
            </a:r>
            <a:r>
              <a:rPr lang="en-US" dirty="0" smtClean="0"/>
              <a:t>xcruciating </a:t>
            </a:r>
            <a:r>
              <a:rPr lang="en-US" dirty="0"/>
              <a:t>psychological pain and desperate </a:t>
            </a:r>
            <a:r>
              <a:rPr lang="en-US" dirty="0" smtClean="0"/>
              <a:t>hopelessness</a:t>
            </a:r>
          </a:p>
          <a:p>
            <a:pPr lvl="1" defTabSz="457200">
              <a:spcBef>
                <a:spcPts val="0"/>
              </a:spcBef>
              <a:buClrTx/>
              <a:buSzTx/>
              <a:defRPr/>
            </a:pPr>
            <a:r>
              <a:rPr lang="en-US" dirty="0" smtClean="0"/>
              <a:t>not </a:t>
            </a:r>
            <a:r>
              <a:rPr lang="en-US" dirty="0"/>
              <a:t>always obvious </a:t>
            </a:r>
          </a:p>
          <a:p>
            <a:pPr defTabSz="457200">
              <a:spcBef>
                <a:spcPts val="0"/>
              </a:spcBef>
              <a:buClrTx/>
              <a:buSzTx/>
              <a:defRPr/>
            </a:pPr>
            <a:r>
              <a:rPr lang="en-US" dirty="0"/>
              <a:t>Diagnosed? </a:t>
            </a:r>
            <a:endParaRPr lang="en-US" dirty="0" smtClean="0"/>
          </a:p>
          <a:p>
            <a:pPr lvl="1" defTabSz="457200">
              <a:spcBef>
                <a:spcPts val="0"/>
              </a:spcBef>
              <a:buClrTx/>
              <a:buSzTx/>
              <a:defRPr/>
            </a:pPr>
            <a:r>
              <a:rPr lang="en-US" dirty="0"/>
              <a:t>c</a:t>
            </a:r>
            <a:r>
              <a:rPr lang="en-US" dirty="0" smtClean="0"/>
              <a:t>orrectly? by whom?</a:t>
            </a:r>
          </a:p>
          <a:p>
            <a:pPr defTabSz="457200">
              <a:spcBef>
                <a:spcPts val="0"/>
              </a:spcBef>
              <a:buClrTx/>
              <a:buSzTx/>
              <a:defRPr/>
            </a:pPr>
            <a:r>
              <a:rPr lang="en-US" dirty="0" smtClean="0"/>
              <a:t>Treated?</a:t>
            </a:r>
          </a:p>
          <a:p>
            <a:pPr lvl="1" defTabSz="457200">
              <a:spcBef>
                <a:spcPts val="0"/>
              </a:spcBef>
              <a:buClrTx/>
              <a:buSzTx/>
              <a:defRPr/>
            </a:pPr>
            <a:r>
              <a:rPr lang="en-US" dirty="0"/>
              <a:t>a</a:t>
            </a:r>
            <a:r>
              <a:rPr lang="en-US" dirty="0" smtClean="0"/>
              <a:t>dequately?</a:t>
            </a:r>
            <a:endParaRPr lang="en-US" dirty="0"/>
          </a:p>
          <a:p>
            <a:pPr defTabSz="457200">
              <a:spcBef>
                <a:spcPts val="0"/>
              </a:spcBef>
              <a:buClrTx/>
              <a:buSzTx/>
              <a:defRPr/>
            </a:pPr>
            <a:r>
              <a:rPr lang="en-US" dirty="0" smtClean="0"/>
              <a:t>Serious mental illness can be fatal</a:t>
            </a:r>
          </a:p>
          <a:p>
            <a:pPr defTabSz="457200">
              <a:spcBef>
                <a:spcPts val="0"/>
              </a:spcBef>
              <a:buClrTx/>
              <a:buSzTx/>
              <a:defRPr/>
            </a:pPr>
            <a:r>
              <a:rPr lang="en-US" dirty="0"/>
              <a:t>Overwhelming majority DON’T kill </a:t>
            </a:r>
            <a:r>
              <a:rPr lang="en-US" dirty="0" smtClean="0"/>
              <a:t>themselves</a:t>
            </a:r>
            <a:endParaRPr lang="en-US" dirty="0"/>
          </a:p>
          <a:p>
            <a:pPr defTabSz="457200">
              <a:spcBef>
                <a:spcPts val="0"/>
              </a:spcBef>
              <a:buClrTx/>
              <a:buSzTx/>
              <a:defRPr/>
            </a:pPr>
            <a:r>
              <a:rPr lang="en-US" dirty="0" smtClean="0"/>
              <a:t>Necessary but not sufficient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2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ASSUMPTIVE WORLD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need to make sense of </a:t>
            </a:r>
            <a:r>
              <a:rPr lang="en-US" dirty="0" smtClean="0"/>
              <a:t>things</a:t>
            </a:r>
          </a:p>
          <a:p>
            <a:r>
              <a:rPr lang="en-US" dirty="0"/>
              <a:t>C</a:t>
            </a:r>
            <a:r>
              <a:rPr lang="en-US" dirty="0" smtClean="0"/>
              <a:t>reate a narrative</a:t>
            </a:r>
          </a:p>
          <a:p>
            <a:r>
              <a:rPr lang="en-US" dirty="0"/>
              <a:t>Assumptions</a:t>
            </a:r>
          </a:p>
          <a:p>
            <a:pPr lvl="1"/>
            <a:r>
              <a:rPr lang="en-US" dirty="0"/>
              <a:t>life wants to live</a:t>
            </a:r>
          </a:p>
          <a:p>
            <a:pPr lvl="1"/>
            <a:r>
              <a:rPr lang="en-US" dirty="0"/>
              <a:t>I knew him</a:t>
            </a:r>
          </a:p>
          <a:p>
            <a:pPr lvl="1"/>
            <a:r>
              <a:rPr lang="en-US" dirty="0"/>
              <a:t>my love matters</a:t>
            </a:r>
          </a:p>
          <a:p>
            <a:pPr lvl="1"/>
            <a:r>
              <a:rPr lang="en-US" dirty="0"/>
              <a:t>my help </a:t>
            </a:r>
            <a:r>
              <a:rPr lang="en-US" dirty="0" smtClean="0"/>
              <a:t>helps</a:t>
            </a:r>
          </a:p>
          <a:p>
            <a:r>
              <a:rPr lang="en-US" dirty="0" smtClean="0"/>
              <a:t>Suicide hugely confronting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72493" y="35498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2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NEVER SAW IT COMING</a:t>
            </a:r>
            <a:endParaRPr lang="en-US" dirty="0"/>
          </a:p>
        </p:txBody>
      </p:sp>
      <p:pic>
        <p:nvPicPr>
          <p:cNvPr id="11" name="Content Placeholder 10" descr="Screen Shot 2014-07-03 at 12.09.37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r="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6742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Not an “Epidemic”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 defTabSz="457200"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en-US" dirty="0"/>
              <a:t>V</a:t>
            </a:r>
            <a:r>
              <a:rPr lang="en-US" dirty="0" smtClean="0"/>
              <a:t>ast </a:t>
            </a:r>
            <a:r>
              <a:rPr lang="en-US" dirty="0"/>
              <a:t>majority </a:t>
            </a:r>
            <a:r>
              <a:rPr lang="en-US" dirty="0" smtClean="0"/>
              <a:t>who [lose </a:t>
            </a:r>
            <a:r>
              <a:rPr lang="en-US" dirty="0"/>
              <a:t>their </a:t>
            </a:r>
            <a:r>
              <a:rPr lang="en-US" dirty="0" smtClean="0"/>
              <a:t>jobs/get divorced/are bullied] DON’T </a:t>
            </a:r>
            <a:r>
              <a:rPr lang="en-US" dirty="0"/>
              <a:t>kill </a:t>
            </a:r>
            <a:r>
              <a:rPr lang="en-US" dirty="0" smtClean="0"/>
              <a:t>themselves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smtClean="0"/>
              <a:t>Complicated </a:t>
            </a:r>
            <a:r>
              <a:rPr lang="en-US" dirty="0"/>
              <a:t>– but not wholly inexplicable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5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Serious underlying mental health condition </a:t>
            </a:r>
            <a:endParaRPr lang="en-US" dirty="0" smtClean="0"/>
          </a:p>
          <a:p>
            <a:r>
              <a:rPr lang="en-US" dirty="0" smtClean="0"/>
              <a:t>Access to lethal means</a:t>
            </a:r>
          </a:p>
          <a:p>
            <a:r>
              <a:rPr lang="en-US" dirty="0" smtClean="0"/>
              <a:t>History (childhood trauma, previous attempts) </a:t>
            </a:r>
            <a:endParaRPr lang="en-US" dirty="0" smtClean="0"/>
          </a:p>
          <a:p>
            <a:r>
              <a:rPr lang="en-US" dirty="0" smtClean="0"/>
              <a:t>Exposure (</a:t>
            </a:r>
            <a:r>
              <a:rPr lang="en-US" dirty="0" smtClean="0"/>
              <a:t>finding the body, media coverage)</a:t>
            </a:r>
            <a:endParaRPr lang="en-US" dirty="0" smtClean="0"/>
          </a:p>
          <a:p>
            <a:r>
              <a:rPr lang="en-US" dirty="0" smtClean="0"/>
              <a:t>Physical </a:t>
            </a:r>
            <a:r>
              <a:rPr lang="en-US" dirty="0" smtClean="0"/>
              <a:t>health (pain)</a:t>
            </a:r>
            <a:endParaRPr lang="en-US" dirty="0" smtClean="0"/>
          </a:p>
          <a:p>
            <a:r>
              <a:rPr lang="en-US" dirty="0" smtClean="0"/>
              <a:t>Environmental (loss of relationship, death, academic or professional failures, arrest, </a:t>
            </a:r>
            <a:r>
              <a:rPr lang="en-US" dirty="0" smtClean="0"/>
              <a:t>“</a:t>
            </a:r>
            <a:r>
              <a:rPr lang="en-US" dirty="0" err="1" smtClean="0"/>
              <a:t>bullycide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linear cause and effect?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versimplification risks normalization</a:t>
            </a:r>
          </a:p>
          <a:p>
            <a:pPr lvl="1"/>
            <a:r>
              <a:rPr lang="en-US" dirty="0" smtClean="0"/>
              <a:t>Suicide isn’t a “normal” reaction even to extremely stressful events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7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IS </a:t>
            </a:r>
            <a:r>
              <a:rPr lang="en-US" b="1" dirty="0"/>
              <a:t>PATH WARM</a:t>
            </a:r>
            <a:r>
              <a:rPr lang="en-US" b="1" dirty="0" smtClean="0"/>
              <a:t>?  </a:t>
            </a:r>
            <a:r>
              <a:rPr lang="en-US" sz="1600" dirty="0" smtClean="0"/>
              <a:t>(</a:t>
            </a:r>
            <a:r>
              <a:rPr lang="en-US" sz="1600" dirty="0" smtClean="0"/>
              <a:t>Adapted from</a:t>
            </a:r>
            <a:r>
              <a:rPr lang="en-US" sz="1600" dirty="0"/>
              <a:t> </a:t>
            </a:r>
            <a:r>
              <a:rPr lang="en-US" sz="1600" dirty="0" smtClean="0"/>
              <a:t>American</a:t>
            </a:r>
            <a:r>
              <a:rPr lang="en-US" sz="1600" dirty="0"/>
              <a:t> </a:t>
            </a:r>
            <a:r>
              <a:rPr lang="en-US" sz="1600" dirty="0" smtClean="0"/>
              <a:t>Association</a:t>
            </a:r>
            <a:r>
              <a:rPr lang="en-US" sz="1600" dirty="0"/>
              <a:t> </a:t>
            </a:r>
            <a:r>
              <a:rPr lang="en-US" sz="1600" dirty="0" smtClean="0"/>
              <a:t>of</a:t>
            </a:r>
            <a:r>
              <a:rPr lang="en-US" sz="1600" dirty="0"/>
              <a:t> </a:t>
            </a:r>
            <a:r>
              <a:rPr lang="en-US" sz="1600" dirty="0" err="1" smtClean="0"/>
              <a:t>Suicidology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b="1" dirty="0" smtClean="0"/>
              <a:t>I</a:t>
            </a:r>
            <a:r>
              <a:rPr lang="en-US" dirty="0" smtClean="0"/>
              <a:t>deation</a:t>
            </a:r>
            <a:endParaRPr lang="en-US" dirty="0"/>
          </a:p>
          <a:p>
            <a:r>
              <a:rPr lang="en-US" b="1" dirty="0"/>
              <a:t>S</a:t>
            </a:r>
            <a:r>
              <a:rPr lang="en-US" dirty="0"/>
              <a:t>ubstance </a:t>
            </a:r>
            <a:r>
              <a:rPr lang="en-US" dirty="0" smtClean="0"/>
              <a:t>abuse</a:t>
            </a:r>
            <a:endParaRPr lang="en-US" dirty="0"/>
          </a:p>
          <a:p>
            <a:r>
              <a:rPr lang="en-US" b="1" dirty="0"/>
              <a:t>P</a:t>
            </a:r>
            <a:r>
              <a:rPr lang="en-US" dirty="0"/>
              <a:t>urposelessness</a:t>
            </a:r>
          </a:p>
          <a:p>
            <a:r>
              <a:rPr lang="en-US" b="1" dirty="0"/>
              <a:t>A</a:t>
            </a:r>
            <a:r>
              <a:rPr lang="en-US" dirty="0"/>
              <a:t>nxiety</a:t>
            </a:r>
          </a:p>
          <a:p>
            <a:r>
              <a:rPr lang="en-US" b="1" dirty="0"/>
              <a:t>T</a:t>
            </a:r>
            <a:r>
              <a:rPr lang="en-US" dirty="0"/>
              <a:t>rapped</a:t>
            </a:r>
          </a:p>
          <a:p>
            <a:r>
              <a:rPr lang="en-US" b="1" dirty="0" smtClean="0"/>
              <a:t>H</a:t>
            </a:r>
            <a:r>
              <a:rPr lang="en-US" dirty="0" smtClean="0"/>
              <a:t>opelessness</a:t>
            </a:r>
            <a:endParaRPr lang="en-US" dirty="0"/>
          </a:p>
          <a:p>
            <a:r>
              <a:rPr lang="en-US" b="1" dirty="0"/>
              <a:t>W</a:t>
            </a:r>
            <a:r>
              <a:rPr lang="en-US" dirty="0"/>
              <a:t>ithdrawal</a:t>
            </a:r>
          </a:p>
          <a:p>
            <a:r>
              <a:rPr lang="en-US" b="1" dirty="0"/>
              <a:t>A</a:t>
            </a:r>
            <a:r>
              <a:rPr lang="en-US" dirty="0"/>
              <a:t>nger</a:t>
            </a:r>
          </a:p>
          <a:p>
            <a:r>
              <a:rPr lang="en-US" b="1" dirty="0"/>
              <a:t>R</a:t>
            </a:r>
            <a:r>
              <a:rPr lang="en-US" dirty="0"/>
              <a:t>ecklessness</a:t>
            </a:r>
          </a:p>
          <a:p>
            <a:r>
              <a:rPr lang="en-US" b="1" dirty="0"/>
              <a:t>M</a:t>
            </a:r>
            <a:r>
              <a:rPr lang="en-US" dirty="0"/>
              <a:t>ood </a:t>
            </a:r>
            <a:r>
              <a:rPr lang="en-US" dirty="0" smtClean="0"/>
              <a:t>changes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63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IMMINENT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they communicating it?</a:t>
            </a:r>
          </a:p>
          <a:p>
            <a:pPr lvl="1"/>
            <a:r>
              <a:rPr lang="en-US" dirty="0" smtClean="0"/>
              <a:t>Talking</a:t>
            </a:r>
            <a:r>
              <a:rPr lang="en-US" dirty="0"/>
              <a:t>/writing about death, dying or </a:t>
            </a:r>
            <a:r>
              <a:rPr lang="en-US" dirty="0" smtClean="0"/>
              <a:t>suicide (if not typical for them)</a:t>
            </a:r>
          </a:p>
          <a:p>
            <a:pPr lvl="1"/>
            <a:r>
              <a:rPr lang="en-US" dirty="0" smtClean="0"/>
              <a:t>Talking </a:t>
            </a:r>
            <a:r>
              <a:rPr lang="en-US" dirty="0"/>
              <a:t>of/threatening to hurt or kill themselves</a:t>
            </a:r>
          </a:p>
          <a:p>
            <a:r>
              <a:rPr lang="en-US" dirty="0" smtClean="0"/>
              <a:t>Do they have a plan?</a:t>
            </a:r>
          </a:p>
          <a:p>
            <a:r>
              <a:rPr lang="en-US" dirty="0" smtClean="0"/>
              <a:t>Do they have the means?</a:t>
            </a:r>
          </a:p>
          <a:p>
            <a:pPr lvl="1"/>
            <a:r>
              <a:rPr lang="en-US" dirty="0" smtClean="0"/>
              <a:t>Seeking </a:t>
            </a:r>
            <a:r>
              <a:rPr lang="en-US" dirty="0" smtClean="0"/>
              <a:t>access to firearms, pills, or other </a:t>
            </a:r>
            <a:r>
              <a:rPr lang="en-US" dirty="0" smtClean="0"/>
              <a:t>means</a:t>
            </a:r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472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MY ROLE?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it </a:t>
            </a:r>
            <a:r>
              <a:rPr lang="en-US" dirty="0" smtClean="0"/>
              <a:t>is</a:t>
            </a:r>
          </a:p>
          <a:p>
            <a:pPr lvl="1"/>
            <a:r>
              <a:rPr lang="en-US" dirty="0" smtClean="0"/>
              <a:t>unique vantage point</a:t>
            </a:r>
          </a:p>
          <a:p>
            <a:pPr lvl="1"/>
            <a:r>
              <a:rPr lang="en-US" dirty="0" smtClean="0"/>
              <a:t>confidante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ink in the chain</a:t>
            </a:r>
          </a:p>
          <a:p>
            <a:pPr lvl="1"/>
            <a:r>
              <a:rPr lang="en-US" dirty="0" smtClean="0"/>
              <a:t>Don’t panic</a:t>
            </a:r>
          </a:p>
          <a:p>
            <a:pPr lvl="1"/>
            <a:r>
              <a:rPr lang="en-US" dirty="0" smtClean="0"/>
              <a:t>Show you care (non-judgmental)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it Isn’t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oundaries – it’s not all up to you</a:t>
            </a:r>
          </a:p>
          <a:p>
            <a:pPr lvl="1"/>
            <a:r>
              <a:rPr lang="en-US" dirty="0" smtClean="0"/>
              <a:t>y</a:t>
            </a:r>
            <a:r>
              <a:rPr lang="en-US" dirty="0" smtClean="0"/>
              <a:t>ou’re </a:t>
            </a:r>
            <a:r>
              <a:rPr lang="en-US" dirty="0" smtClean="0"/>
              <a:t>not a clinician (and don’t need to be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Suicide is scary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436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Trust your gut</a:t>
            </a:r>
          </a:p>
          <a:p>
            <a:pPr lvl="0"/>
            <a:r>
              <a:rPr lang="en-US" dirty="0" smtClean="0"/>
              <a:t>Ask direct questions</a:t>
            </a:r>
            <a:endParaRPr lang="en-US" dirty="0"/>
          </a:p>
          <a:p>
            <a:r>
              <a:rPr lang="en-US" dirty="0" smtClean="0"/>
              <a:t>Remove lethal means</a:t>
            </a:r>
          </a:p>
          <a:p>
            <a:pPr lvl="0"/>
            <a:r>
              <a:rPr lang="en-US" dirty="0" smtClean="0"/>
              <a:t>Alone isn’t good – for them or for you</a:t>
            </a:r>
          </a:p>
          <a:p>
            <a:pPr lvl="0"/>
            <a:r>
              <a:rPr lang="en-US" dirty="0" smtClean="0"/>
              <a:t>Know and follow your institution’s protocol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 a minimu</a:t>
            </a:r>
            <a:r>
              <a:rPr lang="en-US" dirty="0" smtClean="0"/>
              <a:t>m, tell the attending</a:t>
            </a:r>
            <a:endParaRPr lang="en-US" dirty="0" smtClean="0"/>
          </a:p>
          <a:p>
            <a:pPr lvl="0"/>
            <a:r>
              <a:rPr lang="en-US" dirty="0" smtClean="0"/>
              <a:t>National Suicide Prevention Lifeline 1</a:t>
            </a:r>
            <a:r>
              <a:rPr lang="en-US" dirty="0"/>
              <a:t>-800-273-</a:t>
            </a:r>
            <a:r>
              <a:rPr lang="en-US" dirty="0" smtClean="0"/>
              <a:t>TALK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ut it into your contacts now</a:t>
            </a:r>
            <a:endParaRPr lang="en-US" dirty="0"/>
          </a:p>
          <a:p>
            <a:pPr lvl="1"/>
            <a:r>
              <a:rPr lang="en-US" b="1" u="sng" dirty="0" smtClean="0">
                <a:hlinkClick r:id="rId3"/>
              </a:rPr>
              <a:t>www.suicidepreventionlifeline.org</a:t>
            </a:r>
            <a:endParaRPr lang="en-US" b="1" u="sng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oesn’t </a:t>
            </a:r>
            <a:r>
              <a:rPr lang="en-US" dirty="0" err="1" smtClean="0"/>
              <a:t>supercede</a:t>
            </a:r>
            <a:r>
              <a:rPr lang="en-US" dirty="0" smtClean="0"/>
              <a:t> protocol</a:t>
            </a:r>
            <a:endParaRPr lang="en-US" dirty="0" smtClean="0"/>
          </a:p>
          <a:p>
            <a:r>
              <a:rPr lang="en-US" dirty="0" smtClean="0"/>
              <a:t>Crisis Text Line 741 741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3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 AND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Difficult spot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onfidentiality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Be transparent</a:t>
            </a:r>
            <a:endParaRPr lang="en-US" dirty="0"/>
          </a:p>
          <a:p>
            <a:pPr marL="628650" lvl="1" indent="-171450">
              <a:buFontTx/>
              <a:buChar char="-"/>
            </a:pPr>
            <a:r>
              <a:rPr lang="en-US" dirty="0" smtClean="0"/>
              <a:t>explain </a:t>
            </a:r>
            <a:r>
              <a:rPr lang="en-US" dirty="0"/>
              <a:t>that you’re taking what they said seriously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learly </a:t>
            </a:r>
            <a:r>
              <a:rPr lang="en-US" dirty="0"/>
              <a:t>you’re in pain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disclose what </a:t>
            </a:r>
            <a:r>
              <a:rPr lang="en-US" dirty="0"/>
              <a:t>you now need to do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</a:t>
            </a:r>
            <a:r>
              <a:rPr lang="en-US" dirty="0" smtClean="0"/>
              <a:t>cknowledge the difficulty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E </a:t>
            </a:r>
            <a:r>
              <a:rPr lang="en-US" dirty="0" err="1" smtClean="0"/>
              <a:t>xplain</a:t>
            </a:r>
            <a:r>
              <a:rPr lang="en-US" dirty="0" smtClean="0"/>
              <a:t> that your job includes helping keep </a:t>
            </a:r>
            <a:r>
              <a:rPr lang="en-US" dirty="0"/>
              <a:t>them safe</a:t>
            </a:r>
          </a:p>
          <a:p>
            <a:pPr marL="354330" indent="-171450">
              <a:buFontTx/>
              <a:buChar char="-"/>
            </a:pPr>
            <a:r>
              <a:rPr lang="en-US" dirty="0" smtClean="0"/>
              <a:t>They </a:t>
            </a:r>
            <a:r>
              <a:rPr lang="en-US" dirty="0"/>
              <a:t>may (likely will) </a:t>
            </a:r>
            <a:r>
              <a:rPr lang="en-US" dirty="0" smtClean="0"/>
              <a:t>recant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doesn’t </a:t>
            </a:r>
            <a:r>
              <a:rPr lang="en-US" dirty="0"/>
              <a:t>change things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1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 smtClean="0"/>
              <a:t>A PATIENT JUST TOLD ME  THEY </a:t>
            </a:r>
            <a:br>
              <a:rPr lang="en-US" sz="3400" dirty="0" smtClean="0"/>
            </a:br>
            <a:r>
              <a:rPr lang="en-US" sz="3400" dirty="0" smtClean="0"/>
              <a:t>“WANT TO END IT ALL” . . . NOW WHAT?</a:t>
            </a:r>
            <a:endParaRPr lang="en-US" sz="3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JOANNE L. HARPEL, MPHIL, JD</a:t>
            </a:r>
          </a:p>
          <a:p>
            <a:r>
              <a:rPr lang="en-US" dirty="0" smtClean="0"/>
              <a:t>PRESIDENT, COPING AFTER SUICIDE, LLC</a:t>
            </a:r>
          </a:p>
          <a:p>
            <a:r>
              <a:rPr lang="en-US" dirty="0" smtClean="0"/>
              <a:t>PRESIDENT AND CEO, RETHINK THE CONVERSATION</a:t>
            </a:r>
          </a:p>
          <a:p>
            <a:r>
              <a:rPr lang="en-US" dirty="0" smtClean="0">
                <a:hlinkClick r:id="rId3"/>
              </a:rPr>
              <a:t>joanneharpel@icloud.com</a:t>
            </a:r>
            <a:endParaRPr lang="en-US" dirty="0" smtClean="0"/>
          </a:p>
          <a:p>
            <a:r>
              <a:rPr lang="en-US" dirty="0" smtClean="0"/>
              <a:t>917.584.1200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©2016 Joanne L. </a:t>
            </a:r>
            <a:r>
              <a:rPr lang="en-US" dirty="0" err="1" smtClean="0"/>
              <a:t>Harpel</a:t>
            </a:r>
            <a:r>
              <a:rPr lang="en-US" dirty="0" smtClean="0"/>
              <a:t>. 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7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OWN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Suicide makes us uncomfortable</a:t>
            </a:r>
          </a:p>
          <a:p>
            <a:r>
              <a:rPr lang="en-US" dirty="0"/>
              <a:t>We all carry our own feelings/</a:t>
            </a:r>
            <a:r>
              <a:rPr lang="en-US" dirty="0" smtClean="0"/>
              <a:t>beliefs</a:t>
            </a:r>
          </a:p>
          <a:p>
            <a:pPr lvl="1"/>
            <a:r>
              <a:rPr lang="en-US" dirty="0" smtClean="0"/>
              <a:t>be conscious of yours</a:t>
            </a:r>
            <a:endParaRPr lang="en-US" dirty="0" smtClean="0"/>
          </a:p>
          <a:p>
            <a:pPr lvl="1"/>
            <a:r>
              <a:rPr lang="en-US" dirty="0"/>
              <a:t>family or </a:t>
            </a:r>
            <a:r>
              <a:rPr lang="en-US" dirty="0" smtClean="0"/>
              <a:t>personal history </a:t>
            </a:r>
            <a:endParaRPr lang="en-US" dirty="0" smtClean="0"/>
          </a:p>
          <a:p>
            <a:r>
              <a:rPr lang="en-US" dirty="0" smtClean="0"/>
              <a:t>Character </a:t>
            </a:r>
            <a:r>
              <a:rPr lang="en-US" dirty="0" smtClean="0"/>
              <a:t>flaw</a:t>
            </a:r>
            <a:r>
              <a:rPr lang="en-US" dirty="0" smtClean="0"/>
              <a:t>?</a:t>
            </a:r>
          </a:p>
          <a:p>
            <a:r>
              <a:rPr lang="en-US" dirty="0" smtClean="0"/>
              <a:t>Sign </a:t>
            </a:r>
            <a:r>
              <a:rPr lang="en-US" dirty="0" smtClean="0"/>
              <a:t>of weakness or cowardice?</a:t>
            </a:r>
          </a:p>
          <a:p>
            <a:r>
              <a:rPr lang="en-US" dirty="0"/>
              <a:t>Taking the easy way out</a:t>
            </a:r>
            <a:r>
              <a:rPr lang="en-US" dirty="0" smtClean="0"/>
              <a:t>?</a:t>
            </a:r>
          </a:p>
          <a:p>
            <a:r>
              <a:rPr lang="en-US" dirty="0" smtClean="0"/>
              <a:t>Irresponsible?</a:t>
            </a:r>
          </a:p>
          <a:p>
            <a:r>
              <a:rPr lang="en-US" dirty="0" smtClean="0"/>
              <a:t>Selfish</a:t>
            </a:r>
            <a:r>
              <a:rPr lang="en-US" dirty="0" smtClean="0"/>
              <a:t>? Heroic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The Sheriff and the Train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Psychache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83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OWN FAITH TRADITION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Stigma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ooted in religious tradition (e.g., cemetery)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rotective effect</a:t>
            </a:r>
          </a:p>
          <a:p>
            <a:pPr lvl="1"/>
            <a:r>
              <a:rPr lang="en-US" dirty="0" smtClean="0"/>
              <a:t>yet misses the mark re: help-seeking and supporting survivors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is your understanding of your own faith tradition’s </a:t>
            </a:r>
            <a:r>
              <a:rPr lang="en-US" i="1" dirty="0" smtClean="0"/>
              <a:t>current</a:t>
            </a:r>
            <a:r>
              <a:rPr lang="en-US" dirty="0" smtClean="0"/>
              <a:t> view about suicide?</a:t>
            </a:r>
          </a:p>
          <a:p>
            <a:pPr lvl="1"/>
            <a:r>
              <a:rPr lang="en-US" dirty="0" smtClean="0"/>
              <a:t>The Jesuit seminary student</a:t>
            </a:r>
          </a:p>
          <a:p>
            <a:r>
              <a:rPr lang="en-US" dirty="0" smtClean="0"/>
              <a:t>Is </a:t>
            </a:r>
            <a:r>
              <a:rPr lang="en-US" dirty="0" smtClean="0"/>
              <a:t>it complementary or in conflict with your own personal view?</a:t>
            </a:r>
          </a:p>
          <a:p>
            <a:r>
              <a:rPr lang="en-US" dirty="0" smtClean="0"/>
              <a:t>How would you answer, “will I go to hell?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Be careful about “with God now” “in a better place”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isk of contagion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49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SAY TO THE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</a:t>
            </a:r>
            <a:r>
              <a:rPr lang="en-US" dirty="0" smtClean="0"/>
              <a:t>we now at risk?</a:t>
            </a:r>
          </a:p>
          <a:p>
            <a:pPr lvl="1"/>
            <a:r>
              <a:rPr lang="en-US" dirty="0" smtClean="0"/>
              <a:t>Part of family health history</a:t>
            </a:r>
          </a:p>
          <a:p>
            <a:r>
              <a:rPr lang="en-US" dirty="0" smtClean="0"/>
              <a:t>What should we tell the kids/neighbors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14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SUICIDE BEREAVEMENT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Quantitatively?</a:t>
            </a:r>
          </a:p>
          <a:p>
            <a:r>
              <a:rPr lang="en-US" dirty="0" smtClean="0"/>
              <a:t>Qualitatively?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38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Who?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uilt</a:t>
            </a:r>
            <a:r>
              <a:rPr lang="en-US" dirty="0" smtClean="0"/>
              <a:t>, blame, </a:t>
            </a:r>
            <a:r>
              <a:rPr lang="en-US" dirty="0" smtClean="0"/>
              <a:t>responsibility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ound robin, including God and me</a:t>
            </a:r>
            <a:endParaRPr lang="en-US" dirty="0" smtClean="0"/>
          </a:p>
          <a:p>
            <a:r>
              <a:rPr lang="en-US" dirty="0" smtClean="0"/>
              <a:t>Shame and stigma</a:t>
            </a:r>
          </a:p>
          <a:p>
            <a:r>
              <a:rPr lang="en-US" dirty="0" smtClean="0"/>
              <a:t>Rejection and abandonment</a:t>
            </a:r>
          </a:p>
          <a:p>
            <a:pPr lvl="1"/>
            <a:r>
              <a:rPr lang="en-US" dirty="0" smtClean="0"/>
              <a:t>How could they do this [to me]?</a:t>
            </a:r>
          </a:p>
          <a:p>
            <a:pPr lvl="1"/>
            <a:r>
              <a:rPr lang="en-US" dirty="0" smtClean="0"/>
              <a:t>Weren’t they thinking about the pain they’d leave behind?</a:t>
            </a:r>
          </a:p>
          <a:p>
            <a:r>
              <a:rPr lang="en-US" dirty="0" smtClean="0"/>
              <a:t>Anger</a:t>
            </a:r>
            <a:endParaRPr lang="en-US" dirty="0" smtClean="0"/>
          </a:p>
          <a:p>
            <a:r>
              <a:rPr lang="en-US" dirty="0" smtClean="0"/>
              <a:t>Relief (</a:t>
            </a:r>
            <a:r>
              <a:rPr lang="en-US" dirty="0" err="1" smtClean="0"/>
              <a:t>shh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77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COMPASSION FATIGUE AND BURNOUT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matter, too</a:t>
            </a:r>
          </a:p>
          <a:p>
            <a:r>
              <a:rPr lang="en-US" dirty="0" smtClean="0"/>
              <a:t>Signs of burnout</a:t>
            </a:r>
          </a:p>
          <a:p>
            <a:r>
              <a:rPr lang="en-US" dirty="0" smtClean="0"/>
              <a:t>Self</a:t>
            </a:r>
            <a:r>
              <a:rPr lang="en-US" dirty="0" smtClean="0"/>
              <a:t>-care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5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pic>
        <p:nvPicPr>
          <p:cNvPr id="4" name="Content Placeholder 3" descr="dr is in (advice)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59" r="-589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8116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06 at 12.29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83" y="413584"/>
            <a:ext cx="6296326" cy="3190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533" y="4464035"/>
            <a:ext cx="8428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/>
                <a:cs typeface="Cambria"/>
              </a:rPr>
              <a:t>COPING AFTER </a:t>
            </a:r>
            <a:r>
              <a:rPr lang="en-US" dirty="0" smtClean="0">
                <a:latin typeface="Cambria"/>
                <a:cs typeface="Cambria"/>
              </a:rPr>
              <a:t>SUICIDE</a:t>
            </a:r>
            <a:r>
              <a:rPr lang="en-US" b="1" dirty="0">
                <a:latin typeface="Lucida Grande"/>
                <a:ea typeface="Lucida Grande"/>
                <a:cs typeface="Lucida Grande"/>
              </a:rPr>
              <a:t>™</a:t>
            </a:r>
            <a:endParaRPr lang="en-US" dirty="0" smtClean="0">
              <a:latin typeface="Cambria"/>
              <a:cs typeface="Cambria"/>
            </a:endParaRPr>
          </a:p>
          <a:p>
            <a:pPr algn="ctr"/>
            <a:r>
              <a:rPr lang="en-US" dirty="0" smtClean="0">
                <a:latin typeface="Cambria"/>
                <a:cs typeface="Cambria"/>
              </a:rPr>
              <a:t>JOANNE </a:t>
            </a:r>
            <a:r>
              <a:rPr lang="en-US" dirty="0">
                <a:latin typeface="Cambria"/>
                <a:cs typeface="Cambria"/>
              </a:rPr>
              <a:t>L. HARPEL, MPHIL, </a:t>
            </a:r>
            <a:r>
              <a:rPr lang="en-US" dirty="0" smtClean="0">
                <a:latin typeface="Cambria"/>
                <a:cs typeface="Cambria"/>
              </a:rPr>
              <a:t>JD, PRESIDENT </a:t>
            </a:r>
          </a:p>
          <a:p>
            <a:pPr algn="ctr"/>
            <a:r>
              <a:rPr lang="en-US" dirty="0" smtClean="0">
                <a:latin typeface="Cambria"/>
                <a:cs typeface="Cambria"/>
                <a:hlinkClick r:id="rId4"/>
              </a:rPr>
              <a:t>joanneharpel</a:t>
            </a:r>
            <a:r>
              <a:rPr lang="en-US" dirty="0">
                <a:latin typeface="Cambria"/>
                <a:cs typeface="Cambria"/>
                <a:hlinkClick r:id="rId4"/>
              </a:rPr>
              <a:t>@icloud.com</a:t>
            </a:r>
            <a:endParaRPr lang="en-US" dirty="0">
              <a:latin typeface="Cambria"/>
              <a:cs typeface="Cambria"/>
            </a:endParaRPr>
          </a:p>
          <a:p>
            <a:pPr algn="ctr"/>
            <a:r>
              <a:rPr lang="nl-NL" dirty="0">
                <a:latin typeface="Cambria"/>
                <a:cs typeface="Cambria"/>
                <a:hlinkClick r:id="rId5"/>
              </a:rPr>
              <a:t>www.linkedin.com/in/joannelelewerharpel</a:t>
            </a:r>
            <a:endParaRPr lang="nl-NL" dirty="0">
              <a:latin typeface="Cambria"/>
              <a:cs typeface="Cambria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4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ve smi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26183" y="1111030"/>
            <a:ext cx="5891634" cy="46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8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LS gradu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1374" y="-211836"/>
            <a:ext cx="5461254" cy="728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9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 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6309" y="-717487"/>
            <a:ext cx="4151383" cy="82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4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 &amp; S at Yale gradu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00" y="475488"/>
            <a:ext cx="4083000" cy="59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15" y="1496309"/>
            <a:ext cx="5852404" cy="4109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291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SUICIDE PREVENTION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goals today</a:t>
            </a:r>
            <a:endParaRPr lang="en-US" dirty="0" smtClean="0"/>
          </a:p>
          <a:p>
            <a:r>
              <a:rPr lang="en-US" dirty="0" smtClean="0"/>
              <a:t>Handouts</a:t>
            </a:r>
          </a:p>
          <a:p>
            <a:pPr lvl="1"/>
            <a:r>
              <a:rPr lang="en-US" dirty="0" smtClean="0"/>
              <a:t>Five Great Books on Understanding Suicid</a:t>
            </a:r>
            <a:r>
              <a:rPr lang="en-US" dirty="0" smtClean="0"/>
              <a:t>e</a:t>
            </a:r>
          </a:p>
          <a:p>
            <a:pPr lvl="1"/>
            <a:r>
              <a:rPr lang="en-US" dirty="0" smtClean="0"/>
              <a:t>If You’re Worried About Someone</a:t>
            </a:r>
          </a:p>
          <a:p>
            <a:pPr lvl="1"/>
            <a:r>
              <a:rPr lang="en-US" dirty="0" smtClean="0"/>
              <a:t>Mayo Clinic article on What to Do if Someone is Suicidal</a:t>
            </a:r>
            <a:endParaRPr lang="en-US" dirty="0" smtClean="0"/>
          </a:p>
          <a:p>
            <a:r>
              <a:rPr lang="en-US" dirty="0" smtClean="0"/>
              <a:t>“Gatekeeper” </a:t>
            </a:r>
            <a:r>
              <a:rPr lang="en-US" dirty="0" smtClean="0"/>
              <a:t>Trainings</a:t>
            </a:r>
          </a:p>
          <a:p>
            <a:pPr lvl="1"/>
            <a:r>
              <a:rPr lang="en-US" dirty="0" smtClean="0"/>
              <a:t>ASIST (</a:t>
            </a:r>
            <a:r>
              <a:rPr lang="en-US" dirty="0" smtClean="0">
                <a:hlinkClick r:id="rId3"/>
              </a:rPr>
              <a:t>www.livingworks.net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QPR (</a:t>
            </a:r>
            <a:r>
              <a:rPr lang="en-US" dirty="0" smtClean="0">
                <a:hlinkClick r:id="rId4"/>
              </a:rPr>
              <a:t>www.qprinstitute.com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405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LANGUAGE OF 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“Committed suicide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ied by suicide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illed him/herself</a:t>
            </a:r>
          </a:p>
          <a:p>
            <a:pPr lvl="1"/>
            <a:r>
              <a:rPr lang="en-US" dirty="0" smtClean="0"/>
              <a:t>took his/her own life</a:t>
            </a:r>
            <a:endParaRPr lang="en-US" dirty="0" smtClean="0"/>
          </a:p>
          <a:p>
            <a:r>
              <a:rPr lang="en-US" dirty="0" smtClean="0"/>
              <a:t>“Successful” “Unsuccessful” “Failed” suicide </a:t>
            </a:r>
            <a:r>
              <a:rPr lang="en-US" dirty="0" smtClean="0"/>
              <a:t>attempt</a:t>
            </a:r>
          </a:p>
          <a:p>
            <a:pPr lvl="1"/>
            <a:r>
              <a:rPr lang="en-US" dirty="0" smtClean="0"/>
              <a:t>Fatal/nonfatal</a:t>
            </a:r>
            <a:endParaRPr lang="en-US" dirty="0" smtClean="0"/>
          </a:p>
          <a:p>
            <a:r>
              <a:rPr lang="en-US" dirty="0" smtClean="0"/>
              <a:t>What’s a “survivor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urvivor of suicide loss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urvivor of suicide attempt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5523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535</TotalTime>
  <Words>871</Words>
  <Application>Microsoft Macintosh PowerPoint</Application>
  <PresentationFormat>On-screen Show (4:3)</PresentationFormat>
  <Paragraphs>211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Clarity</vt:lpstr>
      <vt:lpstr>PowerPoint Presentation</vt:lpstr>
      <vt:lpstr>A PATIENT JUST TOLD ME  THEY  “WANT TO END IT ALL” . . . NOW WHAT?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SUICIDE PREVENTION 101</vt:lpstr>
      <vt:lpstr>THE LANGUAGE OF SUICIDE</vt:lpstr>
      <vt:lpstr>WHY??</vt:lpstr>
      <vt:lpstr>OUR ASSUMPTIVE WORLD</vt:lpstr>
      <vt:lpstr>I NEVER SAW IT COMING</vt:lpstr>
      <vt:lpstr>It’s Not an “Epidemic”</vt:lpstr>
      <vt:lpstr>RISK FACTORS</vt:lpstr>
      <vt:lpstr>WARNING SIGNS</vt:lpstr>
      <vt:lpstr>IMMINENT RISK</vt:lpstr>
      <vt:lpstr>WHAT’S MY ROLE?</vt:lpstr>
      <vt:lpstr>WHAT SHOULD I DO?</vt:lpstr>
      <vt:lpstr>TRANSPARENCY AND TRUST</vt:lpstr>
      <vt:lpstr>YOUR OWN BELIEFS</vt:lpstr>
      <vt:lpstr>YOUR OWN FAITH TRADITION</vt:lpstr>
      <vt:lpstr>WHAT DO I SAY TO THE FAMILY</vt:lpstr>
      <vt:lpstr>IS SUICIDE BEREAVEMENT DIFFERENT?</vt:lpstr>
      <vt:lpstr>UNIVERSAL THEMES</vt:lpstr>
      <vt:lpstr>COMPASSION FATIGUE AND BURNOUT</vt:lpstr>
      <vt:lpstr>YOUR TURN</vt:lpstr>
      <vt:lpstr>PowerPoint Presentation</vt:lpstr>
    </vt:vector>
  </TitlesOfParts>
  <Company>獫票楧栮捯洀鉭曮㞱Û뜰⠲쎔딁烊皭〼፥ᙼ䕸忤઱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 BEREAVEMENT AND POSTVENTION </dc:title>
  <dc:creator>乩歫椠䱡畳椀㸲㻸ꔿ㌋䬮ꍰ䞮誀圇짗꾬钒붤鏊꣊㥊揤鞁</dc:creator>
  <cp:lastModifiedBy>Joanne Harpel</cp:lastModifiedBy>
  <cp:revision>160</cp:revision>
  <cp:lastPrinted>2016-03-25T15:45:10Z</cp:lastPrinted>
  <dcterms:created xsi:type="dcterms:W3CDTF">2014-05-10T23:34:22Z</dcterms:created>
  <dcterms:modified xsi:type="dcterms:W3CDTF">2016-03-25T15:56:30Z</dcterms:modified>
</cp:coreProperties>
</file>