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ppt/tags/tag4.xml" ContentType="application/vnd.openxmlformats-officedocument.presentationml.tags+xml"/>
  <Override PartName="/ppt/notesSlides/notesSlide33.xml" ContentType="application/vnd.openxmlformats-officedocument.presentationml.notesSlide+xml"/>
  <Override PartName="/ppt/tags/tag5.xml" ContentType="application/vnd.openxmlformats-officedocument.presentationml.tags+xml"/>
  <Override PartName="/ppt/notesSlides/notesSlide34.xml" ContentType="application/vnd.openxmlformats-officedocument.presentationml.notesSlide+xml"/>
  <Override PartName="/ppt/tags/tag6.xml" ContentType="application/vnd.openxmlformats-officedocument.presentationml.tags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notesSlides/notesSlide36.xml" ContentType="application/vnd.openxmlformats-officedocument.presentationml.notesSlide+xml"/>
  <Override PartName="/ppt/tags/tag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719" r:id="rId3"/>
    <p:sldMasterId id="2147483731" r:id="rId4"/>
    <p:sldMasterId id="2147483743" r:id="rId5"/>
  </p:sldMasterIdLst>
  <p:notesMasterIdLst>
    <p:notesMasterId r:id="rId68"/>
  </p:notesMasterIdLst>
  <p:handoutMasterIdLst>
    <p:handoutMasterId r:id="rId69"/>
  </p:handoutMasterIdLst>
  <p:sldIdLst>
    <p:sldId id="661" r:id="rId6"/>
    <p:sldId id="642" r:id="rId7"/>
    <p:sldId id="316" r:id="rId8"/>
    <p:sldId id="615" r:id="rId9"/>
    <p:sldId id="520" r:id="rId10"/>
    <p:sldId id="539" r:id="rId11"/>
    <p:sldId id="549" r:id="rId12"/>
    <p:sldId id="623" r:id="rId13"/>
    <p:sldId id="624" r:id="rId14"/>
    <p:sldId id="625" r:id="rId15"/>
    <p:sldId id="628" r:id="rId16"/>
    <p:sldId id="626" r:id="rId17"/>
    <p:sldId id="536" r:id="rId18"/>
    <p:sldId id="606" r:id="rId19"/>
    <p:sldId id="597" r:id="rId20"/>
    <p:sldId id="525" r:id="rId21"/>
    <p:sldId id="527" r:id="rId22"/>
    <p:sldId id="555" r:id="rId23"/>
    <p:sldId id="553" r:id="rId24"/>
    <p:sldId id="651" r:id="rId25"/>
    <p:sldId id="649" r:id="rId26"/>
    <p:sldId id="644" r:id="rId27"/>
    <p:sldId id="643" r:id="rId28"/>
    <p:sldId id="554" r:id="rId29"/>
    <p:sldId id="284" r:id="rId30"/>
    <p:sldId id="616" r:id="rId31"/>
    <p:sldId id="560" r:id="rId32"/>
    <p:sldId id="538" r:id="rId33"/>
    <p:sldId id="617" r:id="rId34"/>
    <p:sldId id="535" r:id="rId35"/>
    <p:sldId id="607" r:id="rId36"/>
    <p:sldId id="653" r:id="rId37"/>
    <p:sldId id="660" r:id="rId38"/>
    <p:sldId id="542" r:id="rId39"/>
    <p:sldId id="556" r:id="rId40"/>
    <p:sldId id="646" r:id="rId41"/>
    <p:sldId id="558" r:id="rId42"/>
    <p:sldId id="645" r:id="rId43"/>
    <p:sldId id="540" r:id="rId44"/>
    <p:sldId id="559" r:id="rId45"/>
    <p:sldId id="544" r:id="rId46"/>
    <p:sldId id="545" r:id="rId47"/>
    <p:sldId id="546" r:id="rId48"/>
    <p:sldId id="547" r:id="rId49"/>
    <p:sldId id="548" r:id="rId50"/>
    <p:sldId id="561" r:id="rId51"/>
    <p:sldId id="563" r:id="rId52"/>
    <p:sldId id="562" r:id="rId53"/>
    <p:sldId id="564" r:id="rId54"/>
    <p:sldId id="618" r:id="rId55"/>
    <p:sldId id="605" r:id="rId56"/>
    <p:sldId id="619" r:id="rId57"/>
    <p:sldId id="621" r:id="rId58"/>
    <p:sldId id="620" r:id="rId59"/>
    <p:sldId id="641" r:id="rId60"/>
    <p:sldId id="640" r:id="rId61"/>
    <p:sldId id="637" r:id="rId62"/>
    <p:sldId id="638" r:id="rId63"/>
    <p:sldId id="639" r:id="rId64"/>
    <p:sldId id="631" r:id="rId65"/>
    <p:sldId id="629" r:id="rId66"/>
    <p:sldId id="632" r:id="rId67"/>
  </p:sldIdLst>
  <p:sldSz cx="9144000" cy="6858000" type="screen4x3"/>
  <p:notesSz cx="6858000" cy="9144000"/>
  <p:custShowLst>
    <p:custShow name="Static Whole Person" id="0">
      <p:sldLst/>
    </p:custShow>
    <p:custShow name="New Work" id="1">
      <p:sldLst/>
    </p:custShow>
    <p:custShow name="Slide 21" id="2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336600"/>
    <a:srgbClr val="B6D34D"/>
    <a:srgbClr val="FFFFEB"/>
    <a:srgbClr val="CCFF99"/>
    <a:srgbClr val="001A00"/>
    <a:srgbClr val="CF7CEC"/>
    <a:srgbClr val="DC9FF1"/>
    <a:srgbClr val="3B0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2" autoAdjust="0"/>
    <p:restoredTop sz="54956" autoAdjust="0"/>
  </p:normalViewPr>
  <p:slideViewPr>
    <p:cSldViewPr>
      <p:cViewPr varScale="1">
        <p:scale>
          <a:sx n="43" d="100"/>
          <a:sy n="43" d="100"/>
        </p:scale>
        <p:origin x="224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1944" y="-9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CB4A6889-3DD2-42BC-AA29-9FA16F22F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96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5B89F99-AB19-40A0-ADE8-165427E31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94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5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6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2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73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97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7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04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65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109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E854B-66C2-431B-83A4-79D658232D08}" type="slidenum">
              <a:rPr lang="en-US"/>
              <a:pPr/>
              <a:t>25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>
            <a:solidFill>
              <a:schemeClr val="tx1"/>
            </a:solidFill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5300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6DA44-7906-4768-A55F-42736604EC3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14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36245B-7B99-44C9-972D-D78235BF1637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1582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88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5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35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26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29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3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A7920-77FC-4215-A2D8-74BFA106418E}" type="slidenum">
              <a:rPr lang="en-US"/>
              <a:pPr/>
              <a:t>3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0" fontAlgn="base" hangingPunct="0"/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741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4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2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6DA44-7906-4768-A55F-42736604EC3F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919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74D07-01FB-402B-8FE1-9903BB8AA4F2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96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C341F-5FA9-4FC4-B9AD-D5B53815E871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90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4F723-A10A-454D-B68C-9A101BE98AB9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8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DF299-D4CF-4A06-B085-9151DB0B8611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2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2FF27-29B3-41B0-AC74-D3DABC32E8C9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529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18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6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285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8BAD0-DDC4-462D-B5CE-F7F8A905333A}" type="slidenum">
              <a:rPr lang="en-US"/>
              <a:pPr/>
              <a:t>51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52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709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128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839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E854B-66C2-431B-83A4-79D658232D08}" type="slidenum">
              <a:rPr lang="en-US"/>
              <a:pPr/>
              <a:t>60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>
            <a:solidFill>
              <a:schemeClr val="tx1"/>
            </a:solidFill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24609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9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A1C49-CF79-4BF0-A82B-C3CB7AE7B937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134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8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53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B89F99-AB19-40A0-ADE8-165427E31D6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6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487" name="Rectangle 7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4478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733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0CAF95CE-80F2-4799-B818-F0A94BB17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02DCF-2319-4CA9-9766-6923048B6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57BC6-0238-4E7E-907E-55E7805A3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EA1A-D9DB-4E38-B679-45632853A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F91E6-A797-462C-9BE8-918704620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9AEC-F27A-45B0-BED3-535FD6464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B42D3-382C-470A-A1BE-2BD915021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D9C1F-12AE-4712-9CAF-BD4641D2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183AE-FE6F-4F76-BD94-08DD924C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727FD-63E0-4EFC-B517-CAF187FB6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6DEF-48C2-4C8A-B400-6DFB1A067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1427-AD9E-408D-A0E6-596513757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20487" name="Rectangle 7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4478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733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4B428800-0926-45DC-9721-AD6742F5AA4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CC"/>
                </a:solidFill>
              </a:endParaRPr>
            </a:p>
          </p:txBody>
        </p:sp>
      </p:grpSp>
      <p:sp>
        <p:nvSpPr>
          <p:cNvPr id="20487" name="Rectangle 7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447800"/>
            <a:ext cx="77724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8" name="Rectangle 8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733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>
              <a:defRPr/>
            </a:pPr>
            <a:fld id="{17A695E8-3729-4B1F-B098-087872116C7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181251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1252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1253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1254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sp>
        <p:nvSpPr>
          <p:cNvPr id="18125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1256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1257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181258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181259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1FB9866-E553-4F0C-9117-232EC285C77F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3BE77-EF47-42B6-A490-87A8BB35C8B8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5628C-FE9E-4320-8563-F84388BE8DA3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C258C-1388-4D7E-B031-308144B64ADB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193B7-1F2B-4C3E-B342-5D8767573F36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E200F-4DC5-4130-8230-CB9AD95CE8FB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E9354-5B16-483E-9977-93112E14D17E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2090E-29E2-4DEF-B0AA-FCFD9B6167FC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A27ED-F635-4929-89BA-85E9E22A9632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84773-A42B-4AF5-8540-13D96708CB9C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093555-F932-4123-BDC8-BE0DAE736A2A}" type="slidenum">
              <a:rPr lang="en-US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1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0A84D208-BD5F-4865-B55A-092AA59B2C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Click="0" advTm="5000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180227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0228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0229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180230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sp>
        <p:nvSpPr>
          <p:cNvPr id="1802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02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02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1802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1802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fld id="{5CAAC125-422F-414F-81CE-DAA9C188D2ED}" type="slidenum">
              <a:rPr lang="en-US" smtClean="0">
                <a:solidFill>
                  <a:srgbClr val="FFFFCC"/>
                </a:solidFill>
              </a:rPr>
              <a:pPr/>
              <a:t>‹#›</a:t>
            </a:fld>
            <a:endParaRPr lang="en-US" smtClean="0">
              <a:solidFill>
                <a:srgbClr val="FFFFCC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rgbClr val="336600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0"/>
            <a:ext cx="8610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kern="0" dirty="0" smtClean="0">
                <a:solidFill>
                  <a:srgbClr val="FFFFCC"/>
                </a:solidFill>
                <a:latin typeface="Papyrus" pitchFamily="66" charset="0"/>
              </a:rPr>
              <a:t>Disclosure Information</a:t>
            </a:r>
            <a:r>
              <a:rPr lang="en-US" altLang="en-US" sz="3600" b="0" i="1" kern="0" dirty="0" smtClean="0">
                <a:solidFill>
                  <a:srgbClr val="FFFFCC"/>
                </a:solidFill>
                <a:latin typeface="Calibri" pitchFamily="34" charset="0"/>
              </a:rPr>
              <a:t/>
            </a:r>
            <a:br>
              <a:rPr lang="en-US" altLang="en-US" sz="3600" b="0" i="1" kern="0" dirty="0" smtClean="0">
                <a:solidFill>
                  <a:srgbClr val="FFFFCC"/>
                </a:solidFill>
                <a:latin typeface="Calibri" pitchFamily="34" charset="0"/>
              </a:rPr>
            </a:br>
            <a:r>
              <a:rPr lang="en-US" dirty="0" smtClean="0">
                <a:solidFill>
                  <a:srgbClr val="FFFFCC"/>
                </a:solidFill>
              </a:rPr>
              <a:t> </a:t>
            </a:r>
            <a:endParaRPr lang="en-US" sz="2000" b="0" dirty="0" smtClean="0">
              <a:solidFill>
                <a:srgbClr val="FFFFCC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936" y="2133600"/>
            <a:ext cx="5257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b="0" dirty="0" smtClean="0">
                <a:solidFill>
                  <a:srgbClr val="FFFFCC"/>
                </a:solidFill>
                <a:latin typeface="Calibri" pitchFamily="34" charset="0"/>
              </a:rPr>
              <a:t>Author of:  Whole Person Caring  	</a:t>
            </a:r>
            <a:r>
              <a:rPr lang="en-US" altLang="en-US" b="0" dirty="0" smtClean="0">
                <a:solidFill>
                  <a:srgbClr val="FFFFCC"/>
                </a:solidFill>
                <a:latin typeface="Calibri" pitchFamily="34" charset="0"/>
              </a:rPr>
              <a:t>An  Interprofessional Model for </a:t>
            </a:r>
          </a:p>
          <a:p>
            <a:pPr>
              <a:lnSpc>
                <a:spcPct val="80000"/>
              </a:lnSpc>
            </a:pPr>
            <a:r>
              <a:rPr lang="en-US" altLang="en-US" b="0" dirty="0" smtClean="0">
                <a:solidFill>
                  <a:srgbClr val="FFFFCC"/>
                </a:solidFill>
                <a:latin typeface="Calibri" pitchFamily="34" charset="0"/>
              </a:rPr>
              <a:t>	Healing and Wellness </a:t>
            </a:r>
          </a:p>
          <a:p>
            <a:pPr>
              <a:lnSpc>
                <a:spcPct val="80000"/>
              </a:lnSpc>
            </a:pPr>
            <a:endParaRPr lang="en-US" altLang="en-US" b="0" dirty="0" smtClean="0">
              <a:solidFill>
                <a:srgbClr val="FFFFCC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endParaRPr lang="en-US" altLang="en-US" b="0" dirty="0" smtClean="0">
              <a:solidFill>
                <a:srgbClr val="FFFFCC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sz="2800" b="0" dirty="0" smtClean="0">
                <a:solidFill>
                  <a:srgbClr val="FFFFCC"/>
                </a:solidFill>
                <a:latin typeface="Calibri" pitchFamily="34" charset="0"/>
              </a:rPr>
              <a:t>Member of the Board of Directors:</a:t>
            </a:r>
          </a:p>
          <a:p>
            <a:pPr>
              <a:lnSpc>
                <a:spcPct val="80000"/>
              </a:lnSpc>
            </a:pPr>
            <a:endParaRPr lang="en-US" altLang="en-US" sz="900" b="0" dirty="0" smtClean="0">
              <a:solidFill>
                <a:srgbClr val="FFFFCC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en-US" b="0" dirty="0" smtClean="0">
                <a:solidFill>
                  <a:srgbClr val="FFFFCC"/>
                </a:solidFill>
                <a:latin typeface="Calibri" pitchFamily="34" charset="0"/>
              </a:rPr>
              <a:t>    Integrative Health Policy 	Consortium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endParaRPr lang="en-US" altLang="en-US" b="0" dirty="0" smtClean="0">
              <a:solidFill>
                <a:srgbClr val="FFFFCC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</a:pPr>
            <a:r>
              <a:rPr lang="en-US" altLang="en-US" b="0" dirty="0" smtClean="0">
                <a:solidFill>
                  <a:srgbClr val="FFFFCC"/>
                </a:solidFill>
                <a:latin typeface="Calibri" pitchFamily="34" charset="0"/>
              </a:rPr>
              <a:t>    Academy of Integrative Health and 	Medicine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7736" y="1939230"/>
            <a:ext cx="298469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97579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334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FFCC"/>
                </a:solidFill>
                <a:latin typeface="Papyrus" pitchFamily="66" charset="0"/>
              </a:rPr>
              <a:t>Considerable </a:t>
            </a:r>
          </a:p>
          <a:p>
            <a:pPr algn="ctr"/>
            <a:r>
              <a:rPr lang="en-US" sz="6000" dirty="0" smtClean="0">
                <a:solidFill>
                  <a:srgbClr val="FFFFCC"/>
                </a:solidFill>
                <a:latin typeface="Papyrus" pitchFamily="66" charset="0"/>
              </a:rPr>
              <a:t>Cost Savings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160455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Over $1.6 million dollars  saved as a result of decreased nursing turnover in one year on the implementation units.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04800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rgbClr val="FFFFCC"/>
                </a:solidFill>
                <a:latin typeface="Papyrus" pitchFamily="66" charset="0"/>
              </a:rPr>
              <a:t>Integration of Organizational Values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18068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600" dirty="0" smtClean="0">
                <a:latin typeface="Papyrus" pitchFamily="66" charset="0"/>
              </a:rPr>
              <a:t>Significant increase in  integration  of organizational  values in employees  participating in WPC programs:</a:t>
            </a:r>
            <a:endParaRPr lang="en-US" sz="4000" dirty="0" smtClean="0">
              <a:solidFill>
                <a:srgbClr val="FFFFCC"/>
              </a:solidFill>
              <a:latin typeface="Papyru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2637" y="4059674"/>
            <a:ext cx="502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Papyrus" pitchFamily="66" charset="0"/>
              </a:rPr>
              <a:t>excellence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Papyrus" pitchFamily="66" charset="0"/>
              </a:rPr>
              <a:t>honesty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Papyrus" pitchFamily="66" charset="0"/>
              </a:rPr>
              <a:t>respect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Papyrus" pitchFamily="66" charset="0"/>
              </a:rPr>
              <a:t>service </a:t>
            </a:r>
            <a:endParaRPr lang="en-US" sz="4000" dirty="0">
              <a:solidFill>
                <a:srgbClr val="FFFFCC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3810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National, State, and Local Recognition</a:t>
            </a:r>
            <a:endParaRPr lang="en-US" sz="60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590800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FFCC"/>
                </a:solidFill>
                <a:latin typeface="Papyrus" pitchFamily="66" charset="0"/>
              </a:rPr>
              <a:t>   Norman Cousins  Award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FFCC"/>
                </a:solidFill>
                <a:latin typeface="Papyrus" pitchFamily="66" charset="0"/>
              </a:rPr>
              <a:t>   Excellence  in Healthcare Leadership  </a:t>
            </a:r>
          </a:p>
          <a:p>
            <a:r>
              <a:rPr lang="en-US" sz="3600" dirty="0" smtClean="0">
                <a:solidFill>
                  <a:srgbClr val="FFFFCC"/>
                </a:solidFill>
                <a:latin typeface="Papyrus" pitchFamily="66" charset="0"/>
              </a:rPr>
              <a:t>     Award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FFCC"/>
                </a:solidFill>
                <a:latin typeface="Papyrus" pitchFamily="66" charset="0"/>
              </a:rPr>
              <a:t>    Innovation in the Workplace Award </a:t>
            </a:r>
            <a:endParaRPr lang="en-US" sz="3600" dirty="0">
              <a:solidFill>
                <a:srgbClr val="FFFFCC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438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latin typeface="Papyrus" pitchFamily="66" charset="0"/>
            </a:endParaRPr>
          </a:p>
          <a:p>
            <a:endParaRPr lang="en-US" sz="1800" dirty="0">
              <a:latin typeface="Papyrus" pitchFamily="66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62000" y="990600"/>
            <a:ext cx="7772400" cy="83820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Models  of</a:t>
            </a:r>
            <a:r>
              <a:rPr kumimoji="0" lang="en-US" sz="5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 Care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 </a:t>
            </a:r>
            <a:r>
              <a:rPr lang="en-US" sz="5400" kern="0" dirty="0" smtClean="0">
                <a:latin typeface="Papyrus" pitchFamily="66" charset="0"/>
                <a:ea typeface="+mj-ea"/>
                <a:cs typeface="+mj-cs"/>
              </a:rPr>
              <a:t>De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fine: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2438400"/>
            <a:ext cx="441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  Who We Are</a:t>
            </a:r>
          </a:p>
          <a:p>
            <a:endParaRPr lang="en-US" sz="4000" dirty="0" smtClean="0">
              <a:latin typeface="Papyru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   What We Do</a:t>
            </a:r>
          </a:p>
          <a:p>
            <a:pPr>
              <a:buFont typeface="Arial" pitchFamily="34" charset="0"/>
              <a:buChar char="•"/>
            </a:pPr>
            <a:endParaRPr lang="en-US" sz="4000" dirty="0" smtClean="0">
              <a:latin typeface="Papyru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    How We Do 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Lucia\Pictures\Beautiful Inspirational\Alex Gray psychic energy system.jpg"/>
          <p:cNvPicPr>
            <a:picLocks noChangeAspect="1" noChangeArrowheads="1"/>
          </p:cNvPicPr>
          <p:nvPr/>
        </p:nvPicPr>
        <p:blipFill>
          <a:blip r:embed="rId3" cstate="print"/>
          <a:srcRect t="6954"/>
          <a:stretch>
            <a:fillRect/>
          </a:stretch>
        </p:blipFill>
        <p:spPr bwMode="auto">
          <a:xfrm>
            <a:off x="4495800" y="-19355"/>
            <a:ext cx="4648200" cy="6877356"/>
          </a:xfrm>
          <a:prstGeom prst="rect">
            <a:avLst/>
          </a:prstGeom>
          <a:noFill/>
        </p:spPr>
      </p:pic>
      <p:pic>
        <p:nvPicPr>
          <p:cNvPr id="1028" name="Picture 4" descr="C:\_Lucia\Pictures\Beautiful Inspirational\alex gray material man cropped.jpg"/>
          <p:cNvPicPr>
            <a:picLocks noChangeAspect="1" noChangeArrowheads="1"/>
          </p:cNvPicPr>
          <p:nvPr/>
        </p:nvPicPr>
        <p:blipFill>
          <a:blip r:embed="rId4" cstate="print"/>
          <a:srcRect l="833" r="833"/>
          <a:stretch>
            <a:fillRect/>
          </a:stretch>
        </p:blipFill>
        <p:spPr bwMode="auto">
          <a:xfrm>
            <a:off x="76200" y="-9657"/>
            <a:ext cx="4495800" cy="68773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33600" y="4495800"/>
            <a:ext cx="5562600" cy="1015663"/>
          </a:xfrm>
          <a:prstGeom prst="rect">
            <a:avLst/>
          </a:prstGeom>
          <a:solidFill>
            <a:srgbClr val="FFC000">
              <a:alpha val="49000"/>
            </a:srgbClr>
          </a:solidFill>
          <a:scene3d>
            <a:camera prst="orthographicFront"/>
            <a:lightRig rig="threePt" dir="t"/>
          </a:scene3d>
          <a:sp3d>
            <a:bevelT w="6350"/>
            <a:bevelB w="6350"/>
          </a:sp3d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Papyrus" pitchFamily="66" charset="0"/>
              </a:rPr>
              <a:t>Who Are We?</a:t>
            </a:r>
            <a:endParaRPr lang="en-US" sz="6000" dirty="0">
              <a:solidFill>
                <a:srgbClr val="FFFFFF"/>
              </a:solidFill>
              <a:latin typeface="Papyru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5937113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ACaslonPro-Regular"/>
              </a:rPr>
              <a:t>Alex Gray, 1990  Sacred Mirrors</a:t>
            </a:r>
            <a:endParaRPr lang="en-US" sz="1600" b="0" dirty="0">
              <a:solidFill>
                <a:schemeClr val="bg1">
                  <a:lumMod val="50000"/>
                  <a:lumOff val="50000"/>
                </a:schemeClr>
              </a:solidFill>
              <a:latin typeface="ACaslonPro-Regular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596178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CaslonPro-Regular"/>
              </a:rPr>
              <a:t>Alex Gray, 1990  Sacred Mirrors</a:t>
            </a:r>
            <a:endParaRPr lang="en-US" sz="1600" b="0" dirty="0">
              <a:solidFill>
                <a:schemeClr val="bg1">
                  <a:lumMod val="85000"/>
                  <a:lumOff val="15000"/>
                </a:schemeClr>
              </a:solidFill>
              <a:latin typeface="ACaslonPro-Regular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95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Papyrus" pitchFamily="66" charset="0"/>
              </a:rPr>
              <a:t>Current Biomedical Paradigm</a:t>
            </a:r>
          </a:p>
          <a:p>
            <a:r>
              <a:rPr lang="en-US" sz="3200" dirty="0" smtClean="0">
                <a:latin typeface="Papyrus" pitchFamily="66" charset="0"/>
              </a:rPr>
              <a:t>                  (origins in 17</a:t>
            </a:r>
            <a:r>
              <a:rPr lang="en-US" sz="3200" baseline="30000" dirty="0" smtClean="0">
                <a:latin typeface="Papyrus" pitchFamily="66" charset="0"/>
              </a:rPr>
              <a:t>th</a:t>
            </a:r>
            <a:r>
              <a:rPr lang="en-US" sz="3200" dirty="0" smtClean="0">
                <a:latin typeface="Papyrus" pitchFamily="66" charset="0"/>
              </a:rPr>
              <a:t> Century)</a:t>
            </a:r>
            <a:endParaRPr lang="en-US" sz="3200" dirty="0"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438400"/>
            <a:ext cx="8382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latin typeface="Papyrus" pitchFamily="66" charset="0"/>
            </a:endParaRPr>
          </a:p>
          <a:p>
            <a:r>
              <a:rPr lang="en-US" sz="3600" dirty="0" smtClean="0">
                <a:latin typeface="Papyrus" pitchFamily="66" charset="0"/>
              </a:rPr>
              <a:t>People  are perceived as an amalgamation of molecules and atoms that interact in a predictable fashion based on laws of mathematics, chemistry,  and physics. </a:t>
            </a:r>
          </a:p>
          <a:p>
            <a:endParaRPr lang="en-US" sz="800" dirty="0" smtClean="0">
              <a:latin typeface="Papyrus" pitchFamily="66" charset="0"/>
            </a:endParaRPr>
          </a:p>
          <a:p>
            <a:r>
              <a:rPr lang="en-US" sz="1800" dirty="0" smtClean="0">
                <a:latin typeface="Papyrus" pitchFamily="66" charset="0"/>
              </a:rPr>
              <a:t>                                                                                                                          </a:t>
            </a:r>
            <a:endParaRPr lang="en-US" sz="18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8540800"/>
          </a:xfrm>
          <a:prstGeom prst="rect">
            <a:avLst/>
          </a:prstGeom>
          <a:solidFill>
            <a:schemeClr val="bg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Moving Toward a Paradigm   Where Healing Happens. . .   </a:t>
            </a:r>
          </a:p>
          <a:p>
            <a:pPr algn="ctr">
              <a:spcBef>
                <a:spcPct val="50000"/>
              </a:spcBef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Re-Defining  Who  We Are</a:t>
            </a:r>
          </a:p>
          <a:p>
            <a:pPr algn="ctr">
              <a:spcBef>
                <a:spcPct val="50000"/>
              </a:spcBef>
            </a:pPr>
            <a:endParaRPr lang="en-US" sz="44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04800" y="304800"/>
            <a:ext cx="944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Concepts Derived From Nurse Theorists  &amp; Modern Physics                                      </a:t>
            </a:r>
            <a:endParaRPr lang="en-US" sz="4800" dirty="0">
              <a:solidFill>
                <a:srgbClr val="FFFFCC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81000" y="2744212"/>
            <a:ext cx="1036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4800" dirty="0" smtClean="0">
                <a:solidFill>
                  <a:srgbClr val="FFFFFF"/>
                </a:solidFill>
                <a:latin typeface="Papyrus" pitchFamily="66" charset="0"/>
              </a:rPr>
              <a:t>  </a:t>
            </a:r>
            <a:r>
              <a:rPr lang="en-US" sz="4800" dirty="0" smtClean="0">
                <a:latin typeface="Papyrus" pitchFamily="66" charset="0"/>
              </a:rPr>
              <a:t>Florence </a:t>
            </a:r>
            <a:r>
              <a:rPr lang="en-US" sz="4800" dirty="0" smtClean="0"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Nightingale</a:t>
            </a:r>
          </a:p>
          <a:p>
            <a:pPr lvl="4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   Martha Rogers </a:t>
            </a:r>
          </a:p>
          <a:p>
            <a:pPr lvl="4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  Jean Watson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rence &amp; Leaf background 2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228600"/>
            <a:ext cx="746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</a:rPr>
              <a:t>Florence Nightingale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5800" y="1752600"/>
            <a:ext cx="4191000" cy="429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</a:rPr>
              <a:t>   We are. . . </a:t>
            </a:r>
          </a:p>
          <a:p>
            <a:pPr marL="0" marR="0" lvl="0" indent="0" defTabSz="914400" eaLnBrk="0" fontAlgn="auto" latinLnBrk="0" hangingPunct="0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endParaRPr kumimoji="0" lang="en-US" sz="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Papyrus" pitchFamily="66" charset="0"/>
            </a:endParaRPr>
          </a:p>
          <a:p>
            <a:pPr marL="0" marR="0" lvl="0" indent="0" algn="ctr" defTabSz="914400" eaLnBrk="0" fontAlgn="auto" latinLnBrk="0" hangingPunct="0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</a:rPr>
              <a:t>“</a:t>
            </a:r>
            <a:r>
              <a:rPr kumimoji="0" lang="en-US" sz="360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</a:rPr>
              <a:t> Reflections of        the Divine.          With physical, metaphysical, and intellectual attributes.”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tha &amp; Leaf background cop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448800" cy="79248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43400" y="449759"/>
            <a:ext cx="4800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</a:rPr>
              <a:t>Martha Rogers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1295400"/>
            <a:ext cx="45720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Papyrus" pitchFamily="66" charset="0"/>
              </a:rPr>
              <a:t>We are . . . </a:t>
            </a:r>
          </a:p>
          <a:p>
            <a:pPr algn="ctr"/>
            <a:endParaRPr lang="en-US" sz="1400" dirty="0" smtClean="0">
              <a:latin typeface="Papyrus" pitchFamily="66" charset="0"/>
            </a:endParaRPr>
          </a:p>
          <a:p>
            <a:pPr algn="ctr"/>
            <a:r>
              <a:rPr lang="en-US" sz="4000" dirty="0" smtClean="0">
                <a:latin typeface="Papyrus" pitchFamily="66" charset="0"/>
              </a:rPr>
              <a:t> </a:t>
            </a:r>
            <a:r>
              <a:rPr lang="en-US" sz="3600" dirty="0" smtClean="0">
                <a:latin typeface="Papyrus" pitchFamily="66" charset="0"/>
              </a:rPr>
              <a:t>“Irreducible, indivisible, pandimensional energy fields that are infinite in nature and inseparable from the environment</a:t>
            </a:r>
            <a:r>
              <a:rPr lang="en-US" sz="3600" dirty="0" smtClean="0">
                <a:solidFill>
                  <a:schemeClr val="tx1">
                    <a:lumMod val="90000"/>
                  </a:schemeClr>
                </a:solidFill>
                <a:latin typeface="Papyrus" pitchFamily="66" charset="0"/>
              </a:rPr>
              <a:t>.”</a:t>
            </a:r>
            <a:endParaRPr lang="en-US" sz="3600" dirty="0">
              <a:solidFill>
                <a:schemeClr val="tx1">
                  <a:lumMod val="9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77583"/>
            <a:ext cx="91440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Whole-Person Caring:</a:t>
            </a:r>
            <a:endParaRPr lang="en-US" sz="66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sz="6600" dirty="0" smtClean="0">
                <a:solidFill>
                  <a:srgbClr val="FFFFCC"/>
                </a:solidFill>
                <a:latin typeface="Papyrus" pitchFamily="66" charset="0"/>
              </a:rPr>
              <a:t>Where Healing Happens</a:t>
            </a:r>
            <a:endParaRPr lang="en-US" sz="66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1240" y="169952"/>
            <a:ext cx="8037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FFFFCC"/>
                </a:solidFill>
                <a:latin typeface="Papyrus" panose="03070502060502030205" pitchFamily="66" charset="0"/>
              </a:rPr>
              <a:t>Lucia:  “When  I have looked at your theory I see it could cross over into all fields”</a:t>
            </a:r>
          </a:p>
        </p:txBody>
      </p:sp>
      <p:pic>
        <p:nvPicPr>
          <p:cNvPr id="10" name="Cli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5820756"/>
            <a:ext cx="503844" cy="503844"/>
          </a:xfrm>
          <a:prstGeom prst="rect">
            <a:avLst/>
          </a:prstGeom>
        </p:spPr>
      </p:pic>
      <p:pic>
        <p:nvPicPr>
          <p:cNvPr id="7" name="Picture 4" descr="Martha Rogers Portra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8" y="898360"/>
            <a:ext cx="4611511" cy="4605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242" y="2821497"/>
            <a:ext cx="8473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600" dirty="0">
                <a:solidFill>
                  <a:srgbClr val="FFFFCC"/>
                </a:solidFill>
                <a:latin typeface="Papyrus" panose="03070502060502030205" pitchFamily="66" charset="0"/>
              </a:rPr>
              <a:t>Nursing is the only field  that does or has ever has dealt with unitary human beings as indivisible </a:t>
            </a:r>
            <a:r>
              <a:rPr lang="en-US" altLang="en-US" sz="3600" dirty="0" smtClean="0">
                <a:solidFill>
                  <a:srgbClr val="FFFFCC"/>
                </a:solidFill>
                <a:latin typeface="Papyrus" panose="03070502060502030205" pitchFamily="66" charset="0"/>
              </a:rPr>
              <a:t>energy </a:t>
            </a:r>
            <a:r>
              <a:rPr lang="en-US" altLang="en-US" sz="3600" dirty="0">
                <a:solidFill>
                  <a:srgbClr val="FFFFCC"/>
                </a:solidFill>
                <a:latin typeface="Papyrus" panose="03070502060502030205" pitchFamily="66" charset="0"/>
              </a:rPr>
              <a:t>fields.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4881" y="3201294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Papyrus" panose="03070502060502030205" pitchFamily="66" charset="0"/>
              </a:rPr>
              <a:t>This is neither good nor bad, it is not an either or. When we talk about a science, the thing that identifies a science is that which is being studied, the phenomenon. </a:t>
            </a:r>
            <a:endParaRPr lang="en-US" sz="3600" dirty="0">
              <a:latin typeface="Papyrus" panose="030705020605020302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183" y="2590664"/>
            <a:ext cx="84839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CC"/>
                </a:solidFill>
                <a:latin typeface="Papyrus" panose="03070502060502030205" pitchFamily="66" charset="0"/>
              </a:rPr>
              <a:t>Martha: “No . . . none of these other fields deal with the whole people now. Psychology deals with the piece, something we call  mind; Physics deals with the physical world; and  these deal with  the physiological  pathology and so on.  Astronomers  study the cosmos . 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8026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71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9" grpId="0"/>
      <p:bldP spid="9" grpId="1"/>
      <p:bldP spid="2" grpId="0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877985"/>
          </a:xfrm>
          <a:prstGeom prst="rect">
            <a:avLst/>
          </a:prstGeom>
          <a:solidFill>
            <a:schemeClr val="bg1">
              <a:alpha val="1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48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 smtClean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endParaRPr lang="en-US" sz="4400" dirty="0">
              <a:latin typeface="Papyrus" pitchFamily="66" charset="0"/>
            </a:endParaRPr>
          </a:p>
        </p:txBody>
      </p:sp>
      <p:pic>
        <p:nvPicPr>
          <p:cNvPr id="3" name="Picture 4" descr="Martha Rogers Portra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9" y="516467"/>
            <a:ext cx="4611511" cy="4605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48200" y="927100"/>
            <a:ext cx="4495800" cy="479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911" dirty="0">
                <a:solidFill>
                  <a:srgbClr val="FFFFCC"/>
                </a:solidFill>
                <a:latin typeface="Papyrus" panose="03070502060502030205" pitchFamily="66" charset="0"/>
              </a:rPr>
              <a:t>Nursing is the only field  that does or has ever has dealt with unitary human beings as indivisible pandimensional energy fields.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778" dirty="0">
                <a:solidFill>
                  <a:srgbClr val="FFFFCC"/>
                </a:solidFill>
                <a:latin typeface="Papyrus" panose="03070502060502030205" pitchFamily="66" charset="0"/>
              </a:rPr>
              <a:t>Martha Rogers</a:t>
            </a:r>
            <a:r>
              <a:rPr lang="en-US" altLang="en-US" sz="2133" dirty="0">
                <a:solidFill>
                  <a:srgbClr val="FFFFCC"/>
                </a:solidFill>
                <a:latin typeface="Papyrus" panose="03070502060502030205" pitchFamily="66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0661" y="1925482"/>
            <a:ext cx="33868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CC"/>
                </a:solidFill>
                <a:latin typeface="Papyrus" panose="03070502060502030205" pitchFamily="66" charset="0"/>
              </a:rPr>
              <a:t>But, I think she’s changed</a:t>
            </a:r>
          </a:p>
          <a:p>
            <a:pPr algn="ctr"/>
            <a:r>
              <a:rPr lang="en-US" sz="4400" dirty="0" smtClean="0">
                <a:solidFill>
                  <a:srgbClr val="FFFFCC"/>
                </a:solidFill>
                <a:latin typeface="Papyrus" panose="03070502060502030205" pitchFamily="66" charset="0"/>
              </a:rPr>
              <a:t>her mind ! ! !</a:t>
            </a:r>
            <a:endParaRPr lang="en-US" sz="4400" dirty="0">
              <a:solidFill>
                <a:srgbClr val="FFFFCC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4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04800" y="-1600200"/>
            <a:ext cx="9448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828800"/>
            <a:ext cx="8382000" cy="4302716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dirty="0" smtClean="0">
                <a:latin typeface="Papyrus" pitchFamily="66" charset="0"/>
              </a:rPr>
              <a:t>All matter is composed of atoms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3200" dirty="0" smtClean="0">
              <a:latin typeface="Papyru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4000" dirty="0" smtClean="0">
                <a:latin typeface="Papyrus" pitchFamily="66" charset="0"/>
              </a:rPr>
              <a:t>Atoms  are composed of 99.99999% 	empty space.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3200" dirty="0" smtClean="0">
              <a:latin typeface="Papyrus" pitchFamily="66" charset="0"/>
            </a:endParaRPr>
          </a:p>
          <a:p>
            <a:pPr>
              <a:lnSpc>
                <a:spcPct val="90000"/>
              </a:lnSpc>
            </a:pPr>
            <a:r>
              <a:rPr lang="en-US" sz="4000" dirty="0" smtClean="0">
                <a:latin typeface="Papyrus" pitchFamily="66" charset="0"/>
              </a:rPr>
              <a:t>All 6 billion people  on earth could fit  inside  a single apple if all the empty space  was removed ! ! !</a:t>
            </a:r>
            <a:endParaRPr lang="en-US" sz="2000" dirty="0" smtClean="0">
              <a:latin typeface="Papyrus" pitchFamily="66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66800" y="457200"/>
            <a:ext cx="6705600" cy="1143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Basic 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04800" y="-1600200"/>
            <a:ext cx="9448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905000"/>
            <a:ext cx="8610600" cy="4136517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4400" dirty="0" smtClean="0">
                <a:latin typeface="Papyrus" pitchFamily="66" charset="0"/>
              </a:rPr>
              <a:t>What occupies  this space?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3600" dirty="0" smtClean="0">
              <a:latin typeface="Papyrus" pitchFamily="66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4400" dirty="0" smtClean="0">
                <a:latin typeface="Papyrus" pitchFamily="66" charset="0"/>
              </a:rPr>
              <a:t>A dynamic energy  (Higgs field) fills all of space and gives 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4400" dirty="0" smtClean="0">
                <a:latin typeface="Papyrus" pitchFamily="66" charset="0"/>
              </a:rPr>
              <a:t>particles mass</a:t>
            </a:r>
          </a:p>
          <a:p>
            <a:pPr algn="ctr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3600" dirty="0" smtClean="0">
              <a:latin typeface="Papyrus" pitchFamily="66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en-US" sz="4400" dirty="0" smtClean="0">
                <a:latin typeface="Papyrus" pitchFamily="66" charset="0"/>
              </a:rPr>
              <a:t>We are  99.9999% dynamic energy!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66800" y="457200"/>
            <a:ext cx="6705600" cy="1143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Modern 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an &amp; Leaf background 2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93843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14800" y="524470"/>
            <a:ext cx="487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</a:rPr>
              <a:t>Jean Watson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05200" y="1371600"/>
            <a:ext cx="5257800" cy="426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“We are Sacred Beings.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We must regard ourselves and others  with deepest respect, dignity, mystery and  awe.”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piritual Awakeni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27075" y="2133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4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Reflections of the Divine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Infinite </a:t>
            </a:r>
            <a:r>
              <a:rPr lang="en-US" sz="4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Fields of Energy</a:t>
            </a: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marL="342900" indent="-342900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endParaRPr lang="en-US" sz="4800" dirty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Sacred Beings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447800" y="381000"/>
            <a:ext cx="5892800" cy="11079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Who Are We?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04800" y="-1600200"/>
            <a:ext cx="9448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828800"/>
            <a:ext cx="8382000" cy="4579715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dirty="0" smtClean="0">
                <a:latin typeface="Papyrus" pitchFamily="66" charset="0"/>
              </a:rPr>
              <a:t>An energy field that is open, infinite and spiritual in essence and in continual mutual process with the environment.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dirty="0" smtClean="0">
                <a:latin typeface="Papyrus" pitchFamily="66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dirty="0" smtClean="0">
                <a:latin typeface="Papyrus" pitchFamily="66" charset="0"/>
              </a:rPr>
              <a:t>	Each person has unique physical,  mental, emotional, and social/relational manifestations of pattern that are interrelated, inseparable and continually evolving.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66800" y="457200"/>
            <a:ext cx="6705600" cy="1143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Person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914400" y="381000"/>
            <a:ext cx="7620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219139" name="WordArt 3"/>
          <p:cNvSpPr>
            <a:spLocks noChangeArrowheads="1" noChangeShapeType="1" noTextEdit="1"/>
          </p:cNvSpPr>
          <p:nvPr/>
        </p:nvSpPr>
        <p:spPr bwMode="auto">
          <a:xfrm>
            <a:off x="1676400" y="123825"/>
            <a:ext cx="6753225" cy="6381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32797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9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3279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150534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32795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175 h 21600"/>
                <a:gd name="T4" fmla="*/ 0 w 21600"/>
                <a:gd name="T5" fmla="*/ 17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96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175 h 21600"/>
                <a:gd name="T4" fmla="*/ 0 w 21600"/>
                <a:gd name="T5" fmla="*/ 175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32793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9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32791" name="AutoShape 14"/>
            <p:cNvSpPr>
              <a:spLocks noChangeArrowheads="1"/>
            </p:cNvSpPr>
            <p:nvPr/>
          </p:nvSpPr>
          <p:spPr bwMode="auto">
            <a:xfrm rot="-1745131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92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32788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89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32790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32786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87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32784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32785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32782" name="Arc 28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T0" fmla="*/ 0 w 21600"/>
                  <a:gd name="T1" fmla="*/ 0 h 21600"/>
                  <a:gd name="T2" fmla="*/ 15 w 21600"/>
                  <a:gd name="T3" fmla="*/ 175 h 21600"/>
                  <a:gd name="T4" fmla="*/ 0 w 21600"/>
                  <a:gd name="T5" fmla="*/ 17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32783" name="Arc 29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T0" fmla="*/ 0 w 21600"/>
                  <a:gd name="T1" fmla="*/ 0 h 21600"/>
                  <a:gd name="T2" fmla="*/ 15 w 21600"/>
                  <a:gd name="T3" fmla="*/ 175 h 21600"/>
                  <a:gd name="T4" fmla="*/ 0 w 21600"/>
                  <a:gd name="T5" fmla="*/ 175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32781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150559" name="WordArt 31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 animBg="1"/>
      <p:bldP spid="1505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304800" y="-1600200"/>
            <a:ext cx="94488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5400" dirty="0" smtClean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Spiritual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 spiritual dimension is a unifying force that integrates  the physical, mental, emotional, and social/relational aspects of being.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 spiritual dimension is the essence of self and also transcends the self.  It is our closest, most direct experience of the universal life force.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aris 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019800"/>
            <a:ext cx="228600" cy="2286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75000"/>
                <a:lumOff val="25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CC"/>
                </a:solidFill>
                <a:latin typeface="Papyrus" panose="03070502060502030205" pitchFamily="66" charset="0"/>
              </a:rPr>
              <a:t>Creating Our Intention</a:t>
            </a:r>
            <a:endParaRPr lang="en-US" sz="4800" dirty="0">
              <a:solidFill>
                <a:srgbClr val="FFFFCC"/>
              </a:solidFill>
              <a:latin typeface="Papyrus" panose="03070502060502030205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-381000"/>
            <a:ext cx="9144000" cy="2590800"/>
          </a:xfrm>
          <a:prstGeom prst="rect">
            <a:avLst/>
          </a:prstGeom>
          <a:solidFill>
            <a:schemeClr val="bg1">
              <a:lumMod val="85000"/>
              <a:lumOff val="15000"/>
              <a:alpha val="15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Papyru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Key Concepts </a:t>
            </a:r>
            <a:b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</a:br>
            <a:r>
              <a:rPr kumimoji="0" lang="en-US" sz="5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of Whole-Person Caring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286000"/>
            <a:ext cx="7772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Infinite and Sacred  Nature of Being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Self-Compassion,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Self-Care ,                        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	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and Self-Healing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Optimal Wellness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3200" kern="0" dirty="0" smtClean="0">
                <a:latin typeface="Papyrus" pitchFamily="66" charset="0"/>
              </a:rPr>
              <a:t>Therapeutic Partnering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Transformational Leadership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Caring as Sacred Practice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914400" y="838200"/>
            <a:ext cx="6934200" cy="1752600"/>
          </a:xfrm>
          <a:prstGeom prst="rect">
            <a:avLst/>
          </a:prstGeom>
          <a:solidFill>
            <a:schemeClr val="bg1">
              <a:lumMod val="85000"/>
              <a:lumOff val="15000"/>
              <a:alpha val="15000"/>
            </a:schemeClr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6000" kern="0" dirty="0" smtClean="0">
                <a:latin typeface="Papyrus" pitchFamily="66" charset="0"/>
              </a:rPr>
              <a:t>Infinite and Sacred                      Nature of Being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286000"/>
            <a:ext cx="8534400" cy="480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3261479"/>
            <a:ext cx="59436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Everything in nature is a holy temple . . . An altar for serving the Divine.   </a:t>
            </a:r>
            <a:r>
              <a:rPr lang="en-US" sz="3600" dirty="0" smtClean="0">
                <a:latin typeface="Papyrus" pitchFamily="66" charset="0"/>
              </a:rPr>
              <a:t>                                  </a:t>
            </a:r>
          </a:p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Papyrus" pitchFamily="66" charset="0"/>
              </a:rPr>
              <a:t>Hildegard of </a:t>
            </a:r>
            <a:r>
              <a:rPr lang="en-US" sz="1800" dirty="0" err="1" smtClean="0">
                <a:latin typeface="Papyrus" pitchFamily="66" charset="0"/>
              </a:rPr>
              <a:t>Bingen</a:t>
            </a:r>
            <a:endParaRPr lang="en-US" sz="18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286000"/>
            <a:ext cx="8534400" cy="480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3400" y="457200"/>
            <a:ext cx="7848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FFFFCC"/>
                </a:solidFill>
                <a:latin typeface="Papyrus" panose="03070502060502030205" pitchFamily="66" charset="0"/>
              </a:rPr>
              <a:t>Pandimensionality</a:t>
            </a:r>
            <a:r>
              <a:rPr lang="en-US" altLang="en-US" sz="6000" b="1" dirty="0">
                <a:solidFill>
                  <a:srgbClr val="FFFFCC"/>
                </a:solidFill>
                <a:latin typeface="Papyrus" panose="03070502060502030205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2100977"/>
            <a:ext cx="716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5400" dirty="0" smtClean="0">
                <a:latin typeface="Papyrus" panose="03070502060502030205" pitchFamily="66" charset="0"/>
              </a:rPr>
              <a:t>A non-linear domain without spatial or temporal attributes.</a:t>
            </a:r>
            <a:endParaRPr lang="en-US" sz="54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61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609600" y="2286000"/>
            <a:ext cx="8534400" cy="480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33400" y="457200"/>
            <a:ext cx="7848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smtClean="0">
                <a:solidFill>
                  <a:srgbClr val="FFFFFF"/>
                </a:solidFill>
                <a:latin typeface="Papyrus" panose="03070502060502030205" pitchFamily="66" charset="0"/>
              </a:rPr>
              <a:t>Our Infinit</a:t>
            </a:r>
            <a:r>
              <a:rPr lang="en-US" altLang="en-US" sz="5400" dirty="0" smtClean="0">
                <a:solidFill>
                  <a:srgbClr val="FFFFFF"/>
                </a:solidFill>
                <a:latin typeface="Papyrus" panose="03070502060502030205" pitchFamily="66" charset="0"/>
              </a:rPr>
              <a:t>e Nature</a:t>
            </a:r>
            <a:r>
              <a:rPr lang="en-US" altLang="en-US" sz="5400" b="1" dirty="0" smtClean="0">
                <a:solidFill>
                  <a:srgbClr val="FFFFFF"/>
                </a:solidFill>
                <a:latin typeface="Papyrus" panose="03070502060502030205" pitchFamily="66" charset="0"/>
              </a:rPr>
              <a:t> </a:t>
            </a:r>
            <a:endParaRPr lang="en-US" altLang="en-US" sz="5400" b="1" dirty="0">
              <a:solidFill>
                <a:srgbClr val="FFFFFF"/>
              </a:solidFill>
              <a:latin typeface="Papyrus" panose="03070502060502030205" pitchFamily="66" charset="0"/>
            </a:endParaRPr>
          </a:p>
        </p:txBody>
      </p:sp>
      <p:pic>
        <p:nvPicPr>
          <p:cNvPr id="6" name="Picture 8" descr="David cropped for ppt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4530653" cy="59436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404101" cy="5943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03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2400" y="2286000"/>
            <a:ext cx="9144000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Self- Compassion,                  Self-Care 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&amp; Self-Healing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4676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Self- Compassion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14400" y="2819400"/>
            <a:ext cx="7391400" cy="2492990"/>
          </a:xfrm>
          <a:prstGeom prst="rect">
            <a:avLst/>
          </a:prstGeom>
          <a:solidFill>
            <a:schemeClr val="bg1">
              <a:alpha val="1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The moment you see how important it is to love yourself, you will stop making others suffer.</a:t>
            </a:r>
            <a:endParaRPr lang="en-US" sz="4000" dirty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 err="1" smtClean="0">
                <a:latin typeface="Papyrus" pitchFamily="66" charset="0"/>
              </a:rPr>
              <a:t>Thich</a:t>
            </a:r>
            <a:r>
              <a:rPr lang="en-US" dirty="0" smtClean="0">
                <a:latin typeface="Papyrus" pitchFamily="66" charset="0"/>
              </a:rPr>
              <a:t> </a:t>
            </a:r>
            <a:r>
              <a:rPr lang="en-US" dirty="0" err="1" smtClean="0">
                <a:latin typeface="Papyrus" pitchFamily="66" charset="0"/>
              </a:rPr>
              <a:t>Nhat</a:t>
            </a:r>
            <a:r>
              <a:rPr lang="en-US" dirty="0" smtClean="0">
                <a:latin typeface="Papyrus" pitchFamily="66" charset="0"/>
              </a:rPr>
              <a:t> Hahn</a:t>
            </a:r>
            <a:endParaRPr lang="en-US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7467600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Components of         Self- Compassion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1170" y="2819400"/>
            <a:ext cx="8610600" cy="3170099"/>
          </a:xfrm>
          <a:prstGeom prst="rect">
            <a:avLst/>
          </a:prstGeom>
          <a:solidFill>
            <a:schemeClr val="bg1">
              <a:alpha val="1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marL="742950" indent="-742950"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*Self-kindness  versus self-judgment</a:t>
            </a:r>
          </a:p>
          <a:p>
            <a:pPr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*Mindfulness versus over-identification</a:t>
            </a:r>
          </a:p>
          <a:p>
            <a:pPr lvl="0">
              <a:spcBef>
                <a:spcPct val="50000"/>
              </a:spcBef>
            </a:pPr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*A </a:t>
            </a:r>
            <a:r>
              <a:rPr lang="en-US" sz="4000" dirty="0">
                <a:solidFill>
                  <a:srgbClr val="FFFFCC"/>
                </a:solidFill>
                <a:latin typeface="Papyrus" pitchFamily="66" charset="0"/>
              </a:rPr>
              <a:t>sense of common humanity versus 	isolation </a:t>
            </a:r>
            <a:endParaRPr lang="en-US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762000"/>
            <a:ext cx="91440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Self- Care  &amp; Self-Healing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19200" y="2209800"/>
            <a:ext cx="6858000" cy="310854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We must learn to treat ourselves with love and respect before we are able to treat others that way.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Papyrus" pitchFamily="66" charset="0"/>
              </a:rPr>
              <a:t>Jean Watson</a:t>
            </a:r>
            <a:endParaRPr lang="en-US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762000"/>
            <a:ext cx="91440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Self- Care  &amp; Self-Healing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057400"/>
            <a:ext cx="8229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  Foundational  for Personal and 	Organizational Transformation</a:t>
            </a:r>
          </a:p>
          <a:p>
            <a:endParaRPr lang="en-US" sz="4000" dirty="0" smtClean="0">
              <a:latin typeface="Papyrus" pitchFamily="66" charset="0"/>
            </a:endParaRP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Papyrus" pitchFamily="66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  Primary in Establishing a Caring   </a:t>
            </a:r>
          </a:p>
          <a:p>
            <a:pPr algn="ctr"/>
            <a:r>
              <a:rPr lang="en-US" sz="4000" dirty="0" smtClean="0">
                <a:latin typeface="Papyrus" pitchFamily="66" charset="0"/>
              </a:rPr>
              <a:t>    and Healing  Culture</a:t>
            </a:r>
            <a:endParaRPr lang="en-US" sz="40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533400" y="304800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j-ea"/>
                <a:cs typeface="+mj-cs"/>
              </a:rPr>
              <a:t>Optimal Wellness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066800" y="1600200"/>
            <a:ext cx="76200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The process of Optimal Wellness is one in which each aspect of our being becomes attuned and aligned to our Essence/Spiritual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Self.  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	As our spiritual/energetic Essence infuses the patterns of our life, we recognize and develop to our full potential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lang="en-US" sz="3200" kern="0" dirty="0" smtClean="0">
                <a:latin typeface="Papyrus" pitchFamily="66" charset="0"/>
              </a:rPr>
              <a:t>(Self-Realization).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1295400"/>
            <a:ext cx="76200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latin typeface="Papyrus" pitchFamily="66" charset="0"/>
              </a:rPr>
              <a:t>Development of the Model of Whole Person Caring</a:t>
            </a:r>
            <a:endParaRPr lang="en-US" sz="54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990600" y="-228600"/>
            <a:ext cx="7620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mtClean="0">
              <a:solidFill>
                <a:srgbClr val="FFFFCC"/>
              </a:solidFill>
            </a:endParaRPr>
          </a:p>
        </p:txBody>
      </p:sp>
      <p:sp>
        <p:nvSpPr>
          <p:cNvPr id="219139" name="WordArt 3"/>
          <p:cNvSpPr>
            <a:spLocks noChangeArrowheads="1" noChangeShapeType="1" noTextEdit="1"/>
          </p:cNvSpPr>
          <p:nvPr/>
        </p:nvSpPr>
        <p:spPr bwMode="auto">
          <a:xfrm>
            <a:off x="1676400" y="123825"/>
            <a:ext cx="6753225" cy="6381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221187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188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22118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221190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221192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193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221195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196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221198" name="AutoShape 1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199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221201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202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21203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221205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206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221208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1209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221212" name="Arc 28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21213" name="Arc 29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221214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221215" name="WordArt 31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2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223235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3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22323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223238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223240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41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223243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4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223246" name="AutoShape 1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47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223249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50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23251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223253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54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223256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57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057400" y="987425"/>
            <a:ext cx="2181225" cy="4265613"/>
            <a:chOff x="1296" y="622"/>
            <a:chExt cx="1374" cy="2687"/>
          </a:xfrm>
        </p:grpSpPr>
        <p:sp>
          <p:nvSpPr>
            <p:cNvPr id="223259" name="AutoShape 27"/>
            <p:cNvSpPr>
              <a:spLocks noChangeArrowheads="1"/>
            </p:cNvSpPr>
            <p:nvPr/>
          </p:nvSpPr>
          <p:spPr bwMode="auto">
            <a:xfrm rot="1734671">
              <a:off x="1834" y="622"/>
              <a:ext cx="836" cy="2687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60" name="Text Box 28"/>
            <p:cNvSpPr txBox="1">
              <a:spLocks noChangeArrowheads="1"/>
            </p:cNvSpPr>
            <p:nvPr/>
          </p:nvSpPr>
          <p:spPr bwMode="auto">
            <a:xfrm>
              <a:off x="1296" y="2686"/>
              <a:ext cx="1056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223263" name="Arc 31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23264" name="Arc 32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223265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223266" name="WordArt 34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3268" name="AutoShape 36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69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Acceptance of Self &amp; Others</a:t>
              </a:r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3271" name="AutoShape 39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72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Ability to Give &amp; Receive Love</a:t>
              </a: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3274" name="AutoShape 42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75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Appreciation for Basic Pleasures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3277" name="AutoShape 45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78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Expressing Ones Own Truths</a:t>
              </a: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3280" name="AutoShape 48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3281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Empathy &amp; Compassion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225283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28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22528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225286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225288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289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225291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29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225294" name="AutoShape 1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295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225297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298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25299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225301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02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225304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05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057400" y="987425"/>
            <a:ext cx="2181225" cy="4265613"/>
            <a:chOff x="1296" y="622"/>
            <a:chExt cx="1374" cy="2687"/>
          </a:xfrm>
        </p:grpSpPr>
        <p:sp>
          <p:nvSpPr>
            <p:cNvPr id="225307" name="AutoShape 27"/>
            <p:cNvSpPr>
              <a:spLocks noChangeArrowheads="1"/>
            </p:cNvSpPr>
            <p:nvPr/>
          </p:nvSpPr>
          <p:spPr bwMode="auto">
            <a:xfrm rot="1734671">
              <a:off x="1834" y="622"/>
              <a:ext cx="836" cy="2687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08" name="Text Box 28"/>
            <p:cNvSpPr txBox="1">
              <a:spLocks noChangeArrowheads="1"/>
            </p:cNvSpPr>
            <p:nvPr/>
          </p:nvSpPr>
          <p:spPr bwMode="auto">
            <a:xfrm>
              <a:off x="1296" y="2686"/>
              <a:ext cx="1056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048000" y="1219200"/>
            <a:ext cx="1560513" cy="4033838"/>
            <a:chOff x="1728" y="2736"/>
            <a:chExt cx="983" cy="2541"/>
          </a:xfrm>
        </p:grpSpPr>
        <p:sp>
          <p:nvSpPr>
            <p:cNvPr id="225310" name="AutoShape 30"/>
            <p:cNvSpPr>
              <a:spLocks noChangeArrowheads="1"/>
            </p:cNvSpPr>
            <p:nvPr/>
          </p:nvSpPr>
          <p:spPr bwMode="auto">
            <a:xfrm flipH="1">
              <a:off x="1728" y="2736"/>
              <a:ext cx="983" cy="254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11" name="Text Box 31"/>
            <p:cNvSpPr txBox="1">
              <a:spLocks noChangeArrowheads="1"/>
            </p:cNvSpPr>
            <p:nvPr/>
          </p:nvSpPr>
          <p:spPr bwMode="auto">
            <a:xfrm>
              <a:off x="1961" y="4847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2" name="Group 33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225314" name="Arc 34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25315" name="Arc 35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225316" name="WordArt 36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225317" name="WordArt 37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5319" name="AutoShape 39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2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Optimal Dietary Intake</a:t>
              </a: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5322" name="AutoShape 42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23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Optimal Elimination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5325" name="AutoShape 45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26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Optimal Rest &amp; Sleep</a:t>
              </a: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5328" name="AutoShape 48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29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Optimal Movement &amp; Exercise</a:t>
              </a:r>
            </a:p>
          </p:txBody>
        </p:sp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2057400" y="533400"/>
            <a:ext cx="5105400" cy="1676400"/>
            <a:chOff x="1392" y="1584"/>
            <a:chExt cx="3216" cy="1056"/>
          </a:xfrm>
        </p:grpSpPr>
        <p:sp>
          <p:nvSpPr>
            <p:cNvPr id="225331" name="AutoShape 51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5332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Optimal Breathing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227331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3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227333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227334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227336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37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227339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40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227342" name="AutoShape 1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43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227345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46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27347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227349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50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227352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53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057400" y="987425"/>
            <a:ext cx="2181225" cy="4265613"/>
            <a:chOff x="1296" y="622"/>
            <a:chExt cx="1374" cy="2687"/>
          </a:xfrm>
        </p:grpSpPr>
        <p:sp>
          <p:nvSpPr>
            <p:cNvPr id="227355" name="AutoShape 27"/>
            <p:cNvSpPr>
              <a:spLocks noChangeArrowheads="1"/>
            </p:cNvSpPr>
            <p:nvPr/>
          </p:nvSpPr>
          <p:spPr bwMode="auto">
            <a:xfrm rot="1734671">
              <a:off x="1834" y="622"/>
              <a:ext cx="836" cy="2687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56" name="Text Box 28"/>
            <p:cNvSpPr txBox="1">
              <a:spLocks noChangeArrowheads="1"/>
            </p:cNvSpPr>
            <p:nvPr/>
          </p:nvSpPr>
          <p:spPr bwMode="auto">
            <a:xfrm>
              <a:off x="1296" y="2686"/>
              <a:ext cx="1056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048000" y="1219200"/>
            <a:ext cx="1560513" cy="4033838"/>
            <a:chOff x="1728" y="2736"/>
            <a:chExt cx="983" cy="2541"/>
          </a:xfrm>
        </p:grpSpPr>
        <p:sp>
          <p:nvSpPr>
            <p:cNvPr id="227358" name="AutoShape 30"/>
            <p:cNvSpPr>
              <a:spLocks noChangeArrowheads="1"/>
            </p:cNvSpPr>
            <p:nvPr/>
          </p:nvSpPr>
          <p:spPr bwMode="auto">
            <a:xfrm flipH="1">
              <a:off x="1728" y="2736"/>
              <a:ext cx="983" cy="254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59" name="Text Box 31"/>
            <p:cNvSpPr txBox="1">
              <a:spLocks noChangeArrowheads="1"/>
            </p:cNvSpPr>
            <p:nvPr/>
          </p:nvSpPr>
          <p:spPr bwMode="auto">
            <a:xfrm>
              <a:off x="1961" y="4847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4565650" y="1219200"/>
            <a:ext cx="1604963" cy="3986213"/>
            <a:chOff x="2683" y="2742"/>
            <a:chExt cx="1011" cy="2511"/>
          </a:xfrm>
        </p:grpSpPr>
        <p:sp>
          <p:nvSpPr>
            <p:cNvPr id="227361" name="AutoShape 33"/>
            <p:cNvSpPr>
              <a:spLocks noChangeArrowheads="1"/>
            </p:cNvSpPr>
            <p:nvPr/>
          </p:nvSpPr>
          <p:spPr bwMode="auto">
            <a:xfrm>
              <a:off x="2711" y="2742"/>
              <a:ext cx="983" cy="251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62" name="Text Box 34"/>
            <p:cNvSpPr txBox="1">
              <a:spLocks noChangeArrowheads="1"/>
            </p:cNvSpPr>
            <p:nvPr/>
          </p:nvSpPr>
          <p:spPr bwMode="auto">
            <a:xfrm>
              <a:off x="2683" y="4847"/>
              <a:ext cx="1002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27363" name="Text Box 35"/>
            <p:cNvSpPr txBox="1">
              <a:spLocks noChangeArrowheads="1"/>
            </p:cNvSpPr>
            <p:nvPr/>
          </p:nvSpPr>
          <p:spPr bwMode="auto">
            <a:xfrm>
              <a:off x="2797" y="4680"/>
              <a:ext cx="576" cy="250"/>
            </a:xfrm>
            <a:prstGeom prst="rect">
              <a:avLst/>
            </a:prstGeom>
            <a:solidFill>
              <a:srgbClr val="FFFFE1"/>
            </a:solidFill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227366" name="Arc 38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27367" name="Arc 39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227368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227369" name="WordArt 41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71" name="AutoShape 43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72" name="WordArt 44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Deep Interpersonal Relationships</a:t>
              </a:r>
            </a:p>
          </p:txBody>
        </p:sp>
      </p:grp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74" name="AutoShape 46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75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Relationships Promoting Growth</a:t>
              </a:r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77" name="AutoShape 49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78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Wholesome &amp; Loving Relationships</a:t>
              </a:r>
            </a:p>
          </p:txBody>
        </p:sp>
      </p:grp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80" name="AutoShape 52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81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Meaningful &amp; Purposeful Work</a:t>
              </a:r>
            </a:p>
          </p:txBody>
        </p: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83" name="AutoShape 55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84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Deep Respect for All</a:t>
              </a:r>
            </a:p>
          </p:txBody>
        </p: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27386" name="AutoShape 58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27387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Knowing Love as Essence of Self &amp; Others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743200" y="1524000"/>
            <a:ext cx="14782800" cy="7086600"/>
            <a:chOff x="-1728" y="960"/>
            <a:chExt cx="9312" cy="4464"/>
          </a:xfrm>
        </p:grpSpPr>
        <p:sp>
          <p:nvSpPr>
            <p:cNvPr id="233475" name="AutoShape 3"/>
            <p:cNvSpPr>
              <a:spLocks noChangeArrowheads="1"/>
            </p:cNvSpPr>
            <p:nvPr/>
          </p:nvSpPr>
          <p:spPr bwMode="auto">
            <a:xfrm>
              <a:off x="-1728" y="960"/>
              <a:ext cx="9312" cy="4464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76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100" y="3672"/>
              <a:ext cx="1632" cy="21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23347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256" y="4032"/>
              <a:ext cx="139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i="1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99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233478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mtClean="0">
              <a:solidFill>
                <a:srgbClr val="FFFFCC"/>
              </a:solidFill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678238"/>
            <a:ext cx="6134100" cy="901700"/>
            <a:chOff x="1104" y="624"/>
            <a:chExt cx="3864" cy="568"/>
          </a:xfrm>
        </p:grpSpPr>
        <p:sp>
          <p:nvSpPr>
            <p:cNvPr id="233480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81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57425" y="1285875"/>
            <a:ext cx="4705350" cy="3905250"/>
            <a:chOff x="1422" y="810"/>
            <a:chExt cx="2964" cy="2460"/>
          </a:xfrm>
        </p:grpSpPr>
        <p:sp>
          <p:nvSpPr>
            <p:cNvPr id="233483" name="AutoShape 11"/>
            <p:cNvSpPr>
              <a:spLocks noChangeArrowheads="1"/>
            </p:cNvSpPr>
            <p:nvPr/>
          </p:nvSpPr>
          <p:spPr bwMode="auto">
            <a:xfrm>
              <a:off x="1422" y="810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84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400" y="1887"/>
              <a:ext cx="1008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Self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-54554">
            <a:off x="5027613" y="990600"/>
            <a:ext cx="2036762" cy="4275138"/>
            <a:chOff x="3157" y="620"/>
            <a:chExt cx="1283" cy="2693"/>
          </a:xfrm>
        </p:grpSpPr>
        <p:sp>
          <p:nvSpPr>
            <p:cNvPr id="233486" name="AutoShape 1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87" name="Text Box 15"/>
            <p:cNvSpPr txBox="1">
              <a:spLocks noChangeArrowheads="1"/>
            </p:cNvSpPr>
            <p:nvPr/>
          </p:nvSpPr>
          <p:spPr bwMode="auto">
            <a:xfrm>
              <a:off x="3756" y="2689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4572000" y="1271588"/>
            <a:ext cx="1604963" cy="3986212"/>
            <a:chOff x="2881" y="774"/>
            <a:chExt cx="1011" cy="2511"/>
          </a:xfrm>
        </p:grpSpPr>
        <p:sp>
          <p:nvSpPr>
            <p:cNvPr id="233489" name="AutoShape 17"/>
            <p:cNvSpPr>
              <a:spLocks noChangeArrowheads="1"/>
            </p:cNvSpPr>
            <p:nvPr/>
          </p:nvSpPr>
          <p:spPr bwMode="auto">
            <a:xfrm>
              <a:off x="2909" y="774"/>
              <a:ext cx="983" cy="251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90" name="Text Box 18"/>
            <p:cNvSpPr txBox="1">
              <a:spLocks noChangeArrowheads="1"/>
            </p:cNvSpPr>
            <p:nvPr/>
          </p:nvSpPr>
          <p:spPr bwMode="auto">
            <a:xfrm>
              <a:off x="2881" y="2879"/>
              <a:ext cx="100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33491" name="Text Box 19"/>
            <p:cNvSpPr txBox="1">
              <a:spLocks noChangeArrowheads="1"/>
            </p:cNvSpPr>
            <p:nvPr/>
          </p:nvSpPr>
          <p:spPr bwMode="auto">
            <a:xfrm>
              <a:off x="2995" y="2712"/>
              <a:ext cx="57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3057525" y="1262063"/>
            <a:ext cx="1560513" cy="4033837"/>
            <a:chOff x="1927" y="768"/>
            <a:chExt cx="983" cy="2541"/>
          </a:xfrm>
        </p:grpSpPr>
        <p:sp>
          <p:nvSpPr>
            <p:cNvPr id="233493" name="AutoShape 2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94" name="Text Box 22"/>
            <p:cNvSpPr txBox="1">
              <a:spLocks noChangeArrowheads="1"/>
            </p:cNvSpPr>
            <p:nvPr/>
          </p:nvSpPr>
          <p:spPr bwMode="auto">
            <a:xfrm>
              <a:off x="2160" y="2879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068513" y="1004888"/>
            <a:ext cx="2181225" cy="4265612"/>
            <a:chOff x="1296" y="624"/>
            <a:chExt cx="1374" cy="2687"/>
          </a:xfrm>
        </p:grpSpPr>
        <p:sp>
          <p:nvSpPr>
            <p:cNvPr id="233496" name="AutoShape 2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497" name="Text Box 25"/>
            <p:cNvSpPr txBox="1">
              <a:spLocks noChangeArrowheads="1"/>
            </p:cNvSpPr>
            <p:nvPr/>
          </p:nvSpPr>
          <p:spPr bwMode="auto">
            <a:xfrm>
              <a:off x="1296" y="2688"/>
              <a:ext cx="105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057400" y="987425"/>
            <a:ext cx="2181225" cy="4265613"/>
            <a:chOff x="1296" y="622"/>
            <a:chExt cx="1374" cy="2687"/>
          </a:xfrm>
        </p:grpSpPr>
        <p:sp>
          <p:nvSpPr>
            <p:cNvPr id="233499" name="AutoShape 27"/>
            <p:cNvSpPr>
              <a:spLocks noChangeArrowheads="1"/>
            </p:cNvSpPr>
            <p:nvPr/>
          </p:nvSpPr>
          <p:spPr bwMode="auto">
            <a:xfrm rot="1734671">
              <a:off x="1834" y="622"/>
              <a:ext cx="836" cy="2687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00" name="Text Box 28"/>
            <p:cNvSpPr txBox="1">
              <a:spLocks noChangeArrowheads="1"/>
            </p:cNvSpPr>
            <p:nvPr/>
          </p:nvSpPr>
          <p:spPr bwMode="auto">
            <a:xfrm>
              <a:off x="1296" y="2686"/>
              <a:ext cx="1056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Emotional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3048000" y="1219200"/>
            <a:ext cx="1560513" cy="4033838"/>
            <a:chOff x="1728" y="2736"/>
            <a:chExt cx="983" cy="2541"/>
          </a:xfrm>
        </p:grpSpPr>
        <p:sp>
          <p:nvSpPr>
            <p:cNvPr id="233502" name="AutoShape 30"/>
            <p:cNvSpPr>
              <a:spLocks noChangeArrowheads="1"/>
            </p:cNvSpPr>
            <p:nvPr/>
          </p:nvSpPr>
          <p:spPr bwMode="auto">
            <a:xfrm flipH="1">
              <a:off x="1728" y="2736"/>
              <a:ext cx="983" cy="254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03" name="Text Box 31"/>
            <p:cNvSpPr txBox="1">
              <a:spLocks noChangeArrowheads="1"/>
            </p:cNvSpPr>
            <p:nvPr/>
          </p:nvSpPr>
          <p:spPr bwMode="auto">
            <a:xfrm>
              <a:off x="1961" y="4847"/>
              <a:ext cx="696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Physical</a:t>
              </a:r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4565650" y="1219200"/>
            <a:ext cx="1604963" cy="3986213"/>
            <a:chOff x="2683" y="2742"/>
            <a:chExt cx="1011" cy="2511"/>
          </a:xfrm>
        </p:grpSpPr>
        <p:sp>
          <p:nvSpPr>
            <p:cNvPr id="233505" name="AutoShape 33"/>
            <p:cNvSpPr>
              <a:spLocks noChangeArrowheads="1"/>
            </p:cNvSpPr>
            <p:nvPr/>
          </p:nvSpPr>
          <p:spPr bwMode="auto">
            <a:xfrm>
              <a:off x="2711" y="2742"/>
              <a:ext cx="983" cy="251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06" name="Text Box 34"/>
            <p:cNvSpPr txBox="1">
              <a:spLocks noChangeArrowheads="1"/>
            </p:cNvSpPr>
            <p:nvPr/>
          </p:nvSpPr>
          <p:spPr bwMode="auto">
            <a:xfrm>
              <a:off x="2683" y="4847"/>
              <a:ext cx="1002" cy="25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Relational</a:t>
              </a:r>
            </a:p>
          </p:txBody>
        </p:sp>
        <p:sp>
          <p:nvSpPr>
            <p:cNvPr id="233507" name="Text Box 35"/>
            <p:cNvSpPr txBox="1">
              <a:spLocks noChangeArrowheads="1"/>
            </p:cNvSpPr>
            <p:nvPr/>
          </p:nvSpPr>
          <p:spPr bwMode="auto">
            <a:xfrm>
              <a:off x="2797" y="4680"/>
              <a:ext cx="576" cy="250"/>
            </a:xfrm>
            <a:prstGeom prst="rect">
              <a:avLst/>
            </a:prstGeom>
            <a:solidFill>
              <a:srgbClr val="FFFFE1"/>
            </a:solidFill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Social/</a:t>
              </a:r>
            </a:p>
          </p:txBody>
        </p:sp>
      </p:grpSp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5038725" y="947738"/>
            <a:ext cx="2057400" cy="4275137"/>
            <a:chOff x="2970" y="2544"/>
            <a:chExt cx="1296" cy="2693"/>
          </a:xfrm>
        </p:grpSpPr>
        <p:sp>
          <p:nvSpPr>
            <p:cNvPr id="233509" name="AutoShape 37"/>
            <p:cNvSpPr>
              <a:spLocks noChangeArrowheads="1"/>
            </p:cNvSpPr>
            <p:nvPr/>
          </p:nvSpPr>
          <p:spPr bwMode="auto">
            <a:xfrm rot="19800315">
              <a:off x="2970" y="2544"/>
              <a:ext cx="795" cy="2693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10" name="Text Box 38"/>
            <p:cNvSpPr txBox="1">
              <a:spLocks noChangeArrowheads="1"/>
            </p:cNvSpPr>
            <p:nvPr/>
          </p:nvSpPr>
          <p:spPr bwMode="auto">
            <a:xfrm rot="-54554">
              <a:off x="3582" y="4605"/>
              <a:ext cx="68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smtClean="0">
                  <a:solidFill>
                    <a:srgbClr val="000000"/>
                  </a:solidFill>
                </a:rPr>
                <a:t>Mental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1541463" y="4495800"/>
            <a:ext cx="6154737" cy="1074738"/>
            <a:chOff x="971" y="2832"/>
            <a:chExt cx="3877" cy="677"/>
          </a:xfrm>
        </p:grpSpPr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971" y="2832"/>
              <a:ext cx="3877" cy="569"/>
              <a:chOff x="936" y="2779"/>
              <a:chExt cx="3877" cy="569"/>
            </a:xfrm>
          </p:grpSpPr>
          <p:sp>
            <p:nvSpPr>
              <p:cNvPr id="233513" name="Arc 41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33514" name="Arc 42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mtClean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233515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2382" y="3301"/>
              <a:ext cx="995" cy="208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en-US" sz="3600" kern="10" smtClean="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000000"/>
                      </a:gs>
                      <a:gs pos="100000">
                        <a:srgbClr val="990099"/>
                      </a:gs>
                    </a:gsLst>
                    <a:lin ang="5400000" scaled="1"/>
                  </a:gradFill>
                  <a:latin typeface="Arial Black"/>
                </a:rPr>
                <a:t>Spiritual</a:t>
              </a:r>
            </a:p>
          </p:txBody>
        </p:sp>
      </p:grpSp>
      <p:sp>
        <p:nvSpPr>
          <p:cNvPr id="233516" name="WordArt 44"/>
          <p:cNvSpPr>
            <a:spLocks noChangeArrowheads="1" noChangeShapeType="1" noTextEdit="1"/>
          </p:cNvSpPr>
          <p:nvPr/>
        </p:nvSpPr>
        <p:spPr bwMode="auto">
          <a:xfrm>
            <a:off x="809625" y="123825"/>
            <a:ext cx="76200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i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Concept of Whole Person</a:t>
            </a:r>
          </a:p>
        </p:txBody>
      </p:sp>
      <p:grpSp>
        <p:nvGrpSpPr>
          <p:cNvPr id="15" name="Group 45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18" name="AutoShape 46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19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Perceiving Reality With Clarity</a:t>
              </a:r>
            </a:p>
          </p:txBody>
        </p:sp>
      </p:grpSp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21" name="AutoShape 49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2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Self-Awareness</a:t>
              </a:r>
            </a:p>
          </p:txBody>
        </p:sp>
      </p:grpSp>
      <p:grpSp>
        <p:nvGrpSpPr>
          <p:cNvPr id="17" name="Group 51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24" name="AutoShape 52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25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Problem Solving Orientation</a:t>
              </a:r>
            </a:p>
          </p:txBody>
        </p: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27" name="AutoShape 55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28" name="WordArt 56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Positive Thoughts &amp; Attitude</a:t>
              </a:r>
            </a:p>
          </p:txBody>
        </p:sp>
      </p:grp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296" y="432"/>
            <a:chExt cx="3216" cy="1056"/>
          </a:xfrm>
        </p:grpSpPr>
        <p:sp>
          <p:nvSpPr>
            <p:cNvPr id="233530" name="AutoShape 58"/>
            <p:cNvSpPr>
              <a:spLocks noChangeArrowheads="1"/>
            </p:cNvSpPr>
            <p:nvPr/>
          </p:nvSpPr>
          <p:spPr bwMode="auto">
            <a:xfrm>
              <a:off x="1296" y="432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31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1920" y="864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High Degree of Imagination &amp; Creativitiy</a:t>
              </a:r>
            </a:p>
          </p:txBody>
        </p:sp>
      </p:grpSp>
      <p:grpSp>
        <p:nvGrpSpPr>
          <p:cNvPr id="20" name="Group 60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33" name="AutoShape 61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34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Sense of Humor</a:t>
              </a:r>
            </a:p>
          </p:txBody>
        </p:sp>
      </p:grpSp>
      <p:grpSp>
        <p:nvGrpSpPr>
          <p:cNvPr id="21" name="Group 63"/>
          <p:cNvGrpSpPr>
            <a:grpSpLocks/>
          </p:cNvGrpSpPr>
          <p:nvPr/>
        </p:nvGrpSpPr>
        <p:grpSpPr bwMode="auto">
          <a:xfrm>
            <a:off x="2057400" y="685800"/>
            <a:ext cx="5105400" cy="1676400"/>
            <a:chOff x="1392" y="1584"/>
            <a:chExt cx="3216" cy="1056"/>
          </a:xfrm>
        </p:grpSpPr>
        <p:sp>
          <p:nvSpPr>
            <p:cNvPr id="233536" name="AutoShape 64"/>
            <p:cNvSpPr>
              <a:spLocks noChangeArrowheads="1"/>
            </p:cNvSpPr>
            <p:nvPr/>
          </p:nvSpPr>
          <p:spPr bwMode="auto">
            <a:xfrm>
              <a:off x="1392" y="1584"/>
              <a:ext cx="3216" cy="1056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FFFFCC"/>
                </a:solidFill>
              </a:endParaRPr>
            </a:p>
          </p:txBody>
        </p:sp>
        <p:sp>
          <p:nvSpPr>
            <p:cNvPr id="233537" name="WordArt 65"/>
            <p:cNvSpPr>
              <a:spLocks noChangeArrowheads="1" noChangeShapeType="1" noTextEdit="1"/>
            </p:cNvSpPr>
            <p:nvPr/>
          </p:nvSpPr>
          <p:spPr bwMode="auto">
            <a:xfrm>
              <a:off x="2016" y="2016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smtClean="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rgbClr val="990099"/>
                  </a:solidFill>
                  <a:latin typeface="Arial Black"/>
                </a:rPr>
                <a:t>Self-Realization</a:t>
              </a: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Therapeutic Partnering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09800" y="2438400"/>
            <a:ext cx="4267200" cy="276998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>
                <a:latin typeface="Papyrus" pitchFamily="66" charset="0"/>
              </a:rPr>
              <a:t>True compassion only occurs among equals.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Papyrus" pitchFamily="66" charset="0"/>
              </a:rPr>
              <a:t>The Dalai Lama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Therapeutic Partnering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209800"/>
            <a:ext cx="8077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Papyrus" pitchFamily="66" charset="0"/>
              </a:rPr>
              <a:t>A relationship whose common mission and purpose is to promote healing and wellness and is characterized by mutual power, respect, compassion, trust, and clear communication.</a:t>
            </a:r>
          </a:p>
          <a:p>
            <a:pPr algn="ctr"/>
            <a:r>
              <a:rPr lang="en-US" sz="2200" dirty="0" smtClean="0">
                <a:latin typeface="Papyrus" pitchFamily="66" charset="0"/>
              </a:rPr>
              <a:t>Thornton, 2013</a:t>
            </a:r>
            <a:endParaRPr lang="en-US" sz="22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800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latin typeface="Papyrus" pitchFamily="66" charset="0"/>
              </a:rPr>
              <a:t>Relationship Between Professionals</a:t>
            </a:r>
          </a:p>
          <a:p>
            <a:pPr>
              <a:spcBef>
                <a:spcPct val="50000"/>
              </a:spcBef>
            </a:pPr>
            <a:r>
              <a:rPr lang="en-US" sz="3200" dirty="0" smtClean="0">
                <a:latin typeface="Papyrus" pitchFamily="66" charset="0"/>
              </a:rPr>
              <a:t>            Traditional                 Therapeutic Partnership  </a:t>
            </a:r>
            <a:endParaRPr lang="en-US" sz="3200" dirty="0">
              <a:latin typeface="Papyrus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2027238"/>
            <a:ext cx="4038600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Hierarchical among and within professions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Perceived “power” based on profession, level of education and position in the organization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Competition and divisive energy prominent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Inequitable</a:t>
            </a:r>
            <a:r>
              <a:rPr lang="en-US" kern="0" dirty="0" smtClean="0">
                <a:latin typeface="Papyrus" pitchFamily="66" charset="0"/>
              </a:rPr>
              <a:t>, physician centered 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relationships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648200" y="2027238"/>
            <a:ext cx="4038600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Professions  work together as partners in service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Concept of “power” obsolete, replaced by concept of “service”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Mutual support and synergistic energy dominant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Equitable , patient centered relationships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" y="228600"/>
            <a:ext cx="9144000" cy="206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700"/>
              </a:lnSpc>
              <a:spcBef>
                <a:spcPct val="50000"/>
              </a:spcBef>
            </a:pPr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Relationship Between </a:t>
            </a:r>
          </a:p>
          <a:p>
            <a:pPr lvl="0" algn="ctr">
              <a:lnSpc>
                <a:spcPts val="3700"/>
              </a:lnSpc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Client  &amp; Health Provider </a:t>
            </a:r>
          </a:p>
          <a:p>
            <a:pPr algn="ctr">
              <a:lnSpc>
                <a:spcPts val="3700"/>
              </a:lnSpc>
              <a:spcBef>
                <a:spcPct val="50000"/>
              </a:spcBef>
            </a:pPr>
            <a:r>
              <a:rPr lang="en-US" sz="3200" dirty="0" smtClean="0">
                <a:latin typeface="Papyrus" pitchFamily="66" charset="0"/>
              </a:rPr>
              <a:t>          Traditional                    Therapeutic Partnership</a:t>
            </a:r>
            <a:endParaRPr lang="en-US" sz="3200" dirty="0">
              <a:latin typeface="Papyrus" pitchFamily="6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76428" y="2286205"/>
            <a:ext cx="4114800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en-US" sz="1200" kern="0" dirty="0" smtClean="0">
              <a:latin typeface="Papyrus" pitchFamily="66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 smtClean="0">
                <a:latin typeface="Papyrus" pitchFamily="66" charset="0"/>
              </a:rPr>
              <a:t>The provider has power  and authority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Papyrus" pitchFamily="66" charset="0"/>
              </a:rPr>
              <a:t>Client expected to comply with plan of care and is a passive participant in care.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000" kern="0" dirty="0" smtClean="0"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kern="0" dirty="0" smtClean="0">
                <a:latin typeface="Papyrus" pitchFamily="66" charset="0"/>
              </a:rPr>
              <a:t>Client depends on the provider for health  care directives.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US" sz="1000" kern="0" dirty="0" smtClean="0">
                <a:latin typeface="Papyrus" pitchFamily="66" charset="0"/>
              </a:rPr>
              <a:t> </a:t>
            </a: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584192" y="2301445"/>
            <a:ext cx="4038600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Provider and patient are partners with equal power.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kern="0" dirty="0" smtClean="0">
                <a:latin typeface="Papyrus" pitchFamily="66" charset="0"/>
              </a:rPr>
              <a:t> Client and provider mutually determine the plan of care - patient is an active participant in care.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endParaRPr lang="en-US" sz="1050" kern="0" dirty="0" smtClean="0">
              <a:latin typeface="Papyrus" pitchFamily="66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kern="0" dirty="0" smtClean="0">
                <a:latin typeface="Papyrus" pitchFamily="66" charset="0"/>
              </a:rPr>
              <a:t>Client empowered to take control and  encouraged to initiate health-promoting behaviors.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467600" cy="1754326"/>
          </a:xfrm>
          <a:prstGeom prst="rect">
            <a:avLst/>
          </a:prstGeom>
          <a:solidFill>
            <a:schemeClr val="bg1">
              <a:alpha val="1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smtClean="0">
                <a:latin typeface="Papyrus" pitchFamily="66" charset="0"/>
              </a:rPr>
              <a:t>Transformational Leadership</a:t>
            </a:r>
            <a:endParaRPr lang="en-US" sz="5400" dirty="0">
              <a:latin typeface="Papyru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9600" y="2819400"/>
            <a:ext cx="7391400" cy="3693319"/>
          </a:xfrm>
          <a:prstGeom prst="rect">
            <a:avLst/>
          </a:prstGeom>
          <a:solidFill>
            <a:schemeClr val="bg1">
              <a:alpha val="1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Papyrus" pitchFamily="66" charset="0"/>
              </a:rPr>
              <a:t>One must not always think so much about what one should do,  but rather what one should be.</a:t>
            </a:r>
          </a:p>
          <a:p>
            <a:pPr algn="ctr">
              <a:spcBef>
                <a:spcPct val="50000"/>
              </a:spcBef>
            </a:pPr>
            <a:r>
              <a:rPr lang="en-US" sz="3600" dirty="0" smtClean="0">
                <a:latin typeface="Papyrus" pitchFamily="66" charset="0"/>
              </a:rPr>
              <a:t>Our works do not ennoble us; but we must ennoble our works.                                   </a:t>
            </a:r>
          </a:p>
          <a:p>
            <a:pPr algn="ctr">
              <a:spcBef>
                <a:spcPct val="50000"/>
              </a:spcBef>
            </a:pPr>
            <a:r>
              <a:rPr lang="en-US" dirty="0" smtClean="0">
                <a:latin typeface="Papyrus" pitchFamily="66" charset="0"/>
              </a:rPr>
              <a:t>Meister Eckhart</a:t>
            </a:r>
            <a:endParaRPr lang="en-US" dirty="0">
              <a:latin typeface="Papyrus" pitchFamily="66" charset="0"/>
            </a:endParaRPr>
          </a:p>
        </p:txBody>
      </p:sp>
      <p:pic>
        <p:nvPicPr>
          <p:cNvPr id="4" name="Picture 2" descr="Seedlin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488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199572"/>
            <a:ext cx="8915400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>
                <a:latin typeface="Papyrus" pitchFamily="66" charset="0"/>
              </a:rPr>
              <a:t>Transformational  Leadership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5181600"/>
            <a:ext cx="9220200" cy="1446550"/>
          </a:xfrm>
          <a:prstGeom prst="rect">
            <a:avLst/>
          </a:prstGeom>
          <a:solidFill>
            <a:schemeClr val="bg1">
              <a:alpha val="10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Papyrus" pitchFamily="66" charset="0"/>
              </a:rPr>
              <a:t>Process of deep inner growth,                                                		change,  and development.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819400" y="2362200"/>
            <a:ext cx="14782800" cy="6172200"/>
            <a:chOff x="-1776" y="1488"/>
            <a:chExt cx="9312" cy="3888"/>
          </a:xfrm>
        </p:grpSpPr>
        <p:sp>
          <p:nvSpPr>
            <p:cNvPr id="56323" name="AutoShape 3"/>
            <p:cNvSpPr>
              <a:spLocks noChangeArrowheads="1"/>
            </p:cNvSpPr>
            <p:nvPr/>
          </p:nvSpPr>
          <p:spPr bwMode="auto">
            <a:xfrm>
              <a:off x="-1776" y="1488"/>
              <a:ext cx="9312" cy="3888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762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4" name="WordArt 4"/>
            <p:cNvSpPr>
              <a:spLocks noChangeArrowheads="1" noChangeShapeType="1" noTextEdit="1"/>
            </p:cNvSpPr>
            <p:nvPr/>
          </p:nvSpPr>
          <p:spPr bwMode="auto">
            <a:xfrm>
              <a:off x="2400" y="3696"/>
              <a:ext cx="978" cy="1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E1"/>
                  </a:solidFill>
                  <a:latin typeface="Arial Black"/>
                </a:rPr>
                <a:t>Energy Field</a:t>
              </a:r>
            </a:p>
          </p:txBody>
        </p:sp>
        <p:sp>
          <p:nvSpPr>
            <p:cNvPr id="5632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340" y="3888"/>
              <a:ext cx="1116" cy="1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18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E1"/>
                  </a:solidFill>
                  <a:latin typeface="Arial Black"/>
                </a:rPr>
                <a:t>(Field of Love)</a:t>
              </a:r>
            </a:p>
          </p:txBody>
        </p:sp>
      </p:grp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-2743200" y="1371600"/>
            <a:ext cx="14782800" cy="6400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FFFF">
                  <a:alpha val="99001"/>
                </a:srgbClr>
              </a:gs>
              <a:gs pos="100000">
                <a:srgbClr val="9A1EC6">
                  <a:alpha val="14000"/>
                </a:srgbClr>
              </a:gs>
            </a:gsLst>
            <a:path path="shape">
              <a:fillToRect l="50000" t="50000" r="50000" b="50000"/>
            </a:path>
          </a:gra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54163" y="3746500"/>
            <a:ext cx="6134100" cy="901700"/>
            <a:chOff x="1104" y="624"/>
            <a:chExt cx="3864" cy="568"/>
          </a:xfrm>
        </p:grpSpPr>
        <p:sp>
          <p:nvSpPr>
            <p:cNvPr id="56328" name="Arc 8"/>
            <p:cNvSpPr>
              <a:spLocks/>
            </p:cNvSpPr>
            <p:nvPr/>
          </p:nvSpPr>
          <p:spPr bwMode="auto">
            <a:xfrm rot="5400000" flipH="1">
              <a:off x="371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29" name="Arc 9"/>
            <p:cNvSpPr>
              <a:spLocks/>
            </p:cNvSpPr>
            <p:nvPr/>
          </p:nvSpPr>
          <p:spPr bwMode="auto">
            <a:xfrm rot="5400000" flipH="1" flipV="1">
              <a:off x="1792" y="-64"/>
              <a:ext cx="568" cy="19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0">
              <a:solidFill>
                <a:srgbClr val="FFFFE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86000" y="1295400"/>
            <a:ext cx="4705350" cy="3905250"/>
            <a:chOff x="1440" y="816"/>
            <a:chExt cx="2964" cy="2460"/>
          </a:xfrm>
        </p:grpSpPr>
        <p:sp>
          <p:nvSpPr>
            <p:cNvPr id="56331" name="AutoShape 11"/>
            <p:cNvSpPr>
              <a:spLocks noChangeArrowheads="1"/>
            </p:cNvSpPr>
            <p:nvPr/>
          </p:nvSpPr>
          <p:spPr bwMode="auto">
            <a:xfrm>
              <a:off x="1440" y="816"/>
              <a:ext cx="2964" cy="2460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12700">
              <a:solidFill>
                <a:schemeClr val="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2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2160" y="2235"/>
              <a:ext cx="1536" cy="5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 type="none" w="sm" len="sm"/>
                    <a:tailEnd type="none" w="sm" len="sm"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latin typeface="Arial"/>
                  <a:cs typeface="Arial"/>
                </a:rPr>
                <a:t>Organization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911475" y="990600"/>
            <a:ext cx="1327150" cy="4265613"/>
            <a:chOff x="1834" y="624"/>
            <a:chExt cx="836" cy="2687"/>
          </a:xfrm>
        </p:grpSpPr>
        <p:sp>
          <p:nvSpPr>
            <p:cNvPr id="56334" name="AutoShape 14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E8C2F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5" name="Text Box 15"/>
            <p:cNvSpPr txBox="1">
              <a:spLocks noChangeArrowheads="1"/>
            </p:cNvSpPr>
            <p:nvPr/>
          </p:nvSpPr>
          <p:spPr bwMode="auto">
            <a:xfrm rot="-3702628">
              <a:off x="1824" y="1632"/>
              <a:ext cx="105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Emotional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059113" y="1219200"/>
            <a:ext cx="1560512" cy="4033838"/>
            <a:chOff x="1927" y="768"/>
            <a:chExt cx="983" cy="2541"/>
          </a:xfrm>
        </p:grpSpPr>
        <p:sp>
          <p:nvSpPr>
            <p:cNvPr id="56337" name="AutoShape 17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DC9FF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8" name="Text Box 18"/>
            <p:cNvSpPr txBox="1">
              <a:spLocks noChangeArrowheads="1"/>
            </p:cNvSpPr>
            <p:nvPr/>
          </p:nvSpPr>
          <p:spPr bwMode="auto">
            <a:xfrm rot="-4752589">
              <a:off x="2280" y="1806"/>
              <a:ext cx="81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Physical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616450" y="1262063"/>
            <a:ext cx="1560513" cy="4033837"/>
            <a:chOff x="2908" y="795"/>
            <a:chExt cx="983" cy="2541"/>
          </a:xfrm>
        </p:grpSpPr>
        <p:sp>
          <p:nvSpPr>
            <p:cNvPr id="56340" name="AutoShape 20"/>
            <p:cNvSpPr>
              <a:spLocks noChangeArrowheads="1"/>
            </p:cNvSpPr>
            <p:nvPr/>
          </p:nvSpPr>
          <p:spPr bwMode="auto">
            <a:xfrm>
              <a:off x="2908" y="795"/>
              <a:ext cx="983" cy="2541"/>
            </a:xfrm>
            <a:prstGeom prst="rtTriangle">
              <a:avLst/>
            </a:prstGeom>
            <a:gradFill rotWithShape="0">
              <a:gsLst>
                <a:gs pos="0">
                  <a:srgbClr val="CF7CE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1" name="Text Box 21"/>
            <p:cNvSpPr txBox="1">
              <a:spLocks noChangeArrowheads="1"/>
            </p:cNvSpPr>
            <p:nvPr/>
          </p:nvSpPr>
          <p:spPr bwMode="auto">
            <a:xfrm rot="-17125997">
              <a:off x="2772" y="1836"/>
              <a:ext cx="960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 Social/</a:t>
              </a:r>
            </a:p>
          </p:txBody>
        </p:sp>
        <p:sp>
          <p:nvSpPr>
            <p:cNvPr id="56342" name="Text Box 22"/>
            <p:cNvSpPr txBox="1">
              <a:spLocks noChangeArrowheads="1"/>
            </p:cNvSpPr>
            <p:nvPr/>
          </p:nvSpPr>
          <p:spPr bwMode="auto">
            <a:xfrm rot="4755840">
              <a:off x="2592" y="1776"/>
              <a:ext cx="960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Relational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5011738" y="984250"/>
            <a:ext cx="1262062" cy="4275138"/>
            <a:chOff x="3157" y="620"/>
            <a:chExt cx="795" cy="2693"/>
          </a:xfrm>
        </p:grpSpPr>
        <p:sp>
          <p:nvSpPr>
            <p:cNvPr id="56344" name="AutoShape 24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C15AE6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Text Box 25"/>
            <p:cNvSpPr txBox="1">
              <a:spLocks noChangeArrowheads="1"/>
            </p:cNvSpPr>
            <p:nvPr/>
          </p:nvSpPr>
          <p:spPr bwMode="auto">
            <a:xfrm rot="3740433">
              <a:off x="3108" y="1692"/>
              <a:ext cx="768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Mental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2362200" y="990600"/>
            <a:ext cx="1885950" cy="4265613"/>
            <a:chOff x="1482" y="624"/>
            <a:chExt cx="1188" cy="2687"/>
          </a:xfrm>
        </p:grpSpPr>
        <p:sp>
          <p:nvSpPr>
            <p:cNvPr id="56347" name="AutoShape 27"/>
            <p:cNvSpPr>
              <a:spLocks noChangeArrowheads="1"/>
            </p:cNvSpPr>
            <p:nvPr/>
          </p:nvSpPr>
          <p:spPr bwMode="auto">
            <a:xfrm rot="1734671">
              <a:off x="1834" y="624"/>
              <a:ext cx="836" cy="2687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Text Box 28"/>
            <p:cNvSpPr txBox="1">
              <a:spLocks noChangeArrowheads="1"/>
            </p:cNvSpPr>
            <p:nvPr/>
          </p:nvSpPr>
          <p:spPr bwMode="auto">
            <a:xfrm rot="-3702628">
              <a:off x="1822" y="1630"/>
              <a:ext cx="1056" cy="288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Emotional</a:t>
              </a:r>
            </a:p>
          </p:txBody>
        </p:sp>
        <p:sp>
          <p:nvSpPr>
            <p:cNvPr id="56349" name="Text Box 29"/>
            <p:cNvSpPr txBox="1">
              <a:spLocks noChangeArrowheads="1"/>
            </p:cNvSpPr>
            <p:nvPr/>
          </p:nvSpPr>
          <p:spPr bwMode="auto">
            <a:xfrm>
              <a:off x="1482" y="2520"/>
              <a:ext cx="702" cy="559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 b="1">
                  <a:solidFill>
                    <a:schemeClr val="bg1"/>
                  </a:solidFill>
                  <a:latin typeface="Times New Roman" pitchFamily="18" charset="0"/>
                </a:rPr>
                <a:t>Empathetic</a:t>
              </a:r>
            </a:p>
            <a:p>
              <a:pPr>
                <a:spcBef>
                  <a:spcPct val="50000"/>
                </a:spcBef>
              </a:pPr>
              <a:r>
                <a:rPr lang="en-US" sz="1300" b="1">
                  <a:solidFill>
                    <a:schemeClr val="bg1"/>
                  </a:solidFill>
                  <a:latin typeface="Times New Roman" pitchFamily="18" charset="0"/>
                </a:rPr>
                <a:t>Empowering</a:t>
              </a:r>
            </a:p>
            <a:p>
              <a:pPr>
                <a:spcBef>
                  <a:spcPct val="50000"/>
                </a:spcBef>
              </a:pPr>
              <a:r>
                <a:rPr lang="en-US" sz="1300" b="1">
                  <a:solidFill>
                    <a:schemeClr val="bg1"/>
                  </a:solidFill>
                  <a:latin typeface="Times New Roman" pitchFamily="18" charset="0"/>
                </a:rPr>
                <a:t>Caring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3059113" y="1228725"/>
            <a:ext cx="1560512" cy="4033838"/>
            <a:chOff x="1927" y="768"/>
            <a:chExt cx="983" cy="2541"/>
          </a:xfrm>
        </p:grpSpPr>
        <p:sp>
          <p:nvSpPr>
            <p:cNvPr id="56351" name="AutoShape 31"/>
            <p:cNvSpPr>
              <a:spLocks noChangeArrowheads="1"/>
            </p:cNvSpPr>
            <p:nvPr/>
          </p:nvSpPr>
          <p:spPr bwMode="auto">
            <a:xfrm flipH="1">
              <a:off x="1927" y="768"/>
              <a:ext cx="983" cy="254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Text Box 32"/>
            <p:cNvSpPr txBox="1">
              <a:spLocks noChangeArrowheads="1"/>
            </p:cNvSpPr>
            <p:nvPr/>
          </p:nvSpPr>
          <p:spPr bwMode="auto">
            <a:xfrm>
              <a:off x="2292" y="2586"/>
              <a:ext cx="522" cy="594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Vital</a:t>
              </a: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Flowing</a:t>
              </a: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Flexible</a:t>
              </a:r>
            </a:p>
          </p:txBody>
        </p:sp>
        <p:sp>
          <p:nvSpPr>
            <p:cNvPr id="56353" name="Text Box 33"/>
            <p:cNvSpPr txBox="1">
              <a:spLocks noChangeArrowheads="1"/>
            </p:cNvSpPr>
            <p:nvPr/>
          </p:nvSpPr>
          <p:spPr bwMode="auto">
            <a:xfrm rot="-4752589">
              <a:off x="2281" y="1804"/>
              <a:ext cx="816" cy="290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Physical</a:t>
              </a:r>
            </a:p>
          </p:txBody>
        </p:sp>
      </p:grpSp>
      <p:grpSp>
        <p:nvGrpSpPr>
          <p:cNvPr id="11" name="Group 34"/>
          <p:cNvGrpSpPr>
            <a:grpSpLocks/>
          </p:cNvGrpSpPr>
          <p:nvPr/>
        </p:nvGrpSpPr>
        <p:grpSpPr bwMode="auto">
          <a:xfrm>
            <a:off x="5002213" y="946150"/>
            <a:ext cx="2103437" cy="4275138"/>
            <a:chOff x="3157" y="620"/>
            <a:chExt cx="1325" cy="2693"/>
          </a:xfrm>
        </p:grpSpPr>
        <p:sp>
          <p:nvSpPr>
            <p:cNvPr id="56355" name="AutoShape 35"/>
            <p:cNvSpPr>
              <a:spLocks noChangeArrowheads="1"/>
            </p:cNvSpPr>
            <p:nvPr/>
          </p:nvSpPr>
          <p:spPr bwMode="auto">
            <a:xfrm rot="19854869">
              <a:off x="3157" y="620"/>
              <a:ext cx="795" cy="2693"/>
            </a:xfrm>
            <a:prstGeom prst="triangle">
              <a:avLst>
                <a:gd name="adj" fmla="val 50000"/>
              </a:avLst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6" name="Text Box 36"/>
            <p:cNvSpPr txBox="1">
              <a:spLocks noChangeArrowheads="1"/>
            </p:cNvSpPr>
            <p:nvPr/>
          </p:nvSpPr>
          <p:spPr bwMode="auto">
            <a:xfrm rot="3740433">
              <a:off x="3106" y="1691"/>
              <a:ext cx="768" cy="288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Mental</a:t>
              </a:r>
            </a:p>
          </p:txBody>
        </p:sp>
        <p:sp>
          <p:nvSpPr>
            <p:cNvPr id="56357" name="Text Box 37"/>
            <p:cNvSpPr txBox="1">
              <a:spLocks noChangeArrowheads="1"/>
            </p:cNvSpPr>
            <p:nvPr/>
          </p:nvSpPr>
          <p:spPr bwMode="auto">
            <a:xfrm>
              <a:off x="3762" y="2522"/>
              <a:ext cx="720" cy="594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Clarity</a:t>
              </a:r>
              <a:r>
                <a:rPr lang="en-US" sz="800" b="1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en-US" sz="1400" b="1">
                <a:solidFill>
                  <a:schemeClr val="bg1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Awareness</a:t>
              </a:r>
              <a:r>
                <a:rPr lang="en-US" sz="800" b="1">
                  <a:solidFill>
                    <a:schemeClr val="bg1"/>
                  </a:solidFill>
                  <a:latin typeface="Times New Roman" pitchFamily="18" charset="0"/>
                </a:rPr>
                <a:t> </a:t>
              </a:r>
              <a:endParaRPr lang="en-US" sz="1400" b="1">
                <a:solidFill>
                  <a:schemeClr val="bg1"/>
                </a:solidFill>
                <a:latin typeface="Times New Roman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Vision</a:t>
              </a: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616450" y="1252538"/>
            <a:ext cx="1560513" cy="4033837"/>
            <a:chOff x="2908" y="789"/>
            <a:chExt cx="983" cy="2541"/>
          </a:xfrm>
        </p:grpSpPr>
        <p:sp>
          <p:nvSpPr>
            <p:cNvPr id="56359" name="AutoShape 39"/>
            <p:cNvSpPr>
              <a:spLocks noChangeArrowheads="1"/>
            </p:cNvSpPr>
            <p:nvPr/>
          </p:nvSpPr>
          <p:spPr bwMode="auto">
            <a:xfrm>
              <a:off x="2908" y="789"/>
              <a:ext cx="983" cy="2541"/>
            </a:xfrm>
            <a:prstGeom prst="rtTriangle">
              <a:avLst/>
            </a:prstGeom>
            <a:solidFill>
              <a:srgbClr val="FFFFE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Text Box 40"/>
            <p:cNvSpPr txBox="1">
              <a:spLocks noChangeArrowheads="1"/>
            </p:cNvSpPr>
            <p:nvPr/>
          </p:nvSpPr>
          <p:spPr bwMode="auto">
            <a:xfrm>
              <a:off x="2928" y="2490"/>
              <a:ext cx="816" cy="728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Modeling</a:t>
              </a: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Shared Governance</a:t>
              </a:r>
            </a:p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bg1"/>
                  </a:solidFill>
                  <a:latin typeface="Times New Roman" pitchFamily="18" charset="0"/>
                </a:rPr>
                <a:t>Values Driven</a:t>
              </a:r>
            </a:p>
          </p:txBody>
        </p:sp>
        <p:sp>
          <p:nvSpPr>
            <p:cNvPr id="56361" name="Text Box 41"/>
            <p:cNvSpPr txBox="1">
              <a:spLocks noChangeArrowheads="1"/>
            </p:cNvSpPr>
            <p:nvPr/>
          </p:nvSpPr>
          <p:spPr bwMode="auto">
            <a:xfrm rot="-17125997">
              <a:off x="2770" y="1829"/>
              <a:ext cx="960" cy="288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 Social/</a:t>
              </a:r>
            </a:p>
          </p:txBody>
        </p:sp>
        <p:sp>
          <p:nvSpPr>
            <p:cNvPr id="56362" name="Text Box 42"/>
            <p:cNvSpPr txBox="1">
              <a:spLocks noChangeArrowheads="1"/>
            </p:cNvSpPr>
            <p:nvPr/>
          </p:nvSpPr>
          <p:spPr bwMode="auto">
            <a:xfrm rot="4755840">
              <a:off x="2590" y="1768"/>
              <a:ext cx="960" cy="288"/>
            </a:xfrm>
            <a:prstGeom prst="rect">
              <a:avLst/>
            </a:prstGeom>
            <a:noFill/>
            <a:ln w="31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  <a:latin typeface="Times New Roman" pitchFamily="18" charset="0"/>
                </a:rPr>
                <a:t>Relational</a:t>
              </a:r>
            </a:p>
          </p:txBody>
        </p:sp>
      </p:grpSp>
      <p:sp>
        <p:nvSpPr>
          <p:cNvPr id="56363" name="AutoShape 43"/>
          <p:cNvSpPr>
            <a:spLocks noChangeArrowheads="1"/>
          </p:cNvSpPr>
          <p:nvPr/>
        </p:nvSpPr>
        <p:spPr bwMode="auto">
          <a:xfrm>
            <a:off x="4505325" y="1114425"/>
            <a:ext cx="228600" cy="3048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FFFFE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64" name="AutoShape 44"/>
          <p:cNvSpPr>
            <a:spLocks noChangeArrowheads="1"/>
          </p:cNvSpPr>
          <p:nvPr/>
        </p:nvSpPr>
        <p:spPr bwMode="auto">
          <a:xfrm>
            <a:off x="3962400" y="990600"/>
            <a:ext cx="1295400" cy="6096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FFFFE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65" name="AutoShape 45"/>
          <p:cNvSpPr>
            <a:spLocks noChangeArrowheads="1"/>
          </p:cNvSpPr>
          <p:nvPr/>
        </p:nvSpPr>
        <p:spPr bwMode="auto">
          <a:xfrm>
            <a:off x="3733800" y="838200"/>
            <a:ext cx="1752600" cy="106680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FFFFE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66" name="AutoShape 46"/>
          <p:cNvSpPr>
            <a:spLocks noChangeArrowheads="1"/>
          </p:cNvSpPr>
          <p:nvPr/>
        </p:nvSpPr>
        <p:spPr bwMode="auto">
          <a:xfrm>
            <a:off x="3124200" y="762000"/>
            <a:ext cx="3048000" cy="1314450"/>
          </a:xfrm>
          <a:prstGeom prst="star32">
            <a:avLst>
              <a:gd name="adj" fmla="val 37500"/>
            </a:avLst>
          </a:prstGeom>
          <a:gradFill rotWithShape="0">
            <a:gsLst>
              <a:gs pos="0">
                <a:srgbClr val="FFFFE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7"/>
          <p:cNvGrpSpPr>
            <a:grpSpLocks/>
          </p:cNvGrpSpPr>
          <p:nvPr/>
        </p:nvGrpSpPr>
        <p:grpSpPr bwMode="auto">
          <a:xfrm>
            <a:off x="2057400" y="609600"/>
            <a:ext cx="5105400" cy="1676400"/>
            <a:chOff x="1302" y="408"/>
            <a:chExt cx="3216" cy="1056"/>
          </a:xfrm>
        </p:grpSpPr>
        <p:sp>
          <p:nvSpPr>
            <p:cNvPr id="56368" name="AutoShape 48"/>
            <p:cNvSpPr>
              <a:spLocks noChangeArrowheads="1"/>
            </p:cNvSpPr>
            <p:nvPr/>
          </p:nvSpPr>
          <p:spPr bwMode="auto">
            <a:xfrm>
              <a:off x="1302" y="408"/>
              <a:ext cx="3216" cy="1056"/>
            </a:xfrm>
            <a:prstGeom prst="star32">
              <a:avLst>
                <a:gd name="adj" fmla="val 37500"/>
              </a:avLst>
            </a:prstGeom>
            <a:gradFill rotWithShape="0">
              <a:gsLst>
                <a:gs pos="0">
                  <a:srgbClr val="FFFFE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9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920" y="744"/>
              <a:ext cx="1983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solidFill>
                    <a:schemeClr val="folHlink"/>
                  </a:solidFill>
                  <a:latin typeface="Arial Black"/>
                </a:rPr>
                <a:t>Healing Environment</a:t>
              </a:r>
            </a:p>
          </p:txBody>
        </p:sp>
      </p:grpSp>
      <p:grpSp>
        <p:nvGrpSpPr>
          <p:cNvPr id="14" name="Group 50"/>
          <p:cNvGrpSpPr>
            <a:grpSpLocks/>
          </p:cNvGrpSpPr>
          <p:nvPr/>
        </p:nvGrpSpPr>
        <p:grpSpPr bwMode="auto">
          <a:xfrm>
            <a:off x="1541463" y="4564063"/>
            <a:ext cx="6154737" cy="931862"/>
            <a:chOff x="971" y="2875"/>
            <a:chExt cx="3877" cy="587"/>
          </a:xfrm>
        </p:grpSpPr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971" y="2875"/>
              <a:ext cx="3877" cy="569"/>
              <a:chOff x="936" y="2779"/>
              <a:chExt cx="3877" cy="569"/>
            </a:xfrm>
          </p:grpSpPr>
          <p:sp>
            <p:nvSpPr>
              <p:cNvPr id="56372" name="Arc 52"/>
              <p:cNvSpPr>
                <a:spLocks/>
              </p:cNvSpPr>
              <p:nvPr/>
            </p:nvSpPr>
            <p:spPr bwMode="auto">
              <a:xfrm rot="-5400000" flipH="1" flipV="1">
                <a:off x="3556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3" name="Arc 53"/>
              <p:cNvSpPr>
                <a:spLocks/>
              </p:cNvSpPr>
              <p:nvPr/>
            </p:nvSpPr>
            <p:spPr bwMode="auto">
              <a:xfrm rot="16200000" flipH="1">
                <a:off x="1623" y="2092"/>
                <a:ext cx="569" cy="19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736600">
                <a:solidFill>
                  <a:srgbClr val="FFFFE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6374" name="WordArt 54"/>
            <p:cNvSpPr>
              <a:spLocks noChangeArrowheads="1" noChangeShapeType="1" noTextEdit="1"/>
            </p:cNvSpPr>
            <p:nvPr/>
          </p:nvSpPr>
          <p:spPr bwMode="auto">
            <a:xfrm>
              <a:off x="1734" y="3222"/>
              <a:ext cx="2352" cy="240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0"/>
                </a:avLst>
              </a:prstTxWarp>
            </a:bodyPr>
            <a:lstStyle/>
            <a:p>
              <a:pPr algn="ctr"/>
              <a:r>
                <a:rPr lang="en-US" kern="1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atin typeface="Arial Black"/>
                </a:rPr>
                <a:t>Concepts of Whole-Person Caring</a:t>
              </a:r>
            </a:p>
          </p:txBody>
        </p:sp>
      </p:grpSp>
      <p:sp>
        <p:nvSpPr>
          <p:cNvPr id="56375" name="WordArt 55"/>
          <p:cNvSpPr>
            <a:spLocks noChangeArrowheads="1" noChangeShapeType="1" noTextEdit="1"/>
          </p:cNvSpPr>
          <p:nvPr/>
        </p:nvSpPr>
        <p:spPr bwMode="auto">
          <a:xfrm>
            <a:off x="838200" y="428625"/>
            <a:ext cx="7429500" cy="7143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2400" b="1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4E009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Transformational Leadership 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56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56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56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56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63" grpId="0" animBg="1"/>
      <p:bldP spid="56364" grpId="0" animBg="1"/>
      <p:bldP spid="56365" grpId="0" animBg="1"/>
      <p:bldP spid="56366" grpId="0" animBg="1"/>
      <p:bldP spid="563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7086600" cy="175432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latin typeface="Papyrus" pitchFamily="66" charset="0"/>
              </a:rPr>
              <a:t>Caring as Sacred Practice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33400" y="2895600"/>
            <a:ext cx="7620000" cy="2516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Papyrus" pitchFamily="66" charset="0"/>
              </a:rPr>
              <a:t>We cannot do great things                 We can only do small things with                great love .                                        </a:t>
            </a:r>
          </a:p>
          <a:p>
            <a:pPr algn="ctr">
              <a:spcBef>
                <a:spcPct val="50000"/>
              </a:spcBef>
            </a:pPr>
            <a:endParaRPr lang="en-US" sz="1000" dirty="0">
              <a:latin typeface="Papyrus" pitchFamily="66" charset="0"/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latin typeface="Papyrus" pitchFamily="66" charset="0"/>
              </a:rPr>
              <a:t>Mother Theresa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14400" y="259140"/>
            <a:ext cx="7467600" cy="156966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dirty="0">
                <a:latin typeface="Papyrus" pitchFamily="66" charset="0"/>
              </a:rPr>
              <a:t>Creating Sacred Space through </a:t>
            </a:r>
            <a:r>
              <a:rPr lang="en-US" sz="4800" dirty="0" smtClean="0">
                <a:latin typeface="Papyrus" pitchFamily="66" charset="0"/>
              </a:rPr>
              <a:t> Our Presence</a:t>
            </a:r>
            <a:endParaRPr lang="en-US" sz="4800" dirty="0">
              <a:latin typeface="Papyrus" pitchFamily="66" charset="0"/>
            </a:endParaRPr>
          </a:p>
        </p:txBody>
      </p:sp>
      <p:pic>
        <p:nvPicPr>
          <p:cNvPr id="3" name="Picture 2" descr="Nurse patient"/>
          <p:cNvPicPr>
            <a:picLocks noChangeAspect="1" noChangeArrowheads="1"/>
          </p:cNvPicPr>
          <p:nvPr/>
        </p:nvPicPr>
        <p:blipFill>
          <a:blip r:embed="rId3" cstate="print"/>
          <a:srcRect t="5332" b="19995"/>
          <a:stretch>
            <a:fillRect/>
          </a:stretch>
        </p:blipFill>
        <p:spPr bwMode="auto">
          <a:xfrm>
            <a:off x="1676400" y="2140657"/>
            <a:ext cx="5842000" cy="330000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81000" y="5638800"/>
            <a:ext cx="830580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smtClean="0">
                <a:latin typeface="Papyrus" pitchFamily="66" charset="0"/>
              </a:rPr>
              <a:t>You  ARE  the Healing Environment ! </a:t>
            </a:r>
            <a:endParaRPr lang="en-US" sz="36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ack Women"/>
          <p:cNvPicPr>
            <a:picLocks noChangeAspect="1" noChangeArrowheads="1"/>
          </p:cNvPicPr>
          <p:nvPr/>
        </p:nvPicPr>
        <p:blipFill>
          <a:blip r:embed="rId3" cstate="print"/>
          <a:srcRect l="15560" r="3112"/>
          <a:stretch>
            <a:fillRect/>
          </a:stretch>
        </p:blipFill>
        <p:spPr bwMode="auto">
          <a:xfrm>
            <a:off x="0" y="0"/>
            <a:ext cx="44159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876800" y="457200"/>
            <a:ext cx="3886200" cy="59400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Papyrus" pitchFamily="66" charset="0"/>
              </a:rPr>
              <a:t>Your vision will become clear only when you can look inside your own heart. </a:t>
            </a:r>
            <a:r>
              <a:rPr lang="en-US" sz="4000" dirty="0" smtClean="0">
                <a:latin typeface="Papyru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4000" dirty="0" smtClean="0">
                <a:latin typeface="Papyrus" pitchFamily="66" charset="0"/>
              </a:rPr>
              <a:t>. </a:t>
            </a:r>
            <a:r>
              <a:rPr lang="en-US" sz="4000" dirty="0">
                <a:latin typeface="Papyrus" pitchFamily="66" charset="0"/>
              </a:rPr>
              <a:t>. Who looks outside dreams, who looks inside awakes.</a:t>
            </a:r>
            <a:r>
              <a:rPr lang="en-US" sz="2000" dirty="0">
                <a:latin typeface="Papyrus" pitchFamily="66" charset="0"/>
              </a:rPr>
              <a:t>   Carl  Jung</a:t>
            </a:r>
            <a:r>
              <a:rPr lang="en-US" sz="2000" b="0" i="1" dirty="0"/>
              <a:t>                       </a:t>
            </a:r>
            <a:endParaRPr lang="en-US" sz="4000" b="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52600" y="2133600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CC"/>
                </a:solidFill>
                <a:latin typeface="Papyrus" pitchFamily="66" charset="0"/>
              </a:rPr>
              <a:t>Resources</a:t>
            </a:r>
            <a:endParaRPr lang="en-US" sz="8800" dirty="0">
              <a:solidFill>
                <a:srgbClr val="FFFFCC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bg1"/>
            </a:gs>
            <a:gs pos="50000">
              <a:srgbClr val="336600"/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6225" y="1903750"/>
            <a:ext cx="8877300" cy="1323439"/>
          </a:xfrm>
          <a:prstGeom prst="rect">
            <a:avLst/>
          </a:prstGeom>
          <a:solidFill>
            <a:schemeClr val="bg1">
              <a:alpha val="4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48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0" dirty="0" smtClean="0">
                <a:solidFill>
                  <a:srgbClr val="FFFFCC"/>
                </a:solidFill>
                <a:latin typeface="Papyrus" pitchFamily="66" charset="0"/>
              </a:rPr>
              <a:t>Curriculum  guide &amp; articles  download  for free at :  www. luciathornton.com</a:t>
            </a:r>
            <a:r>
              <a:rPr lang="en-US" sz="4000" dirty="0" smtClean="0">
                <a:solidFill>
                  <a:srgbClr val="FFFFCC"/>
                </a:solidFill>
                <a:latin typeface="Calibri" pitchFamily="34" charset="0"/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2600" y="457200"/>
            <a:ext cx="64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FFCC"/>
                </a:solidFill>
                <a:latin typeface="Papyrus" pitchFamily="66" charset="0"/>
              </a:rPr>
              <a:t>Resources</a:t>
            </a:r>
            <a:endParaRPr lang="en-US" sz="8800" dirty="0">
              <a:solidFill>
                <a:srgbClr val="FFFFCC"/>
              </a:solidFill>
              <a:latin typeface="Papyru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875" y="3334911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FFFFCC"/>
                </a:solidFill>
                <a:latin typeface="Papyrus" pitchFamily="66" charset="0"/>
              </a:rPr>
              <a:t>Turn-key 2 day program for students, nurses &amp; organizations to create optimal health and well-being.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FFCC"/>
              </a:solidFill>
              <a:latin typeface="Papyrus" pitchFamily="66" charset="0"/>
            </a:endParaRPr>
          </a:p>
          <a:p>
            <a:pPr marL="57150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b="0" dirty="0">
                <a:solidFill>
                  <a:srgbClr val="FFFFCC"/>
                </a:solidFill>
                <a:latin typeface="Papyrus" pitchFamily="66" charset="0"/>
              </a:rPr>
              <a:t> Correspond at: lucia@luciathornton.com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bg1"/>
            </a:gs>
            <a:gs pos="50000">
              <a:srgbClr val="336600"/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86800" cy="161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5300" y="2059394"/>
            <a:ext cx="8305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0" dirty="0" smtClean="0">
                <a:latin typeface="Calibri" pitchFamily="34" charset="0"/>
              </a:rPr>
              <a:t>The Integrative Health Policy Consortium (IHPC) </a:t>
            </a:r>
            <a:endParaRPr lang="en-US" sz="4400" b="0" dirty="0">
              <a:latin typeface="Calibri" pitchFamily="34" charset="0"/>
            </a:endParaRPr>
          </a:p>
          <a:p>
            <a:pPr algn="ctr"/>
            <a:endParaRPr lang="en-US" sz="3600" b="0" dirty="0" smtClean="0">
              <a:latin typeface="Calibri" pitchFamily="34" charset="0"/>
            </a:endParaRPr>
          </a:p>
          <a:p>
            <a:pPr algn="ctr"/>
            <a:r>
              <a:rPr lang="en-US" sz="5200" b="0" i="1" dirty="0" smtClean="0">
                <a:latin typeface="Calibri" pitchFamily="34" charset="0"/>
              </a:rPr>
              <a:t>Eliminating Barriers to Health</a:t>
            </a:r>
            <a:endParaRPr lang="en-US" sz="5200" b="0" i="1" dirty="0" smtClean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3340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dirty="0" smtClean="0">
                <a:latin typeface="Calibri" pitchFamily="34" charset="0"/>
              </a:rPr>
              <a:t>www. ihpc.org</a:t>
            </a:r>
            <a:endParaRPr lang="en-US" sz="60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bg1"/>
            </a:gs>
            <a:gs pos="50000">
              <a:srgbClr val="336600"/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ntegrative Healthcare Gu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0"/>
            <a:ext cx="3098164" cy="3886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76400" y="381000"/>
            <a:ext cx="609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IHPC  Initiatives</a:t>
            </a:r>
            <a:endParaRPr lang="en-US" sz="60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24400" y="1447800"/>
            <a:ext cx="3581400" cy="3957536"/>
            <a:chOff x="4724400" y="1447800"/>
            <a:chExt cx="3581400" cy="3957536"/>
          </a:xfrm>
        </p:grpSpPr>
        <p:sp>
          <p:nvSpPr>
            <p:cNvPr id="14" name="TextBox 13"/>
            <p:cNvSpPr txBox="1"/>
            <p:nvPr/>
          </p:nvSpPr>
          <p:spPr>
            <a:xfrm>
              <a:off x="4724400" y="1447801"/>
              <a:ext cx="3581400" cy="3600986"/>
            </a:xfrm>
            <a:prstGeom prst="rect">
              <a:avLst/>
            </a:prstGeom>
            <a:solidFill>
              <a:srgbClr val="B6D34D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0" dirty="0" smtClean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endParaRPr lang="en-US" b="0" dirty="0" smtClean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endParaRPr lang="en-US" b="0" dirty="0" smtClean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endParaRPr lang="en-US" b="0" dirty="0" smtClean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r>
                <a:rPr lang="en-US" sz="2800" b="0" dirty="0" smtClean="0">
                  <a:solidFill>
                    <a:schemeClr val="bg1"/>
                  </a:solidFill>
                  <a:latin typeface="Calibri" pitchFamily="34" charset="0"/>
                  <a:ea typeface="Segoe UI" pitchFamily="34" charset="0"/>
                  <a:cs typeface="Segoe UI" pitchFamily="34" charset="0"/>
                </a:rPr>
                <a:t>Supporting your rights to covered integrative holistic care</a:t>
              </a:r>
            </a:p>
            <a:p>
              <a:pPr algn="ctr"/>
              <a:endParaRPr lang="en-US" b="0" dirty="0" smtClean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  <a:p>
              <a:pPr algn="ctr"/>
              <a:endParaRPr lang="en-US" b="0" dirty="0">
                <a:latin typeface="Calibr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7" name="Picture 4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 r="3186"/>
            <a:stretch>
              <a:fillRect/>
            </a:stretch>
          </p:blipFill>
          <p:spPr bwMode="auto">
            <a:xfrm>
              <a:off x="4755063" y="1447800"/>
              <a:ext cx="3536223" cy="1082847"/>
            </a:xfrm>
            <a:prstGeom prst="rect">
              <a:avLst/>
            </a:prstGeom>
            <a:noFill/>
          </p:spPr>
        </p:pic>
        <p:pic>
          <p:nvPicPr>
            <p:cNvPr id="9" name="Picture 6" descr="2706-toolkit-page_banner"/>
            <p:cNvPicPr>
              <a:picLocks noChangeAspect="1" noChangeArrowheads="1"/>
            </p:cNvPicPr>
            <p:nvPr/>
          </p:nvPicPr>
          <p:blipFill>
            <a:blip r:embed="rId4" cstate="print"/>
            <a:srcRect r="1739"/>
            <a:stretch>
              <a:fillRect/>
            </a:stretch>
          </p:blipFill>
          <p:spPr bwMode="auto">
            <a:xfrm>
              <a:off x="4724400" y="4648200"/>
              <a:ext cx="3581400" cy="757136"/>
            </a:xfrm>
            <a:prstGeom prst="rect">
              <a:avLst/>
            </a:prstGeom>
            <a:noFill/>
          </p:spPr>
        </p:pic>
      </p:grpSp>
      <p:sp>
        <p:nvSpPr>
          <p:cNvPr id="11" name="Rectangle 10"/>
          <p:cNvSpPr/>
          <p:nvPr/>
        </p:nvSpPr>
        <p:spPr>
          <a:xfrm>
            <a:off x="4495800" y="5791200"/>
            <a:ext cx="44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dirty="0" smtClean="0">
                <a:latin typeface="Calibri" pitchFamily="34" charset="0"/>
                <a:ea typeface="Segoe UI" pitchFamily="34" charset="0"/>
                <a:cs typeface="Segoe UI" pitchFamily="34" charset="0"/>
              </a:rPr>
              <a:t>www.covermycare.org</a:t>
            </a:r>
            <a:endParaRPr lang="en-US" sz="3600" b="0" dirty="0">
              <a:latin typeface="Calibr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5715000"/>
            <a:ext cx="434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 smtClean="0">
                <a:latin typeface="Calibri" pitchFamily="34" charset="0"/>
              </a:rPr>
              <a:t>www</a:t>
            </a:r>
            <a:r>
              <a:rPr lang="en-US" sz="4400" b="0" dirty="0" smtClean="0">
                <a:latin typeface="Calibri" pitchFamily="34" charset="0"/>
              </a:rPr>
              <a:t>.</a:t>
            </a:r>
            <a:r>
              <a:rPr lang="en-US" sz="3600" b="0" dirty="0" smtClean="0">
                <a:latin typeface="Calibri" pitchFamily="34" charset="0"/>
              </a:rPr>
              <a:t> ihpc.org</a:t>
            </a:r>
            <a:endParaRPr lang="en-US" sz="3600" b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chemeClr val="bg1"/>
            </a:gs>
            <a:gs pos="50000">
              <a:srgbClr val="336600"/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AIHM"/>
          <p:cNvPicPr>
            <a:picLocks noChangeAspect="1" noChangeArrowheads="1"/>
          </p:cNvPicPr>
          <p:nvPr/>
        </p:nvPicPr>
        <p:blipFill>
          <a:blip r:embed="rId2" cstate="print"/>
          <a:srcRect b="29538"/>
          <a:stretch>
            <a:fillRect/>
          </a:stretch>
        </p:blipFill>
        <p:spPr bwMode="auto">
          <a:xfrm>
            <a:off x="2057400" y="381000"/>
            <a:ext cx="4495791" cy="107079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17627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 smtClean="0">
                <a:latin typeface="Calibri" pitchFamily="34" charset="0"/>
              </a:rPr>
              <a:t>The ACADEMY of INTEGRATVE HEALTH &amp; MEDICINE</a:t>
            </a:r>
            <a:endParaRPr lang="en-US" sz="3200" b="0" dirty="0"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2438400"/>
            <a:ext cx="80010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0" dirty="0" smtClean="0">
                <a:latin typeface="Calibri" pitchFamily="34" charset="0"/>
              </a:rPr>
              <a:t>Creating a </a:t>
            </a:r>
            <a:r>
              <a:rPr lang="en-US" sz="3200" b="0" dirty="0">
                <a:latin typeface="Calibri" pitchFamily="34" charset="0"/>
              </a:rPr>
              <a:t>G</a:t>
            </a:r>
            <a:r>
              <a:rPr lang="en-US" sz="3200" b="0" dirty="0" smtClean="0">
                <a:latin typeface="Calibri" pitchFamily="34" charset="0"/>
              </a:rPr>
              <a:t>lobal </a:t>
            </a:r>
            <a:r>
              <a:rPr lang="en-US" sz="3200" b="0" dirty="0">
                <a:latin typeface="Calibri" pitchFamily="34" charset="0"/>
              </a:rPr>
              <a:t>C</a:t>
            </a:r>
            <a:r>
              <a:rPr lang="en-US" sz="3200" b="0" dirty="0" smtClean="0">
                <a:latin typeface="Calibri" pitchFamily="34" charset="0"/>
              </a:rPr>
              <a:t>ommunity of                       Health </a:t>
            </a:r>
            <a:r>
              <a:rPr lang="en-US" sz="3200" b="0" dirty="0">
                <a:latin typeface="Calibri" pitchFamily="34" charset="0"/>
              </a:rPr>
              <a:t>P</a:t>
            </a:r>
            <a:r>
              <a:rPr lang="en-US" sz="3200" b="0" dirty="0" smtClean="0">
                <a:latin typeface="Calibri" pitchFamily="34" charset="0"/>
              </a:rPr>
              <a:t>rofessionals  </a:t>
            </a:r>
          </a:p>
          <a:p>
            <a:pPr algn="ctr"/>
            <a:r>
              <a:rPr lang="en-US" b="0" dirty="0" smtClean="0">
                <a:latin typeface="Calibri" pitchFamily="34" charset="0"/>
              </a:rPr>
              <a:t>United in Healing</a:t>
            </a:r>
          </a:p>
          <a:p>
            <a:pPr algn="ctr"/>
            <a:r>
              <a:rPr lang="en-US" b="0" dirty="0" smtClean="0">
                <a:latin typeface="Calibri" pitchFamily="34" charset="0"/>
              </a:rPr>
              <a:t>United in Health </a:t>
            </a:r>
          </a:p>
          <a:p>
            <a:pPr algn="ctr"/>
            <a:r>
              <a:rPr lang="en-US" b="0" dirty="0" smtClean="0">
                <a:latin typeface="Calibri" pitchFamily="34" charset="0"/>
              </a:rPr>
              <a:t>United in Caring</a:t>
            </a:r>
          </a:p>
          <a:p>
            <a:pPr algn="ctr"/>
            <a:r>
              <a:rPr lang="en-US" sz="3600" b="0" dirty="0" smtClean="0">
                <a:latin typeface="Calibri" pitchFamily="34" charset="0"/>
              </a:rPr>
              <a:t>Stand With US!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0" y="5105400"/>
            <a:ext cx="4932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0" dirty="0" smtClean="0">
                <a:latin typeface="Calibri" pitchFamily="34" charset="0"/>
              </a:rPr>
              <a:t>www.aihm.org</a:t>
            </a:r>
            <a:endParaRPr lang="en-US" sz="6000" b="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60960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Conference </a:t>
            </a:r>
            <a:r>
              <a:rPr lang="en-US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Oct.30- Nov. 3  </a:t>
            </a:r>
            <a:r>
              <a:rPr lang="en-US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San Diego, CA</a:t>
            </a:r>
            <a:endParaRPr lang="en-US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Papyrus" pitchFamily="66" charset="0"/>
              </a:rPr>
              <a:t>Key Elements of Model</a:t>
            </a:r>
            <a:endParaRPr lang="en-US" sz="6000" dirty="0"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933575"/>
            <a:ext cx="8686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Holistic  &amp; Integrative Perspective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Interdisciplinary &amp; Interprofessional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Focus on Healing  &amp; Wellness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dirty="0" smtClean="0">
              <a:latin typeface="Papyrus" pitchFamily="66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Papyrus" pitchFamily="66" charset="0"/>
              </a:rPr>
              <a:t>Acknowledges  </a:t>
            </a:r>
            <a:r>
              <a:rPr lang="en-US" sz="4000" dirty="0">
                <a:latin typeface="Papyrus" pitchFamily="66" charset="0"/>
              </a:rPr>
              <a:t>O</a:t>
            </a:r>
            <a:r>
              <a:rPr lang="en-US" sz="4000" dirty="0" smtClean="0">
                <a:latin typeface="Papyrus" pitchFamily="66" charset="0"/>
              </a:rPr>
              <a:t>ur Spiritual and Energetic Nature</a:t>
            </a:r>
          </a:p>
          <a:p>
            <a:endParaRPr lang="en-US" sz="4000" dirty="0"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piritual Awakeni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990600" y="30480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4400" b="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342900" indent="-342900" algn="ctr" eaLnBrk="0" hangingPunct="0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2" charset="2"/>
              <a:buNone/>
              <a:defRPr/>
            </a:pPr>
            <a:r>
              <a:rPr lang="en-US" sz="6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A  New Vision !</a:t>
            </a:r>
            <a:endParaRPr lang="en-US" sz="6600" b="0" dirty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609600" y="1600200"/>
            <a:ext cx="5892800" cy="11079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66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We Have </a:t>
            </a:r>
            <a:r>
              <a:rPr lang="en-US" sz="6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5F5F5F"/>
                  </a:outerShdw>
                </a:effectLst>
                <a:latin typeface="Papyrus" pitchFamily="66" charset="0"/>
              </a:rPr>
              <a:t>. . .</a:t>
            </a:r>
            <a:endParaRPr lang="en-US" sz="6600" dirty="0">
              <a:solidFill>
                <a:srgbClr val="FFFFFF"/>
              </a:solidFill>
              <a:effectLst>
                <a:outerShdw blurRad="38100" dist="38100" dir="2700000" algn="tl">
                  <a:srgbClr val="5F5F5F"/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Lucia\Pictures\beautiful Web images\Teamwork without wo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200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5800" y="304800"/>
            <a:ext cx="777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Papyrus" pitchFamily="66" charset="0"/>
              </a:rPr>
              <a:t>Together . . .</a:t>
            </a:r>
            <a:endParaRPr lang="en-US" sz="6600" dirty="0">
              <a:solidFill>
                <a:srgbClr val="FFFFFF"/>
              </a:solidFill>
              <a:latin typeface="Papyru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16002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Papyrus" pitchFamily="66" charset="0"/>
              </a:rPr>
              <a:t> </a:t>
            </a:r>
            <a:r>
              <a:rPr lang="en-US" sz="4400" dirty="0" smtClean="0">
                <a:solidFill>
                  <a:srgbClr val="FFFFFF"/>
                </a:solidFill>
                <a:latin typeface="Papyrus" pitchFamily="66" charset="0"/>
              </a:rPr>
              <a:t>We Will  Bring  Health  and Healing   into this World  !!!</a:t>
            </a:r>
            <a:endParaRPr lang="en-US" sz="4400" dirty="0">
              <a:solidFill>
                <a:srgbClr val="FFFFFF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_Lucia\Pictures\beautiful Web images\Teamwork without wor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72009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7400" y="1143000"/>
            <a:ext cx="6781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Papyrus" pitchFamily="66" charset="0"/>
              </a:rPr>
              <a:t> </a:t>
            </a:r>
            <a:r>
              <a:rPr lang="en-US" sz="6600" dirty="0" smtClean="0">
                <a:solidFill>
                  <a:srgbClr val="FFFFFF"/>
                </a:solidFill>
                <a:latin typeface="Papyrus" pitchFamily="66" charset="0"/>
              </a:rPr>
              <a:t>Thank You!</a:t>
            </a:r>
            <a:endParaRPr lang="en-US" sz="6600" dirty="0">
              <a:solidFill>
                <a:srgbClr val="FFFFFF"/>
              </a:solidFill>
              <a:latin typeface="Papyru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4" y="44605"/>
            <a:ext cx="9144000" cy="1600438"/>
          </a:xfrm>
          <a:prstGeom prst="rect">
            <a:avLst/>
          </a:prstGeom>
          <a:solidFill>
            <a:schemeClr val="bg1">
              <a:alpha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dirty="0" smtClean="0">
              <a:latin typeface="Papyrus" pitchFamily="66" charset="0"/>
            </a:endParaRPr>
          </a:p>
          <a:p>
            <a:pPr algn="ctr"/>
            <a:r>
              <a:rPr lang="en-US" sz="5400" dirty="0" smtClean="0">
                <a:latin typeface="Papyrus" pitchFamily="66" charset="0"/>
              </a:rPr>
              <a:t>Interprofessional Model</a:t>
            </a:r>
            <a:endParaRPr lang="en-US" sz="3200" dirty="0">
              <a:latin typeface="Papyru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54" y="198120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0" lvl="2" indent="-6096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latin typeface="Papyrus" pitchFamily="66" charset="0"/>
              </a:rPr>
              <a:t>Creates a Common Vision</a:t>
            </a:r>
          </a:p>
          <a:p>
            <a:pPr marL="1524000" lvl="2" indent="-6096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latin typeface="Papyrus" pitchFamily="66" charset="0"/>
              </a:rPr>
              <a:t>Aligns People around Shared Values</a:t>
            </a:r>
          </a:p>
          <a:p>
            <a:pPr marL="1524000" lvl="2" indent="-6096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latin typeface="Papyrus" pitchFamily="66" charset="0"/>
              </a:rPr>
              <a:t>Provides a Common Ground for Practice</a:t>
            </a:r>
          </a:p>
          <a:p>
            <a:pPr marL="1524000" lvl="2" indent="-6096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latin typeface="Papyrus" pitchFamily="66" charset="0"/>
              </a:rPr>
              <a:t>Creates Synergy</a:t>
            </a:r>
            <a:endParaRPr lang="en-US" sz="4400" dirty="0">
              <a:latin typeface="Papyrus" pitchFamily="66" charset="0"/>
            </a:endParaRPr>
          </a:p>
          <a:p>
            <a:pPr marL="1524000" lvl="2" indent="-609600">
              <a:lnSpc>
                <a:spcPct val="150000"/>
              </a:lnSpc>
              <a:buFont typeface="Arial" pitchFamily="34" charset="0"/>
              <a:buChar char="•"/>
            </a:pPr>
            <a:endParaRPr lang="en-US" sz="800" dirty="0">
              <a:latin typeface="Papyrus" pitchFamily="66" charset="0"/>
            </a:endParaRPr>
          </a:p>
          <a:p>
            <a:pPr marL="1524000" lvl="2" indent="-609600">
              <a:buFont typeface="Arial" pitchFamily="34" charset="0"/>
              <a:buChar char="•"/>
            </a:pPr>
            <a:r>
              <a:rPr lang="en-US" sz="3200" dirty="0">
                <a:latin typeface="Papyrus" pitchFamily="66" charset="0"/>
              </a:rPr>
              <a:t>Facilitates  Individual  and Cultural Transformation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71303"/>
          </a:xfrm>
          <a:prstGeom prst="rect">
            <a:avLst/>
          </a:prstGeom>
          <a:solidFill>
            <a:schemeClr val="bg1">
              <a:alpha val="1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5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/>
            <a:endParaRPr lang="en-US" sz="5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/>
            <a:r>
              <a:rPr lang="en-US" sz="5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Results of Implementing                  The Model of                    Whole Person Caring</a:t>
            </a:r>
          </a:p>
          <a:p>
            <a:pPr algn="ctr"/>
            <a:endParaRPr lang="en-US" sz="5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/>
            <a:endParaRPr lang="en-US" sz="5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/>
            <a:endParaRPr lang="en-US" sz="5400" dirty="0" smtClean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  <a:p>
            <a:pPr algn="ctr"/>
            <a:endParaRPr lang="en-US" sz="54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53340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276600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Patient satisfaction increased from low 80</a:t>
            </a:r>
            <a:r>
              <a:rPr lang="en-US" sz="4000" baseline="30000" dirty="0" smtClean="0">
                <a:solidFill>
                  <a:srgbClr val="FFFFCC"/>
                </a:solidFill>
                <a:latin typeface="Papyrus" pitchFamily="66" charset="0"/>
              </a:rPr>
              <a:t>th</a:t>
            </a:r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 percentile  to  94</a:t>
            </a:r>
            <a:r>
              <a:rPr lang="en-US" sz="4000" baseline="30000" dirty="0" smtClean="0">
                <a:solidFill>
                  <a:srgbClr val="FFFFCC"/>
                </a:solidFill>
                <a:latin typeface="Papyrus" pitchFamily="66" charset="0"/>
              </a:rPr>
              <a:t>th</a:t>
            </a:r>
            <a:r>
              <a:rPr lang="en-US" sz="4000" dirty="0" smtClean="0">
                <a:solidFill>
                  <a:srgbClr val="FFFFCC"/>
                </a:solidFill>
                <a:latin typeface="Papyrus" pitchFamily="66" charset="0"/>
              </a:rPr>
              <a:t> percentile on units where implemented.</a:t>
            </a:r>
            <a:endParaRPr lang="en-US" sz="4000" dirty="0">
              <a:solidFill>
                <a:srgbClr val="FFFF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334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Increase in                              Patient Satisfaction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34|53.7|44.2|5.4|3.4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|2.1|1.3|1.9|0.9|0.7|0.7|0.5|0.9|0.8|0.8|0.7|0.6|0.6|1.6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|2.1|1.3|1.9|0.9|0.7|0.7|0.5|0.9|0.8|0.8|0.7|0.6|0.6|1.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|2.1|1.3|1.9|0.9|0.7|0.7|0.5|0.9|0.8|0.8|0.7|0.6|0.6|1.6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|2.1|1.3|1.9|0.9|0.7|0.7|0.5|0.9|0.8|0.8|0.7|0.6|0.6|1.6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|2.1|1.3|1.9|0.9|0.7|0.7|0.5|0.9|0.8|0.8|0.7|0.6|0.6|1.6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2|9.5|3.1|1.2|0.9|0.7|3.4|1.|1.1|0.8|1.2|0.8|1.5|0.9"/>
</p:tagLst>
</file>

<file path=ppt/theme/theme1.xml><?xml version="1.0" encoding="utf-8"?>
<a:theme xmlns:a="http://schemas.openxmlformats.org/drawingml/2006/main" name="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Fireball 1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Fireball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1_Fireb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Fireball 1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ireball 2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13525</TotalTime>
  <Words>1507</Words>
  <Application>Microsoft Office PowerPoint</Application>
  <PresentationFormat>On-screen Show (4:3)</PresentationFormat>
  <Paragraphs>418</Paragraphs>
  <Slides>62</Slides>
  <Notes>45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  <vt:variant>
        <vt:lpstr>Custom Shows</vt:lpstr>
      </vt:variant>
      <vt:variant>
        <vt:i4>3</vt:i4>
      </vt:variant>
    </vt:vector>
  </HeadingPairs>
  <TitlesOfParts>
    <vt:vector size="79" baseType="lpstr">
      <vt:lpstr>Arial Unicode MS</vt:lpstr>
      <vt:lpstr>ACaslonPro-Regular</vt:lpstr>
      <vt:lpstr>Arial</vt:lpstr>
      <vt:lpstr>Arial Black</vt:lpstr>
      <vt:lpstr>Calibri</vt:lpstr>
      <vt:lpstr>Monotype Sorts</vt:lpstr>
      <vt:lpstr>Papyrus</vt:lpstr>
      <vt:lpstr>Segoe UI</vt:lpstr>
      <vt:lpstr>Times New Roman</vt:lpstr>
      <vt:lpstr>Fireball</vt:lpstr>
      <vt:lpstr>Default Design</vt:lpstr>
      <vt:lpstr>1_Fireball</vt:lpstr>
      <vt:lpstr>2_Fireball</vt:lpstr>
      <vt:lpstr>3_Fireball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Static Whole Person</vt:lpstr>
      <vt:lpstr>New Work</vt:lpstr>
      <vt:lpstr>Slide 21</vt:lpstr>
    </vt:vector>
  </TitlesOfParts>
  <Company>R. Pedersen &amp; Sons,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Dick Pedersen</dc:creator>
  <cp:lastModifiedBy>Win7User</cp:lastModifiedBy>
  <cp:revision>1003</cp:revision>
  <dcterms:created xsi:type="dcterms:W3CDTF">2003-03-29T21:25:30Z</dcterms:created>
  <dcterms:modified xsi:type="dcterms:W3CDTF">2016-02-16T00:04:50Z</dcterms:modified>
</cp:coreProperties>
</file>