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25.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33"/>
  </p:notesMasterIdLst>
  <p:handoutMasterIdLst>
    <p:handoutMasterId r:id="rId34"/>
  </p:handoutMasterIdLst>
  <p:sldIdLst>
    <p:sldId id="256" r:id="rId2"/>
    <p:sldId id="373" r:id="rId3"/>
    <p:sldId id="259" r:id="rId4"/>
    <p:sldId id="354" r:id="rId5"/>
    <p:sldId id="290" r:id="rId6"/>
    <p:sldId id="382" r:id="rId7"/>
    <p:sldId id="303" r:id="rId8"/>
    <p:sldId id="374" r:id="rId9"/>
    <p:sldId id="375" r:id="rId10"/>
    <p:sldId id="376" r:id="rId11"/>
    <p:sldId id="262" r:id="rId12"/>
    <p:sldId id="396" r:id="rId13"/>
    <p:sldId id="264" r:id="rId14"/>
    <p:sldId id="313" r:id="rId15"/>
    <p:sldId id="268" r:id="rId16"/>
    <p:sldId id="269" r:id="rId17"/>
    <p:sldId id="276" r:id="rId18"/>
    <p:sldId id="365" r:id="rId19"/>
    <p:sldId id="366" r:id="rId20"/>
    <p:sldId id="272" r:id="rId21"/>
    <p:sldId id="275" r:id="rId22"/>
    <p:sldId id="273" r:id="rId23"/>
    <p:sldId id="383" r:id="rId24"/>
    <p:sldId id="384" r:id="rId25"/>
    <p:sldId id="385" r:id="rId26"/>
    <p:sldId id="386" r:id="rId27"/>
    <p:sldId id="387" r:id="rId28"/>
    <p:sldId id="388" r:id="rId29"/>
    <p:sldId id="389" r:id="rId30"/>
    <p:sldId id="381" r:id="rId31"/>
    <p:sldId id="32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73" autoAdjust="0"/>
    <p:restoredTop sz="97738" autoAdjust="0"/>
  </p:normalViewPr>
  <p:slideViewPr>
    <p:cSldViewPr>
      <p:cViewPr varScale="1">
        <p:scale>
          <a:sx n="49" d="100"/>
          <a:sy n="49" d="100"/>
        </p:scale>
        <p:origin x="92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STS%20materials\ASPIRES\Scoring%20Program\Aspires_scoring_Program_2007_Revised_10-4-11(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800"/>
              <a:t>ASPIRES</a:t>
            </a:r>
            <a:r>
              <a:rPr lang="en-US" sz="2800" baseline="0"/>
              <a:t>   T-Score Profile</a:t>
            </a:r>
            <a:endParaRPr lang="en-US" sz="2800"/>
          </a:p>
        </c:rich>
      </c:tx>
      <c:layout>
        <c:manualLayout>
          <c:xMode val="edge"/>
          <c:yMode val="edge"/>
          <c:x val="0.33166279996250536"/>
          <c:y val="0.10740744171684422"/>
        </c:manualLayout>
      </c:layout>
      <c:overlay val="0"/>
      <c:spPr>
        <a:noFill/>
        <a:ln w="25400">
          <a:noFill/>
        </a:ln>
      </c:spPr>
    </c:title>
    <c:autoTitleDeleted val="0"/>
    <c:plotArea>
      <c:layout>
        <c:manualLayout>
          <c:layoutTarget val="inner"/>
          <c:xMode val="edge"/>
          <c:yMode val="edge"/>
          <c:x val="0.13388826396700421"/>
          <c:y val="0.14111641191909841"/>
          <c:w val="0.7454970908652534"/>
          <c:h val="0.62947617135441214"/>
        </c:manualLayout>
      </c:layout>
      <c:lineChart>
        <c:grouping val="standard"/>
        <c:varyColors val="0"/>
        <c:ser>
          <c:idx val="0"/>
          <c:order val="0"/>
          <c:tx>
            <c:strRef>
              <c:f>Sheet2!$B$1</c:f>
              <c:strCache>
                <c:ptCount val="1"/>
                <c:pt idx="0">
                  <c:v>T-Scores</c:v>
                </c:pt>
              </c:strCache>
            </c:strRef>
          </c:tx>
          <c:cat>
            <c:strRef>
              <c:f>Sheet2!$A$2:$A$7</c:f>
              <c:strCache>
                <c:ptCount val="6"/>
                <c:pt idx="0">
                  <c:v>Religious Involvement</c:v>
                </c:pt>
                <c:pt idx="1">
                  <c:v>Religious Crisis</c:v>
                </c:pt>
                <c:pt idx="2">
                  <c:v>Total Spiritual Transcendance</c:v>
                </c:pt>
                <c:pt idx="3">
                  <c:v>Prayer Fulfillment</c:v>
                </c:pt>
                <c:pt idx="4">
                  <c:v>Universality</c:v>
                </c:pt>
                <c:pt idx="5">
                  <c:v>Connectedness</c:v>
                </c:pt>
              </c:strCache>
            </c:strRef>
          </c:cat>
          <c:val>
            <c:numRef>
              <c:f>Sheet2!$B$2:$B$7</c:f>
              <c:numCache>
                <c:formatCode>0</c:formatCode>
                <c:ptCount val="6"/>
                <c:pt idx="0">
                  <c:v>29.096955443208135</c:v>
                </c:pt>
                <c:pt idx="1">
                  <c:v>67.689530685920573</c:v>
                </c:pt>
                <c:pt idx="2">
                  <c:v>35.196711685261306</c:v>
                </c:pt>
                <c:pt idx="3">
                  <c:v>41.895360315893384</c:v>
                </c:pt>
                <c:pt idx="4">
                  <c:v>40.413907284768143</c:v>
                </c:pt>
                <c:pt idx="5">
                  <c:v>21.122448979591784</c:v>
                </c:pt>
              </c:numCache>
            </c:numRef>
          </c:val>
          <c:smooth val="0"/>
        </c:ser>
        <c:dLbls>
          <c:showLegendKey val="0"/>
          <c:showVal val="0"/>
          <c:showCatName val="0"/>
          <c:showSerName val="0"/>
          <c:showPercent val="0"/>
          <c:showBubbleSize val="0"/>
        </c:dLbls>
        <c:marker val="1"/>
        <c:smooth val="0"/>
        <c:axId val="383203272"/>
        <c:axId val="383203664"/>
      </c:lineChart>
      <c:catAx>
        <c:axId val="383203272"/>
        <c:scaling>
          <c:orientation val="minMax"/>
        </c:scaling>
        <c:delete val="0"/>
        <c:axPos val="b"/>
        <c:numFmt formatCode="General" sourceLinked="1"/>
        <c:majorTickMark val="none"/>
        <c:minorTickMark val="out"/>
        <c:tickLblPos val="nextTo"/>
        <c:spPr>
          <a:ln>
            <a:solidFill>
              <a:schemeClr val="tx1"/>
            </a:solidFill>
          </a:ln>
        </c:spPr>
        <c:txPr>
          <a:bodyPr/>
          <a:lstStyle/>
          <a:p>
            <a:pPr>
              <a:defRPr sz="1400" b="1" baseline="0">
                <a:latin typeface="Calibri" pitchFamily="34" charset="0"/>
              </a:defRPr>
            </a:pPr>
            <a:endParaRPr lang="en-US"/>
          </a:p>
        </c:txPr>
        <c:crossAx val="383203664"/>
        <c:crosses val="autoZero"/>
        <c:auto val="1"/>
        <c:lblAlgn val="ctr"/>
        <c:lblOffset val="100"/>
        <c:noMultiLvlLbl val="0"/>
      </c:catAx>
      <c:valAx>
        <c:axId val="383203664"/>
        <c:scaling>
          <c:orientation val="minMax"/>
          <c:max val="80"/>
          <c:min val="20"/>
        </c:scaling>
        <c:delete val="0"/>
        <c:axPos val="l"/>
        <c:title>
          <c:tx>
            <c:rich>
              <a:bodyPr rot="-5400000" vert="horz"/>
              <a:lstStyle/>
              <a:p>
                <a:pPr>
                  <a:defRPr sz="2000"/>
                </a:pPr>
                <a:r>
                  <a:rPr lang="en-US" sz="2000"/>
                  <a:t>T-Scores</a:t>
                </a:r>
              </a:p>
            </c:rich>
          </c:tx>
          <c:layout>
            <c:manualLayout>
              <c:xMode val="edge"/>
              <c:yMode val="edge"/>
              <c:x val="3.6607037023598042E-2"/>
              <c:y val="0.34873136977611713"/>
            </c:manualLayout>
          </c:layout>
          <c:overlay val="0"/>
          <c:spPr>
            <a:noFill/>
            <a:ln w="25400">
              <a:noFill/>
            </a:ln>
          </c:spPr>
        </c:title>
        <c:numFmt formatCode="0" sourceLinked="1"/>
        <c:majorTickMark val="out"/>
        <c:minorTickMark val="in"/>
        <c:tickLblPos val="nextTo"/>
        <c:spPr>
          <a:ln>
            <a:solidFill>
              <a:schemeClr val="tx1"/>
            </a:solidFill>
          </a:ln>
        </c:spPr>
        <c:crossAx val="383203272"/>
        <c:crosses val="autoZero"/>
        <c:crossBetween val="between"/>
        <c:minorUnit val="5"/>
      </c:valAx>
      <c:spPr>
        <a:noFill/>
        <a:ln w="25400">
          <a:noFill/>
        </a:ln>
        <a:scene3d>
          <a:camera prst="orthographicFront"/>
          <a:lightRig rig="threePt" dir="t"/>
        </a:scene3d>
        <a:sp3d prstMaterial="matte">
          <a:bevelT w="63500" h="63500" prst="artDeco"/>
          <a:contourClr>
            <a:srgbClr val="000000"/>
          </a:contourClr>
        </a:sp3d>
      </c:spPr>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800" dirty="0"/>
              <a:t>ASPIRES</a:t>
            </a:r>
            <a:r>
              <a:rPr lang="en-US" sz="2800" baseline="0" dirty="0"/>
              <a:t>   </a:t>
            </a:r>
            <a:r>
              <a:rPr lang="en-US" sz="2800" baseline="0" dirty="0" smtClean="0"/>
              <a:t> T-Score </a:t>
            </a:r>
            <a:r>
              <a:rPr lang="en-US" sz="2800" baseline="0" dirty="0"/>
              <a:t>Profile</a:t>
            </a:r>
            <a:endParaRPr lang="en-US" sz="2800" dirty="0"/>
          </a:p>
        </c:rich>
      </c:tx>
      <c:layout>
        <c:manualLayout>
          <c:xMode val="edge"/>
          <c:yMode val="edge"/>
          <c:x val="0.3350187306132188"/>
          <c:y val="1.0921362102464464E-3"/>
        </c:manualLayout>
      </c:layout>
      <c:overlay val="0"/>
      <c:spPr>
        <a:noFill/>
        <a:ln w="25400">
          <a:noFill/>
        </a:ln>
      </c:spPr>
    </c:title>
    <c:autoTitleDeleted val="0"/>
    <c:plotArea>
      <c:layout>
        <c:manualLayout>
          <c:layoutTarget val="inner"/>
          <c:xMode val="edge"/>
          <c:yMode val="edge"/>
          <c:x val="0.109277022190408"/>
          <c:y val="6.4996080035450113E-2"/>
          <c:w val="0.76290527320448576"/>
          <c:h val="0.63399836384088348"/>
        </c:manualLayout>
      </c:layout>
      <c:lineChart>
        <c:grouping val="standard"/>
        <c:varyColors val="0"/>
        <c:ser>
          <c:idx val="0"/>
          <c:order val="0"/>
          <c:tx>
            <c:strRef>
              <c:f>'[Matthew K Time 2.xls]Sheet2'!$B$1</c:f>
              <c:strCache>
                <c:ptCount val="1"/>
                <c:pt idx="0">
                  <c:v>T-Scores</c:v>
                </c:pt>
              </c:strCache>
            </c:strRef>
          </c:tx>
          <c:cat>
            <c:strRef>
              <c:f>'[Matthew K Time 2.xls]Sheet2'!$A$2:$A$7</c:f>
              <c:strCache>
                <c:ptCount val="6"/>
                <c:pt idx="0">
                  <c:v>Religious Involvement</c:v>
                </c:pt>
                <c:pt idx="1">
                  <c:v>Religious Crisis</c:v>
                </c:pt>
                <c:pt idx="2">
                  <c:v>Total Spiritual Transcendance</c:v>
                </c:pt>
                <c:pt idx="3">
                  <c:v>Prayer Fulfillment</c:v>
                </c:pt>
                <c:pt idx="4">
                  <c:v>Universality</c:v>
                </c:pt>
                <c:pt idx="5">
                  <c:v>Connectedness</c:v>
                </c:pt>
              </c:strCache>
            </c:strRef>
          </c:cat>
          <c:val>
            <c:numRef>
              <c:f>'[Matthew K Time 2.xls]Sheet2'!$B$2:$B$7</c:f>
              <c:numCache>
                <c:formatCode>0</c:formatCode>
                <c:ptCount val="6"/>
                <c:pt idx="0">
                  <c:v>28.4404643878987</c:v>
                </c:pt>
                <c:pt idx="1">
                  <c:v>67.689530685920573</c:v>
                </c:pt>
                <c:pt idx="2">
                  <c:v>38.719906048150328</c:v>
                </c:pt>
                <c:pt idx="3">
                  <c:v>37.946692991115498</c:v>
                </c:pt>
                <c:pt idx="4">
                  <c:v>38.758278145695364</c:v>
                </c:pt>
                <c:pt idx="5">
                  <c:v>49.183673469387756</c:v>
                </c:pt>
              </c:numCache>
            </c:numRef>
          </c:val>
          <c:smooth val="0"/>
        </c:ser>
        <c:dLbls>
          <c:showLegendKey val="0"/>
          <c:showVal val="0"/>
          <c:showCatName val="0"/>
          <c:showSerName val="0"/>
          <c:showPercent val="0"/>
          <c:showBubbleSize val="0"/>
        </c:dLbls>
        <c:marker val="1"/>
        <c:smooth val="0"/>
        <c:axId val="383193464"/>
        <c:axId val="383194248"/>
      </c:lineChart>
      <c:catAx>
        <c:axId val="383193464"/>
        <c:scaling>
          <c:orientation val="minMax"/>
        </c:scaling>
        <c:delete val="0"/>
        <c:axPos val="b"/>
        <c:numFmt formatCode="General" sourceLinked="1"/>
        <c:majorTickMark val="none"/>
        <c:minorTickMark val="out"/>
        <c:tickLblPos val="nextTo"/>
        <c:txPr>
          <a:bodyPr/>
          <a:lstStyle/>
          <a:p>
            <a:pPr>
              <a:defRPr sz="1400" b="1" baseline="0">
                <a:latin typeface="Calibri" pitchFamily="34" charset="0"/>
              </a:defRPr>
            </a:pPr>
            <a:endParaRPr lang="en-US"/>
          </a:p>
        </c:txPr>
        <c:crossAx val="383194248"/>
        <c:crosses val="autoZero"/>
        <c:auto val="1"/>
        <c:lblAlgn val="ctr"/>
        <c:lblOffset val="100"/>
        <c:noMultiLvlLbl val="0"/>
      </c:catAx>
      <c:valAx>
        <c:axId val="383194248"/>
        <c:scaling>
          <c:orientation val="minMax"/>
          <c:max val="80"/>
          <c:min val="20"/>
        </c:scaling>
        <c:delete val="0"/>
        <c:axPos val="l"/>
        <c:title>
          <c:tx>
            <c:rich>
              <a:bodyPr rot="-5400000" vert="horz"/>
              <a:lstStyle/>
              <a:p>
                <a:pPr>
                  <a:defRPr sz="2000"/>
                </a:pPr>
                <a:r>
                  <a:rPr lang="en-US" sz="2000"/>
                  <a:t>T-Scores</a:t>
                </a:r>
              </a:p>
            </c:rich>
          </c:tx>
          <c:layout>
            <c:manualLayout>
              <c:xMode val="edge"/>
              <c:yMode val="edge"/>
              <c:x val="1.6940109759007397E-2"/>
              <c:y val="0.30207792207792211"/>
            </c:manualLayout>
          </c:layout>
          <c:overlay val="0"/>
          <c:spPr>
            <a:noFill/>
            <a:ln w="25400">
              <a:noFill/>
            </a:ln>
          </c:spPr>
        </c:title>
        <c:numFmt formatCode="0" sourceLinked="1"/>
        <c:majorTickMark val="out"/>
        <c:minorTickMark val="in"/>
        <c:tickLblPos val="nextTo"/>
        <c:crossAx val="383193464"/>
        <c:crosses val="autoZero"/>
        <c:crossBetween val="between"/>
        <c:minorUnit val="5"/>
      </c:valAx>
      <c:spPr>
        <a:noFill/>
        <a:ln w="25400">
          <a:noFill/>
        </a:ln>
        <a:scene3d>
          <a:camera prst="orthographicFront"/>
          <a:lightRig rig="threePt" dir="t"/>
        </a:scene3d>
        <a:sp3d prstMaterial="matte">
          <a:bevelT w="63500" h="63500" prst="artDeco"/>
          <a:contourClr>
            <a:srgbClr val="000000"/>
          </a:contourClr>
        </a:sp3d>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800" dirty="0"/>
              <a:t>ASPIRES</a:t>
            </a:r>
            <a:r>
              <a:rPr lang="en-US" sz="2800" baseline="0" dirty="0"/>
              <a:t>   </a:t>
            </a:r>
            <a:r>
              <a:rPr lang="en-US" sz="2800" baseline="0" dirty="0" smtClean="0"/>
              <a:t> T-Score </a:t>
            </a:r>
            <a:r>
              <a:rPr lang="en-US" sz="2800" baseline="0" dirty="0"/>
              <a:t>Profile</a:t>
            </a:r>
            <a:endParaRPr lang="en-US" sz="2800" dirty="0"/>
          </a:p>
        </c:rich>
      </c:tx>
      <c:layout>
        <c:manualLayout>
          <c:xMode val="edge"/>
          <c:yMode val="edge"/>
          <c:x val="0.34951993903987905"/>
          <c:y val="4.0740727808137193E-2"/>
        </c:manualLayout>
      </c:layout>
      <c:overlay val="0"/>
      <c:spPr>
        <a:noFill/>
        <a:ln w="25400">
          <a:noFill/>
        </a:ln>
      </c:spPr>
    </c:title>
    <c:autoTitleDeleted val="0"/>
    <c:plotArea>
      <c:layout>
        <c:manualLayout>
          <c:layoutTarget val="inner"/>
          <c:xMode val="edge"/>
          <c:yMode val="edge"/>
          <c:x val="0.12942390881695343"/>
          <c:y val="0.13915573053368327"/>
          <c:w val="0.7454970908652534"/>
          <c:h val="0.62947617135441214"/>
        </c:manualLayout>
      </c:layout>
      <c:lineChart>
        <c:grouping val="standard"/>
        <c:varyColors val="0"/>
        <c:ser>
          <c:idx val="0"/>
          <c:order val="0"/>
          <c:tx>
            <c:strRef>
              <c:f>Sheet2!$B$1</c:f>
              <c:strCache>
                <c:ptCount val="1"/>
                <c:pt idx="0">
                  <c:v>T-Scores</c:v>
                </c:pt>
              </c:strCache>
            </c:strRef>
          </c:tx>
          <c:cat>
            <c:strRef>
              <c:f>Sheet2!$A$2:$A$7</c:f>
              <c:strCache>
                <c:ptCount val="6"/>
                <c:pt idx="0">
                  <c:v>Religious Involvement</c:v>
                </c:pt>
                <c:pt idx="1">
                  <c:v>Religious Crisis</c:v>
                </c:pt>
                <c:pt idx="2">
                  <c:v>Total Spiritual Transcendance</c:v>
                </c:pt>
                <c:pt idx="3">
                  <c:v>Prayer Fulfillment</c:v>
                </c:pt>
                <c:pt idx="4">
                  <c:v>Universality</c:v>
                </c:pt>
                <c:pt idx="5">
                  <c:v>Connectedness</c:v>
                </c:pt>
              </c:strCache>
            </c:strRef>
          </c:cat>
          <c:val>
            <c:numRef>
              <c:f>Sheet2!$B$2:$B$7</c:f>
              <c:numCache>
                <c:formatCode>0</c:formatCode>
                <c:ptCount val="6"/>
                <c:pt idx="0">
                  <c:v>38.28575214092772</c:v>
                </c:pt>
                <c:pt idx="1">
                  <c:v>74.909747292418771</c:v>
                </c:pt>
                <c:pt idx="2">
                  <c:v>41.068702290076338</c:v>
                </c:pt>
                <c:pt idx="3">
                  <c:v>41.895360315893384</c:v>
                </c:pt>
                <c:pt idx="4">
                  <c:v>38.758278145695364</c:v>
                </c:pt>
                <c:pt idx="5">
                  <c:v>49.183673469387756</c:v>
                </c:pt>
              </c:numCache>
            </c:numRef>
          </c:val>
          <c:smooth val="0"/>
        </c:ser>
        <c:dLbls>
          <c:showLegendKey val="0"/>
          <c:showVal val="0"/>
          <c:showCatName val="0"/>
          <c:showSerName val="0"/>
          <c:showPercent val="0"/>
          <c:showBubbleSize val="0"/>
        </c:dLbls>
        <c:marker val="1"/>
        <c:smooth val="0"/>
        <c:axId val="383193856"/>
        <c:axId val="383195424"/>
      </c:lineChart>
      <c:catAx>
        <c:axId val="383193856"/>
        <c:scaling>
          <c:orientation val="minMax"/>
        </c:scaling>
        <c:delete val="0"/>
        <c:axPos val="b"/>
        <c:numFmt formatCode="General" sourceLinked="1"/>
        <c:majorTickMark val="none"/>
        <c:minorTickMark val="out"/>
        <c:tickLblPos val="nextTo"/>
        <c:txPr>
          <a:bodyPr/>
          <a:lstStyle/>
          <a:p>
            <a:pPr>
              <a:defRPr sz="1400" b="1" baseline="0">
                <a:latin typeface="Calibri" pitchFamily="34" charset="0"/>
              </a:defRPr>
            </a:pPr>
            <a:endParaRPr lang="en-US"/>
          </a:p>
        </c:txPr>
        <c:crossAx val="383195424"/>
        <c:crosses val="autoZero"/>
        <c:auto val="1"/>
        <c:lblAlgn val="ctr"/>
        <c:lblOffset val="100"/>
        <c:noMultiLvlLbl val="0"/>
      </c:catAx>
      <c:valAx>
        <c:axId val="383195424"/>
        <c:scaling>
          <c:orientation val="minMax"/>
          <c:max val="80"/>
          <c:min val="20"/>
        </c:scaling>
        <c:delete val="0"/>
        <c:axPos val="l"/>
        <c:title>
          <c:tx>
            <c:rich>
              <a:bodyPr rot="-5400000" vert="horz"/>
              <a:lstStyle/>
              <a:p>
                <a:pPr>
                  <a:defRPr sz="2000"/>
                </a:pPr>
                <a:r>
                  <a:rPr lang="en-US" sz="2000"/>
                  <a:t>T-Scores</a:t>
                </a:r>
              </a:p>
            </c:rich>
          </c:tx>
          <c:layout>
            <c:manualLayout>
              <c:xMode val="edge"/>
              <c:yMode val="edge"/>
              <c:x val="3.6607037023597938E-2"/>
              <c:y val="0.34873136977611713"/>
            </c:manualLayout>
          </c:layout>
          <c:overlay val="0"/>
          <c:spPr>
            <a:noFill/>
            <a:ln w="25400">
              <a:noFill/>
            </a:ln>
          </c:spPr>
        </c:title>
        <c:numFmt formatCode="0" sourceLinked="1"/>
        <c:majorTickMark val="out"/>
        <c:minorTickMark val="in"/>
        <c:tickLblPos val="nextTo"/>
        <c:crossAx val="383193856"/>
        <c:crosses val="autoZero"/>
        <c:crossBetween val="between"/>
        <c:minorUnit val="5"/>
      </c:valAx>
      <c:spPr>
        <a:noFill/>
        <a:ln w="25400">
          <a:noFill/>
        </a:ln>
        <a:scene3d>
          <a:camera prst="orthographicFront"/>
          <a:lightRig rig="threePt" dir="t"/>
        </a:scene3d>
        <a:sp3d prstMaterial="matte">
          <a:bevelT w="63500" h="63500" prst="artDeco"/>
          <a:contourClr>
            <a:srgbClr val="000000"/>
          </a:contourClr>
        </a:sp3d>
      </c:spPr>
    </c:plotArea>
    <c:plotVisOnly val="1"/>
    <c:dispBlanksAs val="gap"/>
    <c:showDLblsOverMax val="0"/>
  </c:chart>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_rels/drawing2.xml.rels><?xml version="1.0" encoding="UTF-8" standalone="yes"?>
<Relationships xmlns="http://schemas.openxmlformats.org/package/2006/relationships"><Relationship Id="rId1" Type="http://schemas.openxmlformats.org/officeDocument/2006/relationships/image" Target="../media/image3.png"/></Relationships>
</file>

<file path=ppt/drawings/_rels/drawing3.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0.5</cdr:x>
      <cdr:y>0.10588</cdr:y>
    </cdr:from>
    <cdr:to>
      <cdr:x>0.53571</cdr:x>
      <cdr:y>0.14118</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267200" y="685800"/>
          <a:ext cx="304800" cy="228600"/>
        </a:xfrm>
        <a:prstGeom xmlns:a="http://schemas.openxmlformats.org/drawingml/2006/main" prst="rect">
          <a:avLst/>
        </a:prstGeom>
      </cdr:spPr>
    </cdr:pic>
  </cdr:relSizeAnchor>
  <cdr:relSizeAnchor xmlns:cdr="http://schemas.openxmlformats.org/drawingml/2006/chartDrawing">
    <cdr:from>
      <cdr:x>0.12706</cdr:x>
      <cdr:y>0.39577</cdr:y>
    </cdr:from>
    <cdr:to>
      <cdr:x>0.87535</cdr:x>
      <cdr:y>0.39707</cdr:y>
    </cdr:to>
    <cdr:sp macro="" textlink="">
      <cdr:nvSpPr>
        <cdr:cNvPr id="4" name="Straight Connector 3"/>
        <cdr:cNvSpPr/>
      </cdr:nvSpPr>
      <cdr:spPr>
        <a:xfrm xmlns:a="http://schemas.openxmlformats.org/drawingml/2006/main">
          <a:off x="1038254" y="3427896"/>
          <a:ext cx="5857858" cy="11169"/>
        </a:xfrm>
        <a:prstGeom xmlns:a="http://schemas.openxmlformats.org/drawingml/2006/main" prst="line">
          <a:avLst/>
        </a:prstGeom>
        <a:ln xmlns:a="http://schemas.openxmlformats.org/drawingml/2006/main" w="19050">
          <a:solidFill>
            <a:schemeClr val="tx2"/>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0.12464</cdr:x>
      <cdr:y>0.50228</cdr:y>
    </cdr:from>
    <cdr:to>
      <cdr:x>0.87535</cdr:x>
      <cdr:y>0.50616</cdr:y>
    </cdr:to>
    <cdr:sp macro="" textlink="">
      <cdr:nvSpPr>
        <cdr:cNvPr id="6" name="Straight Connector 5"/>
        <cdr:cNvSpPr/>
      </cdr:nvSpPr>
      <cdr:spPr>
        <a:xfrm xmlns:a="http://schemas.openxmlformats.org/drawingml/2006/main">
          <a:off x="1019155" y="4357838"/>
          <a:ext cx="5876929" cy="33335"/>
        </a:xfrm>
        <a:prstGeom xmlns:a="http://schemas.openxmlformats.org/drawingml/2006/main" prst="line">
          <a:avLst/>
        </a:prstGeom>
        <a:ln xmlns:a="http://schemas.openxmlformats.org/drawingml/2006/main" w="19050">
          <a:solidFill>
            <a:schemeClr val="tx2"/>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0.49091</cdr:x>
      <cdr:y>0</cdr:y>
    </cdr:from>
    <cdr:to>
      <cdr:x>0.55101</cdr:x>
      <cdr:y>0.03583</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114800" y="0"/>
          <a:ext cx="503770" cy="210200"/>
        </a:xfrm>
        <a:prstGeom xmlns:a="http://schemas.openxmlformats.org/drawingml/2006/main" prst="rect">
          <a:avLst/>
        </a:prstGeom>
      </cdr:spPr>
    </cdr:pic>
  </cdr:relSizeAnchor>
  <cdr:relSizeAnchor xmlns:cdr="http://schemas.openxmlformats.org/drawingml/2006/chartDrawing">
    <cdr:from>
      <cdr:x>0.10909</cdr:x>
      <cdr:y>0.32468</cdr:y>
    </cdr:from>
    <cdr:to>
      <cdr:x>0.89091</cdr:x>
      <cdr:y>0.3269</cdr:y>
    </cdr:to>
    <cdr:sp macro="" textlink="">
      <cdr:nvSpPr>
        <cdr:cNvPr id="4" name="Straight Connector 3"/>
        <cdr:cNvSpPr/>
      </cdr:nvSpPr>
      <cdr:spPr>
        <a:xfrm xmlns:a="http://schemas.openxmlformats.org/drawingml/2006/main" flipV="1">
          <a:off x="914400" y="1905000"/>
          <a:ext cx="6553200" cy="13044"/>
        </a:xfrm>
        <a:prstGeom xmlns:a="http://schemas.openxmlformats.org/drawingml/2006/main" prst="lin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0.10909</cdr:x>
      <cdr:y>0.44156</cdr:y>
    </cdr:from>
    <cdr:to>
      <cdr:x>0.89091</cdr:x>
      <cdr:y>0.44156</cdr:y>
    </cdr:to>
    <cdr:sp macro="" textlink="">
      <cdr:nvSpPr>
        <cdr:cNvPr id="6" name="Straight Connector 5"/>
        <cdr:cNvSpPr/>
      </cdr:nvSpPr>
      <cdr:spPr>
        <a:xfrm xmlns:a="http://schemas.openxmlformats.org/drawingml/2006/main">
          <a:off x="914400" y="2590800"/>
          <a:ext cx="6553200" cy="1"/>
        </a:xfrm>
        <a:prstGeom xmlns:a="http://schemas.openxmlformats.org/drawingml/2006/main" prst="lin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0.50926</cdr:x>
      <cdr:y>0.04167</cdr:y>
    </cdr:from>
    <cdr:to>
      <cdr:x>0.56826</cdr:x>
      <cdr:y>0.08333</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191000" y="228600"/>
          <a:ext cx="485556" cy="228600"/>
        </a:xfrm>
        <a:prstGeom xmlns:a="http://schemas.openxmlformats.org/drawingml/2006/main" prst="rect">
          <a:avLst/>
        </a:prstGeom>
      </cdr:spPr>
    </cdr:pic>
  </cdr:relSizeAnchor>
  <cdr:relSizeAnchor xmlns:cdr="http://schemas.openxmlformats.org/drawingml/2006/chartDrawing">
    <cdr:from>
      <cdr:x>0.12706</cdr:x>
      <cdr:y>0.39577</cdr:y>
    </cdr:from>
    <cdr:to>
      <cdr:x>0.87535</cdr:x>
      <cdr:y>0.39707</cdr:y>
    </cdr:to>
    <cdr:sp macro="" textlink="">
      <cdr:nvSpPr>
        <cdr:cNvPr id="4" name="Straight Connector 3"/>
        <cdr:cNvSpPr/>
      </cdr:nvSpPr>
      <cdr:spPr>
        <a:xfrm xmlns:a="http://schemas.openxmlformats.org/drawingml/2006/main">
          <a:off x="1038254" y="3427896"/>
          <a:ext cx="5857858" cy="11169"/>
        </a:xfrm>
        <a:prstGeom xmlns:a="http://schemas.openxmlformats.org/drawingml/2006/main" prst="lin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0.12464</cdr:x>
      <cdr:y>0.50228</cdr:y>
    </cdr:from>
    <cdr:to>
      <cdr:x>0.87535</cdr:x>
      <cdr:y>0.50616</cdr:y>
    </cdr:to>
    <cdr:sp macro="" textlink="">
      <cdr:nvSpPr>
        <cdr:cNvPr id="6" name="Straight Connector 5"/>
        <cdr:cNvSpPr/>
      </cdr:nvSpPr>
      <cdr:spPr>
        <a:xfrm xmlns:a="http://schemas.openxmlformats.org/drawingml/2006/main">
          <a:off x="1019155" y="4357838"/>
          <a:ext cx="5876929" cy="33335"/>
        </a:xfrm>
        <a:prstGeom xmlns:a="http://schemas.openxmlformats.org/drawingml/2006/main" prst="lin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DDD07C-0C7C-4873-94B5-DD522659888E}" type="datetimeFigureOut">
              <a:rPr lang="en-US" smtClean="0"/>
              <a:pPr/>
              <a:t>3/23/2016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1F0DC6-F20C-4680-92B6-BC55089892AA}" type="slidenum">
              <a:rPr lang="en-US" smtClean="0"/>
              <a:pPr/>
              <a:t>‹#›</a:t>
            </a:fld>
            <a:endParaRPr lang="en-US"/>
          </a:p>
        </p:txBody>
      </p:sp>
    </p:spTree>
    <p:extLst>
      <p:ext uri="{BB962C8B-B14F-4D97-AF65-F5344CB8AC3E}">
        <p14:creationId xmlns:p14="http://schemas.microsoft.com/office/powerpoint/2010/main" val="656392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3E562F-1D16-4DB9-8F25-A76C1B5BEDB6}" type="datetimeFigureOut">
              <a:rPr lang="en-US" smtClean="0"/>
              <a:pPr/>
              <a:t>3/23/2016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2D59E0-46A5-4336-98CA-F38EB0841FAF}" type="slidenum">
              <a:rPr lang="en-US" smtClean="0"/>
              <a:pPr/>
              <a:t>‹#›</a:t>
            </a:fld>
            <a:endParaRPr lang="en-US"/>
          </a:p>
        </p:txBody>
      </p:sp>
    </p:spTree>
    <p:extLst>
      <p:ext uri="{BB962C8B-B14F-4D97-AF65-F5344CB8AC3E}">
        <p14:creationId xmlns:p14="http://schemas.microsoft.com/office/powerpoint/2010/main" val="4009555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a:t>
            </a:fld>
            <a:endParaRPr lang="en-US"/>
          </a:p>
        </p:txBody>
      </p:sp>
    </p:spTree>
    <p:extLst>
      <p:ext uri="{BB962C8B-B14F-4D97-AF65-F5344CB8AC3E}">
        <p14:creationId xmlns:p14="http://schemas.microsoft.com/office/powerpoint/2010/main" val="1883186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10</a:t>
            </a:fld>
            <a:endParaRPr lang="en-US"/>
          </a:p>
        </p:txBody>
      </p:sp>
    </p:spTree>
    <p:extLst>
      <p:ext uri="{BB962C8B-B14F-4D97-AF65-F5344CB8AC3E}">
        <p14:creationId xmlns:p14="http://schemas.microsoft.com/office/powerpoint/2010/main" val="213506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11</a:t>
            </a:fld>
            <a:endParaRPr lang="en-US"/>
          </a:p>
        </p:txBody>
      </p:sp>
    </p:spTree>
    <p:extLst>
      <p:ext uri="{BB962C8B-B14F-4D97-AF65-F5344CB8AC3E}">
        <p14:creationId xmlns:p14="http://schemas.microsoft.com/office/powerpoint/2010/main" val="2783488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12</a:t>
            </a:fld>
            <a:endParaRPr lang="en-US"/>
          </a:p>
        </p:txBody>
      </p:sp>
    </p:spTree>
    <p:extLst>
      <p:ext uri="{BB962C8B-B14F-4D97-AF65-F5344CB8AC3E}">
        <p14:creationId xmlns:p14="http://schemas.microsoft.com/office/powerpoint/2010/main" val="1631899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13</a:t>
            </a:fld>
            <a:endParaRPr lang="en-US"/>
          </a:p>
        </p:txBody>
      </p:sp>
    </p:spTree>
    <p:extLst>
      <p:ext uri="{BB962C8B-B14F-4D97-AF65-F5344CB8AC3E}">
        <p14:creationId xmlns:p14="http://schemas.microsoft.com/office/powerpoint/2010/main" val="941214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14</a:t>
            </a:fld>
            <a:endParaRPr lang="en-US"/>
          </a:p>
        </p:txBody>
      </p:sp>
    </p:spTree>
    <p:extLst>
      <p:ext uri="{BB962C8B-B14F-4D97-AF65-F5344CB8AC3E}">
        <p14:creationId xmlns:p14="http://schemas.microsoft.com/office/powerpoint/2010/main" val="4031632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15</a:t>
            </a:fld>
            <a:endParaRPr lang="en-US"/>
          </a:p>
        </p:txBody>
      </p:sp>
    </p:spTree>
    <p:extLst>
      <p:ext uri="{BB962C8B-B14F-4D97-AF65-F5344CB8AC3E}">
        <p14:creationId xmlns:p14="http://schemas.microsoft.com/office/powerpoint/2010/main" val="474630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16</a:t>
            </a:fld>
            <a:endParaRPr lang="en-US"/>
          </a:p>
        </p:txBody>
      </p:sp>
    </p:spTree>
    <p:extLst>
      <p:ext uri="{BB962C8B-B14F-4D97-AF65-F5344CB8AC3E}">
        <p14:creationId xmlns:p14="http://schemas.microsoft.com/office/powerpoint/2010/main" val="42888973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17</a:t>
            </a:fld>
            <a:endParaRPr lang="en-US"/>
          </a:p>
        </p:txBody>
      </p:sp>
    </p:spTree>
    <p:extLst>
      <p:ext uri="{BB962C8B-B14F-4D97-AF65-F5344CB8AC3E}">
        <p14:creationId xmlns:p14="http://schemas.microsoft.com/office/powerpoint/2010/main" val="2782597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18</a:t>
            </a:fld>
            <a:endParaRPr lang="en-US"/>
          </a:p>
        </p:txBody>
      </p:sp>
    </p:spTree>
    <p:extLst>
      <p:ext uri="{BB962C8B-B14F-4D97-AF65-F5344CB8AC3E}">
        <p14:creationId xmlns:p14="http://schemas.microsoft.com/office/powerpoint/2010/main" val="241492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19</a:t>
            </a:fld>
            <a:endParaRPr lang="en-US"/>
          </a:p>
        </p:txBody>
      </p:sp>
    </p:spTree>
    <p:extLst>
      <p:ext uri="{BB962C8B-B14F-4D97-AF65-F5344CB8AC3E}">
        <p14:creationId xmlns:p14="http://schemas.microsoft.com/office/powerpoint/2010/main" val="288019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2</a:t>
            </a:fld>
            <a:endParaRPr lang="en-US"/>
          </a:p>
        </p:txBody>
      </p:sp>
    </p:spTree>
    <p:extLst>
      <p:ext uri="{BB962C8B-B14F-4D97-AF65-F5344CB8AC3E}">
        <p14:creationId xmlns:p14="http://schemas.microsoft.com/office/powerpoint/2010/main" val="2260992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20</a:t>
            </a:fld>
            <a:endParaRPr lang="en-US"/>
          </a:p>
        </p:txBody>
      </p:sp>
    </p:spTree>
    <p:extLst>
      <p:ext uri="{BB962C8B-B14F-4D97-AF65-F5344CB8AC3E}">
        <p14:creationId xmlns:p14="http://schemas.microsoft.com/office/powerpoint/2010/main" val="813442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21</a:t>
            </a:fld>
            <a:endParaRPr lang="en-US"/>
          </a:p>
        </p:txBody>
      </p:sp>
    </p:spTree>
    <p:extLst>
      <p:ext uri="{BB962C8B-B14F-4D97-AF65-F5344CB8AC3E}">
        <p14:creationId xmlns:p14="http://schemas.microsoft.com/office/powerpoint/2010/main" val="493995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22</a:t>
            </a:fld>
            <a:endParaRPr lang="en-US"/>
          </a:p>
        </p:txBody>
      </p:sp>
    </p:spTree>
    <p:extLst>
      <p:ext uri="{BB962C8B-B14F-4D97-AF65-F5344CB8AC3E}">
        <p14:creationId xmlns:p14="http://schemas.microsoft.com/office/powerpoint/2010/main" val="3209793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23</a:t>
            </a:fld>
            <a:endParaRPr lang="en-US"/>
          </a:p>
        </p:txBody>
      </p:sp>
    </p:spTree>
    <p:extLst>
      <p:ext uri="{BB962C8B-B14F-4D97-AF65-F5344CB8AC3E}">
        <p14:creationId xmlns:p14="http://schemas.microsoft.com/office/powerpoint/2010/main" val="107889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Currently, the patient is improving physically. Hepatitis renal issues are resolved. Nonetheless,</a:t>
            </a:r>
            <a:r>
              <a:rPr lang="en-US" baseline="0" dirty="0" smtClean="0"/>
              <a:t> his own frustration and anger persists. This anger is different from the anger noted on FFM. Here, the person feels that life itself is “screwing” him. He feels detached from communities (family, friends) and feels that he is not getting what he is entitled to. There is a large dose of narcissism here. There is a broad inner conflict in this patient that centers on a belief that there is no place in the universe for him. </a:t>
            </a:r>
            <a:endParaRPr lang="en-US" dirty="0"/>
          </a:p>
        </p:txBody>
      </p:sp>
      <p:sp>
        <p:nvSpPr>
          <p:cNvPr id="4" name="Slide Number Placeholder 3"/>
          <p:cNvSpPr>
            <a:spLocks noGrp="1"/>
          </p:cNvSpPr>
          <p:nvPr>
            <p:ph type="sldNum" sz="quarter" idx="10"/>
          </p:nvPr>
        </p:nvSpPr>
        <p:spPr/>
        <p:txBody>
          <a:bodyPr/>
          <a:lstStyle/>
          <a:p>
            <a:fld id="{BEF20405-19F6-4307-ACF9-6044CECEA16C}" type="slidenum">
              <a:rPr lang="en-US" smtClean="0"/>
              <a:pPr/>
              <a:t>26</a:t>
            </a:fld>
            <a:endParaRPr lang="en-US"/>
          </a:p>
        </p:txBody>
      </p:sp>
    </p:spTree>
    <p:extLst>
      <p:ext uri="{BB962C8B-B14F-4D97-AF65-F5344CB8AC3E}">
        <p14:creationId xmlns:p14="http://schemas.microsoft.com/office/powerpoint/2010/main" val="2225177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F20405-19F6-4307-ACF9-6044CECEA16C}" type="slidenum">
              <a:rPr lang="en-US" smtClean="0"/>
              <a:pPr/>
              <a:t>28</a:t>
            </a:fld>
            <a:endParaRPr lang="en-US"/>
          </a:p>
        </p:txBody>
      </p:sp>
    </p:spTree>
    <p:extLst>
      <p:ext uri="{BB962C8B-B14F-4D97-AF65-F5344CB8AC3E}">
        <p14:creationId xmlns:p14="http://schemas.microsoft.com/office/powerpoint/2010/main" val="429177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30</a:t>
            </a:fld>
            <a:endParaRPr lang="en-US"/>
          </a:p>
        </p:txBody>
      </p:sp>
    </p:spTree>
    <p:extLst>
      <p:ext uri="{BB962C8B-B14F-4D97-AF65-F5344CB8AC3E}">
        <p14:creationId xmlns:p14="http://schemas.microsoft.com/office/powerpoint/2010/main" val="1290060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31</a:t>
            </a:fld>
            <a:endParaRPr lang="en-US"/>
          </a:p>
        </p:txBody>
      </p:sp>
    </p:spTree>
    <p:extLst>
      <p:ext uri="{BB962C8B-B14F-4D97-AF65-F5344CB8AC3E}">
        <p14:creationId xmlns:p14="http://schemas.microsoft.com/office/powerpoint/2010/main" val="405971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3</a:t>
            </a:fld>
            <a:endParaRPr lang="en-US"/>
          </a:p>
        </p:txBody>
      </p:sp>
    </p:spTree>
    <p:extLst>
      <p:ext uri="{BB962C8B-B14F-4D97-AF65-F5344CB8AC3E}">
        <p14:creationId xmlns:p14="http://schemas.microsoft.com/office/powerpoint/2010/main" val="4145076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4</a:t>
            </a:fld>
            <a:endParaRPr lang="en-US"/>
          </a:p>
        </p:txBody>
      </p:sp>
    </p:spTree>
    <p:extLst>
      <p:ext uri="{BB962C8B-B14F-4D97-AF65-F5344CB8AC3E}">
        <p14:creationId xmlns:p14="http://schemas.microsoft.com/office/powerpoint/2010/main" val="2101191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5</a:t>
            </a:fld>
            <a:endParaRPr lang="en-US"/>
          </a:p>
        </p:txBody>
      </p:sp>
    </p:spTree>
    <p:extLst>
      <p:ext uri="{BB962C8B-B14F-4D97-AF65-F5344CB8AC3E}">
        <p14:creationId xmlns:p14="http://schemas.microsoft.com/office/powerpoint/2010/main" val="368463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6</a:t>
            </a:fld>
            <a:endParaRPr lang="en-US"/>
          </a:p>
        </p:txBody>
      </p:sp>
    </p:spTree>
    <p:extLst>
      <p:ext uri="{BB962C8B-B14F-4D97-AF65-F5344CB8AC3E}">
        <p14:creationId xmlns:p14="http://schemas.microsoft.com/office/powerpoint/2010/main" val="3805572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7</a:t>
            </a:fld>
            <a:endParaRPr lang="en-US"/>
          </a:p>
        </p:txBody>
      </p:sp>
    </p:spTree>
    <p:extLst>
      <p:ext uri="{BB962C8B-B14F-4D97-AF65-F5344CB8AC3E}">
        <p14:creationId xmlns:p14="http://schemas.microsoft.com/office/powerpoint/2010/main" val="2816098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8</a:t>
            </a:fld>
            <a:endParaRPr lang="en-US"/>
          </a:p>
        </p:txBody>
      </p:sp>
    </p:spTree>
    <p:extLst>
      <p:ext uri="{BB962C8B-B14F-4D97-AF65-F5344CB8AC3E}">
        <p14:creationId xmlns:p14="http://schemas.microsoft.com/office/powerpoint/2010/main" val="3816245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2D59E0-46A5-4336-98CA-F38EB0841FAF}" type="slidenum">
              <a:rPr lang="en-US" smtClean="0"/>
              <a:pPr/>
              <a:t>9</a:t>
            </a:fld>
            <a:endParaRPr lang="en-US"/>
          </a:p>
        </p:txBody>
      </p:sp>
    </p:spTree>
    <p:extLst>
      <p:ext uri="{BB962C8B-B14F-4D97-AF65-F5344CB8AC3E}">
        <p14:creationId xmlns:p14="http://schemas.microsoft.com/office/powerpoint/2010/main" val="3986794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E6EEAC-166E-4C79-8393-47C00993574E}" type="datetimeFigureOut">
              <a:rPr lang="en-US" smtClean="0"/>
              <a:pPr/>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240337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6EEAC-166E-4C79-8393-47C00993574E}" type="datetimeFigureOut">
              <a:rPr lang="en-US" smtClean="0"/>
              <a:pPr/>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375195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6EEAC-166E-4C79-8393-47C00993574E}" type="datetimeFigureOut">
              <a:rPr lang="en-US" smtClean="0"/>
              <a:pPr/>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123438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F14AA4C0-9ADB-4E76-BB98-215014F63EBC}" type="slidenum">
              <a:rPr lang="en-US"/>
              <a:pPr/>
              <a:t>‹#›</a:t>
            </a:fld>
            <a:endParaRPr lang="en-US"/>
          </a:p>
        </p:txBody>
      </p:sp>
    </p:spTree>
    <p:extLst>
      <p:ext uri="{BB962C8B-B14F-4D97-AF65-F5344CB8AC3E}">
        <p14:creationId xmlns:p14="http://schemas.microsoft.com/office/powerpoint/2010/main" val="2855522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75F184D7-147C-45A0-B946-7477CEC83D37}" type="slidenum">
              <a:rPr lang="en-US"/>
              <a:pPr/>
              <a:t>‹#›</a:t>
            </a:fld>
            <a:endParaRPr lang="en-US"/>
          </a:p>
        </p:txBody>
      </p:sp>
    </p:spTree>
    <p:extLst>
      <p:ext uri="{BB962C8B-B14F-4D97-AF65-F5344CB8AC3E}">
        <p14:creationId xmlns:p14="http://schemas.microsoft.com/office/powerpoint/2010/main" val="165184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6EEAC-166E-4C79-8393-47C00993574E}" type="datetimeFigureOut">
              <a:rPr lang="en-US" smtClean="0"/>
              <a:pPr/>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302305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6EEAC-166E-4C79-8393-47C00993574E}" type="datetimeFigureOut">
              <a:rPr lang="en-US" smtClean="0"/>
              <a:pPr/>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3628745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E6EEAC-166E-4C79-8393-47C00993574E}" type="datetimeFigureOut">
              <a:rPr lang="en-US" smtClean="0"/>
              <a:pPr/>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329491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E6EEAC-166E-4C79-8393-47C00993574E}" type="datetimeFigureOut">
              <a:rPr lang="en-US" smtClean="0"/>
              <a:pPr/>
              <a:t>3/23/2016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1796776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E6EEAC-166E-4C79-8393-47C00993574E}" type="datetimeFigureOut">
              <a:rPr lang="en-US" smtClean="0"/>
              <a:pPr/>
              <a:t>3/23/2016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63148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6EEAC-166E-4C79-8393-47C00993574E}" type="datetimeFigureOut">
              <a:rPr lang="en-US" smtClean="0"/>
              <a:pPr/>
              <a:t>3/23/2016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24237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6EEAC-166E-4C79-8393-47C00993574E}" type="datetimeFigureOut">
              <a:rPr lang="en-US" smtClean="0"/>
              <a:pPr/>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2753608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6EEAC-166E-4C79-8393-47C00993574E}" type="datetimeFigureOut">
              <a:rPr lang="en-US" smtClean="0"/>
              <a:pPr/>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2708A-1F9D-4751-AC27-0B262278EE5D}" type="slidenum">
              <a:rPr lang="en-US" smtClean="0"/>
              <a:pPr/>
              <a:t>‹#›</a:t>
            </a:fld>
            <a:endParaRPr lang="en-US"/>
          </a:p>
        </p:txBody>
      </p:sp>
    </p:spTree>
    <p:extLst>
      <p:ext uri="{BB962C8B-B14F-4D97-AF65-F5344CB8AC3E}">
        <p14:creationId xmlns:p14="http://schemas.microsoft.com/office/powerpoint/2010/main" val="366933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E6EEAC-166E-4C79-8393-47C00993574E}" type="datetimeFigureOut">
              <a:rPr lang="en-US" smtClean="0"/>
              <a:pPr/>
              <a:t>3/23/2016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92708A-1F9D-4751-AC27-0B262278EE5D}" type="slidenum">
              <a:rPr lang="en-US" smtClean="0"/>
              <a:pPr/>
              <a:t>‹#›</a:t>
            </a:fld>
            <a:endParaRPr lang="en-US"/>
          </a:p>
        </p:txBody>
      </p:sp>
    </p:spTree>
    <p:extLst>
      <p:ext uri="{BB962C8B-B14F-4D97-AF65-F5344CB8AC3E}">
        <p14:creationId xmlns:p14="http://schemas.microsoft.com/office/powerpoint/2010/main" val="240734812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4419600"/>
          </a:xfrm>
        </p:spPr>
        <p:txBody>
          <a:bodyPr>
            <a:normAutofit/>
          </a:bodyPr>
          <a:lstStyle/>
          <a:p>
            <a:r>
              <a:rPr lang="en-US" dirty="0" smtClean="0"/>
              <a:t>The Assessment of Spirituality and Religious Sentiments (ASPIRES) scale: Its value for Research and Practice</a:t>
            </a:r>
            <a:endParaRPr lang="en-US" dirty="0"/>
          </a:p>
        </p:txBody>
      </p:sp>
      <p:sp>
        <p:nvSpPr>
          <p:cNvPr id="3" name="Subtitle 2"/>
          <p:cNvSpPr>
            <a:spLocks noGrp="1"/>
          </p:cNvSpPr>
          <p:nvPr>
            <p:ph type="subTitle" idx="1"/>
          </p:nvPr>
        </p:nvSpPr>
        <p:spPr>
          <a:xfrm>
            <a:off x="2057400" y="5105400"/>
            <a:ext cx="6400800" cy="1752600"/>
          </a:xfrm>
        </p:spPr>
        <p:txBody>
          <a:bodyPr/>
          <a:lstStyle/>
          <a:p>
            <a:r>
              <a:rPr lang="en-US" dirty="0" smtClean="0"/>
              <a:t>Ralph L. Piedmont, Ph.D.</a:t>
            </a:r>
          </a:p>
          <a:p>
            <a:r>
              <a:rPr lang="en-US" dirty="0" smtClean="0"/>
              <a:t>Loyola University Maryland</a:t>
            </a:r>
          </a:p>
          <a:p>
            <a:r>
              <a:rPr lang="en-US" dirty="0" smtClean="0"/>
              <a:t>April 11,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828800" y="3200400"/>
            <a:ext cx="914400" cy="366713"/>
          </a:xfrm>
          <a:prstGeom prst="rect">
            <a:avLst/>
          </a:prstGeom>
          <a:noFill/>
          <a:ln w="9525">
            <a:noFill/>
            <a:miter lim="800000"/>
            <a:headEnd/>
            <a:tailEnd/>
          </a:ln>
          <a:effectLst/>
        </p:spPr>
        <p:txBody>
          <a:bodyPr>
            <a:spAutoFit/>
          </a:bodyPr>
          <a:lstStyle/>
          <a:p>
            <a:pPr eaLnBrk="1" hangingPunct="1">
              <a:spcBef>
                <a:spcPct val="50000"/>
              </a:spcBef>
            </a:pPr>
            <a:endParaRPr lang="en-US"/>
          </a:p>
        </p:txBody>
      </p:sp>
      <p:sp>
        <p:nvSpPr>
          <p:cNvPr id="21507" name="Oval 3"/>
          <p:cNvSpPr>
            <a:spLocks noChangeArrowheads="1"/>
          </p:cNvSpPr>
          <p:nvPr/>
        </p:nvSpPr>
        <p:spPr bwMode="auto">
          <a:xfrm>
            <a:off x="914400" y="304800"/>
            <a:ext cx="7772400" cy="6248400"/>
          </a:xfrm>
          <a:prstGeom prst="ellipse">
            <a:avLst/>
          </a:prstGeom>
          <a:solidFill>
            <a:srgbClr val="FF9900"/>
          </a:solidFill>
          <a:ln w="9525">
            <a:solidFill>
              <a:schemeClr val="tx1"/>
            </a:solidFill>
            <a:round/>
            <a:headEnd/>
            <a:tailEnd/>
          </a:ln>
          <a:effectLst/>
        </p:spPr>
        <p:txBody>
          <a:bodyPr wrap="none" anchor="ctr"/>
          <a:lstStyle/>
          <a:p>
            <a:endParaRPr lang="en-US"/>
          </a:p>
        </p:txBody>
      </p:sp>
      <p:sp>
        <p:nvSpPr>
          <p:cNvPr id="21508" name="Line 4"/>
          <p:cNvSpPr>
            <a:spLocks noChangeShapeType="1"/>
          </p:cNvSpPr>
          <p:nvPr/>
        </p:nvSpPr>
        <p:spPr bwMode="auto">
          <a:xfrm>
            <a:off x="2667000" y="838200"/>
            <a:ext cx="4191000" cy="0"/>
          </a:xfrm>
          <a:prstGeom prst="line">
            <a:avLst/>
          </a:prstGeom>
          <a:noFill/>
          <a:ln w="9525">
            <a:solidFill>
              <a:schemeClr val="tx1"/>
            </a:solidFill>
            <a:round/>
            <a:headEnd/>
            <a:tailEnd/>
          </a:ln>
          <a:effectLst/>
        </p:spPr>
        <p:txBody>
          <a:bodyPr/>
          <a:lstStyle/>
          <a:p>
            <a:endParaRPr lang="en-US"/>
          </a:p>
        </p:txBody>
      </p:sp>
      <p:sp>
        <p:nvSpPr>
          <p:cNvPr id="21509" name="Line 5"/>
          <p:cNvSpPr>
            <a:spLocks noChangeShapeType="1"/>
          </p:cNvSpPr>
          <p:nvPr/>
        </p:nvSpPr>
        <p:spPr bwMode="auto">
          <a:xfrm>
            <a:off x="1524000" y="1752600"/>
            <a:ext cx="6553200" cy="0"/>
          </a:xfrm>
          <a:prstGeom prst="line">
            <a:avLst/>
          </a:prstGeom>
          <a:noFill/>
          <a:ln w="9525">
            <a:solidFill>
              <a:schemeClr val="tx1"/>
            </a:solidFill>
            <a:round/>
            <a:headEnd/>
            <a:tailEnd/>
          </a:ln>
          <a:effectLst/>
        </p:spPr>
        <p:txBody>
          <a:bodyPr/>
          <a:lstStyle/>
          <a:p>
            <a:endParaRPr lang="en-US"/>
          </a:p>
        </p:txBody>
      </p:sp>
      <p:sp>
        <p:nvSpPr>
          <p:cNvPr id="21510" name="Line 6"/>
          <p:cNvSpPr>
            <a:spLocks noChangeShapeType="1"/>
          </p:cNvSpPr>
          <p:nvPr/>
        </p:nvSpPr>
        <p:spPr bwMode="auto">
          <a:xfrm>
            <a:off x="1066800" y="2590800"/>
            <a:ext cx="7467600" cy="0"/>
          </a:xfrm>
          <a:prstGeom prst="line">
            <a:avLst/>
          </a:prstGeom>
          <a:noFill/>
          <a:ln w="9525">
            <a:solidFill>
              <a:schemeClr val="tx1"/>
            </a:solidFill>
            <a:round/>
            <a:headEnd/>
            <a:tailEnd/>
          </a:ln>
          <a:effectLst/>
        </p:spPr>
        <p:txBody>
          <a:bodyPr/>
          <a:lstStyle/>
          <a:p>
            <a:endParaRPr lang="en-US"/>
          </a:p>
        </p:txBody>
      </p:sp>
      <p:sp>
        <p:nvSpPr>
          <p:cNvPr id="21511" name="Line 7"/>
          <p:cNvSpPr>
            <a:spLocks noChangeShapeType="1"/>
          </p:cNvSpPr>
          <p:nvPr/>
        </p:nvSpPr>
        <p:spPr bwMode="auto">
          <a:xfrm flipV="1">
            <a:off x="914400" y="3429000"/>
            <a:ext cx="7772400" cy="0"/>
          </a:xfrm>
          <a:prstGeom prst="line">
            <a:avLst/>
          </a:prstGeom>
          <a:noFill/>
          <a:ln w="9525">
            <a:solidFill>
              <a:schemeClr val="tx1"/>
            </a:solidFill>
            <a:round/>
            <a:headEnd/>
            <a:tailEnd/>
          </a:ln>
          <a:effectLst/>
        </p:spPr>
        <p:txBody>
          <a:bodyPr/>
          <a:lstStyle/>
          <a:p>
            <a:endParaRPr lang="en-US"/>
          </a:p>
        </p:txBody>
      </p:sp>
      <p:sp>
        <p:nvSpPr>
          <p:cNvPr id="21512" name="Line 8"/>
          <p:cNvSpPr>
            <a:spLocks noChangeShapeType="1"/>
          </p:cNvSpPr>
          <p:nvPr/>
        </p:nvSpPr>
        <p:spPr bwMode="auto">
          <a:xfrm flipV="1">
            <a:off x="1066800" y="4343400"/>
            <a:ext cx="7467600" cy="0"/>
          </a:xfrm>
          <a:prstGeom prst="line">
            <a:avLst/>
          </a:prstGeom>
          <a:noFill/>
          <a:ln w="19050">
            <a:solidFill>
              <a:schemeClr val="tx1"/>
            </a:solidFill>
            <a:round/>
            <a:headEnd/>
            <a:tailEnd/>
          </a:ln>
          <a:effectLst/>
        </p:spPr>
        <p:txBody>
          <a:bodyPr/>
          <a:lstStyle/>
          <a:p>
            <a:endParaRPr lang="en-US"/>
          </a:p>
        </p:txBody>
      </p:sp>
      <p:sp>
        <p:nvSpPr>
          <p:cNvPr id="21514" name="Text Box 10"/>
          <p:cNvSpPr txBox="1">
            <a:spLocks noChangeArrowheads="1"/>
          </p:cNvSpPr>
          <p:nvPr/>
        </p:nvSpPr>
        <p:spPr bwMode="auto">
          <a:xfrm>
            <a:off x="1981200" y="457200"/>
            <a:ext cx="381000" cy="366713"/>
          </a:xfrm>
          <a:prstGeom prst="rect">
            <a:avLst/>
          </a:prstGeom>
          <a:noFill/>
          <a:ln w="9525">
            <a:noFill/>
            <a:miter lim="800000"/>
            <a:headEnd/>
            <a:tailEnd/>
          </a:ln>
          <a:effectLst/>
        </p:spPr>
        <p:txBody>
          <a:bodyPr>
            <a:spAutoFit/>
          </a:bodyPr>
          <a:lstStyle/>
          <a:p>
            <a:pPr eaLnBrk="1" hangingPunct="1"/>
            <a:r>
              <a:rPr lang="en-US" b="1"/>
              <a:t>N</a:t>
            </a:r>
          </a:p>
        </p:txBody>
      </p:sp>
      <p:sp>
        <p:nvSpPr>
          <p:cNvPr id="21515" name="Text Box 11"/>
          <p:cNvSpPr txBox="1">
            <a:spLocks noChangeArrowheads="1"/>
          </p:cNvSpPr>
          <p:nvPr/>
        </p:nvSpPr>
        <p:spPr bwMode="auto">
          <a:xfrm>
            <a:off x="990600" y="1524000"/>
            <a:ext cx="381000" cy="366713"/>
          </a:xfrm>
          <a:prstGeom prst="rect">
            <a:avLst/>
          </a:prstGeom>
          <a:noFill/>
          <a:ln w="9525">
            <a:noFill/>
            <a:miter lim="800000"/>
            <a:headEnd/>
            <a:tailEnd/>
          </a:ln>
          <a:effectLst/>
        </p:spPr>
        <p:txBody>
          <a:bodyPr>
            <a:spAutoFit/>
          </a:bodyPr>
          <a:lstStyle/>
          <a:p>
            <a:pPr eaLnBrk="1" hangingPunct="1">
              <a:spcBef>
                <a:spcPct val="50000"/>
              </a:spcBef>
            </a:pPr>
            <a:r>
              <a:rPr lang="en-US" b="1"/>
              <a:t>E</a:t>
            </a:r>
          </a:p>
        </p:txBody>
      </p:sp>
      <p:sp>
        <p:nvSpPr>
          <p:cNvPr id="21516" name="Text Box 12"/>
          <p:cNvSpPr txBox="1">
            <a:spLocks noChangeArrowheads="1"/>
          </p:cNvSpPr>
          <p:nvPr/>
        </p:nvSpPr>
        <p:spPr bwMode="auto">
          <a:xfrm>
            <a:off x="533400" y="2438400"/>
            <a:ext cx="381000" cy="366713"/>
          </a:xfrm>
          <a:prstGeom prst="rect">
            <a:avLst/>
          </a:prstGeom>
          <a:noFill/>
          <a:ln w="9525">
            <a:noFill/>
            <a:miter lim="800000"/>
            <a:headEnd/>
            <a:tailEnd/>
          </a:ln>
          <a:effectLst/>
        </p:spPr>
        <p:txBody>
          <a:bodyPr>
            <a:spAutoFit/>
          </a:bodyPr>
          <a:lstStyle/>
          <a:p>
            <a:pPr eaLnBrk="1" hangingPunct="1">
              <a:spcBef>
                <a:spcPct val="50000"/>
              </a:spcBef>
            </a:pPr>
            <a:r>
              <a:rPr lang="en-US" b="1"/>
              <a:t>O</a:t>
            </a:r>
          </a:p>
        </p:txBody>
      </p:sp>
      <p:sp>
        <p:nvSpPr>
          <p:cNvPr id="21517" name="Text Box 13"/>
          <p:cNvSpPr txBox="1">
            <a:spLocks noChangeArrowheads="1"/>
          </p:cNvSpPr>
          <p:nvPr/>
        </p:nvSpPr>
        <p:spPr bwMode="auto">
          <a:xfrm>
            <a:off x="381000" y="3200400"/>
            <a:ext cx="381000" cy="366713"/>
          </a:xfrm>
          <a:prstGeom prst="rect">
            <a:avLst/>
          </a:prstGeom>
          <a:noFill/>
          <a:ln w="9525">
            <a:noFill/>
            <a:miter lim="800000"/>
            <a:headEnd/>
            <a:tailEnd/>
          </a:ln>
          <a:effectLst/>
        </p:spPr>
        <p:txBody>
          <a:bodyPr>
            <a:spAutoFit/>
          </a:bodyPr>
          <a:lstStyle/>
          <a:p>
            <a:pPr eaLnBrk="1" hangingPunct="1">
              <a:spcBef>
                <a:spcPct val="50000"/>
              </a:spcBef>
            </a:pPr>
            <a:r>
              <a:rPr lang="en-US" b="1"/>
              <a:t>A</a:t>
            </a:r>
          </a:p>
        </p:txBody>
      </p:sp>
      <p:sp>
        <p:nvSpPr>
          <p:cNvPr id="21518" name="Text Box 14"/>
          <p:cNvSpPr txBox="1">
            <a:spLocks noChangeArrowheads="1"/>
          </p:cNvSpPr>
          <p:nvPr/>
        </p:nvSpPr>
        <p:spPr bwMode="auto">
          <a:xfrm>
            <a:off x="609600" y="4191000"/>
            <a:ext cx="304800" cy="366713"/>
          </a:xfrm>
          <a:prstGeom prst="rect">
            <a:avLst/>
          </a:prstGeom>
          <a:noFill/>
          <a:ln w="9525">
            <a:noFill/>
            <a:miter lim="800000"/>
            <a:headEnd/>
            <a:tailEnd/>
          </a:ln>
          <a:effectLst/>
        </p:spPr>
        <p:txBody>
          <a:bodyPr>
            <a:spAutoFit/>
          </a:bodyPr>
          <a:lstStyle/>
          <a:p>
            <a:pPr eaLnBrk="1" hangingPunct="1">
              <a:spcBef>
                <a:spcPct val="50000"/>
              </a:spcBef>
            </a:pPr>
            <a:r>
              <a:rPr lang="en-US" b="1"/>
              <a:t>C</a:t>
            </a:r>
          </a:p>
        </p:txBody>
      </p:sp>
      <p:sp>
        <p:nvSpPr>
          <p:cNvPr id="21520" name="Freeform 16"/>
          <p:cNvSpPr>
            <a:spLocks/>
          </p:cNvSpPr>
          <p:nvPr/>
        </p:nvSpPr>
        <p:spPr bwMode="auto">
          <a:xfrm>
            <a:off x="2424113" y="4484688"/>
            <a:ext cx="3692525" cy="1582737"/>
          </a:xfrm>
          <a:custGeom>
            <a:avLst/>
            <a:gdLst/>
            <a:ahLst/>
            <a:cxnLst>
              <a:cxn ang="0">
                <a:pos x="759" y="119"/>
              </a:cxn>
              <a:cxn ang="0">
                <a:pos x="868" y="110"/>
              </a:cxn>
              <a:cxn ang="0">
                <a:pos x="1006" y="18"/>
              </a:cxn>
              <a:cxn ang="0">
                <a:pos x="1070" y="0"/>
              </a:cxn>
              <a:cxn ang="0">
                <a:pos x="1371" y="46"/>
              </a:cxn>
              <a:cxn ang="0">
                <a:pos x="1518" y="64"/>
              </a:cxn>
              <a:cxn ang="0">
                <a:pos x="1554" y="119"/>
              </a:cxn>
              <a:cxn ang="0">
                <a:pos x="2286" y="229"/>
              </a:cxn>
              <a:cxn ang="0">
                <a:pos x="2286" y="558"/>
              </a:cxn>
              <a:cxn ang="0">
                <a:pos x="2158" y="786"/>
              </a:cxn>
              <a:cxn ang="0">
                <a:pos x="2020" y="796"/>
              </a:cxn>
              <a:cxn ang="0">
                <a:pos x="1966" y="869"/>
              </a:cxn>
              <a:cxn ang="0">
                <a:pos x="1911" y="933"/>
              </a:cxn>
              <a:cxn ang="0">
                <a:pos x="1710" y="997"/>
              </a:cxn>
              <a:cxn ang="0">
                <a:pos x="1463" y="988"/>
              </a:cxn>
              <a:cxn ang="0">
                <a:pos x="1435" y="969"/>
              </a:cxn>
              <a:cxn ang="0">
                <a:pos x="1362" y="951"/>
              </a:cxn>
              <a:cxn ang="0">
                <a:pos x="1115" y="933"/>
              </a:cxn>
              <a:cxn ang="0">
                <a:pos x="850" y="969"/>
              </a:cxn>
              <a:cxn ang="0">
                <a:pos x="603" y="951"/>
              </a:cxn>
              <a:cxn ang="0">
                <a:pos x="576" y="933"/>
              </a:cxn>
              <a:cxn ang="0">
                <a:pos x="475" y="905"/>
              </a:cxn>
              <a:cxn ang="0">
                <a:pos x="420" y="823"/>
              </a:cxn>
              <a:cxn ang="0">
                <a:pos x="366" y="768"/>
              </a:cxn>
              <a:cxn ang="0">
                <a:pos x="347" y="750"/>
              </a:cxn>
              <a:cxn ang="0">
                <a:pos x="228" y="631"/>
              </a:cxn>
              <a:cxn ang="0">
                <a:pos x="155" y="585"/>
              </a:cxn>
              <a:cxn ang="0">
                <a:pos x="73" y="521"/>
              </a:cxn>
              <a:cxn ang="0">
                <a:pos x="0" y="457"/>
              </a:cxn>
              <a:cxn ang="0">
                <a:pos x="9" y="412"/>
              </a:cxn>
              <a:cxn ang="0">
                <a:pos x="82" y="375"/>
              </a:cxn>
              <a:cxn ang="0">
                <a:pos x="201" y="338"/>
              </a:cxn>
              <a:cxn ang="0">
                <a:pos x="530" y="256"/>
              </a:cxn>
              <a:cxn ang="0">
                <a:pos x="548" y="165"/>
              </a:cxn>
              <a:cxn ang="0">
                <a:pos x="814" y="110"/>
              </a:cxn>
              <a:cxn ang="0">
                <a:pos x="759" y="119"/>
              </a:cxn>
            </a:cxnLst>
            <a:rect l="0" t="0" r="r" b="b"/>
            <a:pathLst>
              <a:path w="2326" h="997">
                <a:moveTo>
                  <a:pt x="759" y="119"/>
                </a:moveTo>
                <a:cubicBezTo>
                  <a:pt x="795" y="116"/>
                  <a:pt x="832" y="117"/>
                  <a:pt x="868" y="110"/>
                </a:cubicBezTo>
                <a:cubicBezTo>
                  <a:pt x="910" y="102"/>
                  <a:pt x="970" y="36"/>
                  <a:pt x="1006" y="18"/>
                </a:cubicBezTo>
                <a:cubicBezTo>
                  <a:pt x="1026" y="8"/>
                  <a:pt x="1049" y="7"/>
                  <a:pt x="1070" y="0"/>
                </a:cubicBezTo>
                <a:cubicBezTo>
                  <a:pt x="1176" y="8"/>
                  <a:pt x="1265" y="36"/>
                  <a:pt x="1371" y="46"/>
                </a:cubicBezTo>
                <a:cubicBezTo>
                  <a:pt x="1419" y="58"/>
                  <a:pt x="1473" y="44"/>
                  <a:pt x="1518" y="64"/>
                </a:cubicBezTo>
                <a:cubicBezTo>
                  <a:pt x="1538" y="73"/>
                  <a:pt x="1554" y="119"/>
                  <a:pt x="1554" y="119"/>
                </a:cubicBezTo>
                <a:cubicBezTo>
                  <a:pt x="1627" y="418"/>
                  <a:pt x="1891" y="224"/>
                  <a:pt x="2286" y="229"/>
                </a:cubicBezTo>
                <a:cubicBezTo>
                  <a:pt x="2326" y="350"/>
                  <a:pt x="2302" y="265"/>
                  <a:pt x="2286" y="558"/>
                </a:cubicBezTo>
                <a:cubicBezTo>
                  <a:pt x="2282" y="636"/>
                  <a:pt x="2258" y="775"/>
                  <a:pt x="2158" y="786"/>
                </a:cubicBezTo>
                <a:cubicBezTo>
                  <a:pt x="2112" y="791"/>
                  <a:pt x="2066" y="793"/>
                  <a:pt x="2020" y="796"/>
                </a:cubicBezTo>
                <a:cubicBezTo>
                  <a:pt x="1979" y="857"/>
                  <a:pt x="1999" y="834"/>
                  <a:pt x="1966" y="869"/>
                </a:cubicBezTo>
                <a:cubicBezTo>
                  <a:pt x="1955" y="910"/>
                  <a:pt x="1951" y="920"/>
                  <a:pt x="1911" y="933"/>
                </a:cubicBezTo>
                <a:cubicBezTo>
                  <a:pt x="1852" y="976"/>
                  <a:pt x="1781" y="987"/>
                  <a:pt x="1710" y="997"/>
                </a:cubicBezTo>
                <a:cubicBezTo>
                  <a:pt x="1628" y="994"/>
                  <a:pt x="1545" y="996"/>
                  <a:pt x="1463" y="988"/>
                </a:cubicBezTo>
                <a:cubicBezTo>
                  <a:pt x="1452" y="987"/>
                  <a:pt x="1446" y="973"/>
                  <a:pt x="1435" y="969"/>
                </a:cubicBezTo>
                <a:cubicBezTo>
                  <a:pt x="1411" y="960"/>
                  <a:pt x="1362" y="951"/>
                  <a:pt x="1362" y="951"/>
                </a:cubicBezTo>
                <a:cubicBezTo>
                  <a:pt x="1284" y="899"/>
                  <a:pt x="1217" y="928"/>
                  <a:pt x="1115" y="933"/>
                </a:cubicBezTo>
                <a:cubicBezTo>
                  <a:pt x="1029" y="954"/>
                  <a:pt x="938" y="962"/>
                  <a:pt x="850" y="969"/>
                </a:cubicBezTo>
                <a:cubicBezTo>
                  <a:pt x="768" y="963"/>
                  <a:pt x="685" y="962"/>
                  <a:pt x="603" y="951"/>
                </a:cubicBezTo>
                <a:cubicBezTo>
                  <a:pt x="592" y="950"/>
                  <a:pt x="586" y="937"/>
                  <a:pt x="576" y="933"/>
                </a:cubicBezTo>
                <a:cubicBezTo>
                  <a:pt x="546" y="921"/>
                  <a:pt x="506" y="913"/>
                  <a:pt x="475" y="905"/>
                </a:cubicBezTo>
                <a:cubicBezTo>
                  <a:pt x="464" y="873"/>
                  <a:pt x="442" y="848"/>
                  <a:pt x="420" y="823"/>
                </a:cubicBezTo>
                <a:cubicBezTo>
                  <a:pt x="403" y="804"/>
                  <a:pt x="384" y="786"/>
                  <a:pt x="366" y="768"/>
                </a:cubicBezTo>
                <a:cubicBezTo>
                  <a:pt x="360" y="762"/>
                  <a:pt x="347" y="750"/>
                  <a:pt x="347" y="750"/>
                </a:cubicBezTo>
                <a:cubicBezTo>
                  <a:pt x="319" y="693"/>
                  <a:pt x="289" y="651"/>
                  <a:pt x="228" y="631"/>
                </a:cubicBezTo>
                <a:cubicBezTo>
                  <a:pt x="200" y="613"/>
                  <a:pt x="187" y="595"/>
                  <a:pt x="155" y="585"/>
                </a:cubicBezTo>
                <a:cubicBezTo>
                  <a:pt x="128" y="567"/>
                  <a:pt x="96" y="544"/>
                  <a:pt x="73" y="521"/>
                </a:cubicBezTo>
                <a:cubicBezTo>
                  <a:pt x="42" y="489"/>
                  <a:pt x="42" y="471"/>
                  <a:pt x="0" y="457"/>
                </a:cubicBezTo>
                <a:cubicBezTo>
                  <a:pt x="3" y="442"/>
                  <a:pt x="2" y="425"/>
                  <a:pt x="9" y="412"/>
                </a:cubicBezTo>
                <a:cubicBezTo>
                  <a:pt x="18" y="396"/>
                  <a:pt x="73" y="378"/>
                  <a:pt x="82" y="375"/>
                </a:cubicBezTo>
                <a:cubicBezTo>
                  <a:pt x="121" y="361"/>
                  <a:pt x="161" y="349"/>
                  <a:pt x="201" y="338"/>
                </a:cubicBezTo>
                <a:cubicBezTo>
                  <a:pt x="264" y="243"/>
                  <a:pt x="434" y="268"/>
                  <a:pt x="530" y="256"/>
                </a:cubicBezTo>
                <a:cubicBezTo>
                  <a:pt x="531" y="246"/>
                  <a:pt x="536" y="185"/>
                  <a:pt x="548" y="165"/>
                </a:cubicBezTo>
                <a:cubicBezTo>
                  <a:pt x="597" y="84"/>
                  <a:pt x="752" y="110"/>
                  <a:pt x="814" y="110"/>
                </a:cubicBezTo>
                <a:lnTo>
                  <a:pt x="759" y="119"/>
                </a:lnTo>
                <a:close/>
              </a:path>
            </a:pathLst>
          </a:custGeom>
          <a:noFill/>
          <a:ln w="9525">
            <a:solidFill>
              <a:schemeClr val="tx1"/>
            </a:solidFill>
            <a:round/>
            <a:headEnd/>
            <a:tailEnd/>
          </a:ln>
          <a:effectLst/>
        </p:spPr>
        <p:txBody>
          <a:bodyPr/>
          <a:lstStyle/>
          <a:p>
            <a:endParaRPr lang="en-US"/>
          </a:p>
        </p:txBody>
      </p:sp>
      <p:sp>
        <p:nvSpPr>
          <p:cNvPr id="21521" name="Text Box 17"/>
          <p:cNvSpPr txBox="1">
            <a:spLocks noChangeArrowheads="1"/>
          </p:cNvSpPr>
          <p:nvPr/>
        </p:nvSpPr>
        <p:spPr bwMode="auto">
          <a:xfrm>
            <a:off x="2743200" y="4953000"/>
            <a:ext cx="3505200" cy="822325"/>
          </a:xfrm>
          <a:prstGeom prst="rect">
            <a:avLst/>
          </a:prstGeom>
          <a:noFill/>
          <a:ln w="9525">
            <a:noFill/>
            <a:miter lim="800000"/>
            <a:headEnd/>
            <a:tailEnd/>
          </a:ln>
          <a:effectLst/>
        </p:spPr>
        <p:txBody>
          <a:bodyPr>
            <a:spAutoFit/>
          </a:bodyPr>
          <a:lstStyle/>
          <a:p>
            <a:pPr algn="ctr" eaLnBrk="1" hangingPunct="1">
              <a:spcBef>
                <a:spcPct val="50000"/>
              </a:spcBef>
            </a:pPr>
            <a:r>
              <a:rPr lang="en-US" sz="2400" b="1">
                <a:solidFill>
                  <a:srgbClr val="000000"/>
                </a:solidFill>
                <a:latin typeface="Broadway" pitchFamily="82" charset="0"/>
              </a:rPr>
              <a:t>Personalis</a:t>
            </a:r>
            <a:r>
              <a:rPr lang="en-US" sz="2400" b="1">
                <a:latin typeface="Broadway" pitchFamily="82" charset="0"/>
              </a:rPr>
              <a:t>  </a:t>
            </a:r>
            <a:r>
              <a:rPr lang="en-US" sz="2400" b="1">
                <a:solidFill>
                  <a:srgbClr val="000000"/>
                </a:solidFill>
                <a:latin typeface="Broadway" pitchFamily="82" charset="0"/>
              </a:rPr>
              <a:t>In Cognita</a:t>
            </a:r>
          </a:p>
        </p:txBody>
      </p:sp>
      <p:sp>
        <p:nvSpPr>
          <p:cNvPr id="21522" name="Text Box 18"/>
          <p:cNvSpPr txBox="1">
            <a:spLocks noChangeArrowheads="1"/>
          </p:cNvSpPr>
          <p:nvPr/>
        </p:nvSpPr>
        <p:spPr bwMode="auto">
          <a:xfrm>
            <a:off x="2362200" y="1905000"/>
            <a:ext cx="1752600" cy="396875"/>
          </a:xfrm>
          <a:prstGeom prst="rect">
            <a:avLst/>
          </a:prstGeom>
          <a:noFill/>
          <a:ln w="9525">
            <a:noFill/>
            <a:miter lim="800000"/>
            <a:headEnd/>
            <a:tailEnd/>
          </a:ln>
          <a:effectLst/>
        </p:spPr>
        <p:txBody>
          <a:bodyPr>
            <a:spAutoFit/>
          </a:bodyPr>
          <a:lstStyle/>
          <a:p>
            <a:pPr eaLnBrk="1" hangingPunct="1">
              <a:spcBef>
                <a:spcPct val="50000"/>
              </a:spcBef>
            </a:pPr>
            <a:endParaRPr lang="en-US" sz="2000" b="1" i="1">
              <a:latin typeface="Broadway" pitchFamily="82" charset="0"/>
            </a:endParaRPr>
          </a:p>
        </p:txBody>
      </p:sp>
      <p:sp>
        <p:nvSpPr>
          <p:cNvPr id="21523" name="Freeform 19"/>
          <p:cNvSpPr>
            <a:spLocks/>
          </p:cNvSpPr>
          <p:nvPr/>
        </p:nvSpPr>
        <p:spPr bwMode="auto">
          <a:xfrm>
            <a:off x="1447800" y="381000"/>
            <a:ext cx="6983413" cy="4349750"/>
          </a:xfrm>
          <a:custGeom>
            <a:avLst/>
            <a:gdLst/>
            <a:ahLst/>
            <a:cxnLst>
              <a:cxn ang="0">
                <a:pos x="3141" y="365"/>
              </a:cxn>
              <a:cxn ang="0">
                <a:pos x="2986" y="273"/>
              </a:cxn>
              <a:cxn ang="0">
                <a:pos x="2812" y="237"/>
              </a:cxn>
              <a:cxn ang="0">
                <a:pos x="2602" y="118"/>
              </a:cxn>
              <a:cxn ang="0">
                <a:pos x="2080" y="45"/>
              </a:cxn>
              <a:cxn ang="0">
                <a:pos x="1559" y="81"/>
              </a:cxn>
              <a:cxn ang="0">
                <a:pos x="1358" y="145"/>
              </a:cxn>
              <a:cxn ang="0">
                <a:pos x="1011" y="264"/>
              </a:cxn>
              <a:cxn ang="0">
                <a:pos x="764" y="456"/>
              </a:cxn>
              <a:cxn ang="0">
                <a:pos x="508" y="520"/>
              </a:cxn>
              <a:cxn ang="0">
                <a:pos x="389" y="593"/>
              </a:cxn>
              <a:cxn ang="0">
                <a:pos x="343" y="877"/>
              </a:cxn>
              <a:cxn ang="0">
                <a:pos x="179" y="950"/>
              </a:cxn>
              <a:cxn ang="0">
                <a:pos x="133" y="977"/>
              </a:cxn>
              <a:cxn ang="0">
                <a:pos x="32" y="1489"/>
              </a:cxn>
              <a:cxn ang="0">
                <a:pos x="78" y="1837"/>
              </a:cxn>
              <a:cxn ang="0">
                <a:pos x="78" y="2019"/>
              </a:cxn>
              <a:cxn ang="0">
                <a:pos x="96" y="2248"/>
              </a:cxn>
              <a:cxn ang="0">
                <a:pos x="32" y="2486"/>
              </a:cxn>
              <a:cxn ang="0">
                <a:pos x="106" y="2577"/>
              </a:cxn>
              <a:cxn ang="0">
                <a:pos x="197" y="2586"/>
              </a:cxn>
              <a:cxn ang="0">
                <a:pos x="352" y="2659"/>
              </a:cxn>
              <a:cxn ang="0">
                <a:pos x="444" y="2733"/>
              </a:cxn>
              <a:cxn ang="0">
                <a:pos x="599" y="2669"/>
              </a:cxn>
              <a:cxn ang="0">
                <a:pos x="672" y="2559"/>
              </a:cxn>
              <a:cxn ang="0">
                <a:pos x="755" y="2513"/>
              </a:cxn>
              <a:cxn ang="0">
                <a:pos x="1056" y="2312"/>
              </a:cxn>
              <a:cxn ang="0">
                <a:pos x="1175" y="2358"/>
              </a:cxn>
              <a:cxn ang="0">
                <a:pos x="1760" y="2394"/>
              </a:cxn>
              <a:cxn ang="0">
                <a:pos x="1952" y="2230"/>
              </a:cxn>
              <a:cxn ang="0">
                <a:pos x="2154" y="2376"/>
              </a:cxn>
              <a:cxn ang="0">
                <a:pos x="2218" y="2550"/>
              </a:cxn>
              <a:cxn ang="0">
                <a:pos x="2382" y="2550"/>
              </a:cxn>
              <a:cxn ang="0">
                <a:pos x="2528" y="2413"/>
              </a:cxn>
              <a:cxn ang="0">
                <a:pos x="2517" y="2539"/>
              </a:cxn>
              <a:cxn ang="0">
                <a:pos x="3623" y="2603"/>
              </a:cxn>
              <a:cxn ang="0">
                <a:pos x="4254" y="2347"/>
              </a:cxn>
              <a:cxn ang="0">
                <a:pos x="4339" y="2083"/>
              </a:cxn>
              <a:cxn ang="0">
                <a:pos x="4384" y="1590"/>
              </a:cxn>
              <a:cxn ang="0">
                <a:pos x="4284" y="1471"/>
              </a:cxn>
              <a:cxn ang="0">
                <a:pos x="4156" y="1133"/>
              </a:cxn>
              <a:cxn ang="0">
                <a:pos x="4010" y="931"/>
              </a:cxn>
              <a:cxn ang="0">
                <a:pos x="3927" y="749"/>
              </a:cxn>
              <a:cxn ang="0">
                <a:pos x="3799" y="593"/>
              </a:cxn>
              <a:cxn ang="0">
                <a:pos x="3616" y="474"/>
              </a:cxn>
              <a:cxn ang="0">
                <a:pos x="3534" y="438"/>
              </a:cxn>
            </a:cxnLst>
            <a:rect l="0" t="0" r="r" b="b"/>
            <a:pathLst>
              <a:path w="4398" h="2740">
                <a:moveTo>
                  <a:pt x="3306" y="483"/>
                </a:moveTo>
                <a:cubicBezTo>
                  <a:pt x="3258" y="437"/>
                  <a:pt x="3205" y="386"/>
                  <a:pt x="3141" y="365"/>
                </a:cubicBezTo>
                <a:cubicBezTo>
                  <a:pt x="3088" y="309"/>
                  <a:pt x="3180" y="400"/>
                  <a:pt x="3068" y="328"/>
                </a:cubicBezTo>
                <a:cubicBezTo>
                  <a:pt x="3041" y="311"/>
                  <a:pt x="3018" y="281"/>
                  <a:pt x="2986" y="273"/>
                </a:cubicBezTo>
                <a:cubicBezTo>
                  <a:pt x="2962" y="267"/>
                  <a:pt x="2937" y="267"/>
                  <a:pt x="2912" y="264"/>
                </a:cubicBezTo>
                <a:cubicBezTo>
                  <a:pt x="2796" y="206"/>
                  <a:pt x="2987" y="297"/>
                  <a:pt x="2812" y="237"/>
                </a:cubicBezTo>
                <a:cubicBezTo>
                  <a:pt x="2795" y="231"/>
                  <a:pt x="2790" y="209"/>
                  <a:pt x="2775" y="200"/>
                </a:cubicBezTo>
                <a:cubicBezTo>
                  <a:pt x="2722" y="169"/>
                  <a:pt x="2659" y="137"/>
                  <a:pt x="2602" y="118"/>
                </a:cubicBezTo>
                <a:cubicBezTo>
                  <a:pt x="2518" y="90"/>
                  <a:pt x="2425" y="103"/>
                  <a:pt x="2336" y="99"/>
                </a:cubicBezTo>
                <a:cubicBezTo>
                  <a:pt x="2252" y="71"/>
                  <a:pt x="2167" y="54"/>
                  <a:pt x="2080" y="45"/>
                </a:cubicBezTo>
                <a:cubicBezTo>
                  <a:pt x="1960" y="0"/>
                  <a:pt x="1812" y="43"/>
                  <a:pt x="1687" y="63"/>
                </a:cubicBezTo>
                <a:cubicBezTo>
                  <a:pt x="1644" y="70"/>
                  <a:pt x="1602" y="75"/>
                  <a:pt x="1559" y="81"/>
                </a:cubicBezTo>
                <a:cubicBezTo>
                  <a:pt x="1534" y="84"/>
                  <a:pt x="1486" y="99"/>
                  <a:pt x="1486" y="99"/>
                </a:cubicBezTo>
                <a:cubicBezTo>
                  <a:pt x="1448" y="126"/>
                  <a:pt x="1403" y="134"/>
                  <a:pt x="1358" y="145"/>
                </a:cubicBezTo>
                <a:cubicBezTo>
                  <a:pt x="1274" y="201"/>
                  <a:pt x="1203" y="207"/>
                  <a:pt x="1102" y="218"/>
                </a:cubicBezTo>
                <a:cubicBezTo>
                  <a:pt x="1066" y="237"/>
                  <a:pt x="1050" y="254"/>
                  <a:pt x="1011" y="264"/>
                </a:cubicBezTo>
                <a:cubicBezTo>
                  <a:pt x="975" y="298"/>
                  <a:pt x="930" y="323"/>
                  <a:pt x="892" y="355"/>
                </a:cubicBezTo>
                <a:cubicBezTo>
                  <a:pt x="849" y="390"/>
                  <a:pt x="810" y="425"/>
                  <a:pt x="764" y="456"/>
                </a:cubicBezTo>
                <a:cubicBezTo>
                  <a:pt x="724" y="483"/>
                  <a:pt x="627" y="496"/>
                  <a:pt x="581" y="502"/>
                </a:cubicBezTo>
                <a:cubicBezTo>
                  <a:pt x="503" y="528"/>
                  <a:pt x="623" y="489"/>
                  <a:pt x="508" y="520"/>
                </a:cubicBezTo>
                <a:cubicBezTo>
                  <a:pt x="489" y="525"/>
                  <a:pt x="453" y="538"/>
                  <a:pt x="453" y="538"/>
                </a:cubicBezTo>
                <a:cubicBezTo>
                  <a:pt x="432" y="560"/>
                  <a:pt x="414" y="576"/>
                  <a:pt x="389" y="593"/>
                </a:cubicBezTo>
                <a:cubicBezTo>
                  <a:pt x="362" y="678"/>
                  <a:pt x="420" y="784"/>
                  <a:pt x="352" y="849"/>
                </a:cubicBezTo>
                <a:cubicBezTo>
                  <a:pt x="349" y="858"/>
                  <a:pt x="351" y="871"/>
                  <a:pt x="343" y="877"/>
                </a:cubicBezTo>
                <a:cubicBezTo>
                  <a:pt x="327" y="888"/>
                  <a:pt x="288" y="895"/>
                  <a:pt x="288" y="895"/>
                </a:cubicBezTo>
                <a:cubicBezTo>
                  <a:pt x="255" y="917"/>
                  <a:pt x="216" y="938"/>
                  <a:pt x="179" y="950"/>
                </a:cubicBezTo>
                <a:cubicBezTo>
                  <a:pt x="173" y="956"/>
                  <a:pt x="168" y="964"/>
                  <a:pt x="160" y="968"/>
                </a:cubicBezTo>
                <a:cubicBezTo>
                  <a:pt x="152" y="973"/>
                  <a:pt x="140" y="971"/>
                  <a:pt x="133" y="977"/>
                </a:cubicBezTo>
                <a:cubicBezTo>
                  <a:pt x="118" y="989"/>
                  <a:pt x="110" y="1009"/>
                  <a:pt x="96" y="1023"/>
                </a:cubicBezTo>
                <a:cubicBezTo>
                  <a:pt x="46" y="1177"/>
                  <a:pt x="90" y="1334"/>
                  <a:pt x="32" y="1489"/>
                </a:cubicBezTo>
                <a:cubicBezTo>
                  <a:pt x="37" y="1623"/>
                  <a:pt x="4" y="1712"/>
                  <a:pt x="69" y="1809"/>
                </a:cubicBezTo>
                <a:cubicBezTo>
                  <a:pt x="72" y="1818"/>
                  <a:pt x="72" y="1829"/>
                  <a:pt x="78" y="1837"/>
                </a:cubicBezTo>
                <a:cubicBezTo>
                  <a:pt x="85" y="1846"/>
                  <a:pt x="105" y="1844"/>
                  <a:pt x="106" y="1855"/>
                </a:cubicBezTo>
                <a:cubicBezTo>
                  <a:pt x="119" y="1967"/>
                  <a:pt x="116" y="1962"/>
                  <a:pt x="78" y="2019"/>
                </a:cubicBezTo>
                <a:cubicBezTo>
                  <a:pt x="70" y="2062"/>
                  <a:pt x="55" y="2107"/>
                  <a:pt x="23" y="2138"/>
                </a:cubicBezTo>
                <a:cubicBezTo>
                  <a:pt x="0" y="2210"/>
                  <a:pt x="30" y="2231"/>
                  <a:pt x="96" y="2248"/>
                </a:cubicBezTo>
                <a:cubicBezTo>
                  <a:pt x="137" y="2287"/>
                  <a:pt x="127" y="2332"/>
                  <a:pt x="96" y="2376"/>
                </a:cubicBezTo>
                <a:cubicBezTo>
                  <a:pt x="83" y="2415"/>
                  <a:pt x="55" y="2452"/>
                  <a:pt x="32" y="2486"/>
                </a:cubicBezTo>
                <a:cubicBezTo>
                  <a:pt x="23" y="2513"/>
                  <a:pt x="19" y="2543"/>
                  <a:pt x="51" y="2559"/>
                </a:cubicBezTo>
                <a:cubicBezTo>
                  <a:pt x="68" y="2567"/>
                  <a:pt x="106" y="2577"/>
                  <a:pt x="106" y="2577"/>
                </a:cubicBezTo>
                <a:cubicBezTo>
                  <a:pt x="119" y="2538"/>
                  <a:pt x="112" y="2530"/>
                  <a:pt x="179" y="2559"/>
                </a:cubicBezTo>
                <a:cubicBezTo>
                  <a:pt x="189" y="2563"/>
                  <a:pt x="188" y="2580"/>
                  <a:pt x="197" y="2586"/>
                </a:cubicBezTo>
                <a:cubicBezTo>
                  <a:pt x="213" y="2596"/>
                  <a:pt x="252" y="2605"/>
                  <a:pt x="252" y="2605"/>
                </a:cubicBezTo>
                <a:cubicBezTo>
                  <a:pt x="281" y="2649"/>
                  <a:pt x="298" y="2650"/>
                  <a:pt x="352" y="2659"/>
                </a:cubicBezTo>
                <a:cubicBezTo>
                  <a:pt x="366" y="2673"/>
                  <a:pt x="384" y="2682"/>
                  <a:pt x="398" y="2696"/>
                </a:cubicBezTo>
                <a:cubicBezTo>
                  <a:pt x="440" y="2738"/>
                  <a:pt x="389" y="2713"/>
                  <a:pt x="444" y="2733"/>
                </a:cubicBezTo>
                <a:cubicBezTo>
                  <a:pt x="490" y="2730"/>
                  <a:pt x="539" y="2740"/>
                  <a:pt x="581" y="2723"/>
                </a:cubicBezTo>
                <a:cubicBezTo>
                  <a:pt x="599" y="2716"/>
                  <a:pt x="586" y="2682"/>
                  <a:pt x="599" y="2669"/>
                </a:cubicBezTo>
                <a:cubicBezTo>
                  <a:pt x="605" y="2663"/>
                  <a:pt x="612" y="2656"/>
                  <a:pt x="618" y="2650"/>
                </a:cubicBezTo>
                <a:cubicBezTo>
                  <a:pt x="626" y="2600"/>
                  <a:pt x="623" y="2575"/>
                  <a:pt x="672" y="2559"/>
                </a:cubicBezTo>
                <a:cubicBezTo>
                  <a:pt x="681" y="2550"/>
                  <a:pt x="688" y="2537"/>
                  <a:pt x="700" y="2531"/>
                </a:cubicBezTo>
                <a:cubicBezTo>
                  <a:pt x="717" y="2522"/>
                  <a:pt x="755" y="2513"/>
                  <a:pt x="755" y="2513"/>
                </a:cubicBezTo>
                <a:cubicBezTo>
                  <a:pt x="828" y="2440"/>
                  <a:pt x="741" y="2350"/>
                  <a:pt x="810" y="2285"/>
                </a:cubicBezTo>
                <a:cubicBezTo>
                  <a:pt x="893" y="2292"/>
                  <a:pt x="974" y="2304"/>
                  <a:pt x="1056" y="2312"/>
                </a:cubicBezTo>
                <a:cubicBezTo>
                  <a:pt x="1087" y="2322"/>
                  <a:pt x="1117" y="2329"/>
                  <a:pt x="1148" y="2339"/>
                </a:cubicBezTo>
                <a:cubicBezTo>
                  <a:pt x="1157" y="2345"/>
                  <a:pt x="1167" y="2351"/>
                  <a:pt x="1175" y="2358"/>
                </a:cubicBezTo>
                <a:cubicBezTo>
                  <a:pt x="1191" y="2372"/>
                  <a:pt x="1221" y="2403"/>
                  <a:pt x="1221" y="2403"/>
                </a:cubicBezTo>
                <a:cubicBezTo>
                  <a:pt x="1401" y="2400"/>
                  <a:pt x="1581" y="2403"/>
                  <a:pt x="1760" y="2394"/>
                </a:cubicBezTo>
                <a:cubicBezTo>
                  <a:pt x="1781" y="2393"/>
                  <a:pt x="1828" y="2325"/>
                  <a:pt x="1843" y="2312"/>
                </a:cubicBezTo>
                <a:cubicBezTo>
                  <a:pt x="1872" y="2286"/>
                  <a:pt x="1919" y="2252"/>
                  <a:pt x="1952" y="2230"/>
                </a:cubicBezTo>
                <a:cubicBezTo>
                  <a:pt x="2045" y="2250"/>
                  <a:pt x="2048" y="2257"/>
                  <a:pt x="2117" y="2303"/>
                </a:cubicBezTo>
                <a:cubicBezTo>
                  <a:pt x="2127" y="2332"/>
                  <a:pt x="2143" y="2347"/>
                  <a:pt x="2154" y="2376"/>
                </a:cubicBezTo>
                <a:cubicBezTo>
                  <a:pt x="2163" y="2429"/>
                  <a:pt x="2173" y="2468"/>
                  <a:pt x="2199" y="2513"/>
                </a:cubicBezTo>
                <a:cubicBezTo>
                  <a:pt x="2206" y="2525"/>
                  <a:pt x="2207" y="2542"/>
                  <a:pt x="2218" y="2550"/>
                </a:cubicBezTo>
                <a:cubicBezTo>
                  <a:pt x="2233" y="2561"/>
                  <a:pt x="2272" y="2568"/>
                  <a:pt x="2272" y="2568"/>
                </a:cubicBezTo>
                <a:cubicBezTo>
                  <a:pt x="2277" y="2567"/>
                  <a:pt x="2363" y="2560"/>
                  <a:pt x="2382" y="2550"/>
                </a:cubicBezTo>
                <a:cubicBezTo>
                  <a:pt x="2417" y="2532"/>
                  <a:pt x="2423" y="2481"/>
                  <a:pt x="2455" y="2458"/>
                </a:cubicBezTo>
                <a:cubicBezTo>
                  <a:pt x="2478" y="2442"/>
                  <a:pt x="2508" y="2433"/>
                  <a:pt x="2528" y="2413"/>
                </a:cubicBezTo>
                <a:cubicBezTo>
                  <a:pt x="2556" y="2385"/>
                  <a:pt x="2583" y="2358"/>
                  <a:pt x="2611" y="2330"/>
                </a:cubicBezTo>
                <a:cubicBezTo>
                  <a:pt x="2636" y="2305"/>
                  <a:pt x="2493" y="2558"/>
                  <a:pt x="2517" y="2539"/>
                </a:cubicBezTo>
                <a:cubicBezTo>
                  <a:pt x="2550" y="2512"/>
                  <a:pt x="2806" y="2632"/>
                  <a:pt x="2846" y="2622"/>
                </a:cubicBezTo>
                <a:cubicBezTo>
                  <a:pt x="2943" y="2573"/>
                  <a:pt x="3518" y="2597"/>
                  <a:pt x="3623" y="2603"/>
                </a:cubicBezTo>
                <a:cubicBezTo>
                  <a:pt x="3632" y="2612"/>
                  <a:pt x="4012" y="2491"/>
                  <a:pt x="4025" y="2494"/>
                </a:cubicBezTo>
                <a:cubicBezTo>
                  <a:pt x="4104" y="2511"/>
                  <a:pt x="4191" y="2389"/>
                  <a:pt x="4254" y="2347"/>
                </a:cubicBezTo>
                <a:cubicBezTo>
                  <a:pt x="4312" y="2289"/>
                  <a:pt x="4364" y="2173"/>
                  <a:pt x="4373" y="2146"/>
                </a:cubicBezTo>
                <a:cubicBezTo>
                  <a:pt x="4387" y="2102"/>
                  <a:pt x="4336" y="2109"/>
                  <a:pt x="4339" y="2083"/>
                </a:cubicBezTo>
                <a:cubicBezTo>
                  <a:pt x="4398" y="1984"/>
                  <a:pt x="4349" y="2035"/>
                  <a:pt x="4394" y="1992"/>
                </a:cubicBezTo>
                <a:cubicBezTo>
                  <a:pt x="4391" y="1858"/>
                  <a:pt x="4392" y="1724"/>
                  <a:pt x="4384" y="1590"/>
                </a:cubicBezTo>
                <a:cubicBezTo>
                  <a:pt x="4382" y="1554"/>
                  <a:pt x="4366" y="1528"/>
                  <a:pt x="4339" y="1507"/>
                </a:cubicBezTo>
                <a:cubicBezTo>
                  <a:pt x="4322" y="1494"/>
                  <a:pt x="4284" y="1471"/>
                  <a:pt x="4284" y="1471"/>
                </a:cubicBezTo>
                <a:cubicBezTo>
                  <a:pt x="4233" y="1396"/>
                  <a:pt x="4232" y="1357"/>
                  <a:pt x="4211" y="1270"/>
                </a:cubicBezTo>
                <a:cubicBezTo>
                  <a:pt x="4199" y="1221"/>
                  <a:pt x="4172" y="1181"/>
                  <a:pt x="4156" y="1133"/>
                </a:cubicBezTo>
                <a:cubicBezTo>
                  <a:pt x="4138" y="1078"/>
                  <a:pt x="4124" y="996"/>
                  <a:pt x="4064" y="977"/>
                </a:cubicBezTo>
                <a:cubicBezTo>
                  <a:pt x="4057" y="972"/>
                  <a:pt x="4017" y="945"/>
                  <a:pt x="4010" y="931"/>
                </a:cubicBezTo>
                <a:cubicBezTo>
                  <a:pt x="3994" y="900"/>
                  <a:pt x="3989" y="863"/>
                  <a:pt x="3973" y="831"/>
                </a:cubicBezTo>
                <a:cubicBezTo>
                  <a:pt x="3963" y="790"/>
                  <a:pt x="3951" y="781"/>
                  <a:pt x="3927" y="749"/>
                </a:cubicBezTo>
                <a:cubicBezTo>
                  <a:pt x="3891" y="701"/>
                  <a:pt x="3861" y="664"/>
                  <a:pt x="3818" y="621"/>
                </a:cubicBezTo>
                <a:cubicBezTo>
                  <a:pt x="3810" y="613"/>
                  <a:pt x="3808" y="600"/>
                  <a:pt x="3799" y="593"/>
                </a:cubicBezTo>
                <a:cubicBezTo>
                  <a:pt x="3774" y="571"/>
                  <a:pt x="3738" y="554"/>
                  <a:pt x="3708" y="538"/>
                </a:cubicBezTo>
                <a:cubicBezTo>
                  <a:pt x="3681" y="498"/>
                  <a:pt x="3661" y="489"/>
                  <a:pt x="3616" y="474"/>
                </a:cubicBezTo>
                <a:cubicBezTo>
                  <a:pt x="3607" y="468"/>
                  <a:pt x="3599" y="460"/>
                  <a:pt x="3589" y="456"/>
                </a:cubicBezTo>
                <a:cubicBezTo>
                  <a:pt x="3571" y="448"/>
                  <a:pt x="3534" y="438"/>
                  <a:pt x="3534" y="438"/>
                </a:cubicBezTo>
                <a:cubicBezTo>
                  <a:pt x="3514" y="439"/>
                  <a:pt x="3306" y="399"/>
                  <a:pt x="3306" y="483"/>
                </a:cubicBezTo>
                <a:close/>
              </a:path>
            </a:pathLst>
          </a:custGeom>
          <a:noFill/>
          <a:ln w="9525">
            <a:solidFill>
              <a:schemeClr val="tx1"/>
            </a:solidFill>
            <a:round/>
            <a:headEnd/>
            <a:tailEnd/>
          </a:ln>
          <a:effectLst/>
        </p:spPr>
        <p:txBody>
          <a:bodyPr/>
          <a:lstStyle/>
          <a:p>
            <a:endParaRPr lang="en-US"/>
          </a:p>
        </p:txBody>
      </p:sp>
      <p:sp>
        <p:nvSpPr>
          <p:cNvPr id="21524" name="Text Box 20"/>
          <p:cNvSpPr txBox="1">
            <a:spLocks noChangeArrowheads="1"/>
          </p:cNvSpPr>
          <p:nvPr/>
        </p:nvSpPr>
        <p:spPr bwMode="auto">
          <a:xfrm rot="-2071530">
            <a:off x="2654300" y="1138238"/>
            <a:ext cx="1600200" cy="366712"/>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Well-Being</a:t>
            </a:r>
          </a:p>
        </p:txBody>
      </p:sp>
      <p:sp>
        <p:nvSpPr>
          <p:cNvPr id="21525" name="Text Box 21"/>
          <p:cNvSpPr txBox="1">
            <a:spLocks noChangeArrowheads="1"/>
          </p:cNvSpPr>
          <p:nvPr/>
        </p:nvSpPr>
        <p:spPr bwMode="auto">
          <a:xfrm rot="1881483">
            <a:off x="7010400" y="3581400"/>
            <a:ext cx="15240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Character</a:t>
            </a:r>
          </a:p>
        </p:txBody>
      </p:sp>
      <p:sp>
        <p:nvSpPr>
          <p:cNvPr id="21526" name="Text Box 22"/>
          <p:cNvSpPr txBox="1">
            <a:spLocks noChangeArrowheads="1"/>
          </p:cNvSpPr>
          <p:nvPr/>
        </p:nvSpPr>
        <p:spPr bwMode="auto">
          <a:xfrm>
            <a:off x="3657600" y="2286000"/>
            <a:ext cx="15240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Mysticism</a:t>
            </a:r>
          </a:p>
        </p:txBody>
      </p:sp>
      <p:sp>
        <p:nvSpPr>
          <p:cNvPr id="21527" name="Text Box 23"/>
          <p:cNvSpPr txBox="1">
            <a:spLocks noChangeArrowheads="1"/>
          </p:cNvSpPr>
          <p:nvPr/>
        </p:nvSpPr>
        <p:spPr bwMode="auto">
          <a:xfrm rot="993424">
            <a:off x="2092325" y="3276600"/>
            <a:ext cx="19050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Compassion</a:t>
            </a:r>
          </a:p>
        </p:txBody>
      </p:sp>
      <p:sp>
        <p:nvSpPr>
          <p:cNvPr id="21528" name="Text Box 24"/>
          <p:cNvSpPr txBox="1">
            <a:spLocks noChangeArrowheads="1"/>
          </p:cNvSpPr>
          <p:nvPr/>
        </p:nvSpPr>
        <p:spPr bwMode="auto">
          <a:xfrm>
            <a:off x="4724400" y="685800"/>
            <a:ext cx="13716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Anxiety</a:t>
            </a:r>
          </a:p>
        </p:txBody>
      </p:sp>
      <p:sp>
        <p:nvSpPr>
          <p:cNvPr id="21529" name="Text Box 25"/>
          <p:cNvSpPr txBox="1">
            <a:spLocks noChangeArrowheads="1"/>
          </p:cNvSpPr>
          <p:nvPr/>
        </p:nvSpPr>
        <p:spPr bwMode="auto">
          <a:xfrm>
            <a:off x="5791200" y="4038600"/>
            <a:ext cx="19812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Self-Discipline</a:t>
            </a:r>
          </a:p>
        </p:txBody>
      </p:sp>
      <p:sp>
        <p:nvSpPr>
          <p:cNvPr id="21530" name="Text Box 26"/>
          <p:cNvSpPr txBox="1">
            <a:spLocks noChangeArrowheads="1"/>
          </p:cNvSpPr>
          <p:nvPr/>
        </p:nvSpPr>
        <p:spPr bwMode="auto">
          <a:xfrm rot="-2761443">
            <a:off x="5723732" y="1980406"/>
            <a:ext cx="1752600" cy="366713"/>
          </a:xfrm>
          <a:prstGeom prst="rect">
            <a:avLst/>
          </a:prstGeom>
          <a:noFill/>
          <a:ln w="9525">
            <a:noFill/>
            <a:miter lim="800000"/>
            <a:headEnd/>
            <a:tailEnd/>
          </a:ln>
          <a:effectLst/>
        </p:spPr>
        <p:txBody>
          <a:bodyPr>
            <a:spAutoFit/>
          </a:bodyPr>
          <a:lstStyle/>
          <a:p>
            <a:pPr eaLnBrk="1" hangingPunct="1">
              <a:spcBef>
                <a:spcPct val="50000"/>
              </a:spcBef>
            </a:pPr>
            <a:r>
              <a:rPr lang="en-US" b="1" i="1">
                <a:solidFill>
                  <a:srgbClr val="000000"/>
                </a:solidFill>
                <a:latin typeface="Broadway" pitchFamily="82" charset="0"/>
              </a:rPr>
              <a:t>Exhibition</a:t>
            </a:r>
          </a:p>
        </p:txBody>
      </p:sp>
      <p:pic>
        <p:nvPicPr>
          <p:cNvPr id="21532" name="Picture 28" descr="MCj04283850000[1]"/>
          <p:cNvPicPr>
            <a:picLocks noChangeAspect="1" noChangeArrowheads="1"/>
          </p:cNvPicPr>
          <p:nvPr/>
        </p:nvPicPr>
        <p:blipFill>
          <a:blip r:embed="rId3" cstate="print"/>
          <a:srcRect/>
          <a:stretch>
            <a:fillRect/>
          </a:stretch>
        </p:blipFill>
        <p:spPr bwMode="auto">
          <a:xfrm>
            <a:off x="6858000" y="4648200"/>
            <a:ext cx="1765300" cy="19240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0"/>
            <a:ext cx="7772400" cy="2438400"/>
          </a:xfrm>
        </p:spPr>
        <p:txBody>
          <a:bodyPr/>
          <a:lstStyle/>
          <a:p>
            <a:r>
              <a:rPr lang="en-US" dirty="0" smtClean="0"/>
              <a:t>Five Empirical Criteria for Establishing the Construct Validity of a Numinous Scale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305800" cy="685800"/>
          </a:xfrm>
        </p:spPr>
        <p:txBody>
          <a:bodyPr>
            <a:noAutofit/>
          </a:bodyPr>
          <a:lstStyle/>
          <a:p>
            <a:pPr algn="ctr"/>
            <a:r>
              <a:rPr lang="en-US" dirty="0" smtClean="0"/>
              <a:t>5 Empirical Criteria</a:t>
            </a:r>
            <a:endParaRPr lang="en-US" dirty="0"/>
          </a:p>
        </p:txBody>
      </p:sp>
      <p:sp>
        <p:nvSpPr>
          <p:cNvPr id="3" name="Content Placeholder 2"/>
          <p:cNvSpPr>
            <a:spLocks noGrp="1"/>
          </p:cNvSpPr>
          <p:nvPr>
            <p:ph idx="1"/>
          </p:nvPr>
        </p:nvSpPr>
        <p:spPr>
          <a:xfrm>
            <a:off x="304800" y="1752600"/>
            <a:ext cx="8610600" cy="4267200"/>
          </a:xfrm>
        </p:spPr>
        <p:txBody>
          <a:bodyPr/>
          <a:lstStyle/>
          <a:p>
            <a:pPr marL="514350" indent="-514350">
              <a:buFont typeface="+mj-lt"/>
              <a:buAutoNum type="arabicPeriod"/>
            </a:pPr>
            <a:r>
              <a:rPr lang="en-US" dirty="0" smtClean="0"/>
              <a:t>Numinous construct should be INDEPENDENT of the Five Factor Model (FFM)</a:t>
            </a:r>
          </a:p>
          <a:p>
            <a:pPr marL="514350" indent="-514350">
              <a:buFont typeface="+mj-lt"/>
              <a:buAutoNum type="arabicPeriod"/>
            </a:pPr>
            <a:r>
              <a:rPr lang="en-US" dirty="0"/>
              <a:t>Have comparable generality as existing five and be sufficiently broad to encompass multiple </a:t>
            </a:r>
            <a:r>
              <a:rPr lang="en-US" dirty="0" smtClean="0"/>
              <a:t>facets</a:t>
            </a:r>
          </a:p>
          <a:p>
            <a:pPr marL="514350" indent="-514350">
              <a:buFont typeface="+mj-lt"/>
              <a:buAutoNum type="arabicPeriod"/>
            </a:pPr>
            <a:r>
              <a:rPr lang="en-US" dirty="0"/>
              <a:t>Be recoverable across information sources (e.g., cross-observer validity</a:t>
            </a:r>
            <a:r>
              <a:rPr lang="en-US" dirty="0" smtClean="0"/>
              <a:t>)</a:t>
            </a:r>
          </a:p>
          <a:p>
            <a:pPr marL="514350" indent="-514350">
              <a:buFont typeface="+mj-lt"/>
              <a:buAutoNum type="arabicPeriod"/>
            </a:pPr>
            <a:r>
              <a:rPr lang="en-US" dirty="0"/>
              <a:t>Evidence incremental validity over FFM in predicting important </a:t>
            </a:r>
            <a:r>
              <a:rPr lang="en-US" dirty="0" smtClean="0"/>
              <a:t>outcomes</a:t>
            </a:r>
          </a:p>
          <a:p>
            <a:pPr marL="514350" indent="-514350">
              <a:buFont typeface="+mj-lt"/>
              <a:buAutoNum type="arabicPeriod"/>
            </a:pPr>
            <a:r>
              <a:rPr lang="en-US" dirty="0"/>
              <a:t>Demonstrate cross-faith, cross-cultural generalizability</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926762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914400"/>
            <a:ext cx="8305800" cy="685800"/>
          </a:xfrm>
        </p:spPr>
        <p:txBody>
          <a:bodyPr>
            <a:noAutofit/>
          </a:bodyPr>
          <a:lstStyle/>
          <a:p>
            <a:pPr algn="ctr"/>
            <a:r>
              <a:rPr lang="en-US" dirty="0" smtClean="0"/>
              <a:t>5 Empirical Criteria</a:t>
            </a:r>
            <a:endParaRPr lang="en-US" dirty="0"/>
          </a:p>
        </p:txBody>
      </p:sp>
      <p:sp>
        <p:nvSpPr>
          <p:cNvPr id="3" name="Content Placeholder 2"/>
          <p:cNvSpPr>
            <a:spLocks noGrp="1"/>
          </p:cNvSpPr>
          <p:nvPr>
            <p:ph idx="1"/>
          </p:nvPr>
        </p:nvSpPr>
        <p:spPr>
          <a:xfrm>
            <a:off x="304800" y="1752600"/>
            <a:ext cx="8610600" cy="3581400"/>
          </a:xfrm>
        </p:spPr>
        <p:txBody>
          <a:bodyPr/>
          <a:lstStyle/>
          <a:p>
            <a:pPr marL="514350" indent="-514350">
              <a:buFont typeface="+mj-lt"/>
              <a:buAutoNum type="arabicPeriod"/>
            </a:pPr>
            <a:r>
              <a:rPr lang="en-US" dirty="0" smtClean="0"/>
              <a:t>By meeting these criteria a numinous scale would present itself as an empirically useful scale.</a:t>
            </a:r>
          </a:p>
          <a:p>
            <a:pPr marL="514350" indent="-514350">
              <a:buFont typeface="+mj-lt"/>
              <a:buAutoNum type="arabicPeriod"/>
            </a:pPr>
            <a:r>
              <a:rPr lang="en-US" dirty="0" smtClean="0"/>
              <a:t>The content of the scale, having shown relationships to both psychosocial and spiritual/religious criteria, would provide an empirical operationalization of what the numinous is, </a:t>
            </a:r>
            <a:r>
              <a:rPr lang="en-US" i="1" dirty="0" smtClean="0"/>
              <a:t>and what it is NOT</a:t>
            </a:r>
            <a:r>
              <a:rPr lang="en-US" dirty="0" smtClean="0"/>
              <a:t>.</a:t>
            </a:r>
          </a:p>
          <a:p>
            <a:pPr marL="514350" indent="-514350">
              <a:buFont typeface="+mj-lt"/>
              <a:buAutoNum type="arabicPeriod"/>
            </a:pPr>
            <a:r>
              <a:rPr lang="en-US" dirty="0" smtClean="0"/>
              <a:t>Such a construct would be able to move from mere description to a more inferential perspective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Roundtable Experience</a:t>
            </a:r>
            <a:endParaRPr lang="en-US" dirty="0"/>
          </a:p>
          <a:p>
            <a:pPr marL="914400" lvl="1" indent="-514350">
              <a:buFont typeface="+mj-lt"/>
              <a:buAutoNum type="alphaLcPeriod"/>
            </a:pPr>
            <a:r>
              <a:rPr lang="en-US" dirty="0" smtClean="0"/>
              <a:t>Diverse religious traditions</a:t>
            </a:r>
          </a:p>
          <a:p>
            <a:pPr marL="914400" lvl="1" indent="-514350">
              <a:buFont typeface="+mj-lt"/>
              <a:buAutoNum type="alphaLcPeriod"/>
            </a:pPr>
            <a:r>
              <a:rPr lang="en-US" dirty="0" smtClean="0"/>
              <a:t>What do all faiths call people to?</a:t>
            </a:r>
          </a:p>
          <a:p>
            <a:pPr marL="914400" lvl="1" indent="-514350">
              <a:buFont typeface="+mj-lt"/>
              <a:buAutoNum type="alphaLcPeriod"/>
            </a:pPr>
            <a:r>
              <a:rPr lang="en-US" dirty="0" smtClean="0"/>
              <a:t>Identified relevant dimensions (e.g., both/and thinking, tolerance of contradictions)</a:t>
            </a:r>
          </a:p>
          <a:p>
            <a:pPr marL="914400" lvl="1" indent="-514350">
              <a:buFont typeface="+mj-lt"/>
              <a:buAutoNum type="alphaLcPeriod"/>
            </a:pPr>
            <a:r>
              <a:rPr lang="en-US" dirty="0" smtClean="0"/>
              <a:t>Wrote items to reflect these universal qualities</a:t>
            </a:r>
          </a:p>
          <a:p>
            <a:pPr marL="914400" lvl="1" indent="-514350">
              <a:buFont typeface="+mj-lt"/>
              <a:buAutoNum type="alphaLcPeriod"/>
            </a:pPr>
            <a:r>
              <a:rPr lang="en-US" dirty="0" smtClean="0"/>
              <a:t>Applied the empirical approach noted above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p:txBody>
          <a:bodyPr/>
          <a:lstStyle/>
          <a:p>
            <a:pPr marL="514350" indent="-514350">
              <a:buNone/>
            </a:pPr>
            <a:r>
              <a:rPr lang="en-US" dirty="0" smtClean="0"/>
              <a:t>2. Identified a single dimension labeled, “Spiritual Transcendence”</a:t>
            </a:r>
          </a:p>
          <a:p>
            <a:pPr marL="514350" indent="-514350">
              <a:buNone/>
            </a:pPr>
            <a:r>
              <a:rPr lang="en-US" dirty="0" smtClean="0"/>
              <a:t>	Defined as, “A motivational drive to create a broad sense of personal meaning within an eschatological context; it represents a capacity to understand one’s life within a broader sense that goes beyond a person’s immediate sense of time and place.”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a:xfrm>
            <a:off x="152400" y="1935480"/>
            <a:ext cx="8915400" cy="4770120"/>
          </a:xfrm>
        </p:spPr>
        <p:txBody>
          <a:bodyPr/>
          <a:lstStyle/>
          <a:p>
            <a:pPr marL="514350" indent="-514350">
              <a:buNone/>
            </a:pPr>
            <a:r>
              <a:rPr lang="en-US" dirty="0" smtClean="0"/>
              <a:t>3. This single dimension was found to be multi-faceted, having 3 sub-dimensions:</a:t>
            </a:r>
            <a:r>
              <a:rPr lang="en-US" i="1" dirty="0" smtClean="0"/>
              <a:t>	</a:t>
            </a:r>
          </a:p>
          <a:p>
            <a:pPr marL="514350" indent="-514350">
              <a:buNone/>
            </a:pPr>
            <a:r>
              <a:rPr lang="en-US" i="1" dirty="0" smtClean="0"/>
              <a:t>Prayer Fulfillment</a:t>
            </a:r>
            <a:r>
              <a:rPr lang="en-US" dirty="0" smtClean="0"/>
              <a:t>:</a:t>
            </a:r>
            <a:r>
              <a:rPr lang="en-US" i="1" dirty="0" smtClean="0"/>
              <a:t> the ability to create a personal space that enables one to feel a positive connection to a larger transcendent reality</a:t>
            </a:r>
          </a:p>
          <a:p>
            <a:pPr marL="514350" indent="-514350">
              <a:buNone/>
            </a:pPr>
            <a:r>
              <a:rPr lang="en-US" i="1" dirty="0"/>
              <a:t>Universality: the belief in a larger meaning and purpose to life; that life is unfolding in a coherent, logical process; that there is an inherent connection among all living </a:t>
            </a:r>
            <a:r>
              <a:rPr lang="en-US" i="1" dirty="0" smtClean="0"/>
              <a:t>creatures</a:t>
            </a:r>
          </a:p>
          <a:p>
            <a:pPr marL="514350" indent="-514350">
              <a:buNone/>
            </a:pPr>
            <a:r>
              <a:rPr lang="en-US" i="1" dirty="0"/>
              <a:t>Connectedness:  feelings of belonging to and responsibility  for a larger human social reality that cuts across generations and groups </a:t>
            </a:r>
          </a:p>
          <a:p>
            <a:pPr marL="514350" indent="-514350">
              <a:buNone/>
            </a:pPr>
            <a:endParaRPr lang="en-US" i="1" dirty="0"/>
          </a:p>
          <a:p>
            <a:pPr marL="514350" indent="-514350">
              <a:buNone/>
            </a:pPr>
            <a:endParaRPr lang="en-US" i="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a:xfrm>
            <a:off x="685800" y="2057400"/>
            <a:ext cx="7772400" cy="3810000"/>
          </a:xfrm>
        </p:spPr>
        <p:txBody>
          <a:bodyPr>
            <a:normAutofit/>
          </a:bodyPr>
          <a:lstStyle/>
          <a:p>
            <a:pPr marL="514350" indent="-514350">
              <a:buNone/>
            </a:pPr>
            <a:r>
              <a:rPr lang="en-US" dirty="0"/>
              <a:t>4</a:t>
            </a:r>
            <a:r>
              <a:rPr lang="en-US" dirty="0" smtClean="0"/>
              <a:t>. Later work, building on findings from the research literature, added two new dimensions:</a:t>
            </a:r>
          </a:p>
          <a:p>
            <a:pPr marL="514350" indent="-514350">
              <a:buNone/>
            </a:pPr>
            <a:r>
              <a:rPr lang="en-US" dirty="0" smtClean="0"/>
              <a:t>	a. </a:t>
            </a:r>
            <a:r>
              <a:rPr lang="en-US" i="1" dirty="0" smtClean="0"/>
              <a:t>Religious Involvement: how actively involved a person is in performing various religious rituals and activities</a:t>
            </a:r>
          </a:p>
          <a:p>
            <a:pPr marL="514350" indent="-514350">
              <a:buNone/>
            </a:pPr>
            <a:r>
              <a:rPr lang="en-US" i="1" dirty="0" smtClean="0"/>
              <a:t>	b. Religious Crisis: the extent to which a person may be experiencing problems, difficulties of conflicts their God and/or faith community</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ASPIRES</a:t>
            </a:r>
            <a:endParaRPr lang="en-US" dirty="0"/>
          </a:p>
        </p:txBody>
      </p:sp>
      <p:sp>
        <p:nvSpPr>
          <p:cNvPr id="3" name="Content Placeholder 2"/>
          <p:cNvSpPr>
            <a:spLocks noGrp="1"/>
          </p:cNvSpPr>
          <p:nvPr>
            <p:ph idx="1"/>
          </p:nvPr>
        </p:nvSpPr>
        <p:spPr/>
        <p:txBody>
          <a:bodyPr/>
          <a:lstStyle/>
          <a:p>
            <a:r>
              <a:rPr lang="en-US" dirty="0" smtClean="0"/>
              <a:t>Long form contains 35 items (short form 12)</a:t>
            </a:r>
          </a:p>
          <a:p>
            <a:r>
              <a:rPr lang="en-US" dirty="0" smtClean="0"/>
              <a:t>Cover sheet asks for Demographics</a:t>
            </a:r>
          </a:p>
          <a:p>
            <a:r>
              <a:rPr lang="en-US" dirty="0" smtClean="0"/>
              <a:t>Second page, items 1 – 8 Religious Involvement; items 9 -12 Religious Crisis</a:t>
            </a:r>
          </a:p>
          <a:p>
            <a:r>
              <a:rPr lang="en-US" dirty="0" smtClean="0"/>
              <a:t>Third page contains the 23 Spiritual Transcendence items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ASPIRES</a:t>
            </a:r>
            <a:endParaRPr lang="en-US" dirty="0"/>
          </a:p>
        </p:txBody>
      </p:sp>
      <p:sp>
        <p:nvSpPr>
          <p:cNvPr id="3" name="Content Placeholder 2"/>
          <p:cNvSpPr>
            <a:spLocks noGrp="1"/>
          </p:cNvSpPr>
          <p:nvPr>
            <p:ph idx="1"/>
          </p:nvPr>
        </p:nvSpPr>
        <p:spPr/>
        <p:txBody>
          <a:bodyPr/>
          <a:lstStyle/>
          <a:p>
            <a:r>
              <a:rPr lang="en-US" dirty="0" smtClean="0"/>
              <a:t>There is an Excel scoring program available for the ASPIRES</a:t>
            </a:r>
          </a:p>
          <a:p>
            <a:r>
              <a:rPr lang="en-US" dirty="0" smtClean="0"/>
              <a:t>Entering the information in the provided spreadsheet, will generate a 4 page report</a:t>
            </a:r>
          </a:p>
          <a:p>
            <a:r>
              <a:rPr lang="en-US" dirty="0" smtClean="0"/>
              <a:t>Scores are normed on age and gender</a:t>
            </a:r>
          </a:p>
          <a:p>
            <a:r>
              <a:rPr lang="en-US" dirty="0" smtClean="0"/>
              <a:t>Creates T-scores where M = 50 and S = 10</a:t>
            </a:r>
          </a:p>
          <a:p>
            <a:r>
              <a:rPr lang="en-US" dirty="0" smtClean="0"/>
              <a:t>Allows one to understand the expectancies and motivations of the patient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pPr algn="ctr"/>
            <a:r>
              <a:rPr lang="en-US" dirty="0" smtClean="0"/>
              <a:t>A New Approach</a:t>
            </a:r>
            <a:endParaRPr lang="en-US" dirty="0"/>
          </a:p>
        </p:txBody>
      </p:sp>
      <p:sp>
        <p:nvSpPr>
          <p:cNvPr id="3" name="Content Placeholder 2"/>
          <p:cNvSpPr>
            <a:spLocks noGrp="1"/>
          </p:cNvSpPr>
          <p:nvPr>
            <p:ph idx="1"/>
          </p:nvPr>
        </p:nvSpPr>
        <p:spPr>
          <a:xfrm>
            <a:off x="152400" y="1905000"/>
            <a:ext cx="8839200" cy="4389120"/>
          </a:xfrm>
        </p:spPr>
        <p:txBody>
          <a:bodyPr/>
          <a:lstStyle/>
          <a:p>
            <a:r>
              <a:rPr lang="en-US" dirty="0" smtClean="0"/>
              <a:t>That will allow you to:</a:t>
            </a:r>
          </a:p>
          <a:p>
            <a:pPr marL="971550" lvl="1" indent="-514350">
              <a:buFont typeface="+mj-lt"/>
              <a:buAutoNum type="arabicPeriod"/>
            </a:pPr>
            <a:r>
              <a:rPr lang="en-US" dirty="0" smtClean="0"/>
              <a:t>Make inferences about patients regardless of your role</a:t>
            </a:r>
          </a:p>
          <a:p>
            <a:pPr marL="971550" lvl="1" indent="-514350">
              <a:buFont typeface="+mj-lt"/>
              <a:buAutoNum type="arabicPeriod"/>
            </a:pPr>
            <a:r>
              <a:rPr lang="en-US" dirty="0" smtClean="0"/>
              <a:t>Make interventions tailored to patients’ needs</a:t>
            </a:r>
          </a:p>
          <a:p>
            <a:pPr marL="971550" lvl="1" indent="-514350">
              <a:buFont typeface="+mj-lt"/>
              <a:buAutoNum type="arabicPeriod"/>
            </a:pPr>
            <a:r>
              <a:rPr lang="en-US" dirty="0" smtClean="0"/>
              <a:t>Use an empirically sound approach that supports research</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p:txBody>
          <a:bodyPr/>
          <a:lstStyle/>
          <a:p>
            <a:pPr marL="514350" indent="-514350">
              <a:buNone/>
            </a:pPr>
            <a:r>
              <a:rPr lang="en-US" dirty="0"/>
              <a:t>5</a:t>
            </a:r>
            <a:r>
              <a:rPr lang="en-US" dirty="0" smtClean="0"/>
              <a:t>. These dimensions have been found to be independent of the domains of the FFM, across faith groups, cultures, and languages</a:t>
            </a:r>
          </a:p>
          <a:p>
            <a:pPr marL="617220" lvl="2" indent="-342900">
              <a:buSzPct val="95000"/>
            </a:pPr>
            <a:r>
              <a:rPr lang="en-US" dirty="0" smtClean="0"/>
              <a:t>Has </a:t>
            </a:r>
            <a:r>
              <a:rPr lang="en-US" dirty="0"/>
              <a:t>been recovered in a variety of cultures and languages (e.g., Korean, Tagalog, Spanish, Czech, Hungarian, Polish, Chinese)</a:t>
            </a:r>
          </a:p>
          <a:p>
            <a:pPr marL="514350" indent="-514350">
              <a:buNone/>
            </a:pPr>
            <a:endParaRPr lang="en-US" dirty="0" smtClean="0"/>
          </a:p>
          <a:p>
            <a:pPr marL="514350" indent="-514350">
              <a:buNone/>
            </a:pPr>
            <a:r>
              <a:rPr lang="en-US"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p:txBody>
          <a:bodyPr/>
          <a:lstStyle/>
          <a:p>
            <a:pPr marL="514350" indent="-514350">
              <a:buNone/>
            </a:pPr>
            <a:r>
              <a:rPr lang="en-US" dirty="0"/>
              <a:t>6</a:t>
            </a:r>
            <a:r>
              <a:rPr lang="en-US" dirty="0" smtClean="0"/>
              <a:t>. Also developed was a rater version of the scale, which has also been shown to be reliable and valid</a:t>
            </a:r>
          </a:p>
          <a:p>
            <a:pPr marL="514350" indent="-514350">
              <a:buNone/>
            </a:pPr>
            <a:r>
              <a:rPr lang="en-US" dirty="0" smtClean="0"/>
              <a:t>		a. correlations between self and observer ratings provides strong evidence of consensual validity to the qualities being assessed by the scale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p:txBody>
          <a:bodyPr/>
          <a:lstStyle/>
          <a:p>
            <a:pPr marL="514350" indent="-514350">
              <a:buNone/>
            </a:pPr>
            <a:r>
              <a:rPr lang="en-US" dirty="0"/>
              <a:t>7</a:t>
            </a:r>
            <a:r>
              <a:rPr lang="en-US" dirty="0" smtClean="0"/>
              <a:t>. These dimensions have also been shown to evidence significant incremental validity in predicting a wide range of psychosocial criteria, and these findings have been replicated across faith groups, cultures, and languages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ASPIRES</a:t>
            </a:r>
            <a:r>
              <a:rPr lang="en-US" baseline="30000" dirty="0" smtClean="0"/>
              <a:t>® </a:t>
            </a:r>
            <a:r>
              <a:rPr lang="en-US" dirty="0" smtClean="0"/>
              <a:t> Development</a:t>
            </a:r>
            <a:endParaRPr lang="en-US" baseline="30000" dirty="0"/>
          </a:p>
        </p:txBody>
      </p:sp>
      <p:sp>
        <p:nvSpPr>
          <p:cNvPr id="3" name="Content Placeholder 2"/>
          <p:cNvSpPr>
            <a:spLocks noGrp="1"/>
          </p:cNvSpPr>
          <p:nvPr>
            <p:ph idx="1"/>
          </p:nvPr>
        </p:nvSpPr>
        <p:spPr>
          <a:xfrm>
            <a:off x="472440" y="1981200"/>
            <a:ext cx="8229600" cy="4389120"/>
          </a:xfrm>
        </p:spPr>
        <p:txBody>
          <a:bodyPr/>
          <a:lstStyle/>
          <a:p>
            <a:pPr marL="514350" indent="-514350">
              <a:buNone/>
            </a:pPr>
            <a:r>
              <a:rPr lang="en-US" dirty="0" smtClean="0"/>
              <a:t>8. Important Interpretive Features include:</a:t>
            </a:r>
          </a:p>
          <a:p>
            <a:pPr marL="708660" lvl="1" indent="-342900"/>
            <a:r>
              <a:rPr lang="en-US" dirty="0"/>
              <a:t> ASPIRES scale is valid for use with individuals across the spectrum of religious faiths, including those without any religious </a:t>
            </a:r>
            <a:r>
              <a:rPr lang="en-US" dirty="0" smtClean="0"/>
              <a:t>commitments</a:t>
            </a:r>
          </a:p>
          <a:p>
            <a:pPr marL="708660" lvl="1" indent="-342900"/>
            <a:r>
              <a:rPr lang="en-US" dirty="0"/>
              <a:t>Normative data that controls for age and gender, creates an interpretive context for understanding </a:t>
            </a:r>
            <a:r>
              <a:rPr lang="en-US" dirty="0" smtClean="0"/>
              <a:t>scores</a:t>
            </a:r>
          </a:p>
          <a:p>
            <a:pPr marL="708660" lvl="1" indent="-342900"/>
            <a:r>
              <a:rPr lang="en-US" dirty="0"/>
              <a:t>A causal influence on psychological functioning</a:t>
            </a:r>
          </a:p>
          <a:p>
            <a:pPr marL="708660" lvl="1" indent="-342900"/>
            <a:endParaRPr lang="en-US" dirty="0"/>
          </a:p>
          <a:p>
            <a:pPr marL="708660" lvl="1" indent="-342900"/>
            <a:endParaRPr lang="en-US" dirty="0"/>
          </a:p>
          <a:p>
            <a:pPr marL="708660" lvl="1" indent="-342900"/>
            <a:endParaRPr lang="en-US" dirty="0" smtClean="0"/>
          </a:p>
        </p:txBody>
      </p:sp>
    </p:spTree>
    <p:extLst>
      <p:ext uri="{BB962C8B-B14F-4D97-AF65-F5344CB8AC3E}">
        <p14:creationId xmlns:p14="http://schemas.microsoft.com/office/powerpoint/2010/main" val="1147018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1143000"/>
          </a:xfrm>
        </p:spPr>
        <p:txBody>
          <a:bodyPr/>
          <a:lstStyle/>
          <a:p>
            <a:r>
              <a:rPr lang="en-US" dirty="0" smtClean="0"/>
              <a:t>Case Example</a:t>
            </a:r>
            <a:endParaRPr lang="en-US" dirty="0"/>
          </a:p>
        </p:txBody>
      </p:sp>
      <p:sp>
        <p:nvSpPr>
          <p:cNvPr id="3" name="Content Placeholder 2"/>
          <p:cNvSpPr>
            <a:spLocks noGrp="1"/>
          </p:cNvSpPr>
          <p:nvPr>
            <p:ph idx="1"/>
          </p:nvPr>
        </p:nvSpPr>
        <p:spPr>
          <a:xfrm>
            <a:off x="266700" y="2133600"/>
            <a:ext cx="8458200" cy="4267200"/>
          </a:xfrm>
        </p:spPr>
        <p:txBody>
          <a:bodyPr/>
          <a:lstStyle/>
          <a:p>
            <a:r>
              <a:rPr lang="en-US" dirty="0" smtClean="0"/>
              <a:t>Robert D. is a 26 yr old White male. Indicates that he is an “atheist/agnostic.” Diagnosed with non-</a:t>
            </a:r>
            <a:r>
              <a:rPr lang="en-US" dirty="0" err="1" smtClean="0"/>
              <a:t>Hodgkins</a:t>
            </a:r>
            <a:r>
              <a:rPr lang="en-US" dirty="0" smtClean="0"/>
              <a:t> lymphoma in 2009. In July, 2011, received an auto transplant, then April, 2012 received an </a:t>
            </a:r>
            <a:r>
              <a:rPr lang="en-US" dirty="0" err="1" smtClean="0"/>
              <a:t>allo</a:t>
            </a:r>
            <a:r>
              <a:rPr lang="en-US" dirty="0" smtClean="0"/>
              <a:t> transplant, which created many complications. Completed ASPIRES in May, 2012 while in Intermediate Care Unit experiencing severe liver and kidney complications. He was also assessed independently by a clinical social worker.</a:t>
            </a:r>
          </a:p>
        </p:txBody>
      </p:sp>
    </p:spTree>
    <p:extLst>
      <p:ext uri="{BB962C8B-B14F-4D97-AF65-F5344CB8AC3E}">
        <p14:creationId xmlns:p14="http://schemas.microsoft.com/office/powerpoint/2010/main" val="908210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457200"/>
          </a:xfrm>
        </p:spPr>
        <p:txBody>
          <a:bodyPr>
            <a:normAutofit fontScale="90000"/>
          </a:bodyPr>
          <a:lstStyle/>
          <a:p>
            <a:endParaRPr lang="en-US" dirty="0"/>
          </a:p>
        </p:txBody>
      </p:sp>
      <p:graphicFrame>
        <p:nvGraphicFramePr>
          <p:cNvPr id="7" name="Content Placeholder 6"/>
          <p:cNvGraphicFramePr>
            <a:graphicFrameLocks noGrp="1"/>
          </p:cNvGraphicFramePr>
          <p:nvPr>
            <p:ph idx="1"/>
          </p:nvPr>
        </p:nvGraphicFramePr>
        <p:xfrm>
          <a:off x="304800" y="152400"/>
          <a:ext cx="8534400" cy="6477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90645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Worker Ratings</a:t>
            </a:r>
            <a:endParaRPr lang="en-US" dirty="0"/>
          </a:p>
        </p:txBody>
      </p:sp>
      <p:graphicFrame>
        <p:nvGraphicFramePr>
          <p:cNvPr id="6" name="Table Placeholder 5"/>
          <p:cNvGraphicFramePr>
            <a:graphicFrameLocks noGrp="1"/>
          </p:cNvGraphicFramePr>
          <p:nvPr>
            <p:ph type="tbl" idx="1"/>
          </p:nvPr>
        </p:nvGraphicFramePr>
        <p:xfrm>
          <a:off x="533400" y="1600201"/>
          <a:ext cx="8153399" cy="5120640"/>
        </p:xfrm>
        <a:graphic>
          <a:graphicData uri="http://schemas.openxmlformats.org/drawingml/2006/table">
            <a:tbl>
              <a:tblPr/>
              <a:tblGrid>
                <a:gridCol w="3387031"/>
                <a:gridCol w="825047"/>
                <a:gridCol w="951060"/>
                <a:gridCol w="1077074"/>
                <a:gridCol w="865064"/>
                <a:gridCol w="1048123"/>
              </a:tblGrid>
              <a:tr h="408695">
                <a:tc>
                  <a:txBody>
                    <a:bodyPr/>
                    <a:lstStyle/>
                    <a:p>
                      <a:pPr marL="0" marR="0">
                        <a:spcBef>
                          <a:spcPts val="0"/>
                        </a:spcBef>
                        <a:spcAft>
                          <a:spcPts val="0"/>
                        </a:spcAft>
                      </a:pP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None</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Calibri"/>
                          <a:cs typeface="Times New Roman"/>
                        </a:rPr>
                        <a:t>Very </a:t>
                      </a: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Little</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Some</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Much</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Calibri"/>
                          <a:cs typeface="Times New Roman"/>
                        </a:rPr>
                        <a:t>Very Much</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0319">
                <a:tc>
                  <a:txBody>
                    <a:bodyPr/>
                    <a:lstStyle/>
                    <a:p>
                      <a:pPr marL="0" marR="0">
                        <a:spcBef>
                          <a:spcPts val="0"/>
                        </a:spcBef>
                        <a:spcAft>
                          <a:spcPts val="0"/>
                        </a:spcAft>
                      </a:pPr>
                      <a:r>
                        <a:rPr lang="en-US" sz="1600" dirty="0">
                          <a:solidFill>
                            <a:schemeClr val="tx2"/>
                          </a:solidFill>
                          <a:latin typeface="Times New Roman"/>
                          <a:ea typeface="Calibri"/>
                          <a:cs typeface="Times New Roman"/>
                        </a:rPr>
                        <a:t>Overall, how much pain has the patient experienced in the previous 24 hours?</a:t>
                      </a:r>
                    </a:p>
                    <a:p>
                      <a:pPr marL="0" marR="0">
                        <a:spcBef>
                          <a:spcPts val="0"/>
                        </a:spcBef>
                        <a:spcAft>
                          <a:spcPts val="0"/>
                        </a:spcAft>
                      </a:pPr>
                      <a:r>
                        <a:rPr lang="en-US" sz="1600" dirty="0">
                          <a:latin typeface="Times New Roman"/>
                          <a:ea typeface="Calibri"/>
                          <a:cs typeface="Times New Roman"/>
                        </a:rPr>
                        <a:t>Overall, how much physical discomfort has the patient experienced within the past 24 hours?</a:t>
                      </a:r>
                    </a:p>
                    <a:p>
                      <a:pPr marL="0" marR="0">
                        <a:spcBef>
                          <a:spcPts val="0"/>
                        </a:spcBef>
                        <a:spcAft>
                          <a:spcPts val="0"/>
                        </a:spcAft>
                      </a:pPr>
                      <a:r>
                        <a:rPr lang="en-US" sz="1600" dirty="0">
                          <a:solidFill>
                            <a:schemeClr val="tx2"/>
                          </a:solidFill>
                          <a:latin typeface="Times New Roman"/>
                          <a:ea typeface="Calibri"/>
                          <a:cs typeface="Times New Roman"/>
                        </a:rPr>
                        <a:t>In the past 24 hours, how much contact has the patient had with family?</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b="1" dirty="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b="1"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b="1"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338">
                <a:tc>
                  <a:txBody>
                    <a:bodyPr/>
                    <a:lstStyle/>
                    <a:p>
                      <a:pPr marL="0" marR="0">
                        <a:spcBef>
                          <a:spcPts val="0"/>
                        </a:spcBef>
                        <a:spcAft>
                          <a:spcPts val="0"/>
                        </a:spcAft>
                      </a:pP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Calibri"/>
                          <a:cs typeface="Times New Roman"/>
                        </a:rPr>
                        <a:t>Very</a:t>
                      </a: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High</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b="1" dirty="0">
                          <a:latin typeface="Times New Roman"/>
                          <a:ea typeface="Calibri"/>
                          <a:cs typeface="Times New Roman"/>
                        </a:rPr>
                        <a:t>High</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b="1" dirty="0">
                          <a:latin typeface="Times New Roman"/>
                          <a:ea typeface="Calibri"/>
                          <a:cs typeface="Times New Roman"/>
                        </a:rPr>
                        <a:t>Neutral</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Low</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Calibri"/>
                          <a:cs typeface="Times New Roman"/>
                        </a:rPr>
                        <a:t>Very</a:t>
                      </a:r>
                      <a:endParaRPr lang="en-US" sz="1600">
                        <a:latin typeface="Times New Roman"/>
                        <a:ea typeface="Calibri"/>
                        <a:cs typeface="Times New Roman"/>
                      </a:endParaRPr>
                    </a:p>
                    <a:p>
                      <a:pPr marL="0" marR="0" algn="ctr">
                        <a:spcBef>
                          <a:spcPts val="0"/>
                        </a:spcBef>
                        <a:spcAft>
                          <a:spcPts val="0"/>
                        </a:spcAft>
                      </a:pPr>
                      <a:r>
                        <a:rPr lang="en-US" sz="1600" b="1">
                          <a:latin typeface="Times New Roman"/>
                          <a:ea typeface="Calibri"/>
                          <a:cs typeface="Times New Roman"/>
                        </a:rPr>
                        <a:t>Low</a:t>
                      </a:r>
                      <a:endParaRPr lang="en-US" sz="160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8447">
                <a:tc>
                  <a:txBody>
                    <a:bodyPr/>
                    <a:lstStyle/>
                    <a:p>
                      <a:pPr marL="0" marR="0">
                        <a:spcBef>
                          <a:spcPts val="0"/>
                        </a:spcBef>
                        <a:spcAft>
                          <a:spcPts val="0"/>
                        </a:spcAft>
                      </a:pPr>
                      <a:r>
                        <a:rPr lang="en-US" sz="1600" dirty="0">
                          <a:solidFill>
                            <a:schemeClr val="tx2"/>
                          </a:solidFill>
                          <a:latin typeface="Times New Roman"/>
                          <a:ea typeface="Calibri"/>
                          <a:cs typeface="Times New Roman"/>
                        </a:rPr>
                        <a:t>Rate the overall quality of care patient has received in past 24 hours</a:t>
                      </a:r>
                    </a:p>
                    <a:p>
                      <a:pPr marL="0" marR="0">
                        <a:spcBef>
                          <a:spcPts val="0"/>
                        </a:spcBef>
                        <a:spcAft>
                          <a:spcPts val="0"/>
                        </a:spcAft>
                      </a:pPr>
                      <a:r>
                        <a:rPr lang="en-US" sz="1600" dirty="0">
                          <a:latin typeface="Times New Roman"/>
                          <a:ea typeface="Calibri"/>
                          <a:cs typeface="Times New Roman"/>
                        </a:rPr>
                        <a:t>Rate the overall quality of patient’s current life experiences</a:t>
                      </a:r>
                    </a:p>
                    <a:p>
                      <a:pPr marL="0" marR="0">
                        <a:spcBef>
                          <a:spcPts val="0"/>
                        </a:spcBef>
                        <a:spcAft>
                          <a:spcPts val="0"/>
                        </a:spcAft>
                      </a:pPr>
                      <a:r>
                        <a:rPr lang="en-US" sz="1600" dirty="0">
                          <a:solidFill>
                            <a:schemeClr val="tx2"/>
                          </a:solidFill>
                          <a:latin typeface="Times New Roman"/>
                          <a:ea typeface="Calibri"/>
                          <a:cs typeface="Times New Roman"/>
                        </a:rPr>
                        <a:t>Rate the overall quality of the patient’s life</a:t>
                      </a:r>
                    </a:p>
                    <a:p>
                      <a:pPr marL="0" marR="0">
                        <a:spcBef>
                          <a:spcPts val="0"/>
                        </a:spcBef>
                        <a:spcAft>
                          <a:spcPts val="0"/>
                        </a:spcAft>
                      </a:pPr>
                      <a:r>
                        <a:rPr lang="en-US" sz="1600" dirty="0">
                          <a:latin typeface="Times New Roman"/>
                          <a:ea typeface="Calibri"/>
                          <a:cs typeface="Times New Roman"/>
                        </a:rPr>
                        <a:t>Rate the overall quality of patient’s relationship with God</a:t>
                      </a:r>
                    </a:p>
                    <a:p>
                      <a:pPr marL="0" marR="0">
                        <a:spcBef>
                          <a:spcPts val="0"/>
                        </a:spcBef>
                        <a:spcAft>
                          <a:spcPts val="0"/>
                        </a:spcAft>
                      </a:pPr>
                      <a:r>
                        <a:rPr lang="en-US" sz="1600" dirty="0">
                          <a:solidFill>
                            <a:schemeClr val="tx2"/>
                          </a:solidFill>
                          <a:latin typeface="Times New Roman"/>
                          <a:ea typeface="Calibri"/>
                          <a:cs typeface="Times New Roman"/>
                        </a:rPr>
                        <a:t>Rate the overall quality of patient’s relationship with his/her family </a:t>
                      </a: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p>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Calibri"/>
                        <a:cs typeface="Times New Roman"/>
                      </a:endParaRPr>
                    </a:p>
                    <a:p>
                      <a:pPr marL="0" marR="0" algn="ctr">
                        <a:spcBef>
                          <a:spcPts val="0"/>
                        </a:spcBef>
                        <a:spcAft>
                          <a:spcPts val="0"/>
                        </a:spcAft>
                      </a:pPr>
                      <a:r>
                        <a:rPr lang="en-US" sz="1600" dirty="0">
                          <a:latin typeface="Times New Roman"/>
                          <a:ea typeface="Calibri"/>
                          <a:cs typeface="Times New Roman"/>
                        </a:rPr>
                        <a:t></a:t>
                      </a: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p>
                      <a:pPr marL="0" marR="0" algn="ctr">
                        <a:spcBef>
                          <a:spcPts val="0"/>
                        </a:spcBef>
                        <a:spcAft>
                          <a:spcPts val="0"/>
                        </a:spcAft>
                      </a:pPr>
                      <a:endParaRPr lang="en-US" sz="1600" dirty="0" smtClean="0">
                        <a:latin typeface="Times New Roman"/>
                        <a:ea typeface="Calibri"/>
                        <a:cs typeface="Times New Roman"/>
                      </a:endParaRPr>
                    </a:p>
                    <a:p>
                      <a:pPr marL="0" marR="0" algn="ctr">
                        <a:spcBef>
                          <a:spcPts val="0"/>
                        </a:spcBef>
                        <a:spcAft>
                          <a:spcPts val="0"/>
                        </a:spcAft>
                      </a:pPr>
                      <a:r>
                        <a:rPr lang="en-US" sz="1600" dirty="0" smtClean="0">
                          <a:latin typeface="Times New Roman"/>
                          <a:ea typeface="Calibri"/>
                          <a:cs typeface="Times New Roman"/>
                        </a:rPr>
                        <a:t></a:t>
                      </a:r>
                      <a:endParaRPr lang="en-US" sz="1600" dirty="0">
                        <a:latin typeface="Times New Roman"/>
                        <a:ea typeface="Calibri"/>
                        <a:cs typeface="Times New Roman"/>
                      </a:endParaRPr>
                    </a:p>
                  </a:txBody>
                  <a:tcPr marL="44322" marR="443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87765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nvPr>
        </p:nvGraphicFramePr>
        <p:xfrm>
          <a:off x="228600" y="990600"/>
          <a:ext cx="8382000" cy="5867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5473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1143000"/>
          </a:xfrm>
        </p:spPr>
        <p:txBody>
          <a:bodyPr/>
          <a:lstStyle/>
          <a:p>
            <a:r>
              <a:rPr lang="en-US" dirty="0" smtClean="0"/>
              <a:t>Case Example</a:t>
            </a:r>
            <a:endParaRPr lang="en-US" dirty="0"/>
          </a:p>
        </p:txBody>
      </p:sp>
      <p:sp>
        <p:nvSpPr>
          <p:cNvPr id="3" name="Content Placeholder 2"/>
          <p:cNvSpPr>
            <a:spLocks noGrp="1"/>
          </p:cNvSpPr>
          <p:nvPr>
            <p:ph idx="1"/>
          </p:nvPr>
        </p:nvSpPr>
        <p:spPr>
          <a:xfrm>
            <a:off x="228600" y="2971800"/>
            <a:ext cx="8458200" cy="3048000"/>
          </a:xfrm>
        </p:spPr>
        <p:txBody>
          <a:bodyPr/>
          <a:lstStyle/>
          <a:p>
            <a:r>
              <a:rPr lang="en-US" dirty="0" smtClean="0"/>
              <a:t>Bobby T. is a 42 year old Caucasian male, alcoholic. While he has been in and out of treatment for many years, currently he has been consistently involved in AA for approximately 8 months. Currently he is unmarried and has been living in a rescue mission for men, where he is involved in a Christian-based treatment for addiction. </a:t>
            </a:r>
          </a:p>
        </p:txBody>
      </p:sp>
    </p:spTree>
    <p:extLst>
      <p:ext uri="{BB962C8B-B14F-4D97-AF65-F5344CB8AC3E}">
        <p14:creationId xmlns:p14="http://schemas.microsoft.com/office/powerpoint/2010/main" val="1628577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457200" y="838200"/>
          <a:ext cx="82296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5700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534400" cy="762000"/>
          </a:xfrm>
        </p:spPr>
        <p:txBody>
          <a:bodyPr>
            <a:noAutofit/>
          </a:bodyPr>
          <a:lstStyle/>
          <a:p>
            <a:pPr algn="ctr"/>
            <a:r>
              <a:rPr lang="en-US" dirty="0" smtClean="0"/>
              <a:t>Why Do We Study Spirituality?</a:t>
            </a:r>
            <a:endParaRPr lang="en-US" dirty="0"/>
          </a:p>
        </p:txBody>
      </p:sp>
      <p:sp>
        <p:nvSpPr>
          <p:cNvPr id="3" name="Content Placeholder 2"/>
          <p:cNvSpPr>
            <a:spLocks noGrp="1"/>
          </p:cNvSpPr>
          <p:nvPr>
            <p:ph idx="1"/>
          </p:nvPr>
        </p:nvSpPr>
        <p:spPr>
          <a:xfrm>
            <a:off x="609600" y="1676400"/>
            <a:ext cx="7772400" cy="4495800"/>
          </a:xfrm>
        </p:spPr>
        <p:txBody>
          <a:bodyPr>
            <a:normAutofit/>
          </a:bodyPr>
          <a:lstStyle/>
          <a:p>
            <a:pPr marL="514350" indent="-514350">
              <a:buFont typeface="+mj-lt"/>
              <a:buAutoNum type="arabicPeriod"/>
            </a:pPr>
            <a:r>
              <a:rPr lang="en-US" dirty="0" smtClean="0"/>
              <a:t>It relates to so many important medical outcomes, such as response to treatment, general health, quality of life</a:t>
            </a:r>
          </a:p>
          <a:p>
            <a:pPr marL="514350" indent="-514350">
              <a:buFont typeface="+mj-lt"/>
              <a:buAutoNum type="arabicPeriod"/>
            </a:pPr>
            <a:r>
              <a:rPr lang="en-US" dirty="0" smtClean="0"/>
              <a:t>It serves as a protective factor for illnesses both physical and psychiatric</a:t>
            </a:r>
          </a:p>
          <a:p>
            <a:pPr marL="514350" indent="-514350">
              <a:buFont typeface="+mj-lt"/>
              <a:buAutoNum type="arabicPeriod"/>
            </a:pPr>
            <a:r>
              <a:rPr lang="en-US" dirty="0" smtClean="0"/>
              <a:t>It is a very salient issue in any health crisis situation, such as:</a:t>
            </a:r>
          </a:p>
          <a:p>
            <a:pPr marL="1314450" lvl="2" indent="-514350"/>
            <a:r>
              <a:rPr lang="en-US" dirty="0" smtClean="0"/>
              <a:t>Palliative Care</a:t>
            </a:r>
          </a:p>
          <a:p>
            <a:pPr marL="1314450" lvl="2" indent="-514350"/>
            <a:r>
              <a:rPr lang="en-US" dirty="0" smtClean="0"/>
              <a:t>Cancer Treatment</a:t>
            </a:r>
          </a:p>
          <a:p>
            <a:pPr marL="1314450" lvl="2" indent="-514350"/>
            <a:r>
              <a:rPr lang="en-US" dirty="0" smtClean="0"/>
              <a:t>Any end-of-life or life threatening situation</a:t>
            </a:r>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Medical Use of the ASPIRES</a:t>
            </a:r>
            <a:endParaRPr lang="en-US" dirty="0"/>
          </a:p>
        </p:txBody>
      </p:sp>
      <p:sp>
        <p:nvSpPr>
          <p:cNvPr id="3" name="Content Placeholder 2"/>
          <p:cNvSpPr>
            <a:spLocks noGrp="1"/>
          </p:cNvSpPr>
          <p:nvPr>
            <p:ph idx="1"/>
          </p:nvPr>
        </p:nvSpPr>
        <p:spPr>
          <a:xfrm>
            <a:off x="533400" y="1676400"/>
            <a:ext cx="8229600" cy="4617720"/>
          </a:xfrm>
        </p:spPr>
        <p:txBody>
          <a:bodyPr>
            <a:normAutofit/>
          </a:bodyPr>
          <a:lstStyle/>
          <a:p>
            <a:r>
              <a:rPr lang="en-US" dirty="0" smtClean="0"/>
              <a:t>Quick and easy to give</a:t>
            </a:r>
          </a:p>
          <a:p>
            <a:r>
              <a:rPr lang="en-US" dirty="0" smtClean="0"/>
              <a:t>Patients easily accept completing it; although can also be given to knowledgeable informant</a:t>
            </a:r>
          </a:p>
          <a:p>
            <a:r>
              <a:rPr lang="en-US" dirty="0" smtClean="0"/>
              <a:t>Inclusive, appropriate for all populations</a:t>
            </a:r>
          </a:p>
          <a:p>
            <a:r>
              <a:rPr lang="en-US" dirty="0" smtClean="0"/>
              <a:t>Different aspects to spirituality that one needs to consider when responding to patients</a:t>
            </a:r>
          </a:p>
          <a:p>
            <a:r>
              <a:rPr lang="en-US" dirty="0" smtClean="0"/>
              <a:t>Surplus meaning of scores</a:t>
            </a:r>
          </a:p>
          <a:p>
            <a:r>
              <a:rPr lang="en-US" dirty="0" smtClean="0"/>
              <a:t>Obtained scores can be used in research examining role of spirituality</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685800" y="838200"/>
            <a:ext cx="7848600" cy="1524000"/>
          </a:xfrm>
        </p:spPr>
        <p:txBody>
          <a:bodyPr>
            <a:noAutofit/>
          </a:bodyPr>
          <a:lstStyle/>
          <a:p>
            <a:pPr algn="ctr"/>
            <a:r>
              <a:rPr lang="en-US" dirty="0" smtClean="0"/>
              <a:t>Questions - Contact me at: rpiedmont@loyola.edu</a:t>
            </a:r>
            <a:endParaRPr lang="en-US" dirty="0"/>
          </a:p>
        </p:txBody>
      </p:sp>
      <p:sp>
        <p:nvSpPr>
          <p:cNvPr id="32773" name="Rectangle 5"/>
          <p:cNvSpPr>
            <a:spLocks noGrp="1" noChangeArrowheads="1"/>
          </p:cNvSpPr>
          <p:nvPr>
            <p:ph type="body" sz="half" idx="1"/>
          </p:nvPr>
        </p:nvSpPr>
        <p:spPr>
          <a:xfrm>
            <a:off x="1981200" y="2465388"/>
            <a:ext cx="2663825" cy="3465512"/>
          </a:xfrm>
        </p:spPr>
        <p:txBody>
          <a:bodyPr/>
          <a:lstStyle/>
          <a:p>
            <a:pPr>
              <a:buFontTx/>
              <a:buNone/>
            </a:pPr>
            <a:r>
              <a:rPr lang="en-US" sz="9600" b="1" i="1">
                <a:latin typeface="Freestyle Script" pitchFamily="66" charset="0"/>
              </a:rPr>
              <a:t>Thank</a:t>
            </a:r>
          </a:p>
          <a:p>
            <a:pPr>
              <a:buFontTx/>
              <a:buNone/>
            </a:pPr>
            <a:r>
              <a:rPr lang="en-US" sz="9600" b="1" i="1">
                <a:latin typeface="Freestyle Script" pitchFamily="66" charset="0"/>
              </a:rPr>
              <a:t>	You</a:t>
            </a: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72050" y="1981200"/>
            <a:ext cx="3162300" cy="4114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143000"/>
          </a:xfrm>
        </p:spPr>
        <p:txBody>
          <a:bodyPr/>
          <a:lstStyle/>
          <a:p>
            <a:pPr algn="ctr"/>
            <a:r>
              <a:rPr lang="en-US" dirty="0" smtClean="0"/>
              <a:t>Conceptualizing Spirituality</a:t>
            </a:r>
            <a:endParaRPr lang="en-US" dirty="0"/>
          </a:p>
        </p:txBody>
      </p:sp>
      <p:sp>
        <p:nvSpPr>
          <p:cNvPr id="3" name="Content Placeholder 2"/>
          <p:cNvSpPr>
            <a:spLocks noGrp="1"/>
          </p:cNvSpPr>
          <p:nvPr>
            <p:ph idx="1"/>
          </p:nvPr>
        </p:nvSpPr>
        <p:spPr>
          <a:xfrm>
            <a:off x="685800" y="1828800"/>
            <a:ext cx="7772400" cy="4648200"/>
          </a:xfrm>
        </p:spPr>
        <p:txBody>
          <a:bodyPr>
            <a:normAutofit/>
          </a:bodyPr>
          <a:lstStyle/>
          <a:p>
            <a:pPr marL="514350" indent="-514350">
              <a:buFont typeface="+mj-lt"/>
              <a:buAutoNum type="arabicPeriod"/>
            </a:pPr>
            <a:r>
              <a:rPr lang="en-US" dirty="0" smtClean="0"/>
              <a:t>There are 3 ways to understand spirituality from a scientific perspective:</a:t>
            </a:r>
          </a:p>
          <a:p>
            <a:pPr marL="914400" lvl="1" indent="-514350">
              <a:buFont typeface="Wingdings" pitchFamily="2" charset="2"/>
              <a:buChar char="Ø"/>
            </a:pPr>
            <a:r>
              <a:rPr lang="en-US" dirty="0" smtClean="0"/>
              <a:t>Demographically – </a:t>
            </a:r>
            <a:r>
              <a:rPr lang="en-US" i="1" dirty="0" smtClean="0"/>
              <a:t>Spiritual Screener</a:t>
            </a:r>
          </a:p>
          <a:p>
            <a:pPr marL="914400" lvl="1" indent="-514350">
              <a:buFont typeface="Wingdings" pitchFamily="2" charset="2"/>
              <a:buChar char="Ø"/>
            </a:pPr>
            <a:r>
              <a:rPr lang="en-US" dirty="0" smtClean="0"/>
              <a:t>Culturally – </a:t>
            </a:r>
            <a:r>
              <a:rPr lang="en-US" i="1" dirty="0" smtClean="0"/>
              <a:t>Spiritual History</a:t>
            </a:r>
          </a:p>
          <a:p>
            <a:pPr marL="914400" lvl="1" indent="-514350">
              <a:buFont typeface="Wingdings" pitchFamily="2" charset="2"/>
              <a:buChar char="Ø"/>
            </a:pPr>
            <a:r>
              <a:rPr lang="en-US" dirty="0" smtClean="0"/>
              <a:t>Organismically  -- S</a:t>
            </a:r>
            <a:r>
              <a:rPr lang="en-US" i="1" dirty="0" smtClean="0"/>
              <a:t>piritual Assessment</a:t>
            </a:r>
          </a:p>
          <a:p>
            <a:pPr marL="514350" indent="-514350">
              <a:buFont typeface="+mj-lt"/>
              <a:buAutoNum type="arabicPeriod"/>
            </a:pPr>
            <a:r>
              <a:rPr lang="en-US" dirty="0" smtClean="0"/>
              <a:t>It is this last approach that will be the focus of this talk</a:t>
            </a:r>
          </a:p>
          <a:p>
            <a:pPr marL="514350" indent="-514350">
              <a:buFont typeface="+mj-lt"/>
              <a:buAutoNum type="arabicPeriod"/>
            </a:pPr>
            <a:r>
              <a:rPr lang="en-US" dirty="0" smtClean="0"/>
              <a:t>Spirituality and Religiousness as basic motivational qualities of the person</a:t>
            </a:r>
          </a:p>
          <a:p>
            <a:pPr marL="914400" lvl="1" indent="-51435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458200" cy="1447800"/>
          </a:xfrm>
        </p:spPr>
        <p:txBody>
          <a:bodyPr>
            <a:noAutofit/>
          </a:bodyPr>
          <a:lstStyle/>
          <a:p>
            <a:pPr algn="ctr"/>
            <a:r>
              <a:rPr lang="en-US" dirty="0" smtClean="0"/>
              <a:t>Current Status of Numinous Assessment</a:t>
            </a:r>
            <a:endParaRPr lang="en-US" dirty="0"/>
          </a:p>
        </p:txBody>
      </p:sp>
      <p:sp>
        <p:nvSpPr>
          <p:cNvPr id="3" name="Content Placeholder 2"/>
          <p:cNvSpPr>
            <a:spLocks noGrp="1"/>
          </p:cNvSpPr>
          <p:nvPr>
            <p:ph idx="1"/>
          </p:nvPr>
        </p:nvSpPr>
        <p:spPr>
          <a:xfrm>
            <a:off x="228600" y="2438400"/>
            <a:ext cx="8686800" cy="3733800"/>
          </a:xfrm>
        </p:spPr>
        <p:txBody>
          <a:bodyPr/>
          <a:lstStyle/>
          <a:p>
            <a:pPr marL="514350" indent="-514350">
              <a:buFont typeface="+mj-lt"/>
              <a:buAutoNum type="arabicPeriod"/>
            </a:pPr>
            <a:r>
              <a:rPr lang="en-US" dirty="0" smtClean="0"/>
              <a:t>No consensual definition of constructs</a:t>
            </a:r>
          </a:p>
          <a:p>
            <a:pPr marL="514350" indent="-514350">
              <a:buFont typeface="+mj-lt"/>
              <a:buAutoNum type="arabicPeriod"/>
            </a:pPr>
            <a:r>
              <a:rPr lang="en-US" dirty="0" smtClean="0"/>
              <a:t>Numerous technical issues in need of attention:</a:t>
            </a:r>
          </a:p>
          <a:p>
            <a:pPr marL="971550" lvl="1" indent="-514350">
              <a:buFont typeface="+mj-lt"/>
              <a:buAutoNum type="alphaLcPeriod"/>
            </a:pPr>
            <a:r>
              <a:rPr lang="en-US" dirty="0" smtClean="0"/>
              <a:t>Controlling for acquiescence</a:t>
            </a:r>
          </a:p>
          <a:p>
            <a:pPr marL="971550" lvl="1" indent="-514350">
              <a:buFont typeface="+mj-lt"/>
              <a:buAutoNum type="alphaLcPeriod"/>
            </a:pPr>
            <a:r>
              <a:rPr lang="en-US" dirty="0" smtClean="0"/>
              <a:t>No observer rating forms: no control for solipsism</a:t>
            </a:r>
          </a:p>
          <a:p>
            <a:pPr marL="971550" lvl="1" indent="-514350">
              <a:buFont typeface="+mj-lt"/>
              <a:buAutoNum type="alphaLcPeriod"/>
            </a:pPr>
            <a:r>
              <a:rPr lang="en-US" dirty="0" smtClean="0"/>
              <a:t>In health care, most measures are interview-based</a:t>
            </a:r>
          </a:p>
          <a:p>
            <a:pPr marL="971550" lvl="1" indent="-514350">
              <a:buNone/>
            </a:pPr>
            <a:r>
              <a:rPr lang="en-US" dirty="0" smtClean="0"/>
              <a:t>	(e.g., FICA and SPIRIT), mostly descriptive in nature</a:t>
            </a:r>
          </a:p>
          <a:p>
            <a:pPr marL="971550" lvl="1" indent="-514350">
              <a:buFont typeface="+mj-lt"/>
              <a:buAutoNum type="alphaLcPeriod" startAt="5"/>
            </a:pPr>
            <a:r>
              <a:rPr lang="en-US" dirty="0" smtClean="0"/>
              <a:t>Many measures lack normative information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772400" cy="1295400"/>
          </a:xfrm>
        </p:spPr>
        <p:txBody>
          <a:bodyPr>
            <a:noAutofit/>
          </a:bodyPr>
          <a:lstStyle/>
          <a:p>
            <a:pPr algn="ctr"/>
            <a:r>
              <a:rPr lang="en-US" dirty="0" smtClean="0"/>
              <a:t>A New Approach to Scale Development</a:t>
            </a:r>
            <a:endParaRPr lang="en-US" dirty="0"/>
          </a:p>
        </p:txBody>
      </p:sp>
      <p:sp>
        <p:nvSpPr>
          <p:cNvPr id="3" name="Content Placeholder 2"/>
          <p:cNvSpPr>
            <a:spLocks noGrp="1"/>
          </p:cNvSpPr>
          <p:nvPr>
            <p:ph idx="1"/>
          </p:nvPr>
        </p:nvSpPr>
        <p:spPr>
          <a:xfrm>
            <a:off x="228600" y="2438400"/>
            <a:ext cx="8686800" cy="3733800"/>
          </a:xfrm>
        </p:spPr>
        <p:txBody>
          <a:bodyPr/>
          <a:lstStyle/>
          <a:p>
            <a:pPr marL="514350" indent="-514350">
              <a:buFont typeface="Wingdings" pitchFamily="2" charset="2"/>
              <a:buChar char="§"/>
            </a:pPr>
            <a:r>
              <a:rPr lang="en-US" dirty="0" smtClean="0"/>
              <a:t>Rational (theoretical) approaches have not been successful in defining the numinous, </a:t>
            </a:r>
          </a:p>
          <a:p>
            <a:pPr marL="514350" indent="-514350">
              <a:buFont typeface="Wingdings" pitchFamily="2" charset="2"/>
              <a:buChar char="§"/>
            </a:pPr>
            <a:r>
              <a:rPr lang="en-US" dirty="0" smtClean="0"/>
              <a:t>Perhaps an empirical approach would be better</a:t>
            </a:r>
          </a:p>
          <a:p>
            <a:pPr marL="914400" lvl="1" indent="-514350">
              <a:buFont typeface="+mj-lt"/>
              <a:buAutoNum type="alphaLcPeriod"/>
            </a:pPr>
            <a:r>
              <a:rPr lang="en-US" dirty="0" smtClean="0"/>
              <a:t>See the numinous as a psychological variable</a:t>
            </a:r>
          </a:p>
          <a:p>
            <a:pPr marL="914400" lvl="1" indent="-514350">
              <a:buFont typeface="+mj-lt"/>
              <a:buAutoNum type="alphaLcPeriod"/>
            </a:pPr>
            <a:r>
              <a:rPr lang="en-US" dirty="0" smtClean="0"/>
              <a:t>A universal motivational source</a:t>
            </a:r>
          </a:p>
          <a:p>
            <a:pPr marL="914400" lvl="1" indent="-514350">
              <a:buFont typeface="+mj-lt"/>
              <a:buAutoNum type="alphaLcPeriod"/>
            </a:pPr>
            <a:r>
              <a:rPr lang="en-US" dirty="0" smtClean="0"/>
              <a:t>A nondenominational, non-theological construct</a:t>
            </a:r>
          </a:p>
          <a:p>
            <a:pPr marL="914400" lvl="1" indent="-514350">
              <a:buFont typeface="+mj-lt"/>
              <a:buAutoNum type="alphaLcPeriod"/>
            </a:pPr>
            <a:r>
              <a:rPr lang="en-US" dirty="0" smtClean="0"/>
              <a:t>Use the FFM as the empirical scaffolding for developing the construct.</a:t>
            </a:r>
          </a:p>
          <a:p>
            <a:pPr marL="514350" indent="-51435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371600"/>
          </a:xfrm>
        </p:spPr>
        <p:txBody>
          <a:bodyPr>
            <a:noAutofit/>
          </a:bodyPr>
          <a:lstStyle/>
          <a:p>
            <a:pPr algn="ctr"/>
            <a:r>
              <a:rPr lang="en-US" dirty="0" smtClean="0"/>
              <a:t>What is the Five-Factor Model</a:t>
            </a:r>
            <a:br>
              <a:rPr lang="en-US" dirty="0" smtClean="0"/>
            </a:br>
            <a:r>
              <a:rPr lang="en-US" dirty="0" smtClean="0"/>
              <a:t>of Personality?</a:t>
            </a:r>
            <a:endParaRPr lang="en-US" dirty="0"/>
          </a:p>
        </p:txBody>
      </p:sp>
      <p:sp>
        <p:nvSpPr>
          <p:cNvPr id="3" name="Content Placeholder 2"/>
          <p:cNvSpPr>
            <a:spLocks noGrp="1"/>
          </p:cNvSpPr>
          <p:nvPr>
            <p:ph idx="1"/>
          </p:nvPr>
        </p:nvSpPr>
        <p:spPr>
          <a:xfrm>
            <a:off x="304800" y="2362200"/>
            <a:ext cx="8610600" cy="3810000"/>
          </a:xfrm>
        </p:spPr>
        <p:txBody>
          <a:bodyPr/>
          <a:lstStyle/>
          <a:p>
            <a:pPr marL="914400" lvl="1" indent="-514350">
              <a:buFont typeface="Wingdings" pitchFamily="2" charset="2"/>
              <a:buChar char="§"/>
            </a:pPr>
            <a:r>
              <a:rPr lang="en-US" dirty="0" smtClean="0"/>
              <a:t>A comprehensive, taxonomic model of individual difference traits traditionally assumed as personality</a:t>
            </a:r>
          </a:p>
          <a:p>
            <a:pPr marL="914400" lvl="1" indent="-514350">
              <a:buFont typeface="Wingdings" pitchFamily="2" charset="2"/>
              <a:buChar char="§"/>
            </a:pPr>
            <a:r>
              <a:rPr lang="en-US" dirty="0" smtClean="0"/>
              <a:t>Developed out of the English lexicon, it represents adaptively significant qualities of people</a:t>
            </a:r>
          </a:p>
          <a:p>
            <a:pPr marL="914400" lvl="1" indent="-514350">
              <a:buFont typeface="Wingdings" pitchFamily="2" charset="2"/>
              <a:buChar char="§"/>
            </a:pPr>
            <a:r>
              <a:rPr lang="en-US" dirty="0" smtClean="0"/>
              <a:t>Dimensions found to be genetically heritable, structurally stable, predictively valuable, and cross-culturally valid</a:t>
            </a:r>
          </a:p>
          <a:p>
            <a:pPr marL="914400" lvl="1" indent="-514350">
              <a:buFont typeface="Wingdings" pitchFamily="2" charset="2"/>
              <a:buChar char="§"/>
            </a:pPr>
            <a:r>
              <a:rPr lang="en-US" dirty="0" smtClean="0"/>
              <a:t>Dimensions are: </a:t>
            </a:r>
            <a:r>
              <a:rPr lang="en-US" i="1" dirty="0" smtClean="0"/>
              <a:t>Neuroticism, Extraversion, Openness, Agreeableness, and Conscientiousness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819912"/>
            <a:ext cx="8229600" cy="1389888"/>
          </a:xfrm>
        </p:spPr>
        <p:txBody>
          <a:bodyPr>
            <a:noAutofit/>
          </a:bodyPr>
          <a:lstStyle/>
          <a:p>
            <a:pPr algn="ctr"/>
            <a:r>
              <a:rPr lang="en-US" dirty="0" smtClean="0"/>
              <a:t>What is the Five-Factor Model</a:t>
            </a:r>
            <a:br>
              <a:rPr lang="en-US" dirty="0" smtClean="0"/>
            </a:br>
            <a:r>
              <a:rPr lang="en-US" dirty="0" smtClean="0"/>
              <a:t>of Personality?</a:t>
            </a:r>
            <a:endParaRPr lang="en-US" dirty="0"/>
          </a:p>
        </p:txBody>
      </p:sp>
      <p:sp>
        <p:nvSpPr>
          <p:cNvPr id="14339" name="Rectangle 3"/>
          <p:cNvSpPr>
            <a:spLocks noGrp="1" noChangeArrowheads="1"/>
          </p:cNvSpPr>
          <p:nvPr>
            <p:ph idx="1"/>
          </p:nvPr>
        </p:nvSpPr>
        <p:spPr>
          <a:xfrm>
            <a:off x="457200" y="2240280"/>
            <a:ext cx="8229600" cy="3855720"/>
          </a:xfrm>
        </p:spPr>
        <p:txBody>
          <a:bodyPr/>
          <a:lstStyle/>
          <a:p>
            <a:pPr>
              <a:lnSpc>
                <a:spcPct val="90000"/>
              </a:lnSpc>
            </a:pPr>
            <a:r>
              <a:rPr lang="en-US" sz="2800" dirty="0"/>
              <a:t>Perhaps the most important aspect of this model is that it represents a taxonomy of personality traits</a:t>
            </a:r>
          </a:p>
          <a:p>
            <a:pPr>
              <a:lnSpc>
                <a:spcPct val="90000"/>
              </a:lnSpc>
            </a:pPr>
            <a:r>
              <a:rPr lang="en-US" sz="2800" dirty="0"/>
              <a:t>The value of a taxonomy is that it allows one to classify things, and the location of an object tells you much about what that object is and how it should relate to other objects</a:t>
            </a:r>
          </a:p>
          <a:p>
            <a:pPr>
              <a:lnSpc>
                <a:spcPct val="90000"/>
              </a:lnSpc>
            </a:pPr>
            <a:r>
              <a:rPr lang="en-US" sz="2800" dirty="0"/>
              <a:t>The FFM is to a psychometrist what latitude and longitude are to a cartographer: a way to organize and understand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World Map"/>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078" name="Text Box 6"/>
          <p:cNvSpPr txBox="1">
            <a:spLocks noChangeArrowheads="1"/>
          </p:cNvSpPr>
          <p:nvPr/>
        </p:nvSpPr>
        <p:spPr bwMode="auto">
          <a:xfrm>
            <a:off x="1828800" y="3200400"/>
            <a:ext cx="914400" cy="366713"/>
          </a:xfrm>
          <a:prstGeom prst="rect">
            <a:avLst/>
          </a:prstGeom>
          <a:noFill/>
          <a:ln w="9525">
            <a:noFill/>
            <a:miter lim="800000"/>
            <a:headEnd/>
            <a:tailEnd/>
          </a:ln>
          <a:effectLst/>
        </p:spPr>
        <p:txBody>
          <a:bodyPr>
            <a:spAutoFit/>
          </a:bodyPr>
          <a:lstStyle/>
          <a:p>
            <a:pPr eaLnBrk="1" hangingPunct="1">
              <a:spcBef>
                <a:spcPct val="50000"/>
              </a:spcBef>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1124</TotalTime>
  <Words>1438</Words>
  <Application>Microsoft Office PowerPoint</Application>
  <PresentationFormat>On-screen Show (4:3)</PresentationFormat>
  <Paragraphs>278</Paragraphs>
  <Slides>31</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Broadway</vt:lpstr>
      <vt:lpstr>Calibri</vt:lpstr>
      <vt:lpstr>Calibri Light</vt:lpstr>
      <vt:lpstr>Freestyle Script</vt:lpstr>
      <vt:lpstr>Times New Roman</vt:lpstr>
      <vt:lpstr>Wingdings</vt:lpstr>
      <vt:lpstr>Office Theme</vt:lpstr>
      <vt:lpstr>The Assessment of Spirituality and Religious Sentiments (ASPIRES) scale: Its value for Research and Practice</vt:lpstr>
      <vt:lpstr>A New Approach</vt:lpstr>
      <vt:lpstr>Why Do We Study Spirituality?</vt:lpstr>
      <vt:lpstr>Conceptualizing Spirituality</vt:lpstr>
      <vt:lpstr>Current Status of Numinous Assessment</vt:lpstr>
      <vt:lpstr>A New Approach to Scale Development</vt:lpstr>
      <vt:lpstr>What is the Five-Factor Model of Personality?</vt:lpstr>
      <vt:lpstr>What is the Five-Factor Model of Personality?</vt:lpstr>
      <vt:lpstr>PowerPoint Presentation</vt:lpstr>
      <vt:lpstr>PowerPoint Presentation</vt:lpstr>
      <vt:lpstr>Five Empirical Criteria for Establishing the Construct Validity of a Numinous Scale</vt:lpstr>
      <vt:lpstr>5 Empirical Criteria</vt:lpstr>
      <vt:lpstr>5 Empirical Criteria</vt:lpstr>
      <vt:lpstr>ASPIRES®  Development</vt:lpstr>
      <vt:lpstr>ASPIRES®  Development</vt:lpstr>
      <vt:lpstr>ASPIRES®  Development</vt:lpstr>
      <vt:lpstr>ASPIRES®  Development</vt:lpstr>
      <vt:lpstr>Overview of ASPIRES</vt:lpstr>
      <vt:lpstr>Overview of ASPIRES</vt:lpstr>
      <vt:lpstr>ASPIRES®  Development</vt:lpstr>
      <vt:lpstr>ASPIRES®  Development</vt:lpstr>
      <vt:lpstr>ASPIRES®  Development</vt:lpstr>
      <vt:lpstr>ASPIRES®  Development</vt:lpstr>
      <vt:lpstr>Case Example</vt:lpstr>
      <vt:lpstr>PowerPoint Presentation</vt:lpstr>
      <vt:lpstr>Social Worker Ratings</vt:lpstr>
      <vt:lpstr>PowerPoint Presentation</vt:lpstr>
      <vt:lpstr>Case Example</vt:lpstr>
      <vt:lpstr>PowerPoint Presentation</vt:lpstr>
      <vt:lpstr>Medical Use of the ASPIRES</vt:lpstr>
      <vt:lpstr>Questions - Contact me at: rpiedmont@loyola.edu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Ralph L. Piedmont</dc:creator>
  <cp:lastModifiedBy>Esmeralda Cordero</cp:lastModifiedBy>
  <cp:revision>199</cp:revision>
  <dcterms:created xsi:type="dcterms:W3CDTF">2011-04-05T02:52:03Z</dcterms:created>
  <dcterms:modified xsi:type="dcterms:W3CDTF">2016-03-23T16:02:50Z</dcterms:modified>
</cp:coreProperties>
</file>