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5" r:id="rId1"/>
  </p:sldMasterIdLst>
  <p:notesMasterIdLst>
    <p:notesMasterId r:id="rId45"/>
  </p:notesMasterIdLst>
  <p:handoutMasterIdLst>
    <p:handoutMasterId r:id="rId46"/>
  </p:handoutMasterIdLst>
  <p:sldIdLst>
    <p:sldId id="328" r:id="rId2"/>
    <p:sldId id="343" r:id="rId3"/>
    <p:sldId id="294" r:id="rId4"/>
    <p:sldId id="341" r:id="rId5"/>
    <p:sldId id="295" r:id="rId6"/>
    <p:sldId id="305" r:id="rId7"/>
    <p:sldId id="345" r:id="rId8"/>
    <p:sldId id="352" r:id="rId9"/>
    <p:sldId id="300" r:id="rId10"/>
    <p:sldId id="301" r:id="rId11"/>
    <p:sldId id="302" r:id="rId12"/>
    <p:sldId id="286" r:id="rId13"/>
    <p:sldId id="283" r:id="rId14"/>
    <p:sldId id="349" r:id="rId15"/>
    <p:sldId id="321" r:id="rId16"/>
    <p:sldId id="322" r:id="rId17"/>
    <p:sldId id="309" r:id="rId18"/>
    <p:sldId id="316" r:id="rId19"/>
    <p:sldId id="318" r:id="rId20"/>
    <p:sldId id="347" r:id="rId21"/>
    <p:sldId id="354" r:id="rId22"/>
    <p:sldId id="323" r:id="rId23"/>
    <p:sldId id="344" r:id="rId24"/>
    <p:sldId id="324" r:id="rId25"/>
    <p:sldId id="342" r:id="rId26"/>
    <p:sldId id="327" r:id="rId27"/>
    <p:sldId id="355" r:id="rId28"/>
    <p:sldId id="276" r:id="rId29"/>
    <p:sldId id="278" r:id="rId30"/>
    <p:sldId id="280" r:id="rId31"/>
    <p:sldId id="279" r:id="rId32"/>
    <p:sldId id="336" r:id="rId33"/>
    <p:sldId id="306" r:id="rId34"/>
    <p:sldId id="320" r:id="rId35"/>
    <p:sldId id="331" r:id="rId36"/>
    <p:sldId id="330" r:id="rId37"/>
    <p:sldId id="332" r:id="rId38"/>
    <p:sldId id="333" r:id="rId39"/>
    <p:sldId id="350" r:id="rId40"/>
    <p:sldId id="290" r:id="rId41"/>
    <p:sldId id="356" r:id="rId42"/>
    <p:sldId id="337" r:id="rId43"/>
    <p:sldId id="351" r:id="rId44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9763" autoAdjust="0"/>
  </p:normalViewPr>
  <p:slideViewPr>
    <p:cSldViewPr snapToGrid="0" snapToObjects="1">
      <p:cViewPr>
        <p:scale>
          <a:sx n="110" d="100"/>
          <a:sy n="110" d="100"/>
        </p:scale>
        <p:origin x="-99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3912"/>
    </p:cViewPr>
  </p:sorterViewPr>
  <p:notesViewPr>
    <p:cSldViewPr snapToGrid="0" snapToObjects="1">
      <p:cViewPr varScale="1">
        <p:scale>
          <a:sx n="99" d="100"/>
          <a:sy n="99" d="100"/>
        </p:scale>
        <p:origin x="-3558" y="-102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1st Choice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Healthy Lifestyle</c:v>
                </c:pt>
                <c:pt idx="1">
                  <c:v>Cancer risk prevention</c:v>
                </c:pt>
                <c:pt idx="2">
                  <c:v>Navigating/Access to Care</c:v>
                </c:pt>
                <c:pt idx="3">
                  <c:v>Mental Illness</c:v>
                </c:pt>
                <c:pt idx="4">
                  <c:v>Visiting the sick</c:v>
                </c:pt>
                <c:pt idx="5">
                  <c:v>Education/Screening HIV HepC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46.15</c:v>
                </c:pt>
                <c:pt idx="1">
                  <c:v>7.69</c:v>
                </c:pt>
                <c:pt idx="2">
                  <c:v>15.38</c:v>
                </c:pt>
                <c:pt idx="3">
                  <c:v>23.08</c:v>
                </c:pt>
                <c:pt idx="4">
                  <c:v>0</c:v>
                </c:pt>
                <c:pt idx="5">
                  <c:v>7.69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2nd Choice2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Healthy Lifestyle</c:v>
                </c:pt>
                <c:pt idx="1">
                  <c:v>Cancer risk prevention</c:v>
                </c:pt>
                <c:pt idx="2">
                  <c:v>Navigating/Access to Care</c:v>
                </c:pt>
                <c:pt idx="3">
                  <c:v>Mental Illness</c:v>
                </c:pt>
                <c:pt idx="4">
                  <c:v>Visiting the sick</c:v>
                </c:pt>
                <c:pt idx="5">
                  <c:v>Education/Screening HIV HepC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23.04</c:v>
                </c:pt>
                <c:pt idx="1">
                  <c:v>38.46</c:v>
                </c:pt>
                <c:pt idx="2">
                  <c:v>7.69</c:v>
                </c:pt>
                <c:pt idx="3">
                  <c:v>7.69</c:v>
                </c:pt>
                <c:pt idx="4">
                  <c:v>23.08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3rd Choice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Healthy Lifestyle</c:v>
                </c:pt>
                <c:pt idx="1">
                  <c:v>Cancer risk prevention</c:v>
                </c:pt>
                <c:pt idx="2">
                  <c:v>Navigating/Access to Care</c:v>
                </c:pt>
                <c:pt idx="3">
                  <c:v>Mental Illness</c:v>
                </c:pt>
                <c:pt idx="4">
                  <c:v>Visiting the sick</c:v>
                </c:pt>
                <c:pt idx="5">
                  <c:v>Education/Screening HIV HepC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7.69</c:v>
                </c:pt>
                <c:pt idx="1">
                  <c:v>30.77</c:v>
                </c:pt>
                <c:pt idx="2">
                  <c:v>30.77</c:v>
                </c:pt>
                <c:pt idx="3">
                  <c:v>15.38</c:v>
                </c:pt>
                <c:pt idx="4">
                  <c:v>7.69</c:v>
                </c:pt>
                <c:pt idx="5">
                  <c:v>7.69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4th Choice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Healthy Lifestyle</c:v>
                </c:pt>
                <c:pt idx="1">
                  <c:v>Cancer risk prevention</c:v>
                </c:pt>
                <c:pt idx="2">
                  <c:v>Navigating/Access to Care</c:v>
                </c:pt>
                <c:pt idx="3">
                  <c:v>Mental Illness</c:v>
                </c:pt>
                <c:pt idx="4">
                  <c:v>Visiting the sick</c:v>
                </c:pt>
                <c:pt idx="5">
                  <c:v>Education/Screening HIV HepC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15.38</c:v>
                </c:pt>
                <c:pt idx="1">
                  <c:v>0</c:v>
                </c:pt>
                <c:pt idx="2">
                  <c:v>23.08</c:v>
                </c:pt>
                <c:pt idx="3">
                  <c:v>46.15</c:v>
                </c:pt>
                <c:pt idx="4">
                  <c:v>15.38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5th Choice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Healthy Lifestyle</c:v>
                </c:pt>
                <c:pt idx="1">
                  <c:v>Cancer risk prevention</c:v>
                </c:pt>
                <c:pt idx="2">
                  <c:v>Navigating/Access to Care</c:v>
                </c:pt>
                <c:pt idx="3">
                  <c:v>Mental Illness</c:v>
                </c:pt>
                <c:pt idx="4">
                  <c:v>Visiting the sick</c:v>
                </c:pt>
                <c:pt idx="5">
                  <c:v>Education/Screening HIV HepC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7.69</c:v>
                </c:pt>
                <c:pt idx="1">
                  <c:v>15.38</c:v>
                </c:pt>
                <c:pt idx="2">
                  <c:v>7.69</c:v>
                </c:pt>
                <c:pt idx="3">
                  <c:v>0</c:v>
                </c:pt>
                <c:pt idx="4">
                  <c:v>23.08</c:v>
                </c:pt>
                <c:pt idx="5">
                  <c:v>46.15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6th Choice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Healthy Lifestyle</c:v>
                </c:pt>
                <c:pt idx="1">
                  <c:v>Cancer risk prevention</c:v>
                </c:pt>
                <c:pt idx="2">
                  <c:v>Navigating/Access to Care</c:v>
                </c:pt>
                <c:pt idx="3">
                  <c:v>Mental Illness</c:v>
                </c:pt>
                <c:pt idx="4">
                  <c:v>Visiting the sick</c:v>
                </c:pt>
                <c:pt idx="5">
                  <c:v>Education/Screening HIV HepC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7.69</c:v>
                </c:pt>
                <c:pt idx="1">
                  <c:v>7.69</c:v>
                </c:pt>
                <c:pt idx="2">
                  <c:v>15.38</c:v>
                </c:pt>
                <c:pt idx="3">
                  <c:v>7.69</c:v>
                </c:pt>
                <c:pt idx="4">
                  <c:v>30.77</c:v>
                </c:pt>
                <c:pt idx="5">
                  <c:v>30.77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6680192"/>
        <c:axId val="96690176"/>
        <c:axId val="0"/>
      </c:bar3DChart>
      <c:catAx>
        <c:axId val="96680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6690176"/>
        <c:crosses val="autoZero"/>
        <c:auto val="1"/>
        <c:lblAlgn val="ctr"/>
        <c:lblOffset val="100"/>
        <c:noMultiLvlLbl val="0"/>
      </c:catAx>
      <c:valAx>
        <c:axId val="96690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6680192"/>
        <c:crosses val="autoZero"/>
        <c:crossBetween val="between"/>
      </c:valAx>
    </c:plotArea>
    <c:legend>
      <c:legendPos val="t"/>
      <c:overlay val="0"/>
      <c:spPr>
        <a:noFill/>
      </c:spPr>
      <c:txPr>
        <a:bodyPr/>
        <a:lstStyle/>
        <a:p>
          <a:pPr>
            <a:defRPr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400" b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How should education programs be delivered?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Group meeting</c:v>
                </c:pt>
                <c:pt idx="1">
                  <c:v>Newsletter</c:v>
                </c:pt>
                <c:pt idx="2">
                  <c:v>Social Media</c:v>
                </c:pt>
                <c:pt idx="3">
                  <c:v>Augmenting a Sermon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84.62</c:v>
                </c:pt>
                <c:pt idx="1">
                  <c:v>38.46</c:v>
                </c:pt>
                <c:pt idx="2">
                  <c:v>23.08</c:v>
                </c:pt>
                <c:pt idx="3">
                  <c:v>30.77</c:v>
                </c:pt>
                <c:pt idx="4">
                  <c:v>30.77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793536"/>
        <c:axId val="97795072"/>
      </c:barChart>
      <c:catAx>
        <c:axId val="97793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7795072"/>
        <c:crosses val="autoZero"/>
        <c:auto val="1"/>
        <c:lblAlgn val="ctr"/>
        <c:lblOffset val="100"/>
        <c:noMultiLvlLbl val="0"/>
      </c:catAx>
      <c:valAx>
        <c:axId val="97795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7793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Responses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69.23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Responses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30.77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312576"/>
        <c:axId val="98314112"/>
      </c:barChart>
      <c:catAx>
        <c:axId val="98312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314112"/>
        <c:crosses val="autoZero"/>
        <c:auto val="1"/>
        <c:lblAlgn val="ctr"/>
        <c:lblOffset val="100"/>
        <c:noMultiLvlLbl val="0"/>
      </c:catAx>
      <c:valAx>
        <c:axId val="98314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9831257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B355646-A25A-4249-B172-4D1949A48AEC}" type="datetimeFigureOut">
              <a:rPr lang="en-US" smtClean="0"/>
              <a:pPr/>
              <a:t>3/30/2016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90D3AE9-140C-6047-92FC-D021ED6630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A1F61A0-5486-4E47-8312-C7E877077D0E}" type="datetimeFigureOut">
              <a:rPr lang="en-US" smtClean="0"/>
              <a:pPr/>
              <a:t>3/30/2016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B19E23C-DD53-9841-B8DE-03FA1723C9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0137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9E23C-DD53-9841-B8DE-03FA1723C95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2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Attributed</a:t>
            </a:r>
            <a:r>
              <a:rPr lang="en-US" baseline="0" dirty="0" smtClean="0"/>
              <a:t> not Contracted Lives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Provider density – the darker the red the more providers, grey is less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BD750-1BCF-4FA4-9D5D-6D83E5C66E33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978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BD750-1BCF-4FA4-9D5D-6D83E5C66E33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10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BD750-1BCF-4FA4-9D5D-6D83E5C66E33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10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back-0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2192" y="12122"/>
            <a:ext cx="9156192" cy="68671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241" y="1435315"/>
            <a:ext cx="6000268" cy="2148634"/>
          </a:xfrm>
        </p:spPr>
        <p:txBody>
          <a:bodyPr anchor="t">
            <a:normAutofit/>
          </a:bodyPr>
          <a:lstStyle>
            <a:lvl1pPr algn="l">
              <a:lnSpc>
                <a:spcPts val="4800"/>
              </a:lnSpc>
              <a:defRPr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240" y="4545964"/>
            <a:ext cx="4248510" cy="1159565"/>
          </a:xfrm>
        </p:spPr>
        <p:txBody>
          <a:bodyPr>
            <a:normAutofit/>
          </a:bodyPr>
          <a:lstStyle>
            <a:lvl1pPr marL="0" indent="0" algn="l">
              <a:lnSpc>
                <a:spcPts val="2700"/>
              </a:lnSpc>
              <a:buNone/>
              <a:defRPr sz="2400" i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441241" y="3423562"/>
            <a:ext cx="6026839" cy="644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lnSpc>
                <a:spcPts val="2700"/>
              </a:lnSpc>
              <a:spcBef>
                <a:spcPct val="20000"/>
              </a:spcBef>
              <a:buSzPct val="70000"/>
              <a:buFont typeface="Lucida Grande"/>
              <a:buNone/>
              <a:defRPr sz="2300" kern="12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Center for Spirituality and Health</a:t>
            </a:r>
            <a:endParaRPr lang="en-US" sz="28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904"/>
            <a:ext cx="8229600" cy="4886449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Arial Narrow" panose="020B0606020202030204" pitchFamily="34" charset="0"/>
              </a:defRPr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Double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1059"/>
            <a:ext cx="3931920" cy="5077843"/>
          </a:xfrm>
        </p:spPr>
        <p:txBody>
          <a:bodyPr/>
          <a:lstStyle>
            <a:lvl1pPr marL="233363" indent="-233363">
              <a:lnSpc>
                <a:spcPct val="100000"/>
              </a:lnSpc>
              <a:defRPr/>
            </a:lvl1pPr>
            <a:lvl2pPr marL="457200" indent="-223838">
              <a:lnSpc>
                <a:spcPct val="100000"/>
              </a:lnSpc>
              <a:defRPr/>
            </a:lvl2pPr>
            <a:lvl3pPr marL="690563" indent="-233363">
              <a:lnSpc>
                <a:spcPct val="100000"/>
              </a:lnSpc>
              <a:defRPr/>
            </a:lvl3pPr>
            <a:lvl4pPr marL="914400" indent="-223838">
              <a:lnSpc>
                <a:spcPct val="100000"/>
              </a:lnSpc>
              <a:defRPr>
                <a:latin typeface="Arial"/>
                <a:cs typeface="Arial"/>
              </a:defRPr>
            </a:lvl4pPr>
            <a:lvl5pPr marL="1147763" indent="-233363">
              <a:lnSpc>
                <a:spcPct val="100000"/>
              </a:lnSpc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731486" y="1288498"/>
            <a:ext cx="3931920" cy="5080404"/>
          </a:xfrm>
        </p:spPr>
        <p:txBody>
          <a:bodyPr>
            <a:normAutofit/>
          </a:bodyPr>
          <a:lstStyle>
            <a:lvl1pPr marL="233363" indent="-233363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defRPr lang="en-US" sz="3200" kern="1200" dirty="0" smtClean="0">
                <a:solidFill>
                  <a:srgbClr val="333333"/>
                </a:solidFill>
                <a:latin typeface="+mn-lt"/>
                <a:ea typeface="+mn-ea"/>
                <a:cs typeface="Arial"/>
              </a:defRPr>
            </a:lvl1pPr>
            <a:lvl2pPr marL="457200" indent="-223838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defRPr lang="en-US" sz="2800" b="0" kern="1200" dirty="0" smtClean="0">
                <a:solidFill>
                  <a:srgbClr val="333333"/>
                </a:solidFill>
                <a:latin typeface="+mn-lt"/>
                <a:ea typeface="+mn-ea"/>
                <a:cs typeface="Arial"/>
              </a:defRPr>
            </a:lvl2pPr>
            <a:lvl3pPr marL="690563" indent="-233363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defRPr lang="en-US" sz="2400" kern="1200" dirty="0" smtClean="0">
                <a:solidFill>
                  <a:srgbClr val="333333"/>
                </a:solidFill>
                <a:latin typeface="+mn-lt"/>
                <a:ea typeface="+mn-ea"/>
                <a:cs typeface="Arial"/>
              </a:defRPr>
            </a:lvl3pPr>
            <a:lvl4pPr marL="914400" indent="-223838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tabLst>
                <a:tab pos="914400" algn="l"/>
              </a:tabLst>
              <a:defRPr lang="en-US" sz="2000" kern="1200" dirty="0" smtClean="0">
                <a:solidFill>
                  <a:srgbClr val="333333"/>
                </a:solidFill>
                <a:latin typeface="+mn-lt"/>
                <a:ea typeface="+mn-ea"/>
                <a:cs typeface="Arial"/>
              </a:defRPr>
            </a:lvl4pPr>
            <a:lvl5pPr marL="1147763" indent="-233363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defRPr lang="en-US" sz="1800" kern="1200" dirty="0">
                <a:solidFill>
                  <a:srgbClr val="333333"/>
                </a:solidFill>
                <a:latin typeface="+mn-lt"/>
                <a:ea typeface="+mn-ea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1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975"/>
            <a:ext cx="8229600" cy="776016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back-0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2192" y="1489"/>
            <a:ext cx="9156192" cy="686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584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086"/>
            <a:ext cx="8229600" cy="4525963"/>
          </a:xfrm>
        </p:spPr>
        <p:txBody>
          <a:bodyPr/>
          <a:lstStyle>
            <a:lvl1pPr>
              <a:lnSpc>
                <a:spcPts val="2300"/>
              </a:lnSpc>
              <a:defRPr/>
            </a:lvl1pPr>
            <a:lvl4pPr>
              <a:defRPr>
                <a:latin typeface="Arial"/>
                <a:cs typeface="Arial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FBD0B-D5BA-AC4A-B182-CCF391B558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14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BCF2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64221" y="6356350"/>
            <a:ext cx="2133600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3/30/2016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2894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ull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41"/>
          <a:stretch/>
        </p:blipFill>
        <p:spPr bwMode="auto">
          <a:xfrm>
            <a:off x="8329695" y="5686127"/>
            <a:ext cx="792561" cy="914400"/>
          </a:xfrm>
          <a:prstGeom prst="rect">
            <a:avLst/>
          </a:prstGeom>
          <a:ln w="0">
            <a:noFill/>
            <a:prstDash val="sysDot"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87240"/>
            <a:ext cx="8229600" cy="8717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5274"/>
            <a:ext cx="8229600" cy="4680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 descr="pptback-02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572" y="6547362"/>
            <a:ext cx="9153144" cy="3205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718699" y="6313166"/>
            <a:ext cx="4095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70911D09-098D-45E3-808B-C77B69CF5E61}" type="slidenum">
              <a:rPr lang="en-US" sz="1200" b="1" kern="120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Arial"/>
              </a:rPr>
              <a:pPr algn="r"/>
              <a:t>‹#›</a:t>
            </a:fld>
            <a:endParaRPr lang="en-US" sz="1200" b="1" kern="1200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3266" y="6568899"/>
            <a:ext cx="3528811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1200" b="1" cap="none" spc="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cript MT Bold" panose="03040602040607080904" pitchFamily="66" charset="0"/>
              </a:rPr>
              <a:t>Center for Spirituality</a:t>
            </a:r>
            <a:r>
              <a:rPr lang="en-US" sz="1200" b="1" cap="none" spc="0" baseline="0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cript MT Bold" panose="03040602040607080904" pitchFamily="66" charset="0"/>
              </a:rPr>
              <a:t> and Health</a:t>
            </a:r>
            <a:endParaRPr lang="en-US" sz="1200" b="1" cap="none" spc="0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cript MT Bold" panose="03040602040607080904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30" r:id="rId3"/>
    <p:sldLayoutId id="2147483711" r:id="rId4"/>
    <p:sldLayoutId id="2147483733" r:id="rId5"/>
    <p:sldLayoutId id="2147483735" r:id="rId6"/>
    <p:sldLayoutId id="214748373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Times New Roman"/>
        </a:defRPr>
      </a:lvl1pPr>
    </p:titleStyle>
    <p:bodyStyle>
      <a:lvl1pPr marL="233363" indent="-233363" algn="l" defTabSz="457200" rtl="0" eaLnBrk="1" latinLnBrk="0" hangingPunct="1">
        <a:spcBef>
          <a:spcPts val="600"/>
        </a:spcBef>
        <a:buSzPct val="70000"/>
        <a:buFont typeface="Wingdings" panose="05000000000000000000" pitchFamily="2" charset="2"/>
        <a:buChar char="q"/>
        <a:defRPr sz="3200" kern="1200">
          <a:solidFill>
            <a:srgbClr val="333333"/>
          </a:solidFill>
          <a:latin typeface="Arial Narrow" panose="020B0606020202030204" pitchFamily="34" charset="0"/>
          <a:ea typeface="+mn-ea"/>
          <a:cs typeface="Arial"/>
        </a:defRPr>
      </a:lvl1pPr>
      <a:lvl2pPr marL="457200" indent="-223838" algn="l" defTabSz="457200" rtl="0" eaLnBrk="1" latinLnBrk="0" hangingPunct="1">
        <a:spcBef>
          <a:spcPts val="600"/>
        </a:spcBef>
        <a:buFont typeface="Wingdings" panose="05000000000000000000" pitchFamily="2" charset="2"/>
        <a:buChar char="Ø"/>
        <a:defRPr sz="2800" kern="1200">
          <a:solidFill>
            <a:srgbClr val="333333"/>
          </a:solidFill>
          <a:latin typeface="+mn-lt"/>
          <a:ea typeface="+mn-ea"/>
          <a:cs typeface="Arial"/>
        </a:defRPr>
      </a:lvl2pPr>
      <a:lvl3pPr marL="690563" indent="-233363" algn="l" defTabSz="457200" rtl="0" eaLnBrk="1" latinLnBrk="0" hangingPunct="1">
        <a:spcBef>
          <a:spcPts val="600"/>
        </a:spcBef>
        <a:buFont typeface="Arial"/>
        <a:buChar char="•"/>
        <a:defRPr sz="2400" kern="1200">
          <a:solidFill>
            <a:srgbClr val="333333"/>
          </a:solidFill>
          <a:latin typeface="+mn-lt"/>
          <a:ea typeface="+mn-ea"/>
          <a:cs typeface="Arial"/>
        </a:defRPr>
      </a:lvl3pPr>
      <a:lvl4pPr marL="862013" indent="-171450" algn="l" defTabSz="457200" rtl="0" eaLnBrk="1" latinLnBrk="0" hangingPunct="1">
        <a:spcBef>
          <a:spcPts val="600"/>
        </a:spcBef>
        <a:buFont typeface="Wingdings" panose="05000000000000000000" pitchFamily="2" charset="2"/>
        <a:buChar char="v"/>
        <a:defRPr sz="2000" kern="1200">
          <a:solidFill>
            <a:srgbClr val="333333"/>
          </a:solidFill>
          <a:latin typeface="+mn-lt"/>
          <a:ea typeface="+mn-ea"/>
          <a:cs typeface="Arial"/>
        </a:defRPr>
      </a:lvl4pPr>
      <a:lvl5pPr marL="1147763" indent="-233363" algn="l" defTabSz="457200" rtl="0" eaLnBrk="1" latinLnBrk="0" hangingPunct="1">
        <a:spcBef>
          <a:spcPts val="600"/>
        </a:spcBef>
        <a:buFont typeface="Arial"/>
        <a:buChar char="»"/>
        <a:defRPr sz="1800" kern="1200">
          <a:solidFill>
            <a:srgbClr val="333333"/>
          </a:solidFill>
          <a:latin typeface="+mn-lt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unity.vcu.ed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minorityhealth/resources/Faith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wforum.org/201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302" y="1137604"/>
            <a:ext cx="8718698" cy="1775717"/>
          </a:xfrm>
        </p:spPr>
        <p:txBody>
          <a:bodyPr>
            <a:no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Community Engagement by Hospital Based Chaplains: Why Do it? How to Do it?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371" y="4081130"/>
            <a:ext cx="5342861" cy="1791975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Deborah B. Marin, MD, Director</a:t>
            </a:r>
          </a:p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Rev. Dr. Zorina Costello, Community Liaison</a:t>
            </a:r>
          </a:p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Vansh Sharma, MD, Director of Research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40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Who Drives Hospital Relationships?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Community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Relations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Social work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Health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educators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Public affairs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Auxiliary Boards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Researchers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Challenges: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Lack of coordination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can be the role of health care chaplains?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5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Why Chaplains?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Chaplains understand the importance of different faiths and religions regarding: 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Lifestyle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Attitude toward illness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Medical decision making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Chaplains understand the nuances of the culture of congregations</a:t>
            </a:r>
          </a:p>
          <a:p>
            <a:pPr marL="233362" lvl="1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84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Outreach vs Engagement with FBOs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47" y="1297172"/>
            <a:ext cx="8410353" cy="48271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should be relevant and meaningful to the faith based organization</a:t>
            </a:r>
          </a:p>
          <a:p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engaged projects are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co-created</a:t>
            </a:r>
          </a:p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Continual work to improve the design of locally relevant methods and attitudes towards research</a:t>
            </a:r>
          </a:p>
          <a:p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ommitment to co-learning</a:t>
            </a:r>
          </a:p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equity, sustainability, accountability</a:t>
            </a:r>
          </a:p>
          <a:p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complexity of a church community must be considered in providing a framework for intervening at multiple levels  of influence on health behaviors and practices </a:t>
            </a:r>
          </a:p>
          <a:p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Church based health promotion considers that faith based organizations can become essential </a:t>
            </a:r>
            <a:r>
              <a:rPr lang="en-US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199" y="6240775"/>
            <a:ext cx="7133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www.community.vcu.edu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Campbell, Hudson, Resnicow et. al. Annual Review of Public Health 2007.28:213-34.</a:t>
            </a:r>
          </a:p>
        </p:txBody>
      </p:sp>
    </p:spTree>
    <p:extLst>
      <p:ext uri="{BB962C8B-B14F-4D97-AF65-F5344CB8AC3E}">
        <p14:creationId xmlns:p14="http://schemas.microsoft.com/office/powerpoint/2010/main" val="91220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Faith-Based Engagement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905"/>
            <a:ext cx="8229600" cy="3408524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Recognition of the importance of FBOs in health promotion*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Partnering with FBOs in envisioning the nurturing of the presence of religious, spiritual, faithful imagination in relationships to effect transformation in health outcomes by seeking the-Leading Causes of Life (LCL**).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7953" y="5645868"/>
            <a:ext cx="536877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http://www.cdc.gov/minorityhealth/resources/Faith.html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**Gunderson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G.R., and Cochrane, James, R. (2012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). Religion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and the Health of the Public: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Shifting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Paradigm, New York: Palgrave MacMillan.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17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5740"/>
            <a:ext cx="8229600" cy="1573458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Stage 1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Engaging the Community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14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20" y="287240"/>
            <a:ext cx="8516679" cy="1275746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Trust Building: Engagement Process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830"/>
            <a:ext cx="8229600" cy="4873523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Monthly community clergy faith based breakfasts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Forums to provide an opportunity for interreligious dialogue and discussion of health concerns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Events are in small groups, provide a safe space, give leaders a platform to explore health topics and access to experts in health education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61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Alternating Topics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Learning about health and spiritual topics occurs in an environment of a shared social construct – 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Respect of faith and a search for meaning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Opportunity to exchange stories among chaplains and other clergy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Appreciate value of the Narrative Process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90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87 FBOs and CBOs have attended breakfast lectures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Topics include 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prevention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Disease management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Access to care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Use of scriptures to work with the sick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49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21" y="366195"/>
            <a:ext cx="8293395" cy="871709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Asset Mapping ( 31 FBOs)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Education Programs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Diabetes classes-4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Nutrition classes-1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Screening programs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Blood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Pressure – 3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Blood Sugar - 3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Weight – 4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HIV – 1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52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Asset Survey Needs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Health Problems</a:t>
            </a:r>
          </a:p>
          <a:p>
            <a:pPr lvl="1"/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Diabetes - 13</a:t>
            </a:r>
          </a:p>
          <a:p>
            <a:pPr lvl="1"/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Hypertension – 12</a:t>
            </a:r>
          </a:p>
          <a:p>
            <a:pPr lvl="1"/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Obesity – 8</a:t>
            </a:r>
          </a:p>
          <a:p>
            <a:pPr lvl="1"/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Stroke – 3</a:t>
            </a:r>
          </a:p>
          <a:p>
            <a:pPr lvl="1"/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HIV </a:t>
            </a:r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1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Requested topics</a:t>
            </a:r>
          </a:p>
          <a:p>
            <a:pPr lvl="1"/>
            <a:r>
              <a:rPr lang="en-U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 Physicians – 8</a:t>
            </a:r>
          </a:p>
          <a:p>
            <a:pPr lvl="1"/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Education – 14</a:t>
            </a:r>
          </a:p>
          <a:p>
            <a:pPr lvl="1"/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Screening – 6</a:t>
            </a:r>
          </a:p>
          <a:p>
            <a:pPr lvl="1"/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Community Liaison – 6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790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Mount Sinai Health System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7 Hospitals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37,000 employees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177,000 admissions per year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2,600,00 outpatient visits per year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39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0547"/>
            <a:ext cx="8229600" cy="2094453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Stage 2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Role of a healthcare 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chaplain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community liaison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7494" y="4727275"/>
            <a:ext cx="39841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Dr. Zorina Costello</a:t>
            </a:r>
            <a:endParaRPr lang="en-US" sz="3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192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Multi-Faith Initiative on Community And Health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M.I.C.A.H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project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Health </a:t>
            </a:r>
            <a:r>
              <a:rPr lang="en-US" sz="3600" dirty="0"/>
              <a:t>Education for Congregations</a:t>
            </a:r>
          </a:p>
          <a:p>
            <a:r>
              <a:rPr lang="en-US" sz="3600" dirty="0"/>
              <a:t>Wellness Events tailored to </a:t>
            </a:r>
            <a:r>
              <a:rPr lang="en-US" sz="3600" dirty="0" smtClean="0"/>
              <a:t>each FBO </a:t>
            </a:r>
            <a:r>
              <a:rPr lang="en-US" sz="3600" dirty="0"/>
              <a:t>needs</a:t>
            </a:r>
          </a:p>
          <a:p>
            <a:r>
              <a:rPr lang="en-US" sz="3600" dirty="0"/>
              <a:t>Pathway to </a:t>
            </a:r>
            <a:r>
              <a:rPr lang="en-US" sz="3600" dirty="0" smtClean="0"/>
              <a:t>access to health care</a:t>
            </a:r>
            <a:endParaRPr lang="en-US" sz="3600" dirty="0"/>
          </a:p>
          <a:p>
            <a:r>
              <a:rPr lang="en-US" sz="3600" dirty="0"/>
              <a:t>Opportunities for programs on prevention and early detection</a:t>
            </a:r>
          </a:p>
          <a:p>
            <a:r>
              <a:rPr lang="en-US" sz="3600" dirty="0"/>
              <a:t>Collaboration with Mount Sinai and other community </a:t>
            </a:r>
            <a:r>
              <a:rPr lang="en-US" sz="3600" dirty="0" smtClean="0"/>
              <a:t>partners</a:t>
            </a:r>
            <a:endParaRPr lang="en-US" sz="3600" dirty="0"/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2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Engagement Process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Continue Clergy Breakfasts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Build relationships within the hospital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Establish an Advisory Committee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Implement multifaceted engagement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Attending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orship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ervices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Meeting one to one with leaders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Responding to requests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Learning about individual differences and similarities of congregations</a:t>
            </a:r>
          </a:p>
        </p:txBody>
      </p:sp>
    </p:spTree>
    <p:extLst>
      <p:ext uri="{BB962C8B-B14F-4D97-AF65-F5344CB8AC3E}">
        <p14:creationId xmlns:p14="http://schemas.microsoft.com/office/powerpoint/2010/main" val="25616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Work Within Mount Sinai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Collaboration with Community Relations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Engaging providers with resources to provide health education, screening and prevention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Discussing  potential improvement in access to care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Inclusion of pre-existing Population Health programs with data that support measurable outcomes</a:t>
            </a: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32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Preliminary Work with Community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Reviewed the establishment of the M.I.C.A.H. project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Opened up a dialogue about health disparities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Observed which congregational leaders self-selected by asking for more information and programs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Collaboration and co-creation of tailored health education programs by utilizing MSHS resources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Responding to requests while setting realistic goals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56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7240"/>
            <a:ext cx="9144000" cy="87170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Importance of Religious Health Ministries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6027"/>
            <a:ext cx="8325293" cy="4965406"/>
          </a:xfrm>
        </p:spPr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These ministries may be formal or informal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 have clergy or non-clergy assigned as leaders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Leaders may have professional health industry experience or feel that God is calling them to be helpers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Pastor, Imam, Rabbi, Minister, Monk, Cleric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Ministries may already address Cancer, HIV/AIDS, Youth, Elder Care, Mental/Behavioral Health, Political Advocacy, Social Action etc.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39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Conducting a Survey of Topics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 on input from Advisory Committee, a survey was developed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Survey asked for leaders to rank order topics of importance to their congregants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Survey also asked about preference of educational format</a:t>
            </a:r>
          </a:p>
        </p:txBody>
      </p:sp>
    </p:spTree>
    <p:extLst>
      <p:ext uri="{BB962C8B-B14F-4D97-AF65-F5344CB8AC3E}">
        <p14:creationId xmlns:p14="http://schemas.microsoft.com/office/powerpoint/2010/main" val="134513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Surveys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33362" lvl="1" indent="0">
              <a:buNone/>
            </a:pP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Topics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Healthy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life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style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Cancer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risk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prevention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Navigating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access to health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Mental illness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Visiting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sick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Educational programs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screening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HIV/AIDS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1"/>
          </p:nvPr>
        </p:nvSpPr>
        <p:spPr>
          <a:xfrm>
            <a:off x="4389121" y="1288498"/>
            <a:ext cx="4274286" cy="5080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Communication Preference</a:t>
            </a:r>
          </a:p>
          <a:p>
            <a:pPr lvl="1"/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Group meeting</a:t>
            </a:r>
          </a:p>
          <a:p>
            <a:pPr lvl="1"/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Newsletter</a:t>
            </a:r>
          </a:p>
          <a:p>
            <a:pPr lvl="1"/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Social media</a:t>
            </a:r>
          </a:p>
          <a:p>
            <a:pPr lvl="1"/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Augmenting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sermon</a:t>
            </a:r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34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Survey Results (N=14)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064595"/>
              </p:ext>
            </p:extLst>
          </p:nvPr>
        </p:nvGraphicFramePr>
        <p:xfrm>
          <a:off x="457200" y="1238250"/>
          <a:ext cx="8229600" cy="488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032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7240"/>
            <a:ext cx="9144000" cy="871709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 Requests (no particular order)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904"/>
            <a:ext cx="8229600" cy="512036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Educating Caregivers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Asthma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Living wills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Cost for funerals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Senior Homes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Prostate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Diabetes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Alzheimer’s Disease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Parenting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Child Development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Family Care 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(Childhood obesity, Learning disabilities, Adolescents)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15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58" y="366195"/>
            <a:ext cx="8888819" cy="871709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Center for Spirituality and Health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Clinical Services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Education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Research</a:t>
            </a:r>
          </a:p>
          <a:p>
            <a:r>
              <a:rPr 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Community Engagement</a:t>
            </a:r>
            <a:endParaRPr lang="en-US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21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Presentation Format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10529"/>
              </p:ext>
            </p:extLst>
          </p:nvPr>
        </p:nvGraphicFramePr>
        <p:xfrm>
          <a:off x="457200" y="1238250"/>
          <a:ext cx="8229600" cy="488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432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7240"/>
            <a:ext cx="9144000" cy="87170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Involve representative from Congregation?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879600"/>
              </p:ext>
            </p:extLst>
          </p:nvPr>
        </p:nvGraphicFramePr>
        <p:xfrm>
          <a:off x="457200" y="1238250"/>
          <a:ext cx="8229600" cy="488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79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240"/>
            <a:ext cx="8229600" cy="122258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Developing and Maintaining Relationships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9312"/>
            <a:ext cx="8229600" cy="4455041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One-to-one meetings with leaders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Attendance at services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erving as liaison for requests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27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Community Activities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618983"/>
              </p:ext>
            </p:extLst>
          </p:nvPr>
        </p:nvGraphicFramePr>
        <p:xfrm>
          <a:off x="1265308" y="1078755"/>
          <a:ext cx="6602819" cy="50901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582073"/>
                <a:gridCol w="2021825"/>
                <a:gridCol w="19989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Activity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Participants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Occasions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Blood Pressure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Breast </a:t>
                      </a:r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cancer screen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Colon </a:t>
                      </a:r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cancer screen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Educ.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 Vaccines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Education Panel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Fair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 C Screen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 Screen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MICAH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5536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Stroke Prevention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88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240"/>
            <a:ext cx="8229600" cy="1307644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Potential Impact on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Population Health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74"/>
            <a:ext cx="8229600" cy="3944679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Center is recognized as a valuable partner of the Mount Sinai DSRIP program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(Delivery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Reform Incentive 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Payment)</a:t>
            </a:r>
            <a:endParaRPr lang="en-US" sz="3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10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468097"/>
            <a:ext cx="8229600" cy="551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305"/>
              </a:lnSpc>
            </a:pPr>
            <a:r>
              <a:rPr sz="4000" dirty="0">
                <a:solidFill>
                  <a:srgbClr val="00AE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sz="4000" spc="-5" dirty="0">
                <a:solidFill>
                  <a:srgbClr val="00AE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20" dirty="0">
                <a:solidFill>
                  <a:srgbClr val="00AE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4000" dirty="0">
                <a:solidFill>
                  <a:srgbClr val="00AE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DSR</a:t>
            </a:r>
            <a:r>
              <a:rPr sz="4000" spc="-5" dirty="0">
                <a:solidFill>
                  <a:srgbClr val="00AE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4000" spc="-35" dirty="0">
                <a:solidFill>
                  <a:srgbClr val="00AE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4000" dirty="0">
                <a:solidFill>
                  <a:srgbClr val="00AE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753" y="1039951"/>
            <a:ext cx="8963247" cy="53080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98700"/>
              </a:lnSpc>
              <a:spcBef>
                <a:spcPts val="1155"/>
              </a:spcBef>
              <a:buSzPct val="70000"/>
              <a:tabLst>
                <a:tab pos="354330" algn="l"/>
              </a:tabLst>
            </a:pP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DSRIP </a:t>
            </a:r>
            <a:r>
              <a:rPr 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Delivery System Reform Incentive </a:t>
            </a:r>
            <a:r>
              <a:rPr lang="en-US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Payment.</a:t>
            </a:r>
          </a:p>
          <a:p>
            <a:pPr marL="355600" marR="5080" indent="-342900">
              <a:lnSpc>
                <a:spcPct val="98700"/>
              </a:lnSpc>
              <a:spcBef>
                <a:spcPts val="1155"/>
              </a:spcBef>
              <a:buSzPct val="70000"/>
              <a:buFont typeface="Wingdings" panose="05000000000000000000" pitchFamily="2" charset="2"/>
              <a:buChar char="q"/>
              <a:tabLst>
                <a:tab pos="354330" algn="l"/>
              </a:tabLst>
            </a:pPr>
            <a:r>
              <a:rPr lang="en-US" sz="28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One of various outputs of Governor Andrew Cuomo’s Medicaid Redesign team efforts to transform the NYS Medicaid program </a:t>
            </a:r>
          </a:p>
          <a:p>
            <a:pPr marL="355600" marR="5080" indent="-342900">
              <a:lnSpc>
                <a:spcPct val="98700"/>
              </a:lnSpc>
              <a:spcBef>
                <a:spcPts val="1155"/>
              </a:spcBef>
              <a:buSzPct val="70000"/>
              <a:buFont typeface="Wingdings" panose="05000000000000000000" pitchFamily="2" charset="2"/>
              <a:buChar char="q"/>
              <a:tabLst>
                <a:tab pos="354330" algn="l"/>
              </a:tabLst>
            </a:pPr>
            <a:r>
              <a:rPr sz="28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sz="28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effort between the New York State Department of Health (NYSDOH) and the Federal government to improve the health of the Medicaid population </a:t>
            </a:r>
            <a:r>
              <a:rPr sz="28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8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the uninsured. </a:t>
            </a:r>
            <a:r>
              <a:rPr sz="28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2900">
              <a:lnSpc>
                <a:spcPct val="98700"/>
              </a:lnSpc>
              <a:spcBef>
                <a:spcPts val="1155"/>
              </a:spcBef>
              <a:buSzPct val="70000"/>
              <a:buFont typeface="Wingdings" panose="05000000000000000000" pitchFamily="2" charset="2"/>
              <a:buChar char="q"/>
              <a:tabLst>
                <a:tab pos="354330" algn="l"/>
              </a:tabLst>
            </a:pPr>
            <a:r>
              <a:rPr lang="en-US" sz="28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performance-based program; </a:t>
            </a:r>
            <a:r>
              <a:rPr lang="en-US" sz="28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not a  traditional </a:t>
            </a:r>
            <a:r>
              <a:rPr lang="en-US" sz="28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grant. Must </a:t>
            </a:r>
            <a:r>
              <a:rPr lang="en-US" sz="28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hit </a:t>
            </a:r>
            <a:r>
              <a:rPr lang="en-US" sz="28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performance goals </a:t>
            </a:r>
            <a:r>
              <a:rPr lang="en-US" sz="28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before payment is made. </a:t>
            </a:r>
            <a:endParaRPr lang="en-US" sz="2800" dirty="0" smtClean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2900">
              <a:lnSpc>
                <a:spcPct val="98700"/>
              </a:lnSpc>
              <a:spcBef>
                <a:spcPts val="1155"/>
              </a:spcBef>
              <a:buSzPct val="70000"/>
              <a:buFont typeface="Arial" panose="020B0604020202020204" pitchFamily="34" charset="0"/>
              <a:buChar char="►"/>
              <a:tabLst>
                <a:tab pos="354330" algn="l"/>
              </a:tabLst>
            </a:pPr>
            <a:endParaRPr lang="en-US" sz="2800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572583" y="6602818"/>
            <a:ext cx="1977656" cy="232352"/>
          </a:xfrm>
          <a:prstGeom prst="rect">
            <a:avLst/>
          </a:prstGeom>
        </p:spPr>
        <p:txBody>
          <a:bodyPr/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Mount Sinai PPS,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LLC, DSRIP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PMO</a:t>
            </a:r>
          </a:p>
        </p:txBody>
      </p:sp>
    </p:spTree>
    <p:extLst>
      <p:ext uri="{BB962C8B-B14F-4D97-AF65-F5344CB8AC3E}">
        <p14:creationId xmlns:p14="http://schemas.microsoft.com/office/powerpoint/2010/main" val="84373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171"/>
          </a:xfrm>
        </p:spPr>
        <p:txBody>
          <a:bodyPr>
            <a:no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Mount Sinai Performing Provider System	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15000" y="1447800"/>
            <a:ext cx="2743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ts val="2300"/>
              </a:lnSpc>
              <a:spcBef>
                <a:spcPct val="20000"/>
              </a:spcBef>
              <a:buSzPct val="70000"/>
              <a:buFont typeface="Lucida Grande"/>
              <a:buChar char="▶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>
              <a:solidFill>
                <a:srgbClr val="FF0000"/>
              </a:solidFill>
            </a:endParaRPr>
          </a:p>
          <a:p>
            <a:pPr marL="0" indent="0" algn="ctr">
              <a:buFont typeface="Lucida Grande"/>
              <a:buNone/>
            </a:pP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33400" y="990601"/>
            <a:ext cx="3429000" cy="5334000"/>
            <a:chOff x="276225" y="1643027"/>
            <a:chExt cx="3776672" cy="6256729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0" name="Rounded Rectangle 9"/>
            <p:cNvSpPr/>
            <p:nvPr/>
          </p:nvSpPr>
          <p:spPr bwMode="auto">
            <a:xfrm>
              <a:off x="276225" y="1643027"/>
              <a:ext cx="3776672" cy="6256729"/>
            </a:xfrm>
            <a:prstGeom prst="roundRect">
              <a:avLst>
                <a:gd name="adj" fmla="val 13906"/>
              </a:avLst>
            </a:prstGeom>
            <a:grpFill/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4077" y="1819657"/>
              <a:ext cx="3308173" cy="561384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indent="-457200">
                <a:lnSpc>
                  <a:spcPct val="12000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MSPPS initiative serves all 7 hospitals within the Mount Sinai Health System in 4 counties 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lnSpc>
                  <a:spcPct val="12000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56 Health 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Centers Clinics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lnSpc>
                  <a:spcPct val="12000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58 Care Management Providers</a:t>
              </a:r>
            </a:p>
            <a:p>
              <a:pPr marL="457200" indent="-457200">
                <a:lnSpc>
                  <a:spcPct val="12000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Over 600 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Mental Health </a:t>
              </a: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&amp; </a:t>
              </a:r>
              <a:r>
                <a:rPr lang="en-U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Substance Abuse Providers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lnSpc>
                  <a:spcPct val="12000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78 SNF/Rehab Facilities</a:t>
              </a:r>
            </a:p>
            <a:p>
              <a:pPr marL="457200" indent="-457200">
                <a:lnSpc>
                  <a:spcPct val="12000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11 Hospice Programs</a:t>
              </a:r>
            </a:p>
            <a:p>
              <a:pPr marL="457200" indent="-457200">
                <a:lnSpc>
                  <a:spcPct val="12000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53 Community Based Organizations</a:t>
              </a:r>
            </a:p>
            <a:p>
              <a:pPr marL="457200" indent="-457200">
                <a:lnSpc>
                  <a:spcPct val="120000"/>
                </a:lnSpc>
                <a:spcBef>
                  <a:spcPts val="600"/>
                </a:spcBef>
                <a:buFont typeface="Wingdings" panose="05000000000000000000" pitchFamily="2" charset="2"/>
                <a:buChar char="Ø"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Recently added 3 Faith Based Organizations</a:t>
              </a:r>
            </a:p>
            <a:p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050" name="Picture 2" descr="C:\Users\sanchs06\AppData\Local\Microsoft\Windows\Temporary Internet Files\Content.Outlook\ILOFHYZW\ma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447800"/>
            <a:ext cx="4040779" cy="487680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953000" y="1109246"/>
            <a:ext cx="2745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Provider density by zip codes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52" name="Picture 4" descr="C:\Users\sanchs06\Documents\My Received Files\range-key-labe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613" y="3962400"/>
            <a:ext cx="571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31358" y="5061098"/>
            <a:ext cx="2232837" cy="57415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572583" y="6602818"/>
            <a:ext cx="1977656" cy="232352"/>
          </a:xfrm>
          <a:prstGeom prst="rect">
            <a:avLst/>
          </a:prstGeom>
        </p:spPr>
        <p:txBody>
          <a:bodyPr/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Mount Sinai PPS,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LLC, DSRIP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PMO</a:t>
            </a:r>
          </a:p>
        </p:txBody>
      </p:sp>
    </p:spTree>
    <p:extLst>
      <p:ext uri="{BB962C8B-B14F-4D97-AF65-F5344CB8AC3E}">
        <p14:creationId xmlns:p14="http://schemas.microsoft.com/office/powerpoint/2010/main" val="397158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Goals of the Program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949"/>
            <a:ext cx="8229600" cy="4556052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incentives to healthcare providers to build infrastructure and programs to improve population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Expand access, allowing patients to receive care at the right place and at the right time to maintain their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Reduce avoidable hospital admissions by 25% by DY 5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Shift  the payment system “from volume to “value”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Fee for Service vs. Value-based payments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80-90% of Medicaid MCO payments are VBP by the year 2020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35% of the payments by fully capitated MCO’s should be risk-based</a:t>
            </a:r>
            <a:r>
              <a:rPr lang="en-US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lvl="1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9972" y="5911334"/>
            <a:ext cx="607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b="1" dirty="0" smtClean="0"/>
          </a:p>
          <a:p>
            <a:r>
              <a:rPr lang="en-US" sz="900" dirty="0" smtClean="0"/>
              <a:t>1. Medicaid Institute “Navigating the  New York State Value-Based Payment Roadmap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572583" y="6602818"/>
            <a:ext cx="1977656" cy="232352"/>
          </a:xfrm>
          <a:prstGeom prst="rect">
            <a:avLst/>
          </a:prstGeom>
        </p:spPr>
        <p:txBody>
          <a:bodyPr/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Mount Sinai PPS,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LLC, DSRIP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PMO</a:t>
            </a:r>
          </a:p>
        </p:txBody>
      </p:sp>
    </p:spTree>
    <p:extLst>
      <p:ext uri="{BB962C8B-B14F-4D97-AF65-F5344CB8AC3E}">
        <p14:creationId xmlns:p14="http://schemas.microsoft.com/office/powerpoint/2010/main" val="19905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8097"/>
            <a:ext cx="8305800" cy="1020461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Partnerships with Community Organizations (CBO/FBO)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002618"/>
          </a:xfrm>
        </p:spPr>
        <p:txBody>
          <a:bodyPr>
            <a:no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Community-level partnerships are key to making DSRIP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Need to look beyond traditional medical system model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Community-level organizations are important in keeping people healthy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CBO/FBOs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 the way to reach into communities and reach people who are not engaged, or not well engaged in the medical care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572583" y="6602818"/>
            <a:ext cx="1977656" cy="232352"/>
          </a:xfrm>
          <a:prstGeom prst="rect">
            <a:avLst/>
          </a:prstGeom>
        </p:spPr>
        <p:txBody>
          <a:bodyPr/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Mount Sinai PPS,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LLC, DSRIP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PMO</a:t>
            </a:r>
          </a:p>
        </p:txBody>
      </p:sp>
    </p:spTree>
    <p:extLst>
      <p:ext uri="{BB962C8B-B14F-4D97-AF65-F5344CB8AC3E}">
        <p14:creationId xmlns:p14="http://schemas.microsoft.com/office/powerpoint/2010/main" val="422721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88271"/>
            <a:ext cx="8229600" cy="1445867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Stage 3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1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Driving Principles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Use evidence based models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Document methods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Measure performance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Review outcomes</a:t>
            </a:r>
          </a:p>
        </p:txBody>
      </p:sp>
    </p:spTree>
    <p:extLst>
      <p:ext uri="{BB962C8B-B14F-4D97-AF65-F5344CB8AC3E}">
        <p14:creationId xmlns:p14="http://schemas.microsoft.com/office/powerpoint/2010/main" val="29713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Improve Access to Care</a:t>
            </a:r>
            <a:b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Develop navigation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services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Develop a Resource Guide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Develop a Call Center for referrals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1"/>
          </p:nvPr>
        </p:nvSpPr>
        <p:spPr>
          <a:xfrm>
            <a:off x="4389119" y="1288498"/>
            <a:ext cx="4542229" cy="5080404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Potential to train navigators from within the congregations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Include Congregations in the Community Resource Guide as Assets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Help train congregations to access the call center resources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6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Lessons Learned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1059"/>
            <a:ext cx="8013940" cy="4600783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Advisory Committee process takes time to develop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to build consensus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Congregational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timeframes/calendars have a life of their own which poses challenges in matching providers to needs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 large percentage of time is devoted to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building and sustaining relationships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Hospital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resources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may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not always  be co-located in a data base or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easy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to access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Access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to care and navigational services may have different pathways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Engagement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project may evoke a historical narrative from the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community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Congregations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like being affiliated with the hospital and enjoy the opportunity to learn about healthcare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Congregational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leadership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enjoy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 safe space to discuss spiritual questions and interfaith dialogue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3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Future Goals</a:t>
            </a:r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Developing more relationships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Measuring health outcomes of programs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?Placement of additional health promotion programs that can be sustained within the FBOs and CBOs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5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Questions / Comments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888" y="1704528"/>
            <a:ext cx="2857500" cy="3571875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flat" dir="t"/>
          </a:scene3d>
          <a:sp3d prstMaterial="matte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52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7904"/>
            <a:ext cx="8506047" cy="4886449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The role of Faith and Community Based Organizations (FBOs &amp; CBOs) in health promotion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Process used to engage faith based organizations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Results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Population health implications</a:t>
            </a:r>
          </a:p>
        </p:txBody>
      </p:sp>
    </p:spTree>
    <p:extLst>
      <p:ext uri="{BB962C8B-B14F-4D97-AF65-F5344CB8AC3E}">
        <p14:creationId xmlns:p14="http://schemas.microsoft.com/office/powerpoint/2010/main" val="42881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26" y="366195"/>
            <a:ext cx="9037674" cy="871709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Important Role of FBOs in Health Promotion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2353"/>
            <a:ext cx="8229600" cy="4476308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religiously affiliated, 60% attend church at least monthly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Churches serve both their congregants as well as the community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Clergy can have a profound impact on their congregants</a:t>
            </a:r>
          </a:p>
          <a:p>
            <a:pPr marL="0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://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www.pewforum.org/2015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Lumpkins et al. J Rel Health.2013;52(4)1093-1107)</a:t>
            </a:r>
          </a:p>
          <a:p>
            <a:pPr marL="0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225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495" y="287240"/>
            <a:ext cx="8686800" cy="871709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Changes in the Health Care Model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ncreasing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recognition that health promotion cannot be confined to the medical setting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Increasing efforts to provide health services in the community setting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Value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based purchasing</a:t>
            </a: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41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7240"/>
            <a:ext cx="9144000" cy="871709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Examples of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FBOs in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Promotion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9944"/>
            <a:ext cx="3931920" cy="4688958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ministries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fairs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screens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Blood pressure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Cholesterol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Cancer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HIV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Hepatitis C</a:t>
            </a:r>
          </a:p>
          <a:p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1"/>
          </p:nvPr>
        </p:nvSpPr>
        <p:spPr>
          <a:xfrm>
            <a:off x="4731486" y="1679944"/>
            <a:ext cx="3931920" cy="4688957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 site education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Invited lectures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Sermons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Written material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Delivery of evidence based disease management programs</a:t>
            </a: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12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7240"/>
            <a:ext cx="9144000" cy="871709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Hospital Relationships with  FBOs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Services provided: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fairs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Lectures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screens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Episodic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Lack of continuity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 not be culturally competent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Outreach vs. engagement</a:t>
            </a: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69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t Sinai">
      <a:dk1>
        <a:srgbClr val="000000"/>
      </a:dk1>
      <a:lt1>
        <a:srgbClr val="FFFFFF"/>
      </a:lt1>
      <a:dk2>
        <a:srgbClr val="221F72"/>
      </a:dk2>
      <a:lt2>
        <a:srgbClr val="FFFFFF"/>
      </a:lt2>
      <a:accent1>
        <a:srgbClr val="00AEEF"/>
      </a:accent1>
      <a:accent2>
        <a:srgbClr val="D80B8C"/>
      </a:accent2>
      <a:accent3>
        <a:srgbClr val="221F72"/>
      </a:accent3>
      <a:accent4>
        <a:srgbClr val="B2B3B2"/>
      </a:accent4>
      <a:accent5>
        <a:srgbClr val="DDDEDD"/>
      </a:accent5>
      <a:accent6>
        <a:srgbClr val="00B9F2"/>
      </a:accent6>
      <a:hlink>
        <a:srgbClr val="767776"/>
      </a:hlink>
      <a:folHlink>
        <a:srgbClr val="77787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16332</TotalTime>
  <Words>1736</Words>
  <Application>Microsoft Office PowerPoint</Application>
  <PresentationFormat>On-screen Show (4:3)</PresentationFormat>
  <Paragraphs>339</Paragraphs>
  <Slides>43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Blank</vt:lpstr>
      <vt:lpstr>The Importance of Community Engagement by Hospital Based Chaplains: Why Do it? How to Do it? </vt:lpstr>
      <vt:lpstr>The Mount Sinai Health System</vt:lpstr>
      <vt:lpstr>Center for Spirituality and Health </vt:lpstr>
      <vt:lpstr>Driving Principles</vt:lpstr>
      <vt:lpstr>Agenda</vt:lpstr>
      <vt:lpstr>The Important Role of FBOs in Health Promotion</vt:lpstr>
      <vt:lpstr>Changes in the Health Care Model</vt:lpstr>
      <vt:lpstr>Examples of FBOs in Health Promotion</vt:lpstr>
      <vt:lpstr>Hospital Relationships with  FBOs</vt:lpstr>
      <vt:lpstr>Who Drives Hospital Relationships?</vt:lpstr>
      <vt:lpstr>Why Chaplains?</vt:lpstr>
      <vt:lpstr>Outreach vs Engagement with FBOs </vt:lpstr>
      <vt:lpstr>Faith-Based Engagement</vt:lpstr>
      <vt:lpstr>Stage 1 Engaging the Community</vt:lpstr>
      <vt:lpstr>Trust Building: Engagement Process   </vt:lpstr>
      <vt:lpstr>Alternating Topics</vt:lpstr>
      <vt:lpstr>Data</vt:lpstr>
      <vt:lpstr>Asset Mapping ( 31 FBOs)</vt:lpstr>
      <vt:lpstr>Asset Survey Needs</vt:lpstr>
      <vt:lpstr>Stage 2 Role of a healthcare chaplain  as the community liaison   </vt:lpstr>
      <vt:lpstr>Multi-Faith Initiative on Community And Health M.I.C.A.H. project</vt:lpstr>
      <vt:lpstr>Engagement Process </vt:lpstr>
      <vt:lpstr>Work Within Mount Sinai</vt:lpstr>
      <vt:lpstr>Preliminary Work with Community</vt:lpstr>
      <vt:lpstr>Importance of Religious Health Ministries</vt:lpstr>
      <vt:lpstr>Conducting a Survey of Topics</vt:lpstr>
      <vt:lpstr>Surveys</vt:lpstr>
      <vt:lpstr>Survey Results (N=14)</vt:lpstr>
      <vt:lpstr>Other Requests (no particular order)</vt:lpstr>
      <vt:lpstr>Presentation Format</vt:lpstr>
      <vt:lpstr>Involve representative from Congregation?</vt:lpstr>
      <vt:lpstr>Developing and Maintaining Relationships</vt:lpstr>
      <vt:lpstr>Community Activities</vt:lpstr>
      <vt:lpstr>Potential Impact on  Population Health</vt:lpstr>
      <vt:lpstr>What is DSRIP?</vt:lpstr>
      <vt:lpstr>Mount Sinai Performing Provider System </vt:lpstr>
      <vt:lpstr>Goals of the Program</vt:lpstr>
      <vt:lpstr>Partnerships with Community Organizations (CBO/FBO)</vt:lpstr>
      <vt:lpstr>Stage 3 Next Steps</vt:lpstr>
      <vt:lpstr>Improve Access to Care  </vt:lpstr>
      <vt:lpstr>Lessons Learned</vt:lpstr>
      <vt:lpstr>Future Goals</vt:lpstr>
      <vt:lpstr>Questions /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Sharma, Vansh</dc:creator>
  <cp:lastModifiedBy>Cole, Olive</cp:lastModifiedBy>
  <cp:revision>140</cp:revision>
  <cp:lastPrinted>2016-02-25T21:42:01Z</cp:lastPrinted>
  <dcterms:created xsi:type="dcterms:W3CDTF">2015-08-18T18:02:54Z</dcterms:created>
  <dcterms:modified xsi:type="dcterms:W3CDTF">2016-03-30T19:50:34Z</dcterms:modified>
</cp:coreProperties>
</file>