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83" r:id="rId5"/>
    <p:sldId id="284" r:id="rId6"/>
    <p:sldId id="285" r:id="rId7"/>
    <p:sldId id="259" r:id="rId8"/>
    <p:sldId id="265" r:id="rId9"/>
    <p:sldId id="260" r:id="rId10"/>
    <p:sldId id="261" r:id="rId11"/>
    <p:sldId id="262" r:id="rId12"/>
    <p:sldId id="263" r:id="rId13"/>
    <p:sldId id="286" r:id="rId14"/>
    <p:sldId id="290" r:id="rId15"/>
    <p:sldId id="291" r:id="rId16"/>
    <p:sldId id="267" r:id="rId17"/>
    <p:sldId id="268" r:id="rId18"/>
    <p:sldId id="266" r:id="rId19"/>
    <p:sldId id="269" r:id="rId20"/>
    <p:sldId id="270" r:id="rId21"/>
    <p:sldId id="272" r:id="rId22"/>
    <p:sldId id="271" r:id="rId23"/>
    <p:sldId id="273" r:id="rId24"/>
    <p:sldId id="274" r:id="rId25"/>
    <p:sldId id="276" r:id="rId26"/>
    <p:sldId id="277" r:id="rId27"/>
    <p:sldId id="278" r:id="rId28"/>
    <p:sldId id="287" r:id="rId29"/>
    <p:sldId id="303" r:id="rId30"/>
    <p:sldId id="305" r:id="rId31"/>
    <p:sldId id="306" r:id="rId32"/>
    <p:sldId id="307" r:id="rId33"/>
    <p:sldId id="308" r:id="rId34"/>
    <p:sldId id="309" r:id="rId35"/>
    <p:sldId id="292" r:id="rId36"/>
    <p:sldId id="288" r:id="rId37"/>
    <p:sldId id="297" r:id="rId38"/>
    <p:sldId id="289" r:id="rId39"/>
    <p:sldId id="299" r:id="rId40"/>
    <p:sldId id="279" r:id="rId41"/>
    <p:sldId id="302" r:id="rId42"/>
    <p:sldId id="281" r:id="rId43"/>
    <p:sldId id="282" r:id="rId4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98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CE1A8-F4FF-4A65-9C48-B43FB65B71FF}" type="datetimeFigureOut">
              <a:rPr lang="en-US" smtClean="0"/>
              <a:pPr/>
              <a:t>4/7/2016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CBF5D-FFAA-4259-ADAE-F1882DBEDA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CE1A8-F4FF-4A65-9C48-B43FB65B71FF}" type="datetimeFigureOut">
              <a:rPr lang="en-US" smtClean="0"/>
              <a:pPr/>
              <a:t>4/7/2016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CBF5D-FFAA-4259-ADAE-F1882DBEDA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CE1A8-F4FF-4A65-9C48-B43FB65B71FF}" type="datetimeFigureOut">
              <a:rPr lang="en-US" smtClean="0"/>
              <a:pPr/>
              <a:t>4/7/2016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CBF5D-FFAA-4259-ADAE-F1882DBEDA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CE1A8-F4FF-4A65-9C48-B43FB65B71FF}" type="datetimeFigureOut">
              <a:rPr lang="en-US" smtClean="0"/>
              <a:pPr/>
              <a:t>4/7/2016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CBF5D-FFAA-4259-ADAE-F1882DBEDA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CE1A8-F4FF-4A65-9C48-B43FB65B71FF}" type="datetimeFigureOut">
              <a:rPr lang="en-US" smtClean="0"/>
              <a:pPr/>
              <a:t>4/7/2016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CBF5D-FFAA-4259-ADAE-F1882DBEDA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CE1A8-F4FF-4A65-9C48-B43FB65B71FF}" type="datetimeFigureOut">
              <a:rPr lang="en-US" smtClean="0"/>
              <a:pPr/>
              <a:t>4/7/2016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CBF5D-FFAA-4259-ADAE-F1882DBEDA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CE1A8-F4FF-4A65-9C48-B43FB65B71FF}" type="datetimeFigureOut">
              <a:rPr lang="en-US" smtClean="0"/>
              <a:pPr/>
              <a:t>4/7/2016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CBF5D-FFAA-4259-ADAE-F1882DBEDA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CE1A8-F4FF-4A65-9C48-B43FB65B71FF}" type="datetimeFigureOut">
              <a:rPr lang="en-US" smtClean="0"/>
              <a:pPr/>
              <a:t>4/7/2016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CBF5D-FFAA-4259-ADAE-F1882DBEDA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CE1A8-F4FF-4A65-9C48-B43FB65B71FF}" type="datetimeFigureOut">
              <a:rPr lang="en-US" smtClean="0"/>
              <a:pPr/>
              <a:t>4/7/2016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CBF5D-FFAA-4259-ADAE-F1882DBEDA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CE1A8-F4FF-4A65-9C48-B43FB65B71FF}" type="datetimeFigureOut">
              <a:rPr lang="en-US" smtClean="0"/>
              <a:pPr/>
              <a:t>4/7/2016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CBF5D-FFAA-4259-ADAE-F1882DBEDA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CE1A8-F4FF-4A65-9C48-B43FB65B71FF}" type="datetimeFigureOut">
              <a:rPr lang="en-US" smtClean="0"/>
              <a:pPr/>
              <a:t>4/7/2016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C3CBF5D-FFAA-4259-ADAE-F1882DBEDA0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83CE1A8-F4FF-4A65-9C48-B43FB65B71FF}" type="datetimeFigureOut">
              <a:rPr lang="en-US" smtClean="0"/>
              <a:pPr/>
              <a:t>4/7/2016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C3CBF5D-FFAA-4259-ADAE-F1882DBEDA07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How do I know what to do?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Pastoral Care for Non-Responsive Patients in an ICU Setting.</a:t>
            </a:r>
          </a:p>
          <a:p>
            <a:r>
              <a:rPr lang="en-US" sz="1200" dirty="0" smtClean="0"/>
              <a:t>Prepared for the 2016 Caring for the Human Spirit Conference by</a:t>
            </a:r>
          </a:p>
          <a:p>
            <a:r>
              <a:rPr lang="en-US" sz="1200" dirty="0" smtClean="0"/>
              <a:t>Chaplain Walter Dixon, M.Div., BCC</a:t>
            </a:r>
          </a:p>
          <a:p>
            <a:r>
              <a:rPr lang="en-US" sz="1200" dirty="0" smtClean="0"/>
              <a:t>Chaplain Linda S. Golding, MA, BCC. </a:t>
            </a:r>
          </a:p>
        </p:txBody>
      </p:sp>
    </p:spTree>
    <p:extLst>
      <p:ext uri="{BB962C8B-B14F-4D97-AF65-F5344CB8AC3E}">
        <p14:creationId xmlns:p14="http://schemas.microsoft.com/office/powerpoint/2010/main" xmlns="" val="6983499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/>
              <a:t>Pre-Visit Questionnaire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What </a:t>
            </a:r>
            <a:r>
              <a:rPr lang="en-US" dirty="0"/>
              <a:t>kinds of concerns do you have when visiting non-responsive pts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71446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When visiting non-responsive patients with family present?</a:t>
            </a:r>
          </a:p>
          <a:p>
            <a:endParaRPr lang="en-US" dirty="0" smtClean="0"/>
          </a:p>
          <a:p>
            <a:r>
              <a:rPr lang="en-US" dirty="0" smtClean="0"/>
              <a:t>Without family present?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32278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Some responses from you: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07019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smtClean="0"/>
              <a:t>Some </a:t>
            </a:r>
            <a:r>
              <a:rPr lang="en-US" dirty="0"/>
              <a:t>responses from the </a:t>
            </a:r>
            <a:r>
              <a:rPr lang="en-US" dirty="0" smtClean="0"/>
              <a:t>students:</a:t>
            </a:r>
          </a:p>
          <a:p>
            <a:r>
              <a:rPr lang="en-US" dirty="0" smtClean="0"/>
              <a:t>Is there </a:t>
            </a:r>
            <a:r>
              <a:rPr lang="en-US" dirty="0"/>
              <a:t>a</a:t>
            </a:r>
            <a:r>
              <a:rPr lang="en-US" dirty="0" smtClean="0"/>
              <a:t>nything </a:t>
            </a:r>
            <a:r>
              <a:rPr lang="en-US" dirty="0"/>
              <a:t>to do besides </a:t>
            </a:r>
            <a:r>
              <a:rPr lang="en-US" dirty="0" smtClean="0"/>
              <a:t>pray? </a:t>
            </a:r>
            <a:endParaRPr lang="en-US" dirty="0"/>
          </a:p>
          <a:p>
            <a:r>
              <a:rPr lang="en-US" dirty="0"/>
              <a:t>Are others watching or listening to me?</a:t>
            </a:r>
          </a:p>
          <a:p>
            <a:r>
              <a:rPr lang="en-US" dirty="0"/>
              <a:t>How long should I stay ? </a:t>
            </a:r>
            <a:endParaRPr lang="en-US" dirty="0" smtClean="0"/>
          </a:p>
          <a:p>
            <a:r>
              <a:rPr lang="en-US" dirty="0"/>
              <a:t>Consent – how do I know that they want to see me?  They can’t tell </a:t>
            </a:r>
            <a:r>
              <a:rPr lang="en-US" dirty="0" smtClean="0"/>
              <a:t>me to </a:t>
            </a:r>
            <a:r>
              <a:rPr lang="en-US" dirty="0"/>
              <a:t>stay or leave.</a:t>
            </a:r>
          </a:p>
          <a:p>
            <a:r>
              <a:rPr lang="en-US" dirty="0"/>
              <a:t>What do I talk about?  Can I talk about, say, God, when I don’t know what their belief system is?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25527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Feeling self-conscious </a:t>
            </a:r>
            <a:r>
              <a:rPr lang="en-US" dirty="0"/>
              <a:t>in front of family – </a:t>
            </a:r>
            <a:r>
              <a:rPr lang="en-US" dirty="0" smtClean="0"/>
              <a:t>are </a:t>
            </a:r>
            <a:r>
              <a:rPr lang="en-US" dirty="0"/>
              <a:t>they judging me</a:t>
            </a:r>
            <a:r>
              <a:rPr lang="en-US" dirty="0" smtClean="0"/>
              <a:t>?</a:t>
            </a:r>
            <a:r>
              <a:rPr lang="en-US" dirty="0"/>
              <a:t> </a:t>
            </a:r>
          </a:p>
          <a:p>
            <a:r>
              <a:rPr lang="en-US" dirty="0" smtClean="0"/>
              <a:t>Talking </a:t>
            </a:r>
            <a:r>
              <a:rPr lang="en-US" dirty="0"/>
              <a:t>about </a:t>
            </a:r>
            <a:r>
              <a:rPr lang="en-US" dirty="0" smtClean="0"/>
              <a:t>the non-responsive patient.  Can he/she hear </a:t>
            </a:r>
            <a:r>
              <a:rPr lang="en-US" dirty="0"/>
              <a:t>us?  How do I include the patient?</a:t>
            </a:r>
          </a:p>
          <a:p>
            <a:r>
              <a:rPr lang="en-US" dirty="0"/>
              <a:t>Should the focus be on the family or the patient?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62790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Being self-conscious, making the patient worse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Reminds me of visiting babies in the NICU – how can I provide pastoral care to </a:t>
            </a:r>
            <a:r>
              <a:rPr lang="en-US" dirty="0" smtClean="0"/>
              <a:t>infants who </a:t>
            </a:r>
            <a:r>
              <a:rPr lang="en-US" dirty="0"/>
              <a:t>can’t talk back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I don’t go in.  Don’t understand the moment.  I may pass by and say “Lord bless.”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12501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Chaplains as teachers and models.</a:t>
            </a:r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32892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Chaplains as learners.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68235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Nurses as teachers and models:</a:t>
            </a:r>
          </a:p>
          <a:p>
            <a:pPr marL="0" indent="0">
              <a:buNone/>
            </a:pPr>
            <a:r>
              <a:rPr lang="en-US" dirty="0" smtClean="0"/>
              <a:t>		Resources</a:t>
            </a:r>
          </a:p>
          <a:p>
            <a:pPr marL="0" indent="0">
              <a:buNone/>
            </a:pPr>
            <a:r>
              <a:rPr lang="en-US" dirty="0" smtClean="0"/>
              <a:t>			Actions</a:t>
            </a:r>
          </a:p>
          <a:p>
            <a:pPr marL="0" indent="0">
              <a:buNone/>
            </a:pPr>
            <a:r>
              <a:rPr lang="en-US" dirty="0" smtClean="0"/>
              <a:t>				</a:t>
            </a:r>
            <a:r>
              <a:rPr lang="en-US" dirty="0" smtClean="0"/>
              <a:t>Conversation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90437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229600" cy="4525963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The nurses showed the chaplains:</a:t>
            </a:r>
          </a:p>
          <a:p>
            <a:pPr marL="0" indent="0">
              <a:buNone/>
            </a:pPr>
            <a:r>
              <a:rPr lang="en-US" dirty="0" smtClean="0"/>
              <a:t>Introductions</a:t>
            </a:r>
          </a:p>
          <a:p>
            <a:pPr marL="0" indent="0">
              <a:buNone/>
            </a:pPr>
            <a:r>
              <a:rPr lang="en-US" dirty="0" smtClean="0"/>
              <a:t>Talking</a:t>
            </a:r>
          </a:p>
          <a:p>
            <a:pPr marL="0" indent="0">
              <a:buNone/>
            </a:pPr>
            <a:r>
              <a:rPr lang="en-US" dirty="0" smtClean="0"/>
              <a:t>Touching</a:t>
            </a:r>
          </a:p>
          <a:p>
            <a:pPr marL="0" indent="0">
              <a:buNone/>
            </a:pPr>
            <a:r>
              <a:rPr lang="en-US" dirty="0" smtClean="0"/>
              <a:t>Caring</a:t>
            </a:r>
          </a:p>
          <a:p>
            <a:pPr marL="0" indent="0">
              <a:buNone/>
            </a:pPr>
            <a:r>
              <a:rPr lang="en-US" dirty="0" smtClean="0"/>
              <a:t>Themselves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65866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Tools </a:t>
            </a:r>
            <a:r>
              <a:rPr lang="en-US" dirty="0"/>
              <a:t>of listening and presence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	Familiar</a:t>
            </a:r>
          </a:p>
          <a:p>
            <a:pPr marL="0" indent="0">
              <a:buNone/>
            </a:pPr>
            <a:r>
              <a:rPr lang="en-US" dirty="0" smtClean="0"/>
              <a:t>		New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130123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0037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Patient alone.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75941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Pastoral Presence.</a:t>
            </a:r>
          </a:p>
          <a:p>
            <a:pPr marL="0" indent="0">
              <a:buNone/>
            </a:pPr>
            <a:r>
              <a:rPr lang="en-US" dirty="0" smtClean="0"/>
              <a:t>Introduction to Patient and purpose of visit.</a:t>
            </a:r>
          </a:p>
          <a:p>
            <a:pPr marL="0" indent="0">
              <a:buNone/>
            </a:pPr>
            <a:r>
              <a:rPr lang="en-US" dirty="0" smtClean="0"/>
              <a:t>Take in the room.</a:t>
            </a:r>
          </a:p>
          <a:p>
            <a:pPr marL="0" indent="0">
              <a:buNone/>
            </a:pPr>
            <a:r>
              <a:rPr lang="en-US" dirty="0" smtClean="0"/>
              <a:t>Connect with patient.</a:t>
            </a:r>
          </a:p>
          <a:p>
            <a:pPr marL="0" indent="0">
              <a:buNone/>
            </a:pPr>
            <a:r>
              <a:rPr lang="en-US" dirty="0" smtClean="0"/>
              <a:t>Close the visit.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73341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/>
              <a:t>Family </a:t>
            </a:r>
            <a:r>
              <a:rPr lang="en-US" dirty="0" smtClean="0"/>
              <a:t>present.</a:t>
            </a:r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What is the same, what is different?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84063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Pastoral Presence. </a:t>
            </a:r>
          </a:p>
          <a:p>
            <a:pPr marL="0" indent="0">
              <a:buNone/>
            </a:pPr>
            <a:r>
              <a:rPr lang="en-US" dirty="0" smtClean="0"/>
              <a:t>Introduction to </a:t>
            </a:r>
            <a:r>
              <a:rPr lang="en-US" b="1" dirty="0" smtClean="0"/>
              <a:t>Family</a:t>
            </a:r>
            <a:r>
              <a:rPr lang="en-US" dirty="0" smtClean="0"/>
              <a:t> and purpose of visit.</a:t>
            </a:r>
          </a:p>
          <a:p>
            <a:pPr marL="0" indent="0">
              <a:buNone/>
            </a:pPr>
            <a:r>
              <a:rPr lang="en-US" b="1" dirty="0" smtClean="0"/>
              <a:t>Then</a:t>
            </a:r>
            <a:r>
              <a:rPr lang="en-US" dirty="0" smtClean="0"/>
              <a:t> Patient.</a:t>
            </a:r>
          </a:p>
          <a:p>
            <a:pPr marL="0" indent="0">
              <a:buNone/>
            </a:pPr>
            <a:r>
              <a:rPr lang="en-US" dirty="0" smtClean="0"/>
              <a:t>Take in the room.</a:t>
            </a:r>
          </a:p>
          <a:p>
            <a:pPr marL="0" indent="0">
              <a:buNone/>
            </a:pPr>
            <a:r>
              <a:rPr lang="en-US" dirty="0" smtClean="0"/>
              <a:t>Connect with patient, </a:t>
            </a:r>
            <a:r>
              <a:rPr lang="en-US" b="1" dirty="0" smtClean="0"/>
              <a:t>modeling</a:t>
            </a:r>
            <a:r>
              <a:rPr lang="en-US" dirty="0" smtClean="0"/>
              <a:t> for the family.</a:t>
            </a:r>
          </a:p>
          <a:p>
            <a:pPr marL="0" indent="0">
              <a:buNone/>
            </a:pPr>
            <a:r>
              <a:rPr lang="en-US" dirty="0" smtClean="0"/>
              <a:t>Speak of the patient in </a:t>
            </a:r>
            <a:r>
              <a:rPr lang="en-US" b="1" dirty="0" smtClean="0"/>
              <a:t>first person.</a:t>
            </a:r>
          </a:p>
          <a:p>
            <a:pPr marL="0" indent="0">
              <a:buNone/>
            </a:pPr>
            <a:r>
              <a:rPr lang="en-US" dirty="0" smtClean="0"/>
              <a:t>Keep </a:t>
            </a:r>
            <a:r>
              <a:rPr lang="en-US" b="1" dirty="0" smtClean="0"/>
              <a:t>family</a:t>
            </a:r>
            <a:r>
              <a:rPr lang="en-US" dirty="0" smtClean="0"/>
              <a:t> in healing realm.</a:t>
            </a:r>
          </a:p>
          <a:p>
            <a:pPr marL="0" indent="0">
              <a:buNone/>
            </a:pPr>
            <a:r>
              <a:rPr lang="en-US" dirty="0" smtClean="0"/>
              <a:t>Close the visit.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91604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Case Study and Role Play</a:t>
            </a:r>
          </a:p>
        </p:txBody>
      </p:sp>
    </p:spTree>
    <p:extLst>
      <p:ext uri="{BB962C8B-B14F-4D97-AF65-F5344CB8AC3E}">
        <p14:creationId xmlns:p14="http://schemas.microsoft.com/office/powerpoint/2010/main" xmlns="" val="803420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Post-Visit Questionnaire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What </a:t>
            </a:r>
            <a:r>
              <a:rPr lang="en-US" dirty="0"/>
              <a:t>are some of the specific skills you observed or learned?</a:t>
            </a:r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26054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Were there spiritual aspects to these visits?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39942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What are the remaining obstacles?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1847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Students learned to:</a:t>
            </a:r>
          </a:p>
          <a:p>
            <a:r>
              <a:rPr lang="en-US" dirty="0" smtClean="0"/>
              <a:t>Speak </a:t>
            </a:r>
            <a:r>
              <a:rPr lang="en-US" dirty="0"/>
              <a:t>normally. 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214809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Speak </a:t>
            </a:r>
            <a:r>
              <a:rPr lang="en-US" dirty="0" smtClean="0"/>
              <a:t>normally.  </a:t>
            </a:r>
          </a:p>
          <a:p>
            <a:r>
              <a:rPr lang="en-US" dirty="0" smtClean="0"/>
              <a:t>Turn to nurses as valuable sources of information about non-responsive patients.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Learn about the specific needs and concerns in the ICU.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40070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Speak normally.  </a:t>
            </a:r>
          </a:p>
          <a:p>
            <a:r>
              <a:rPr lang="en-US" dirty="0" smtClean="0"/>
              <a:t>Turn to nurses as valuable sources of information about non-responsive patients. </a:t>
            </a:r>
          </a:p>
          <a:p>
            <a:r>
              <a:rPr lang="en-US" dirty="0" smtClean="0"/>
              <a:t>Skills around touching.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Speak normally.  </a:t>
            </a:r>
          </a:p>
          <a:p>
            <a:r>
              <a:rPr lang="en-US" dirty="0" smtClean="0"/>
              <a:t>Turn to nurses as valuable sources of information about non-responsive patients. </a:t>
            </a:r>
          </a:p>
          <a:p>
            <a:r>
              <a:rPr lang="en-US" dirty="0" smtClean="0"/>
              <a:t>Skills around touching.</a:t>
            </a:r>
          </a:p>
          <a:p>
            <a:r>
              <a:rPr lang="en-US" dirty="0" smtClean="0"/>
              <a:t>Always acknowledge the person in the room.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Speak normally.  </a:t>
            </a:r>
          </a:p>
          <a:p>
            <a:r>
              <a:rPr lang="en-US" dirty="0" smtClean="0"/>
              <a:t>Turn to nurses as valuable sources of information about non-responsive patients. </a:t>
            </a:r>
          </a:p>
          <a:p>
            <a:r>
              <a:rPr lang="en-US" dirty="0" smtClean="0"/>
              <a:t>Skills around touching.</a:t>
            </a:r>
          </a:p>
          <a:p>
            <a:r>
              <a:rPr lang="en-US" dirty="0" smtClean="0"/>
              <a:t>Always acknowledge the person in the room. </a:t>
            </a:r>
          </a:p>
          <a:p>
            <a:r>
              <a:rPr lang="en-US" dirty="0" smtClean="0"/>
              <a:t>Notice if the Patient’s heart rate changes when you are close/touch/speak as if they were conscious.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Speak normally.  </a:t>
            </a:r>
          </a:p>
          <a:p>
            <a:r>
              <a:rPr lang="en-US" dirty="0" smtClean="0"/>
              <a:t>Turn to nurses as valuable sources of information about non-responsive patients. </a:t>
            </a:r>
          </a:p>
          <a:p>
            <a:r>
              <a:rPr lang="en-US" dirty="0" smtClean="0"/>
              <a:t>Skills around touching.</a:t>
            </a:r>
          </a:p>
          <a:p>
            <a:r>
              <a:rPr lang="en-US" dirty="0" smtClean="0"/>
              <a:t>Always acknowledge the person in the room. </a:t>
            </a:r>
          </a:p>
          <a:p>
            <a:r>
              <a:rPr lang="en-US" dirty="0" smtClean="0"/>
              <a:t>Notice if the Patient’s heart rate changes when you are close/touch/speak as if they were conscious.</a:t>
            </a:r>
          </a:p>
          <a:p>
            <a:r>
              <a:rPr lang="en-US" dirty="0" smtClean="0"/>
              <a:t>Keep him/her informed of what is happening outside.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Speak normally.  </a:t>
            </a:r>
          </a:p>
          <a:p>
            <a:r>
              <a:rPr lang="en-US" dirty="0" smtClean="0"/>
              <a:t>Turn to nurses as valuable sources of information about non-responsive patients. </a:t>
            </a:r>
          </a:p>
          <a:p>
            <a:r>
              <a:rPr lang="en-US" dirty="0" smtClean="0"/>
              <a:t>Skills around touching.</a:t>
            </a:r>
          </a:p>
          <a:p>
            <a:r>
              <a:rPr lang="en-US" dirty="0" smtClean="0"/>
              <a:t>Always acknowledge the person in the room. </a:t>
            </a:r>
          </a:p>
          <a:p>
            <a:r>
              <a:rPr lang="en-US" dirty="0" smtClean="0"/>
              <a:t>Notice if the Patient’s heart rate changes when you are close/touch/speak as if they were conscious.</a:t>
            </a:r>
          </a:p>
          <a:p>
            <a:r>
              <a:rPr lang="en-US" dirty="0" smtClean="0"/>
              <a:t>Keep him/her informed of what is happening outside.</a:t>
            </a:r>
          </a:p>
          <a:p>
            <a:r>
              <a:rPr lang="en-US" dirty="0" smtClean="0"/>
              <a:t>To be careful about speech and timbre.  An awareness that we might startle them.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“The </a:t>
            </a:r>
            <a:r>
              <a:rPr lang="en-US" dirty="0"/>
              <a:t>visits provoked a lot of curiosity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about </a:t>
            </a:r>
            <a:r>
              <a:rPr lang="en-US" dirty="0"/>
              <a:t>how I interact with patients who can't respond to </a:t>
            </a:r>
            <a:r>
              <a:rPr lang="en-US" dirty="0" smtClean="0"/>
              <a:t>me.”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21608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Spiritual?</a:t>
            </a:r>
          </a:p>
          <a:p>
            <a:r>
              <a:rPr lang="en-US" dirty="0" smtClean="0"/>
              <a:t>An </a:t>
            </a:r>
            <a:r>
              <a:rPr lang="en-US" dirty="0"/>
              <a:t>act of </a:t>
            </a:r>
            <a:r>
              <a:rPr lang="en-US" dirty="0" smtClean="0"/>
              <a:t>faith. </a:t>
            </a:r>
          </a:p>
          <a:p>
            <a:r>
              <a:rPr lang="en-US" dirty="0" smtClean="0"/>
              <a:t>Bridging </a:t>
            </a:r>
            <a:r>
              <a:rPr lang="en-US" dirty="0"/>
              <a:t>the </a:t>
            </a:r>
            <a:r>
              <a:rPr lang="en-US" dirty="0" smtClean="0"/>
              <a:t>gap.</a:t>
            </a:r>
            <a:endParaRPr lang="en-US" dirty="0"/>
          </a:p>
          <a:p>
            <a:r>
              <a:rPr lang="en-US" dirty="0" smtClean="0"/>
              <a:t>Every </a:t>
            </a:r>
            <a:r>
              <a:rPr lang="en-US" dirty="0"/>
              <a:t>patient </a:t>
            </a:r>
            <a:r>
              <a:rPr lang="en-US" dirty="0" smtClean="0"/>
              <a:t>is </a:t>
            </a:r>
            <a:r>
              <a:rPr lang="en-US" dirty="0"/>
              <a:t>a spiritual being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smtClean="0"/>
              <a:t>More </a:t>
            </a:r>
            <a:r>
              <a:rPr lang="en-US" dirty="0"/>
              <a:t>than </a:t>
            </a:r>
            <a:r>
              <a:rPr lang="en-US" dirty="0" smtClean="0"/>
              <a:t>a conscious</a:t>
            </a:r>
            <a:r>
              <a:rPr lang="en-US" dirty="0"/>
              <a:t>, waking self.  </a:t>
            </a:r>
            <a:endParaRPr lang="en-US" dirty="0" smtClean="0"/>
          </a:p>
          <a:p>
            <a:r>
              <a:rPr lang="en-US" dirty="0" smtClean="0"/>
              <a:t>Full humanity and personhood.</a:t>
            </a:r>
          </a:p>
          <a:p>
            <a:r>
              <a:rPr lang="en-US" dirty="0" smtClean="0"/>
              <a:t>No visible signs.</a:t>
            </a:r>
          </a:p>
          <a:p>
            <a:r>
              <a:rPr lang="en-US" dirty="0" smtClean="0"/>
              <a:t>Trusting witness.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45941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3600" dirty="0" smtClean="0"/>
          </a:p>
          <a:p>
            <a:pPr marL="0" indent="0">
              <a:buNone/>
            </a:pPr>
            <a:r>
              <a:rPr lang="en-US" sz="3600" dirty="0" smtClean="0"/>
              <a:t>“It </a:t>
            </a:r>
            <a:r>
              <a:rPr lang="en-US" sz="3600" dirty="0"/>
              <a:t>was clear that the nurses saw their patients as full persons and not just as bodies in a bed. This way of seeing the patients was particularly surprising </a:t>
            </a:r>
            <a:r>
              <a:rPr lang="en-US" sz="3600" dirty="0" smtClean="0"/>
              <a:t>and moving.”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1218697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O</a:t>
            </a:r>
            <a:r>
              <a:rPr lang="en-US" dirty="0" smtClean="0"/>
              <a:t>bstacles?</a:t>
            </a:r>
          </a:p>
          <a:p>
            <a:r>
              <a:rPr lang="en-US" dirty="0" smtClean="0"/>
              <a:t>Being </a:t>
            </a:r>
            <a:r>
              <a:rPr lang="en-US" dirty="0"/>
              <a:t>able to speak and pray with a patient when nursing is also present. </a:t>
            </a:r>
          </a:p>
          <a:p>
            <a:r>
              <a:rPr lang="en-US" dirty="0" smtClean="0"/>
              <a:t>Feeling </a:t>
            </a:r>
            <a:r>
              <a:rPr lang="en-US" dirty="0"/>
              <a:t>anxious that I am with non-responsive patients when alert, responsive ones may need me</a:t>
            </a:r>
            <a:r>
              <a:rPr lang="en-US" dirty="0" smtClean="0"/>
              <a:t>.</a:t>
            </a:r>
          </a:p>
          <a:p>
            <a:r>
              <a:rPr lang="en-US" dirty="0" smtClean="0"/>
              <a:t>Being more informed.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11420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Develop a </a:t>
            </a:r>
            <a:r>
              <a:rPr lang="en-US" dirty="0"/>
              <a:t>more embodied way of communicating with unresponsive patients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How </a:t>
            </a:r>
            <a:r>
              <a:rPr lang="en-US" dirty="0"/>
              <a:t>to interpret what nonresponsive patients’ spiritual and emotional </a:t>
            </a:r>
            <a:r>
              <a:rPr lang="en-US" dirty="0" smtClean="0"/>
              <a:t>needs.</a:t>
            </a:r>
          </a:p>
          <a:p>
            <a:endParaRPr lang="en-US" dirty="0" smtClean="0"/>
          </a:p>
          <a:p>
            <a:r>
              <a:rPr lang="en-US" dirty="0" smtClean="0"/>
              <a:t>Becoming comfortable with family presence</a:t>
            </a:r>
            <a:r>
              <a:rPr lang="en-US" dirty="0"/>
              <a:t>. </a:t>
            </a:r>
          </a:p>
          <a:p>
            <a:endParaRPr lang="en-US" b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26286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Learn about the specific needs and concerns in the </a:t>
            </a:r>
            <a:r>
              <a:rPr lang="en-US" dirty="0" smtClean="0"/>
              <a:t>ICU. </a:t>
            </a:r>
            <a:endParaRPr lang="en-US" dirty="0"/>
          </a:p>
          <a:p>
            <a:r>
              <a:rPr lang="en-US" dirty="0"/>
              <a:t>Recognize and affirm the full humanity of the non-responsive </a:t>
            </a:r>
            <a:r>
              <a:rPr lang="en-US" dirty="0" smtClean="0"/>
              <a:t>patient.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40508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Additional feedback: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“For </a:t>
            </a:r>
            <a:r>
              <a:rPr lang="en-US" dirty="0"/>
              <a:t>me, the permission </a:t>
            </a:r>
            <a:r>
              <a:rPr lang="en-US" dirty="0" smtClean="0"/>
              <a:t>was </a:t>
            </a:r>
            <a:r>
              <a:rPr lang="en-US" dirty="0"/>
              <a:t>the strongest encouragement in changing my behavior. </a:t>
            </a:r>
            <a:r>
              <a:rPr lang="en-US" dirty="0" smtClean="0"/>
              <a:t>“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12373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mtClean="0"/>
              <a:t>“It </a:t>
            </a:r>
            <a:r>
              <a:rPr lang="en-US" dirty="0"/>
              <a:t>made me realize that there is wide open space for thinking creatively and critically about ministering to non-responsive patients and left me eager to learn </a:t>
            </a:r>
            <a:r>
              <a:rPr lang="en-US"/>
              <a:t>more</a:t>
            </a:r>
            <a:r>
              <a:rPr lang="en-US" smtClean="0"/>
              <a:t>.”</a:t>
            </a:r>
            <a:r>
              <a:rPr lang="en-US" dirty="0"/>
              <a:t> 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98965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58813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Thank 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67020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Learn about the specific needs and concerns in the </a:t>
            </a:r>
            <a:r>
              <a:rPr lang="en-US" dirty="0" smtClean="0"/>
              <a:t>ICU. </a:t>
            </a:r>
            <a:endParaRPr lang="en-US" dirty="0"/>
          </a:p>
          <a:p>
            <a:r>
              <a:rPr lang="en-US" dirty="0"/>
              <a:t>Recognize and affirm the full humanity of the non-responsive </a:t>
            </a:r>
            <a:r>
              <a:rPr lang="en-US" dirty="0" smtClean="0"/>
              <a:t>patient. </a:t>
            </a:r>
            <a:endParaRPr lang="en-US" dirty="0"/>
          </a:p>
          <a:p>
            <a:r>
              <a:rPr lang="en-US" dirty="0"/>
              <a:t>Collaborate with ICU nurses as they care for non-responsive </a:t>
            </a:r>
            <a:r>
              <a:rPr lang="en-US" dirty="0" smtClean="0"/>
              <a:t>patients.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85993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Learn about the specific needs and concerns in the </a:t>
            </a:r>
            <a:r>
              <a:rPr lang="en-US" dirty="0" smtClean="0"/>
              <a:t>ICU. </a:t>
            </a:r>
            <a:endParaRPr lang="en-US" dirty="0"/>
          </a:p>
          <a:p>
            <a:r>
              <a:rPr lang="en-US" dirty="0"/>
              <a:t>Recognize and affirm the full humanity of the non-responsive </a:t>
            </a:r>
            <a:r>
              <a:rPr lang="en-US" dirty="0" smtClean="0"/>
              <a:t>patient. </a:t>
            </a:r>
            <a:endParaRPr lang="en-US" dirty="0"/>
          </a:p>
          <a:p>
            <a:r>
              <a:rPr lang="en-US" dirty="0"/>
              <a:t>Collaborate with ICU nurses as they care for non-responsive </a:t>
            </a:r>
            <a:r>
              <a:rPr lang="en-US" dirty="0" smtClean="0"/>
              <a:t>patients. </a:t>
            </a:r>
            <a:endParaRPr lang="en-US" dirty="0"/>
          </a:p>
          <a:p>
            <a:r>
              <a:rPr lang="en-US" dirty="0"/>
              <a:t>Acquire skills with which to engage with non-responsive </a:t>
            </a:r>
            <a:r>
              <a:rPr lang="en-US" dirty="0" smtClean="0"/>
              <a:t>patients.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70856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Plan</a:t>
            </a:r>
          </a:p>
        </p:txBody>
      </p:sp>
    </p:spTree>
    <p:extLst>
      <p:ext uri="{BB962C8B-B14F-4D97-AF65-F5344CB8AC3E}">
        <p14:creationId xmlns:p14="http://schemas.microsoft.com/office/powerpoint/2010/main" xmlns="" val="1756381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Why now?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783542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Action Plan:</a:t>
            </a:r>
          </a:p>
          <a:p>
            <a:pPr marL="0" indent="0">
              <a:buNone/>
            </a:pPr>
            <a:r>
              <a:rPr lang="en-US" dirty="0" smtClean="0"/>
              <a:t>CPE Supervisors.</a:t>
            </a:r>
          </a:p>
          <a:p>
            <a:pPr marL="0" indent="0">
              <a:buNone/>
            </a:pPr>
            <a:r>
              <a:rPr lang="en-US" dirty="0" smtClean="0"/>
              <a:t>Patient Care Directors.</a:t>
            </a:r>
          </a:p>
          <a:p>
            <a:pPr marL="0" indent="0">
              <a:buNone/>
            </a:pPr>
            <a:r>
              <a:rPr lang="en-US" dirty="0" smtClean="0"/>
              <a:t>Individual Nurses.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53026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128</TotalTime>
  <Words>935</Words>
  <Application>Microsoft Office PowerPoint</Application>
  <PresentationFormat>On-screen Show (4:3)</PresentationFormat>
  <Paragraphs>181</Paragraphs>
  <Slides>43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4" baseType="lpstr">
      <vt:lpstr>Flow</vt:lpstr>
      <vt:lpstr>How do I know what to do?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</vt:vector>
  </TitlesOfParts>
  <Company>Columbia University Medical Center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Can You Hear Me?</dc:title>
  <dc:creator>CUMC IT</dc:creator>
  <cp:lastModifiedBy> </cp:lastModifiedBy>
  <cp:revision>18</cp:revision>
  <dcterms:created xsi:type="dcterms:W3CDTF">2016-03-31T11:28:52Z</dcterms:created>
  <dcterms:modified xsi:type="dcterms:W3CDTF">2016-04-08T01:24:59Z</dcterms:modified>
</cp:coreProperties>
</file>